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0" r:id="rId2"/>
    <p:sldId id="256" r:id="rId3"/>
    <p:sldId id="257" r:id="rId4"/>
    <p:sldId id="258" r:id="rId5"/>
    <p:sldId id="260" r:id="rId6"/>
    <p:sldId id="286" r:id="rId7"/>
    <p:sldId id="287" r:id="rId8"/>
    <p:sldId id="289" r:id="rId9"/>
    <p:sldId id="292" r:id="rId10"/>
    <p:sldId id="291" r:id="rId11"/>
    <p:sldId id="271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3DED7EB-D252-4A6E-9D92-6BFC60155DDC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892F3611-B7AB-4E3A-BB98-6DB79F53FB8D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85ACCF81-92AB-4187-977F-2CBA5105BB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traight Connector 17">
            <a:extLst>
              <a:ext uri="{FF2B5EF4-FFF2-40B4-BE49-F238E27FC236}">
                <a16:creationId xmlns:a16="http://schemas.microsoft.com/office/drawing/2014/main" id="{8A0838CE-0FBA-4B55-B4C3-40155DA8DDFD}"/>
              </a:ext>
            </a:extLst>
          </p:cNvPr>
          <p:cNvSpPr/>
          <p:nvPr userDrawn="1"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F74AF07-9123-4E91-971B-AE6BCE6D39FB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FFD2D745-2D7A-47D7-8236-CA0CF7CB3C53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958F680F-0650-4995-8632-1FDAF0F4BB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64FCEC31-B985-49CB-A6B8-04F32FD51210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41CB6FFF-FC1A-4B39-8E0D-FE1DA34ED16C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8DBF9EC2-0E3E-412E-B191-C465CBB68E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traight Connector 17">
            <a:extLst>
              <a:ext uri="{FF2B5EF4-FFF2-40B4-BE49-F238E27FC236}">
                <a16:creationId xmlns:a16="http://schemas.microsoft.com/office/drawing/2014/main" id="{6A8F46A1-568B-4452-849A-F29144624413}"/>
              </a:ext>
            </a:extLst>
          </p:cNvPr>
          <p:cNvSpPr/>
          <p:nvPr userDrawn="1"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0A31C29-903C-4C84-86A8-355D28670996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36683CD9-3816-4CE6-A231-C2FC9C27D790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2C49C13E-43BD-4BF9-B014-3A54F35AB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traight Connector 17">
            <a:extLst>
              <a:ext uri="{FF2B5EF4-FFF2-40B4-BE49-F238E27FC236}">
                <a16:creationId xmlns:a16="http://schemas.microsoft.com/office/drawing/2014/main" id="{7B4E54EF-1261-4DB9-A394-3A033467253F}"/>
              </a:ext>
            </a:extLst>
          </p:cNvPr>
          <p:cNvSpPr/>
          <p:nvPr userDrawn="1"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CC2265-A78B-499A-9765-8D43B80DA932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73DB50B-5BE1-4974-8AF9-8B187A47B471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72AFC-A64A-4259-8C2B-ADDD39783E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8" y="168768"/>
            <a:ext cx="1651217" cy="560367"/>
          </a:xfrm>
          <a:prstGeom prst="rect">
            <a:avLst/>
          </a:prstGeom>
        </p:spPr>
      </p:pic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BE4FB350-1D49-493B-A72D-450BA03ADA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raight Connector 17">
            <a:extLst>
              <a:ext uri="{FF2B5EF4-FFF2-40B4-BE49-F238E27FC236}">
                <a16:creationId xmlns:a16="http://schemas.microsoft.com/office/drawing/2014/main" id="{A26D06B3-AB6E-45FB-AE2E-C2194573FAE2}"/>
              </a:ext>
            </a:extLst>
          </p:cNvPr>
          <p:cNvSpPr/>
          <p:nvPr userDrawn="1"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5248FA7-2974-4F93-B46B-C77B65850852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DD2070A6-4A77-49BF-BDBD-AF6C1D749C6F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92EE4-A761-4AA8-B4F4-C4821B0631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8" y="168768"/>
            <a:ext cx="1651217" cy="560367"/>
          </a:xfrm>
          <a:prstGeom prst="rect">
            <a:avLst/>
          </a:prstGeom>
        </p:spPr>
      </p:pic>
      <p:pic>
        <p:nvPicPr>
          <p:cNvPr id="7" name="Picture 8" descr="Picture 8">
            <a:extLst>
              <a:ext uri="{FF2B5EF4-FFF2-40B4-BE49-F238E27FC236}">
                <a16:creationId xmlns:a16="http://schemas.microsoft.com/office/drawing/2014/main" id="{C3C4E2EE-42A1-47A1-ABD2-95CF7752F8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traight Connector 17">
            <a:extLst>
              <a:ext uri="{FF2B5EF4-FFF2-40B4-BE49-F238E27FC236}">
                <a16:creationId xmlns:a16="http://schemas.microsoft.com/office/drawing/2014/main" id="{E89D15B5-8D63-4E3E-9894-BB153009EA7B}"/>
              </a:ext>
            </a:extLst>
          </p:cNvPr>
          <p:cNvSpPr/>
          <p:nvPr userDrawn="1"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C2511DA-9830-4D15-8035-38952309FE92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F5A10CD4-7878-4465-9A36-3115AC1D7ED7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1738A-870C-4E93-9596-A7875FAF0A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8" y="168768"/>
            <a:ext cx="1651217" cy="560367"/>
          </a:xfrm>
          <a:prstGeom prst="rect">
            <a:avLst/>
          </a:prstGeom>
        </p:spPr>
      </p:pic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57591153-B6C9-4542-B134-29E557E5D0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traight Connector 17">
            <a:extLst>
              <a:ext uri="{FF2B5EF4-FFF2-40B4-BE49-F238E27FC236}">
                <a16:creationId xmlns:a16="http://schemas.microsoft.com/office/drawing/2014/main" id="{7EF7549C-1226-4CAC-B3F1-1115EFF3F7D5}"/>
              </a:ext>
            </a:extLst>
          </p:cNvPr>
          <p:cNvSpPr/>
          <p:nvPr userDrawn="1"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02AEF29-4171-4CDD-96D6-C3E8DF36C01C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751AF602-5ACE-43DB-A990-BCCAF5D648FC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8" descr="Picture 8">
            <a:extLst>
              <a:ext uri="{FF2B5EF4-FFF2-40B4-BE49-F238E27FC236}">
                <a16:creationId xmlns:a16="http://schemas.microsoft.com/office/drawing/2014/main" id="{89A08595-FFFD-4031-93B3-FE62D710C6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17">
            <a:extLst>
              <a:ext uri="{FF2B5EF4-FFF2-40B4-BE49-F238E27FC236}">
                <a16:creationId xmlns:a16="http://schemas.microsoft.com/office/drawing/2014/main" id="{6064E593-C505-4F25-A0F8-93B8D136B2B9}"/>
              </a:ext>
            </a:extLst>
          </p:cNvPr>
          <p:cNvSpPr/>
          <p:nvPr userDrawn="1"/>
        </p:nvSpPr>
        <p:spPr>
          <a:xfrm>
            <a:off x="320498" y="856717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E026312-2A90-46FB-9B10-B34E72B182E4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73A618C7-497A-4544-867A-A3D38097932F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44464F0C-F9EC-497F-AC18-EB66A664A6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raight Connector 17">
            <a:extLst>
              <a:ext uri="{FF2B5EF4-FFF2-40B4-BE49-F238E27FC236}">
                <a16:creationId xmlns:a16="http://schemas.microsoft.com/office/drawing/2014/main" id="{CC1B3EF4-F336-4E80-B1EF-40DDE002404F}"/>
              </a:ext>
            </a:extLst>
          </p:cNvPr>
          <p:cNvSpPr/>
          <p:nvPr userDrawn="1"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F674EB2-3E3F-41F1-A62D-F4893BB411D3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82AB761F-3BEB-4EED-8266-EDFA96484726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B732051B-29E8-4B07-809A-8E62DADA63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raight Connector 17">
            <a:extLst>
              <a:ext uri="{FF2B5EF4-FFF2-40B4-BE49-F238E27FC236}">
                <a16:creationId xmlns:a16="http://schemas.microsoft.com/office/drawing/2014/main" id="{0EBB1677-D6DD-4F37-BE2C-C24F76A94CF4}"/>
              </a:ext>
            </a:extLst>
          </p:cNvPr>
          <p:cNvSpPr/>
          <p:nvPr userDrawn="1"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DBA6173-365B-49CD-ADAC-99221B6B702E}"/>
              </a:ext>
            </a:extLst>
          </p:cNvPr>
          <p:cNvSpPr/>
          <p:nvPr userDrawn="1"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FBF30788-1E1B-4E07-BF55-3C0431FD6C4E}"/>
              </a:ext>
            </a:extLst>
          </p:cNvPr>
          <p:cNvSpPr txBox="1"/>
          <p:nvPr userDrawn="1"/>
        </p:nvSpPr>
        <p:spPr>
          <a:xfrm>
            <a:off x="3107251" y="6436466"/>
            <a:ext cx="5977497" cy="6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C-time-“Industry 4.0 made easy.”</a:t>
            </a:r>
            <a:r>
              <a:rPr b="1" dirty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algn="ctr"/>
            <a:r>
              <a:rPr dirty="0"/>
              <a:t> 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36AF-B772-412A-8C86-76086A6C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Century Gothic"/>
                <a:sym typeface="Calibri"/>
              </a:rPr>
              <a:t>Online Courses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5DE2-3FC1-4533-8B74-4CAB9CF8A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4400" b="1" dirty="0">
                <a:solidFill>
                  <a:srgbClr val="FF0000"/>
                </a:solidFill>
              </a:rPr>
              <a:t>IoT Product Development</a:t>
            </a:r>
          </a:p>
          <a:p>
            <a:pPr marL="0" indent="0" algn="ctr">
              <a:buNone/>
            </a:pPr>
            <a:r>
              <a:rPr lang="en-IN" sz="4400" b="1" dirty="0">
                <a:solidFill>
                  <a:srgbClr val="FF0000"/>
                </a:solidFill>
              </a:rPr>
              <a:t> &amp; Its Applications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23AC00-5C39-491B-A549-F6E79A02262B}"/>
              </a:ext>
            </a:extLst>
          </p:cNvPr>
          <p:cNvSpPr/>
          <p:nvPr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45049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03" y="177553"/>
            <a:ext cx="10515600" cy="3170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b="1" dirty="0">
                <a:solidFill>
                  <a:srgbClr val="0070C0"/>
                </a:solidFill>
                <a:latin typeface="Century Gothic"/>
              </a:rPr>
              <a:t>IoT Development Combined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35" y="1096755"/>
            <a:ext cx="10515600" cy="4351338"/>
          </a:xfrm>
        </p:spPr>
        <p:txBody>
          <a:bodyPr/>
          <a:lstStyle/>
          <a:p>
            <a:r>
              <a:rPr lang="en-US" dirty="0"/>
              <a:t>This course includes both IoT development beginner and IoT development intermediate.</a:t>
            </a:r>
          </a:p>
          <a:p>
            <a:r>
              <a:rPr lang="en-US" dirty="0"/>
              <a:t>All the concept mentioned in IoT development beginner and IoT development intermediate are included here.</a:t>
            </a:r>
          </a:p>
          <a:p>
            <a:r>
              <a:rPr lang="en-US" dirty="0"/>
              <a:t>Student can able to learn both hardware and firmware development with kits provided.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4"/>
          <p:cNvSpPr/>
          <p:nvPr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7819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9"/>
          <p:cNvSpPr/>
          <p:nvPr/>
        </p:nvSpPr>
        <p:spPr>
          <a:xfrm>
            <a:off x="0" y="6465427"/>
            <a:ext cx="12192000" cy="40664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1" name="Straight Connector 17"/>
          <p:cNvSpPr/>
          <p:nvPr/>
        </p:nvSpPr>
        <p:spPr>
          <a:xfrm>
            <a:off x="320498" y="77739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94" name="Shape 187"/>
          <p:cNvGrpSpPr/>
          <p:nvPr/>
        </p:nvGrpSpPr>
        <p:grpSpPr>
          <a:xfrm>
            <a:off x="320498" y="87596"/>
            <a:ext cx="9557794" cy="741649"/>
            <a:chOff x="0" y="0"/>
            <a:chExt cx="9557793" cy="741647"/>
          </a:xfrm>
        </p:grpSpPr>
        <p:sp>
          <p:nvSpPr>
            <p:cNvPr id="392" name="Rectangle"/>
            <p:cNvSpPr/>
            <p:nvPr/>
          </p:nvSpPr>
          <p:spPr>
            <a:xfrm>
              <a:off x="-1" y="153025"/>
              <a:ext cx="9557794" cy="4356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3600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393" name="Welcome to Industry 4.0 Journey"/>
            <p:cNvSpPr txBox="1"/>
            <p:nvPr/>
          </p:nvSpPr>
          <p:spPr>
            <a:xfrm>
              <a:off x="-1" y="-1"/>
              <a:ext cx="9557794" cy="741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3600" b="1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dirty="0"/>
                <a:t>Welcome to </a:t>
              </a:r>
              <a:r>
                <a:rPr dirty="0">
                  <a:solidFill>
                    <a:schemeClr val="accent2"/>
                  </a:solidFill>
                </a:rPr>
                <a:t>Industry 4.0 </a:t>
              </a:r>
              <a:r>
                <a:rPr dirty="0"/>
                <a:t>Journey</a:t>
              </a:r>
            </a:p>
          </p:txBody>
        </p:sp>
      </p:grpSp>
      <p:sp>
        <p:nvSpPr>
          <p:cNvPr id="395" name="TextBox 1"/>
          <p:cNvSpPr txBox="1"/>
          <p:nvPr/>
        </p:nvSpPr>
        <p:spPr>
          <a:xfrm>
            <a:off x="8612837" y="4735793"/>
            <a:ext cx="3579163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endParaRPr dirty="0"/>
          </a:p>
          <a:p>
            <a:r>
              <a:rPr dirty="0"/>
              <a:t>Name: </a:t>
            </a:r>
            <a:r>
              <a:rPr lang="en-US" dirty="0"/>
              <a:t>Imam Shariff</a:t>
            </a:r>
          </a:p>
          <a:p>
            <a:r>
              <a:rPr dirty="0"/>
              <a:t>Ph no: </a:t>
            </a:r>
            <a:r>
              <a:rPr lang="en-US" dirty="0"/>
              <a:t>9986630241</a:t>
            </a:r>
            <a:endParaRPr dirty="0"/>
          </a:p>
          <a:p>
            <a:r>
              <a:rPr lang="en-US" dirty="0"/>
              <a:t>Email:- shariff@meti.in</a:t>
            </a:r>
          </a:p>
          <a:p>
            <a:r>
              <a:rPr dirty="0"/>
              <a:t>METI M2M INDIA PVT. LTD</a:t>
            </a:r>
            <a:endParaRPr lang="en-US" dirty="0"/>
          </a:p>
          <a:p>
            <a:r>
              <a:rPr dirty="0"/>
              <a:t>Mysuru</a:t>
            </a:r>
          </a:p>
        </p:txBody>
      </p:sp>
      <p:sp>
        <p:nvSpPr>
          <p:cNvPr id="396" name="TextBox 3"/>
          <p:cNvSpPr txBox="1"/>
          <p:nvPr/>
        </p:nvSpPr>
        <p:spPr>
          <a:xfrm>
            <a:off x="364433" y="2475175"/>
            <a:ext cx="11463134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800"/>
            </a:pPr>
            <a:r>
              <a:t>“We at METI  foster Industry 4.0 </a:t>
            </a:r>
            <a:r>
              <a:rPr b="1"/>
              <a:t>implementation</a:t>
            </a:r>
            <a:r>
              <a:t> to </a:t>
            </a:r>
            <a:r>
              <a:rPr b="1"/>
              <a:t>effective implementation</a:t>
            </a:r>
            <a:r>
              <a:t>.” </a:t>
            </a:r>
          </a:p>
        </p:txBody>
      </p:sp>
      <p:pic>
        <p:nvPicPr>
          <p:cNvPr id="397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448" y="26506"/>
            <a:ext cx="1211319" cy="674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9"/>
          <p:cNvSpPr/>
          <p:nvPr/>
        </p:nvSpPr>
        <p:spPr>
          <a:xfrm>
            <a:off x="0" y="6465427"/>
            <a:ext cx="12192000" cy="40664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9" y="1189817"/>
            <a:ext cx="4882415" cy="271831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5"/>
          <p:cNvSpPr/>
          <p:nvPr/>
        </p:nvSpPr>
        <p:spPr>
          <a:xfrm flipH="1">
            <a:off x="5845214" y="891250"/>
            <a:ext cx="1" cy="4433106"/>
          </a:xfrm>
          <a:prstGeom prst="line">
            <a:avLst/>
          </a:prstGeom>
          <a:ln w="38100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6" name="Rectangle 10"/>
          <p:cNvSpPr/>
          <p:nvPr/>
        </p:nvSpPr>
        <p:spPr>
          <a:xfrm>
            <a:off x="0" y="0"/>
            <a:ext cx="12192000" cy="406639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6F915-FE37-44C1-8CD5-1858C1955B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4" r="18776"/>
          <a:stretch/>
        </p:blipFill>
        <p:spPr>
          <a:xfrm>
            <a:off x="5978776" y="1014158"/>
            <a:ext cx="6072888" cy="42117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02" y="4097863"/>
            <a:ext cx="9803794" cy="218712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Rectangle 9"/>
          <p:cNvSpPr/>
          <p:nvPr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Straight Connector 17"/>
          <p:cNvSpPr/>
          <p:nvPr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22" name="Shape 187"/>
          <p:cNvGrpSpPr/>
          <p:nvPr/>
        </p:nvGrpSpPr>
        <p:grpSpPr>
          <a:xfrm>
            <a:off x="320499" y="140508"/>
            <a:ext cx="5434832" cy="741649"/>
            <a:chOff x="0" y="0"/>
            <a:chExt cx="5434831" cy="741647"/>
          </a:xfrm>
        </p:grpSpPr>
        <p:sp>
          <p:nvSpPr>
            <p:cNvPr id="120" name="Rectangle"/>
            <p:cNvSpPr/>
            <p:nvPr/>
          </p:nvSpPr>
          <p:spPr>
            <a:xfrm>
              <a:off x="-1" y="153025"/>
              <a:ext cx="5434832" cy="4356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3600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21" name="About US"/>
            <p:cNvSpPr txBox="1"/>
            <p:nvPr/>
          </p:nvSpPr>
          <p:spPr>
            <a:xfrm>
              <a:off x="-1" y="-1"/>
              <a:ext cx="5434832" cy="741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3600" b="1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dirty="0"/>
                <a:t>About</a:t>
              </a:r>
              <a:r>
                <a:rPr dirty="0">
                  <a:solidFill>
                    <a:srgbClr val="FF0000"/>
                  </a:solidFill>
                </a:rPr>
                <a:t> </a:t>
              </a:r>
              <a:r>
                <a:rPr dirty="0">
                  <a:solidFill>
                    <a:schemeClr val="accent2"/>
                  </a:solidFill>
                </a:rPr>
                <a:t>US</a:t>
              </a:r>
              <a:r>
                <a:rPr dirty="0">
                  <a:solidFill>
                    <a:srgbClr val="000000"/>
                  </a:solidFill>
                </a:rPr>
                <a:t> </a:t>
              </a:r>
            </a:p>
          </p:txBody>
        </p:sp>
      </p:grpSp>
      <p:pic>
        <p:nvPicPr>
          <p:cNvPr id="124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tangle 5"/>
          <p:cNvSpPr txBox="1"/>
          <p:nvPr/>
        </p:nvSpPr>
        <p:spPr>
          <a:xfrm>
            <a:off x="320498" y="1084066"/>
            <a:ext cx="11463132" cy="2720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sz="2000"/>
            </a:pPr>
            <a:r>
              <a:t>METI M2M India Pvt Ltd started in the year 2012 with an unflinching focus to empower Indian industries with Industry 4.0 solution that gives a competitive edge.  </a:t>
            </a:r>
          </a:p>
          <a:p>
            <a:pPr algn="just">
              <a:defRPr sz="2000"/>
            </a:pPr>
            <a:endParaRPr/>
          </a:p>
          <a:p>
            <a:pPr algn="just">
              <a:defRPr sz="2000"/>
            </a:pPr>
            <a:r>
              <a:t>Over the past six years, by serving more than 100+ clients, our team has gained experience and expertise to develop and deploy Industry 4.0 solutions.  This makes our solution reliable and easy to adapt. </a:t>
            </a:r>
          </a:p>
          <a:p>
            <a:pPr algn="just">
              <a:defRPr sz="2000"/>
            </a:pPr>
            <a:endParaRPr/>
          </a:p>
          <a:p>
            <a:pPr algn="just">
              <a:defRPr sz="2000"/>
            </a:pPr>
            <a:r>
              <a:t>With effective consultation and requirement analysis we offer the right Industry 4.0 hardware and analytics platform that is aimed at increasing the efficiency of the industries.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4"/>
          <p:cNvSpPr/>
          <p:nvPr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Straight Connector 5"/>
          <p:cNvSpPr/>
          <p:nvPr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32" name="Shape 187"/>
          <p:cNvGrpSpPr/>
          <p:nvPr/>
        </p:nvGrpSpPr>
        <p:grpSpPr>
          <a:xfrm>
            <a:off x="320499" y="140508"/>
            <a:ext cx="5434832" cy="741649"/>
            <a:chOff x="0" y="0"/>
            <a:chExt cx="5434831" cy="741647"/>
          </a:xfrm>
        </p:grpSpPr>
        <p:sp>
          <p:nvSpPr>
            <p:cNvPr id="130" name="Rectangle"/>
            <p:cNvSpPr/>
            <p:nvPr/>
          </p:nvSpPr>
          <p:spPr>
            <a:xfrm>
              <a:off x="-1" y="153025"/>
              <a:ext cx="5434832" cy="4356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3600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31" name="What we Do?"/>
            <p:cNvSpPr txBox="1"/>
            <p:nvPr/>
          </p:nvSpPr>
          <p:spPr>
            <a:xfrm>
              <a:off x="-1" y="-1"/>
              <a:ext cx="5434832" cy="741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3600" b="1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What</a:t>
              </a:r>
              <a:r>
                <a:rPr>
                  <a:solidFill>
                    <a:srgbClr val="FF0000"/>
                  </a:solidFill>
                </a:rPr>
                <a:t> </a:t>
              </a:r>
              <a:r>
                <a:rPr>
                  <a:solidFill>
                    <a:schemeClr val="accent2"/>
                  </a:solidFill>
                </a:rPr>
                <a:t>we </a:t>
              </a:r>
              <a:r>
                <a:t>Do?</a:t>
              </a:r>
              <a:r>
                <a:rPr>
                  <a:solidFill>
                    <a:srgbClr val="000000"/>
                  </a:solidFill>
                </a:rPr>
                <a:t> </a:t>
              </a:r>
            </a:p>
          </p:txBody>
        </p:sp>
      </p:grpSp>
      <p:pic>
        <p:nvPicPr>
          <p:cNvPr id="13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9"/>
          <p:cNvSpPr txBox="1"/>
          <p:nvPr/>
        </p:nvSpPr>
        <p:spPr>
          <a:xfrm>
            <a:off x="325374" y="1097876"/>
            <a:ext cx="11458256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rPr dirty="0"/>
              <a:t>We make Industries increase shop-floor efficiency dramatically.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We do this by offering Industry 4.0 solutions as a go-to-tool for managers to remotely monitor shop floor and to make data decision towards operational excellence. </a:t>
            </a:r>
          </a:p>
        </p:txBody>
      </p:sp>
      <p:grpSp>
        <p:nvGrpSpPr>
          <p:cNvPr id="138" name="Shape 187"/>
          <p:cNvGrpSpPr/>
          <p:nvPr/>
        </p:nvGrpSpPr>
        <p:grpSpPr>
          <a:xfrm>
            <a:off x="659358" y="2562754"/>
            <a:ext cx="10785411" cy="721037"/>
            <a:chOff x="0" y="0"/>
            <a:chExt cx="10785410" cy="721036"/>
          </a:xfrm>
        </p:grpSpPr>
        <p:sp>
          <p:nvSpPr>
            <p:cNvPr id="136" name="Rectangle"/>
            <p:cNvSpPr/>
            <p:nvPr/>
          </p:nvSpPr>
          <p:spPr>
            <a:xfrm>
              <a:off x="51759" y="0"/>
              <a:ext cx="10733652" cy="4356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800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37" name="We provide solutions for"/>
            <p:cNvSpPr txBox="1"/>
            <p:nvPr/>
          </p:nvSpPr>
          <p:spPr>
            <a:xfrm>
              <a:off x="0" y="169888"/>
              <a:ext cx="10733651" cy="551149"/>
            </a:xfrm>
            <a:prstGeom prst="rect">
              <a:avLst/>
            </a:prstGeom>
            <a:solidFill>
              <a:srgbClr val="54545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24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We help you reduce manual work and, Implement Industry 4.0 for </a:t>
              </a:r>
            </a:p>
          </p:txBody>
        </p:sp>
      </p:grpSp>
      <p:sp>
        <p:nvSpPr>
          <p:cNvPr id="139" name="Rectangle 5"/>
          <p:cNvSpPr/>
          <p:nvPr/>
        </p:nvSpPr>
        <p:spPr>
          <a:xfrm>
            <a:off x="732332" y="3404732"/>
            <a:ext cx="2305583" cy="67564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/>
            </a:lvl1pPr>
          </a:lstStyle>
          <a:p>
            <a:r>
              <a:t>Smart management</a:t>
            </a:r>
          </a:p>
        </p:txBody>
      </p:sp>
      <p:grpSp>
        <p:nvGrpSpPr>
          <p:cNvPr id="142" name="Rectangle: Rounded Corners 6"/>
          <p:cNvGrpSpPr/>
          <p:nvPr/>
        </p:nvGrpSpPr>
        <p:grpSpPr>
          <a:xfrm>
            <a:off x="841009" y="4111376"/>
            <a:ext cx="1944400" cy="2208132"/>
            <a:chOff x="0" y="0"/>
            <a:chExt cx="1944399" cy="2208130"/>
          </a:xfrm>
        </p:grpSpPr>
        <p:sp>
          <p:nvSpPr>
            <p:cNvPr id="140" name="Rounded Rectangle"/>
            <p:cNvSpPr/>
            <p:nvPr/>
          </p:nvSpPr>
          <p:spPr>
            <a:xfrm>
              <a:off x="0" y="0"/>
              <a:ext cx="1944400" cy="220813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141" name="Easy to use dashboard to help you manage shop-floor remotely."/>
            <p:cNvSpPr txBox="1"/>
            <p:nvPr/>
          </p:nvSpPr>
          <p:spPr>
            <a:xfrm>
              <a:off x="94917" y="124896"/>
              <a:ext cx="1754565" cy="195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Easy to use dashboard to help you manage shop-floor remotely.</a:t>
              </a:r>
            </a:p>
            <a:p>
              <a:endParaRPr/>
            </a:p>
          </p:txBody>
        </p:sp>
      </p:grpSp>
      <p:grpSp>
        <p:nvGrpSpPr>
          <p:cNvPr id="145" name="Rectangle: Rounded Corners 20"/>
          <p:cNvGrpSpPr/>
          <p:nvPr/>
        </p:nvGrpSpPr>
        <p:grpSpPr>
          <a:xfrm>
            <a:off x="3689410" y="4126093"/>
            <a:ext cx="1944401" cy="2225039"/>
            <a:chOff x="0" y="0"/>
            <a:chExt cx="1944399" cy="2225038"/>
          </a:xfrm>
        </p:grpSpPr>
        <p:sp>
          <p:nvSpPr>
            <p:cNvPr id="143" name="Rounded Rectangle"/>
            <p:cNvSpPr/>
            <p:nvPr/>
          </p:nvSpPr>
          <p:spPr>
            <a:xfrm>
              <a:off x="0" y="8453"/>
              <a:ext cx="1944400" cy="2208132"/>
            </a:xfrm>
            <a:prstGeom prst="roundRect">
              <a:avLst>
                <a:gd name="adj" fmla="val 16667"/>
              </a:avLst>
            </a:prstGeom>
            <a:solidFill>
              <a:srgbClr val="54823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144" name="Have your decisions supported by real-time data to boost efficiency."/>
            <p:cNvSpPr txBox="1"/>
            <p:nvPr/>
          </p:nvSpPr>
          <p:spPr>
            <a:xfrm>
              <a:off x="94917" y="-1"/>
              <a:ext cx="1754565" cy="222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Have your decisions supported by real-time data to boost efficiency.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48" name="Rectangle: Rounded Corners 21"/>
          <p:cNvGrpSpPr/>
          <p:nvPr/>
        </p:nvGrpSpPr>
        <p:grpSpPr>
          <a:xfrm>
            <a:off x="6572071" y="4099002"/>
            <a:ext cx="1944401" cy="2225039"/>
            <a:chOff x="0" y="0"/>
            <a:chExt cx="1944399" cy="2225038"/>
          </a:xfrm>
        </p:grpSpPr>
        <p:sp>
          <p:nvSpPr>
            <p:cNvPr id="146" name="Rounded Rectangle"/>
            <p:cNvSpPr/>
            <p:nvPr/>
          </p:nvSpPr>
          <p:spPr>
            <a:xfrm>
              <a:off x="0" y="8453"/>
              <a:ext cx="1944400" cy="220813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147" name="Alerts to help you predict machine and tool failure."/>
            <p:cNvSpPr txBox="1"/>
            <p:nvPr/>
          </p:nvSpPr>
          <p:spPr>
            <a:xfrm>
              <a:off x="94917" y="-1"/>
              <a:ext cx="1754565" cy="222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Alerts to help you predict machine and tool failure.</a:t>
              </a:r>
            </a:p>
            <a:p>
              <a:pPr algn="ctr"/>
              <a:endParaRPr/>
            </a:p>
            <a:p>
              <a:pPr algn="ctr"/>
              <a:endParaRPr/>
            </a:p>
            <a:p>
              <a:endParaRPr/>
            </a:p>
          </p:txBody>
        </p:sp>
      </p:grpSp>
      <p:grpSp>
        <p:nvGrpSpPr>
          <p:cNvPr id="151" name="Rectangle: Rounded Corners 22"/>
          <p:cNvGrpSpPr/>
          <p:nvPr/>
        </p:nvGrpSpPr>
        <p:grpSpPr>
          <a:xfrm>
            <a:off x="9406421" y="4096140"/>
            <a:ext cx="1944401" cy="2225039"/>
            <a:chOff x="0" y="0"/>
            <a:chExt cx="1944399" cy="2225038"/>
          </a:xfrm>
        </p:grpSpPr>
        <p:sp>
          <p:nvSpPr>
            <p:cNvPr id="149" name="Rounded Rectangle"/>
            <p:cNvSpPr/>
            <p:nvPr/>
          </p:nvSpPr>
          <p:spPr>
            <a:xfrm>
              <a:off x="0" y="8453"/>
              <a:ext cx="1944400" cy="2208132"/>
            </a:xfrm>
            <a:prstGeom prst="roundRect">
              <a:avLst>
                <a:gd name="adj" fmla="val 16667"/>
              </a:avLst>
            </a:prstGeom>
            <a:solidFill>
              <a:srgbClr val="BF9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You will get live graphs and reports to optimize process"/>
            <p:cNvSpPr txBox="1"/>
            <p:nvPr/>
          </p:nvSpPr>
          <p:spPr>
            <a:xfrm>
              <a:off x="94917" y="-1"/>
              <a:ext cx="1754565" cy="222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You will get live graphs and reports to optimize process</a:t>
              </a:r>
            </a:p>
            <a:p>
              <a:pPr algn="ctr"/>
              <a:endParaRPr/>
            </a:p>
            <a:p>
              <a:endParaRPr/>
            </a:p>
          </p:txBody>
        </p:sp>
      </p:grpSp>
      <p:sp>
        <p:nvSpPr>
          <p:cNvPr id="152" name="Rectangle 23"/>
          <p:cNvSpPr/>
          <p:nvPr/>
        </p:nvSpPr>
        <p:spPr>
          <a:xfrm>
            <a:off x="3689410" y="3351660"/>
            <a:ext cx="1944402" cy="67564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/>
            </a:lvl1pPr>
          </a:lstStyle>
          <a:p>
            <a:r>
              <a:t>Smart decisions</a:t>
            </a:r>
          </a:p>
        </p:txBody>
      </p:sp>
      <p:sp>
        <p:nvSpPr>
          <p:cNvPr id="153" name="Rectangle 24"/>
          <p:cNvSpPr/>
          <p:nvPr/>
        </p:nvSpPr>
        <p:spPr>
          <a:xfrm>
            <a:off x="6391480" y="3367271"/>
            <a:ext cx="2305583" cy="67564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/>
            </a:lvl1pPr>
          </a:lstStyle>
          <a:p>
            <a:r>
              <a:t>Smart maintenance</a:t>
            </a:r>
          </a:p>
        </p:txBody>
      </p:sp>
      <p:sp>
        <p:nvSpPr>
          <p:cNvPr id="154" name="Rectangle 25"/>
          <p:cNvSpPr/>
          <p:nvPr/>
        </p:nvSpPr>
        <p:spPr>
          <a:xfrm>
            <a:off x="9181320" y="3378910"/>
            <a:ext cx="2394604" cy="67564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/>
            </a:lvl1pPr>
          </a:lstStyle>
          <a:p>
            <a:r>
              <a:t>Process optimization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Diagram 3"/>
          <p:cNvGrpSpPr/>
          <p:nvPr/>
        </p:nvGrpSpPr>
        <p:grpSpPr>
          <a:xfrm>
            <a:off x="612653" y="1078623"/>
            <a:ext cx="5002273" cy="5280450"/>
            <a:chOff x="0" y="0"/>
            <a:chExt cx="5002271" cy="5280449"/>
          </a:xfrm>
        </p:grpSpPr>
        <p:grpSp>
          <p:nvGrpSpPr>
            <p:cNvPr id="185" name="Group"/>
            <p:cNvGrpSpPr/>
            <p:nvPr/>
          </p:nvGrpSpPr>
          <p:grpSpPr>
            <a:xfrm>
              <a:off x="1448689" y="1729772"/>
              <a:ext cx="2104399" cy="1820391"/>
              <a:chOff x="0" y="0"/>
              <a:chExt cx="2104397" cy="1820390"/>
            </a:xfrm>
          </p:grpSpPr>
          <p:sp>
            <p:nvSpPr>
              <p:cNvPr id="183" name="Shape"/>
              <p:cNvSpPr/>
              <p:nvPr/>
            </p:nvSpPr>
            <p:spPr>
              <a:xfrm>
                <a:off x="0" y="-1"/>
                <a:ext cx="2104398" cy="1820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5338" y="0"/>
                    </a:lnTo>
                    <a:lnTo>
                      <a:pt x="16262" y="0"/>
                    </a:lnTo>
                    <a:lnTo>
                      <a:pt x="21600" y="10800"/>
                    </a:lnTo>
                    <a:lnTo>
                      <a:pt x="16262" y="21600"/>
                    </a:lnTo>
                    <a:lnTo>
                      <a:pt x="5338" y="21600"/>
                    </a:lnTo>
                    <a:close/>
                  </a:path>
                </a:pathLst>
              </a:custGeom>
              <a:solidFill>
                <a:schemeClr val="accent4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" name="Industry…"/>
              <p:cNvSpPr txBox="1"/>
              <p:nvPr/>
            </p:nvSpPr>
            <p:spPr>
              <a:xfrm>
                <a:off x="348728" y="369174"/>
                <a:ext cx="1406943" cy="1082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rPr dirty="0"/>
                  <a:t>Industry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rPr dirty="0"/>
                  <a:t>4.0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rPr dirty="0"/>
                  <a:t>solution</a:t>
                </a:r>
              </a:p>
            </p:txBody>
          </p:sp>
        </p:grpSp>
        <p:sp>
          <p:nvSpPr>
            <p:cNvPr id="186" name="Shape"/>
            <p:cNvSpPr/>
            <p:nvPr/>
          </p:nvSpPr>
          <p:spPr>
            <a:xfrm>
              <a:off x="2766448" y="858837"/>
              <a:ext cx="793984" cy="68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79" y="0"/>
                  </a:lnTo>
                  <a:lnTo>
                    <a:pt x="16221" y="0"/>
                  </a:lnTo>
                  <a:lnTo>
                    <a:pt x="21600" y="10800"/>
                  </a:lnTo>
                  <a:lnTo>
                    <a:pt x="16221" y="21600"/>
                  </a:lnTo>
                  <a:lnTo>
                    <a:pt x="5379" y="21600"/>
                  </a:lnTo>
                  <a:close/>
                </a:path>
              </a:pathLst>
            </a:custGeom>
            <a:solidFill>
              <a:srgbClr val="D0DEE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89" name="Group"/>
            <p:cNvGrpSpPr/>
            <p:nvPr/>
          </p:nvGrpSpPr>
          <p:grpSpPr>
            <a:xfrm>
              <a:off x="1588946" y="0"/>
              <a:ext cx="1831721" cy="1640183"/>
              <a:chOff x="0" y="0"/>
              <a:chExt cx="1831719" cy="1640182"/>
            </a:xfrm>
          </p:grpSpPr>
          <p:sp>
            <p:nvSpPr>
              <p:cNvPr id="187" name="Shape"/>
              <p:cNvSpPr/>
              <p:nvPr/>
            </p:nvSpPr>
            <p:spPr>
              <a:xfrm>
                <a:off x="0" y="-1"/>
                <a:ext cx="1831720" cy="1640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5526" y="0"/>
                    </a:lnTo>
                    <a:lnTo>
                      <a:pt x="16074" y="0"/>
                    </a:lnTo>
                    <a:lnTo>
                      <a:pt x="21600" y="10800"/>
                    </a:lnTo>
                    <a:lnTo>
                      <a:pt x="16074" y="21600"/>
                    </a:lnTo>
                    <a:lnTo>
                      <a:pt x="5526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8" name="IIoT enabled…"/>
              <p:cNvSpPr txBox="1"/>
              <p:nvPr/>
            </p:nvSpPr>
            <p:spPr>
              <a:xfrm>
                <a:off x="310622" y="375845"/>
                <a:ext cx="1210477" cy="8884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ctr">
                <a:sp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r>
                  <a:t>IIoT enabled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r>
                  <a:t>Hardware</a:t>
                </a:r>
              </a:p>
            </p:txBody>
          </p:sp>
        </p:grpSp>
        <p:sp>
          <p:nvSpPr>
            <p:cNvPr id="190" name="Shape"/>
            <p:cNvSpPr/>
            <p:nvPr/>
          </p:nvSpPr>
          <p:spPr>
            <a:xfrm>
              <a:off x="3693088" y="2137782"/>
              <a:ext cx="793984" cy="684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79" y="0"/>
                  </a:lnTo>
                  <a:lnTo>
                    <a:pt x="16221" y="0"/>
                  </a:lnTo>
                  <a:lnTo>
                    <a:pt x="21600" y="10800"/>
                  </a:lnTo>
                  <a:lnTo>
                    <a:pt x="16221" y="21600"/>
                  </a:lnTo>
                  <a:lnTo>
                    <a:pt x="5379" y="21600"/>
                  </a:lnTo>
                  <a:close/>
                </a:path>
              </a:pathLst>
            </a:custGeom>
            <a:solidFill>
              <a:srgbClr val="D0DEE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3170549" y="917636"/>
              <a:ext cx="1831721" cy="1640183"/>
              <a:chOff x="0" y="0"/>
              <a:chExt cx="1831719" cy="1640182"/>
            </a:xfrm>
          </p:grpSpPr>
          <p:sp>
            <p:nvSpPr>
              <p:cNvPr id="191" name="Shape"/>
              <p:cNvSpPr/>
              <p:nvPr/>
            </p:nvSpPr>
            <p:spPr>
              <a:xfrm>
                <a:off x="0" y="-1"/>
                <a:ext cx="1831720" cy="1640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5526" y="0"/>
                    </a:lnTo>
                    <a:lnTo>
                      <a:pt x="16074" y="0"/>
                    </a:lnTo>
                    <a:lnTo>
                      <a:pt x="21600" y="10800"/>
                    </a:lnTo>
                    <a:lnTo>
                      <a:pt x="16074" y="21600"/>
                    </a:lnTo>
                    <a:lnTo>
                      <a:pt x="5526" y="21600"/>
                    </a:lnTo>
                    <a:close/>
                  </a:path>
                </a:pathLst>
              </a:custGeom>
              <a:solidFill>
                <a:srgbClr val="55C3CF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2" name="Secured IoT platform"/>
              <p:cNvSpPr txBox="1"/>
              <p:nvPr/>
            </p:nvSpPr>
            <p:spPr>
              <a:xfrm>
                <a:off x="310622" y="423851"/>
                <a:ext cx="1210477" cy="792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Secured IoT platform</a:t>
                </a:r>
              </a:p>
            </p:txBody>
          </p:sp>
        </p:grpSp>
        <p:sp>
          <p:nvSpPr>
            <p:cNvPr id="194" name="Shape"/>
            <p:cNvSpPr/>
            <p:nvPr/>
          </p:nvSpPr>
          <p:spPr>
            <a:xfrm>
              <a:off x="3049385" y="3581468"/>
              <a:ext cx="793984" cy="68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79" y="0"/>
                  </a:lnTo>
                  <a:lnTo>
                    <a:pt x="16221" y="0"/>
                  </a:lnTo>
                  <a:lnTo>
                    <a:pt x="21600" y="10800"/>
                  </a:lnTo>
                  <a:lnTo>
                    <a:pt x="16221" y="21600"/>
                  </a:lnTo>
                  <a:lnTo>
                    <a:pt x="5379" y="21600"/>
                  </a:lnTo>
                  <a:close/>
                </a:path>
              </a:pathLst>
            </a:custGeom>
            <a:solidFill>
              <a:srgbClr val="D0DEE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97" name="Group"/>
            <p:cNvGrpSpPr/>
            <p:nvPr/>
          </p:nvGrpSpPr>
          <p:grpSpPr>
            <a:xfrm>
              <a:off x="3170549" y="2721602"/>
              <a:ext cx="1831722" cy="1640185"/>
              <a:chOff x="0" y="-1"/>
              <a:chExt cx="1831720" cy="1640184"/>
            </a:xfrm>
          </p:grpSpPr>
          <p:sp>
            <p:nvSpPr>
              <p:cNvPr id="195" name="Shape"/>
              <p:cNvSpPr/>
              <p:nvPr/>
            </p:nvSpPr>
            <p:spPr>
              <a:xfrm>
                <a:off x="0" y="-1"/>
                <a:ext cx="1831720" cy="1640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5526" y="0"/>
                    </a:lnTo>
                    <a:lnTo>
                      <a:pt x="16074" y="0"/>
                    </a:lnTo>
                    <a:lnTo>
                      <a:pt x="21600" y="10800"/>
                    </a:lnTo>
                    <a:lnTo>
                      <a:pt x="16074" y="21600"/>
                    </a:lnTo>
                    <a:lnTo>
                      <a:pt x="5526" y="21600"/>
                    </a:lnTo>
                    <a:close/>
                  </a:path>
                </a:pathLst>
              </a:custGeom>
              <a:solidFill>
                <a:srgbClr val="50C8A7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6" name="Big Data Management"/>
              <p:cNvSpPr txBox="1"/>
              <p:nvPr/>
            </p:nvSpPr>
            <p:spPr>
              <a:xfrm>
                <a:off x="310621" y="547710"/>
                <a:ext cx="1358469" cy="5447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Big Data Management</a:t>
                </a:r>
              </a:p>
            </p:txBody>
          </p:sp>
        </p:grpSp>
        <p:sp>
          <p:nvSpPr>
            <p:cNvPr id="198" name="Shape"/>
            <p:cNvSpPr/>
            <p:nvPr/>
          </p:nvSpPr>
          <p:spPr>
            <a:xfrm>
              <a:off x="1452605" y="3731329"/>
              <a:ext cx="793984" cy="684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79" y="0"/>
                  </a:lnTo>
                  <a:lnTo>
                    <a:pt x="16221" y="0"/>
                  </a:lnTo>
                  <a:lnTo>
                    <a:pt x="21600" y="10800"/>
                  </a:lnTo>
                  <a:lnTo>
                    <a:pt x="16221" y="21600"/>
                  </a:lnTo>
                  <a:lnTo>
                    <a:pt x="5379" y="21600"/>
                  </a:lnTo>
                  <a:close/>
                </a:path>
              </a:pathLst>
            </a:custGeom>
            <a:solidFill>
              <a:srgbClr val="D0DEE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01" name="Group"/>
            <p:cNvGrpSpPr/>
            <p:nvPr/>
          </p:nvGrpSpPr>
          <p:grpSpPr>
            <a:xfrm>
              <a:off x="1588946" y="3640266"/>
              <a:ext cx="1831721" cy="1640183"/>
              <a:chOff x="0" y="0"/>
              <a:chExt cx="1831719" cy="1640182"/>
            </a:xfrm>
          </p:grpSpPr>
          <p:sp>
            <p:nvSpPr>
              <p:cNvPr id="199" name="Shape"/>
              <p:cNvSpPr/>
              <p:nvPr/>
            </p:nvSpPr>
            <p:spPr>
              <a:xfrm>
                <a:off x="0" y="-1"/>
                <a:ext cx="1831720" cy="1640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5526" y="0"/>
                    </a:lnTo>
                    <a:lnTo>
                      <a:pt x="16074" y="0"/>
                    </a:lnTo>
                    <a:lnTo>
                      <a:pt x="21600" y="10800"/>
                    </a:lnTo>
                    <a:lnTo>
                      <a:pt x="16074" y="21600"/>
                    </a:lnTo>
                    <a:lnTo>
                      <a:pt x="5526" y="21600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" name="Analytics Platform"/>
              <p:cNvSpPr txBox="1"/>
              <p:nvPr/>
            </p:nvSpPr>
            <p:spPr>
              <a:xfrm>
                <a:off x="310622" y="543865"/>
                <a:ext cx="1210477" cy="552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Analytics Platform </a:t>
                </a:r>
              </a:p>
            </p:txBody>
          </p:sp>
        </p:grpSp>
        <p:sp>
          <p:nvSpPr>
            <p:cNvPr id="202" name="Shape"/>
            <p:cNvSpPr/>
            <p:nvPr/>
          </p:nvSpPr>
          <p:spPr>
            <a:xfrm>
              <a:off x="510791" y="2452899"/>
              <a:ext cx="793984" cy="684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79" y="0"/>
                  </a:lnTo>
                  <a:lnTo>
                    <a:pt x="16221" y="0"/>
                  </a:lnTo>
                  <a:lnTo>
                    <a:pt x="21600" y="10800"/>
                  </a:lnTo>
                  <a:lnTo>
                    <a:pt x="16221" y="21600"/>
                  </a:lnTo>
                  <a:lnTo>
                    <a:pt x="5379" y="21600"/>
                  </a:lnTo>
                  <a:close/>
                </a:path>
              </a:pathLst>
            </a:custGeom>
            <a:solidFill>
              <a:srgbClr val="D0DEE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05" name="Group"/>
            <p:cNvGrpSpPr/>
            <p:nvPr/>
          </p:nvGrpSpPr>
          <p:grpSpPr>
            <a:xfrm>
              <a:off x="0" y="2722629"/>
              <a:ext cx="1831720" cy="1640183"/>
              <a:chOff x="0" y="0"/>
              <a:chExt cx="1831719" cy="1640182"/>
            </a:xfrm>
          </p:grpSpPr>
          <p:sp>
            <p:nvSpPr>
              <p:cNvPr id="203" name="Shape"/>
              <p:cNvSpPr/>
              <p:nvPr/>
            </p:nvSpPr>
            <p:spPr>
              <a:xfrm>
                <a:off x="0" y="-1"/>
                <a:ext cx="1831720" cy="1640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5526" y="0"/>
                    </a:lnTo>
                    <a:lnTo>
                      <a:pt x="16074" y="0"/>
                    </a:lnTo>
                    <a:lnTo>
                      <a:pt x="21600" y="10800"/>
                    </a:lnTo>
                    <a:lnTo>
                      <a:pt x="16074" y="21600"/>
                    </a:lnTo>
                    <a:lnTo>
                      <a:pt x="5526" y="21600"/>
                    </a:lnTo>
                    <a:close/>
                  </a:path>
                </a:pathLst>
              </a:custGeom>
              <a:solidFill>
                <a:srgbClr val="4ABA4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4" name="Alerting Engine"/>
              <p:cNvSpPr txBox="1"/>
              <p:nvPr/>
            </p:nvSpPr>
            <p:spPr>
              <a:xfrm>
                <a:off x="310622" y="543866"/>
                <a:ext cx="1210477" cy="552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Alerting Engine</a:t>
                </a:r>
              </a:p>
            </p:txBody>
          </p:sp>
        </p:grpSp>
        <p:grpSp>
          <p:nvGrpSpPr>
            <p:cNvPr id="208" name="Group"/>
            <p:cNvGrpSpPr/>
            <p:nvPr/>
          </p:nvGrpSpPr>
          <p:grpSpPr>
            <a:xfrm>
              <a:off x="0" y="915582"/>
              <a:ext cx="1831720" cy="1640183"/>
              <a:chOff x="0" y="0"/>
              <a:chExt cx="1831719" cy="1640182"/>
            </a:xfrm>
          </p:grpSpPr>
          <p:sp>
            <p:nvSpPr>
              <p:cNvPr id="206" name="Shape"/>
              <p:cNvSpPr/>
              <p:nvPr/>
            </p:nvSpPr>
            <p:spPr>
              <a:xfrm>
                <a:off x="0" y="-1"/>
                <a:ext cx="1831720" cy="1640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5526" y="0"/>
                    </a:lnTo>
                    <a:lnTo>
                      <a:pt x="16074" y="0"/>
                    </a:lnTo>
                    <a:lnTo>
                      <a:pt x="21600" y="10800"/>
                    </a:lnTo>
                    <a:lnTo>
                      <a:pt x="16074" y="21600"/>
                    </a:lnTo>
                    <a:lnTo>
                      <a:pt x="5526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" name="APIs for ERP integration"/>
              <p:cNvSpPr txBox="1"/>
              <p:nvPr/>
            </p:nvSpPr>
            <p:spPr>
              <a:xfrm>
                <a:off x="310622" y="423851"/>
                <a:ext cx="1210477" cy="792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2859" tIns="22859" rIns="22859" bIns="2285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APIs for ERP integration</a:t>
                </a:r>
              </a:p>
            </p:txBody>
          </p:sp>
        </p:grpSp>
      </p:grpSp>
      <p:sp>
        <p:nvSpPr>
          <p:cNvPr id="211" name="Straight Connector 5"/>
          <p:cNvSpPr/>
          <p:nvPr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14" name="Shape 187"/>
          <p:cNvGrpSpPr/>
          <p:nvPr/>
        </p:nvGrpSpPr>
        <p:grpSpPr>
          <a:xfrm>
            <a:off x="320499" y="140511"/>
            <a:ext cx="6375723" cy="741649"/>
            <a:chOff x="0" y="0"/>
            <a:chExt cx="6375722" cy="741647"/>
          </a:xfrm>
        </p:grpSpPr>
        <p:sp>
          <p:nvSpPr>
            <p:cNvPr id="212" name="Rectangle"/>
            <p:cNvSpPr/>
            <p:nvPr/>
          </p:nvSpPr>
          <p:spPr>
            <a:xfrm>
              <a:off x="0" y="153022"/>
              <a:ext cx="5434832" cy="4356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3600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213" name="What we Do?"/>
            <p:cNvSpPr txBox="1"/>
            <p:nvPr/>
          </p:nvSpPr>
          <p:spPr>
            <a:xfrm>
              <a:off x="0" y="0"/>
              <a:ext cx="6375723" cy="741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3600" b="1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dirty="0"/>
                <a:t>Core </a:t>
              </a:r>
              <a:r>
                <a:rPr dirty="0">
                  <a:solidFill>
                    <a:schemeClr val="accent2"/>
                  </a:solidFill>
                </a:rPr>
                <a:t>Competency</a:t>
              </a:r>
            </a:p>
          </p:txBody>
        </p:sp>
      </p:grpSp>
      <p:pic>
        <p:nvPicPr>
          <p:cNvPr id="21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Rectangle 10"/>
          <p:cNvSpPr/>
          <p:nvPr/>
        </p:nvSpPr>
        <p:spPr>
          <a:xfrm>
            <a:off x="6096000" y="3308922"/>
            <a:ext cx="5861133" cy="1158241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All our hardware works agnostically without voiding the warranty of any machines</a:t>
            </a:r>
            <a:r>
              <a:rPr sz="2000"/>
              <a:t>.</a:t>
            </a:r>
          </a:p>
        </p:txBody>
      </p:sp>
      <p:sp>
        <p:nvSpPr>
          <p:cNvPr id="35" name="Rectangle 4"/>
          <p:cNvSpPr/>
          <p:nvPr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4"/>
          <p:cNvSpPr/>
          <p:nvPr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Straight Connector 5"/>
          <p:cNvSpPr/>
          <p:nvPr/>
        </p:nvSpPr>
        <p:spPr>
          <a:xfrm>
            <a:off x="320498" y="843654"/>
            <a:ext cx="11463133" cy="1"/>
          </a:xfrm>
          <a:prstGeom prst="line">
            <a:avLst/>
          </a:prstGeom>
          <a:ln w="38100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14" name="Shape 187"/>
          <p:cNvGrpSpPr/>
          <p:nvPr/>
        </p:nvGrpSpPr>
        <p:grpSpPr>
          <a:xfrm>
            <a:off x="320499" y="140511"/>
            <a:ext cx="6375723" cy="741649"/>
            <a:chOff x="0" y="0"/>
            <a:chExt cx="6375722" cy="741647"/>
          </a:xfrm>
        </p:grpSpPr>
        <p:sp>
          <p:nvSpPr>
            <p:cNvPr id="212" name="Rectangle"/>
            <p:cNvSpPr/>
            <p:nvPr/>
          </p:nvSpPr>
          <p:spPr>
            <a:xfrm>
              <a:off x="0" y="153022"/>
              <a:ext cx="5434832" cy="4356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3600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213" name="What we Do?"/>
            <p:cNvSpPr txBox="1"/>
            <p:nvPr/>
          </p:nvSpPr>
          <p:spPr>
            <a:xfrm>
              <a:off x="0" y="0"/>
              <a:ext cx="6375723" cy="741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3600" b="1">
                  <a:solidFill>
                    <a:srgbClr val="0070C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dirty="0"/>
                <a:t>Core </a:t>
              </a:r>
              <a:r>
                <a:rPr dirty="0">
                  <a:solidFill>
                    <a:schemeClr val="accent2"/>
                  </a:solidFill>
                </a:rPr>
                <a:t>Competency</a:t>
              </a:r>
            </a:p>
          </p:txBody>
        </p:sp>
      </p:grpSp>
      <p:pic>
        <p:nvPicPr>
          <p:cNvPr id="21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187" y="132521"/>
            <a:ext cx="1211319" cy="674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9354AF-6F13-4133-9134-D47B34512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886336"/>
            <a:ext cx="8401878" cy="5502957"/>
          </a:xfrm>
          <a:prstGeom prst="rect">
            <a:avLst/>
          </a:prstGeom>
        </p:spPr>
      </p:pic>
      <p:sp>
        <p:nvSpPr>
          <p:cNvPr id="38" name="TextBox 7">
            <a:extLst>
              <a:ext uri="{FF2B5EF4-FFF2-40B4-BE49-F238E27FC236}">
                <a16:creationId xmlns:a16="http://schemas.microsoft.com/office/drawing/2014/main" id="{4C2CE6BB-E4D9-4D72-A883-5FAED2E02FC2}"/>
              </a:ext>
            </a:extLst>
          </p:cNvPr>
          <p:cNvSpPr txBox="1"/>
          <p:nvPr/>
        </p:nvSpPr>
        <p:spPr>
          <a:xfrm>
            <a:off x="3107251" y="6436466"/>
            <a:ext cx="597749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7515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523"/>
            <a:ext cx="10515600" cy="548514"/>
          </a:xfrm>
        </p:spPr>
        <p:txBody>
          <a:bodyPr>
            <a:noAutofit/>
          </a:bodyPr>
          <a:lstStyle/>
          <a:p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r>
              <a:rPr lang="en-US" sz="2800" b="1" dirty="0">
                <a:solidFill>
                  <a:srgbClr val="0070C0"/>
                </a:solidFill>
                <a:latin typeface="Century Gothic"/>
                <a:sym typeface="Calibri"/>
              </a:rPr>
              <a:t>IoT Product development &amp; Its Applications 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0174"/>
            <a:ext cx="10515600" cy="511678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With Overwhelming response and high demand from engineering students ,we bring you the best experience for IoT product development and its applications.</a:t>
            </a:r>
            <a:endParaRPr lang="en-US" b="1" u="sng" dirty="0">
              <a:solidFill>
                <a:srgbClr val="C00000"/>
              </a:solidFill>
            </a:endParaRPr>
          </a:p>
          <a:p>
            <a:r>
              <a:rPr lang="en-US" sz="2000" dirty="0"/>
              <a:t>This program includes 3 courses </a:t>
            </a:r>
          </a:p>
          <a:p>
            <a:pPr lvl="1"/>
            <a:r>
              <a:rPr lang="en-US" sz="2000" dirty="0"/>
              <a:t>IoT development beginner </a:t>
            </a:r>
          </a:p>
          <a:p>
            <a:pPr lvl="1"/>
            <a:r>
              <a:rPr lang="en-US" sz="2000" dirty="0"/>
              <a:t>IoT development intermediate</a:t>
            </a:r>
          </a:p>
          <a:p>
            <a:pPr lvl="1"/>
            <a:r>
              <a:rPr lang="en-US" sz="2000" dirty="0"/>
              <a:t>IoT development Combined</a:t>
            </a:r>
          </a:p>
          <a:p>
            <a:pPr lvl="1"/>
            <a:endParaRPr lang="en-US" sz="2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Overview</a:t>
            </a:r>
          </a:p>
          <a:p>
            <a:r>
              <a:rPr lang="en-US" sz="2000" dirty="0"/>
              <a:t>Learn from Industry Experts</a:t>
            </a:r>
          </a:p>
          <a:p>
            <a:r>
              <a:rPr lang="en-US" sz="2000" dirty="0"/>
              <a:t>Get Internship certified from METI M2M INDIA PVT LTD</a:t>
            </a:r>
          </a:p>
          <a:p>
            <a:r>
              <a:rPr lang="en-US" sz="2000" dirty="0"/>
              <a:t>Get theory as well as development tool access</a:t>
            </a:r>
          </a:p>
          <a:p>
            <a:r>
              <a:rPr lang="en-US" sz="2000" dirty="0"/>
              <a:t>Get Assignments and projects</a:t>
            </a:r>
          </a:p>
          <a:p>
            <a:r>
              <a:rPr lang="en-US" sz="2000" dirty="0"/>
              <a:t>Get Online support</a:t>
            </a:r>
          </a:p>
          <a:p>
            <a:r>
              <a:rPr lang="en-US" sz="2000" dirty="0"/>
              <a:t>6 to 8 Hours a week</a:t>
            </a:r>
          </a:p>
          <a:p>
            <a:r>
              <a:rPr lang="en-US" sz="2000" dirty="0"/>
              <a:t>Duration :- 4 weeks</a:t>
            </a:r>
          </a:p>
          <a:p>
            <a:endParaRPr lang="en-US" sz="2000" dirty="0"/>
          </a:p>
        </p:txBody>
      </p:sp>
      <p:sp>
        <p:nvSpPr>
          <p:cNvPr id="4" name="Rectangle 4"/>
          <p:cNvSpPr/>
          <p:nvPr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9326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03" y="177553"/>
            <a:ext cx="10515600" cy="3170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b="1" dirty="0">
                <a:solidFill>
                  <a:srgbClr val="0070C0"/>
                </a:solidFill>
                <a:latin typeface="Century Gothic"/>
              </a:rPr>
              <a:t>IoT Development beginner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03" y="139859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Basic electronics component overview</a:t>
            </a:r>
          </a:p>
          <a:p>
            <a:r>
              <a:rPr lang="en-US" dirty="0"/>
              <a:t>Product development process</a:t>
            </a:r>
          </a:p>
          <a:p>
            <a:r>
              <a:rPr lang="en-US" dirty="0"/>
              <a:t>Introduction to IoT architectural design</a:t>
            </a:r>
          </a:p>
          <a:p>
            <a:r>
              <a:rPr lang="en-US" dirty="0"/>
              <a:t>Introduction to Hardware design and component selection</a:t>
            </a:r>
          </a:p>
          <a:p>
            <a:r>
              <a:rPr lang="en-US" dirty="0"/>
              <a:t>Introduction to Circuit design</a:t>
            </a:r>
          </a:p>
          <a:p>
            <a:r>
              <a:rPr lang="en-US" dirty="0"/>
              <a:t>Introduction to PCB design</a:t>
            </a:r>
          </a:p>
          <a:p>
            <a:r>
              <a:rPr lang="en-US" dirty="0"/>
              <a:t>Hands-on on Kicad PCB design software</a:t>
            </a:r>
          </a:p>
          <a:p>
            <a:r>
              <a:rPr lang="en-US" dirty="0"/>
              <a:t>Introduction to firmware development</a:t>
            </a:r>
          </a:p>
          <a:p>
            <a:r>
              <a:rPr lang="en-US" dirty="0"/>
              <a:t>Manufacturing process overview</a:t>
            </a:r>
          </a:p>
          <a:p>
            <a:r>
              <a:rPr lang="en-US" dirty="0"/>
              <a:t>Introduction to industrial shop floor process</a:t>
            </a:r>
          </a:p>
        </p:txBody>
      </p:sp>
      <p:sp>
        <p:nvSpPr>
          <p:cNvPr id="4" name="Rectangle 4"/>
          <p:cNvSpPr/>
          <p:nvPr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5599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03" y="177553"/>
            <a:ext cx="10515600" cy="3170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b="1" dirty="0">
                <a:solidFill>
                  <a:srgbClr val="0070C0"/>
                </a:solidFill>
                <a:latin typeface="Century Gothic"/>
              </a:rPr>
              <a:t>IoT Development Intermediate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35" y="1096755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Basic Microcontroller and Microprocessor Overview</a:t>
            </a:r>
          </a:p>
          <a:p>
            <a:r>
              <a:rPr lang="en-US" sz="1800" dirty="0"/>
              <a:t>Introduction to General purpose input and output and demo programs.</a:t>
            </a:r>
          </a:p>
          <a:p>
            <a:r>
              <a:rPr lang="en-US" sz="1800" dirty="0"/>
              <a:t>Introduction to Timer and pulse width modulation technique</a:t>
            </a:r>
          </a:p>
          <a:p>
            <a:r>
              <a:rPr lang="en-US" sz="1800" dirty="0"/>
              <a:t>Introduction to EEPROM</a:t>
            </a:r>
          </a:p>
          <a:p>
            <a:r>
              <a:rPr lang="en-US" sz="1800" dirty="0"/>
              <a:t>Introduction Analog to digital converter </a:t>
            </a:r>
          </a:p>
          <a:p>
            <a:r>
              <a:rPr lang="en-US" sz="1800" dirty="0"/>
              <a:t>Introduction to SPIFFS Filesystem of microprocessor</a:t>
            </a:r>
          </a:p>
          <a:p>
            <a:r>
              <a:rPr lang="en-US" sz="1800" dirty="0"/>
              <a:t>Introduction to UART  protocol</a:t>
            </a:r>
          </a:p>
          <a:p>
            <a:r>
              <a:rPr lang="en-US" sz="1800" dirty="0"/>
              <a:t>Introduction to I2C protocol</a:t>
            </a:r>
          </a:p>
          <a:p>
            <a:r>
              <a:rPr lang="en-US" sz="1800" dirty="0"/>
              <a:t>Introduction to IoT standard MQTT protocol</a:t>
            </a:r>
          </a:p>
          <a:p>
            <a:r>
              <a:rPr lang="en-US" sz="1800" dirty="0"/>
              <a:t>Introduction to industrial standard </a:t>
            </a:r>
            <a:r>
              <a:rPr lang="en-US" sz="1800" dirty="0" err="1"/>
              <a:t>modbus</a:t>
            </a:r>
            <a:r>
              <a:rPr lang="en-US" sz="1800" dirty="0"/>
              <a:t> protocol </a:t>
            </a:r>
          </a:p>
          <a:p>
            <a:r>
              <a:rPr lang="en-US" sz="1800" dirty="0"/>
              <a:t>IoT hardware webserver development</a:t>
            </a:r>
          </a:p>
          <a:p>
            <a:r>
              <a:rPr lang="en-US" sz="1800" dirty="0"/>
              <a:t>Alexa integration with IoT hardware</a:t>
            </a:r>
          </a:p>
          <a:p>
            <a:r>
              <a:rPr lang="en-US" sz="1800" dirty="0" err="1"/>
              <a:t>Thingspeak</a:t>
            </a:r>
            <a:r>
              <a:rPr lang="en-US" sz="1800" dirty="0"/>
              <a:t> and Adafruit IoT examples</a:t>
            </a:r>
          </a:p>
          <a:p>
            <a:r>
              <a:rPr lang="en-US" sz="1800" dirty="0" err="1"/>
              <a:t>WiFi</a:t>
            </a:r>
            <a:r>
              <a:rPr lang="en-US" sz="1800" dirty="0"/>
              <a:t> protocol theory and programming examples</a:t>
            </a:r>
          </a:p>
        </p:txBody>
      </p:sp>
      <p:sp>
        <p:nvSpPr>
          <p:cNvPr id="4" name="Rectangle 4"/>
          <p:cNvSpPr/>
          <p:nvPr/>
        </p:nvSpPr>
        <p:spPr>
          <a:xfrm>
            <a:off x="0" y="6436466"/>
            <a:ext cx="12192000" cy="435601"/>
          </a:xfrm>
          <a:prstGeom prst="rect">
            <a:avLst/>
          </a:prstGeom>
          <a:solidFill>
            <a:srgbClr val="007E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875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8459</TotalTime>
  <Words>548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Online Courses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IoT Product development &amp; Its Applications  </vt:lpstr>
      <vt:lpstr> IoT Development beginner</vt:lpstr>
      <vt:lpstr> IoT Development Intermediate</vt:lpstr>
      <vt:lpstr> IoT Development Combined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Praveen Kumar</dc:creator>
  <cp:lastModifiedBy>Yogesh M Iggalore</cp:lastModifiedBy>
  <cp:revision>67</cp:revision>
  <cp:lastPrinted>2019-11-28T04:33:30Z</cp:lastPrinted>
  <dcterms:modified xsi:type="dcterms:W3CDTF">2020-08-27T06:49:05Z</dcterms:modified>
</cp:coreProperties>
</file>