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0"/>
  </p:notesMasterIdLst>
  <p:sldIdLst>
    <p:sldId id="256" r:id="rId2"/>
    <p:sldId id="257" r:id="rId3"/>
    <p:sldId id="259" r:id="rId4"/>
    <p:sldId id="258" r:id="rId5"/>
    <p:sldId id="260" r:id="rId6"/>
    <p:sldId id="261" r:id="rId7"/>
    <p:sldId id="262" r:id="rId8"/>
    <p:sldId id="263" r:id="rId9"/>
    <p:sldId id="264" r:id="rId10"/>
    <p:sldId id="265" r:id="rId11"/>
    <p:sldId id="266" r:id="rId12"/>
    <p:sldId id="283" r:id="rId13"/>
    <p:sldId id="284" r:id="rId14"/>
    <p:sldId id="267" r:id="rId15"/>
    <p:sldId id="285" r:id="rId16"/>
    <p:sldId id="281" r:id="rId17"/>
    <p:sldId id="282" r:id="rId18"/>
    <p:sldId id="268" r:id="rId19"/>
    <p:sldId id="269" r:id="rId20"/>
    <p:sldId id="286" r:id="rId21"/>
    <p:sldId id="287" r:id="rId22"/>
    <p:sldId id="288" r:id="rId23"/>
    <p:sldId id="271" r:id="rId24"/>
    <p:sldId id="270" r:id="rId25"/>
    <p:sldId id="272" r:id="rId26"/>
    <p:sldId id="273" r:id="rId27"/>
    <p:sldId id="274" r:id="rId28"/>
    <p:sldId id="289" r:id="rId29"/>
    <p:sldId id="290" r:id="rId30"/>
    <p:sldId id="291" r:id="rId31"/>
    <p:sldId id="275" r:id="rId32"/>
    <p:sldId id="292" r:id="rId33"/>
    <p:sldId id="276" r:id="rId34"/>
    <p:sldId id="293" r:id="rId35"/>
    <p:sldId id="277" r:id="rId36"/>
    <p:sldId id="278" r:id="rId37"/>
    <p:sldId id="279" r:id="rId38"/>
    <p:sldId id="28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0"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15D03-F08C-4266-9807-EF8A4C68D322}" type="datetimeFigureOut">
              <a:rPr lang="en-US" smtClean="0"/>
              <a:t>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2D6B7-F560-4D34-9027-2F78A42DBD93}" type="slidenum">
              <a:rPr lang="en-US" smtClean="0"/>
              <a:t>‹#›</a:t>
            </a:fld>
            <a:endParaRPr lang="en-US"/>
          </a:p>
        </p:txBody>
      </p:sp>
    </p:spTree>
    <p:extLst>
      <p:ext uri="{BB962C8B-B14F-4D97-AF65-F5344CB8AC3E}">
        <p14:creationId xmlns:p14="http://schemas.microsoft.com/office/powerpoint/2010/main" val="90617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“MQTT is a Client Server publish/subscribe messaging transport protocol. It is light weight, open, simple, and designed so as to be easy to implement. These characteristics make it ideal for use in many situations, including constrained environments such as for communication in Machine to Machine (M2M) and Internet of Things (IoT) contexts where a small code footprint is required and/or network bandwidth is at a premium.”</a:t>
            </a:r>
          </a:p>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2</a:t>
            </a:fld>
            <a:endParaRPr lang="en-US"/>
          </a:p>
        </p:txBody>
      </p:sp>
    </p:spTree>
    <p:extLst>
      <p:ext uri="{BB962C8B-B14F-4D97-AF65-F5344CB8AC3E}">
        <p14:creationId xmlns:p14="http://schemas.microsoft.com/office/powerpoint/2010/main" val="1543887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27</a:t>
            </a:fld>
            <a:endParaRPr lang="en-US"/>
          </a:p>
        </p:txBody>
      </p:sp>
    </p:spTree>
    <p:extLst>
      <p:ext uri="{BB962C8B-B14F-4D97-AF65-F5344CB8AC3E}">
        <p14:creationId xmlns:p14="http://schemas.microsoft.com/office/powerpoint/2010/main" val="147534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31</a:t>
            </a:fld>
            <a:endParaRPr lang="en-US"/>
          </a:p>
        </p:txBody>
      </p:sp>
    </p:spTree>
    <p:extLst>
      <p:ext uri="{BB962C8B-B14F-4D97-AF65-F5344CB8AC3E}">
        <p14:creationId xmlns:p14="http://schemas.microsoft.com/office/powerpoint/2010/main" val="2420522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33</a:t>
            </a:fld>
            <a:endParaRPr lang="en-US"/>
          </a:p>
        </p:txBody>
      </p:sp>
    </p:spTree>
    <p:extLst>
      <p:ext uri="{BB962C8B-B14F-4D97-AF65-F5344CB8AC3E}">
        <p14:creationId xmlns:p14="http://schemas.microsoft.com/office/powerpoint/2010/main" val="305586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6</a:t>
            </a:fld>
            <a:endParaRPr lang="en-US"/>
          </a:p>
        </p:txBody>
      </p:sp>
    </p:spTree>
    <p:extLst>
      <p:ext uri="{BB962C8B-B14F-4D97-AF65-F5344CB8AC3E}">
        <p14:creationId xmlns:p14="http://schemas.microsoft.com/office/powerpoint/2010/main" val="113208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8</a:t>
            </a:fld>
            <a:endParaRPr lang="en-US"/>
          </a:p>
        </p:txBody>
      </p:sp>
    </p:spTree>
    <p:extLst>
      <p:ext uri="{BB962C8B-B14F-4D97-AF65-F5344CB8AC3E}">
        <p14:creationId xmlns:p14="http://schemas.microsoft.com/office/powerpoint/2010/main" val="246011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10</a:t>
            </a:fld>
            <a:endParaRPr lang="en-US"/>
          </a:p>
        </p:txBody>
      </p:sp>
    </p:spTree>
    <p:extLst>
      <p:ext uri="{BB962C8B-B14F-4D97-AF65-F5344CB8AC3E}">
        <p14:creationId xmlns:p14="http://schemas.microsoft.com/office/powerpoint/2010/main" val="388133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16</a:t>
            </a:fld>
            <a:endParaRPr lang="en-US"/>
          </a:p>
        </p:txBody>
      </p:sp>
    </p:spTree>
    <p:extLst>
      <p:ext uri="{BB962C8B-B14F-4D97-AF65-F5344CB8AC3E}">
        <p14:creationId xmlns:p14="http://schemas.microsoft.com/office/powerpoint/2010/main" val="116202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17</a:t>
            </a:fld>
            <a:endParaRPr lang="en-US"/>
          </a:p>
        </p:txBody>
      </p:sp>
    </p:spTree>
    <p:extLst>
      <p:ext uri="{BB962C8B-B14F-4D97-AF65-F5344CB8AC3E}">
        <p14:creationId xmlns:p14="http://schemas.microsoft.com/office/powerpoint/2010/main" val="2482451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24</a:t>
            </a:fld>
            <a:endParaRPr lang="en-US"/>
          </a:p>
        </p:txBody>
      </p:sp>
    </p:spTree>
    <p:extLst>
      <p:ext uri="{BB962C8B-B14F-4D97-AF65-F5344CB8AC3E}">
        <p14:creationId xmlns:p14="http://schemas.microsoft.com/office/powerpoint/2010/main" val="2661156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25</a:t>
            </a:fld>
            <a:endParaRPr lang="en-US"/>
          </a:p>
        </p:txBody>
      </p:sp>
    </p:spTree>
    <p:extLst>
      <p:ext uri="{BB962C8B-B14F-4D97-AF65-F5344CB8AC3E}">
        <p14:creationId xmlns:p14="http://schemas.microsoft.com/office/powerpoint/2010/main" val="3558256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D6B7-F560-4D34-9027-2F78A42DBD93}" type="slidenum">
              <a:rPr lang="en-US" smtClean="0"/>
              <a:t>26</a:t>
            </a:fld>
            <a:endParaRPr lang="en-US"/>
          </a:p>
        </p:txBody>
      </p:sp>
    </p:spTree>
    <p:extLst>
      <p:ext uri="{BB962C8B-B14F-4D97-AF65-F5344CB8AC3E}">
        <p14:creationId xmlns:p14="http://schemas.microsoft.com/office/powerpoint/2010/main" val="272740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ADD7D-4767-4373-BC7A-2C694B876526}"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E5A8A-6B68-436F-A1DA-68638785E96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93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DD7D-4767-4373-BC7A-2C694B876526}"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E5A8A-6B68-436F-A1DA-68638785E969}" type="slidenum">
              <a:rPr lang="en-US" smtClean="0"/>
              <a:t>‹#›</a:t>
            </a:fld>
            <a:endParaRPr lang="en-US"/>
          </a:p>
        </p:txBody>
      </p:sp>
    </p:spTree>
    <p:extLst>
      <p:ext uri="{BB962C8B-B14F-4D97-AF65-F5344CB8AC3E}">
        <p14:creationId xmlns:p14="http://schemas.microsoft.com/office/powerpoint/2010/main" val="103513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DD7D-4767-4373-BC7A-2C694B876526}"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E5A8A-6B68-436F-A1DA-68638785E969}" type="slidenum">
              <a:rPr lang="en-US" smtClean="0"/>
              <a:t>‹#›</a:t>
            </a:fld>
            <a:endParaRPr lang="en-US"/>
          </a:p>
        </p:txBody>
      </p:sp>
    </p:spTree>
    <p:extLst>
      <p:ext uri="{BB962C8B-B14F-4D97-AF65-F5344CB8AC3E}">
        <p14:creationId xmlns:p14="http://schemas.microsoft.com/office/powerpoint/2010/main" val="247655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DD7D-4767-4373-BC7A-2C694B876526}"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E5A8A-6B68-436F-A1DA-68638785E969}" type="slidenum">
              <a:rPr lang="en-US" smtClean="0"/>
              <a:t>‹#›</a:t>
            </a:fld>
            <a:endParaRPr lang="en-US"/>
          </a:p>
        </p:txBody>
      </p:sp>
    </p:spTree>
    <p:extLst>
      <p:ext uri="{BB962C8B-B14F-4D97-AF65-F5344CB8AC3E}">
        <p14:creationId xmlns:p14="http://schemas.microsoft.com/office/powerpoint/2010/main" val="215762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ADD7D-4767-4373-BC7A-2C694B876526}"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E5A8A-6B68-436F-A1DA-68638785E96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11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ADD7D-4767-4373-BC7A-2C694B876526}"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E5A8A-6B68-436F-A1DA-68638785E969}" type="slidenum">
              <a:rPr lang="en-US" smtClean="0"/>
              <a:t>‹#›</a:t>
            </a:fld>
            <a:endParaRPr lang="en-US"/>
          </a:p>
        </p:txBody>
      </p:sp>
    </p:spTree>
    <p:extLst>
      <p:ext uri="{BB962C8B-B14F-4D97-AF65-F5344CB8AC3E}">
        <p14:creationId xmlns:p14="http://schemas.microsoft.com/office/powerpoint/2010/main" val="12435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ADD7D-4767-4373-BC7A-2C694B876526}"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E5A8A-6B68-436F-A1DA-68638785E969}" type="slidenum">
              <a:rPr lang="en-US" smtClean="0"/>
              <a:t>‹#›</a:t>
            </a:fld>
            <a:endParaRPr lang="en-US"/>
          </a:p>
        </p:txBody>
      </p:sp>
    </p:spTree>
    <p:extLst>
      <p:ext uri="{BB962C8B-B14F-4D97-AF65-F5344CB8AC3E}">
        <p14:creationId xmlns:p14="http://schemas.microsoft.com/office/powerpoint/2010/main" val="224147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ADD7D-4767-4373-BC7A-2C694B876526}"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E5A8A-6B68-436F-A1DA-68638785E969}" type="slidenum">
              <a:rPr lang="en-US" smtClean="0"/>
              <a:t>‹#›</a:t>
            </a:fld>
            <a:endParaRPr lang="en-US"/>
          </a:p>
        </p:txBody>
      </p:sp>
    </p:spTree>
    <p:extLst>
      <p:ext uri="{BB962C8B-B14F-4D97-AF65-F5344CB8AC3E}">
        <p14:creationId xmlns:p14="http://schemas.microsoft.com/office/powerpoint/2010/main" val="26401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2ADD7D-4767-4373-BC7A-2C694B876526}" type="datetimeFigureOut">
              <a:rPr lang="en-US" smtClean="0"/>
              <a:t>2/12/2022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AE5A8A-6B68-436F-A1DA-68638785E969}" type="slidenum">
              <a:rPr lang="en-US" smtClean="0"/>
              <a:t>‹#›</a:t>
            </a:fld>
            <a:endParaRPr lang="en-US"/>
          </a:p>
        </p:txBody>
      </p:sp>
    </p:spTree>
    <p:extLst>
      <p:ext uri="{BB962C8B-B14F-4D97-AF65-F5344CB8AC3E}">
        <p14:creationId xmlns:p14="http://schemas.microsoft.com/office/powerpoint/2010/main" val="258425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2ADD7D-4767-4373-BC7A-2C694B876526}" type="datetimeFigureOut">
              <a:rPr lang="en-US" smtClean="0"/>
              <a:t>2/12/2022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AE5A8A-6B68-436F-A1DA-68638785E969}" type="slidenum">
              <a:rPr lang="en-US" smtClean="0"/>
              <a:t>‹#›</a:t>
            </a:fld>
            <a:endParaRPr lang="en-US"/>
          </a:p>
        </p:txBody>
      </p:sp>
    </p:spTree>
    <p:extLst>
      <p:ext uri="{BB962C8B-B14F-4D97-AF65-F5344CB8AC3E}">
        <p14:creationId xmlns:p14="http://schemas.microsoft.com/office/powerpoint/2010/main" val="330191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ADD7D-4767-4373-BC7A-2C694B876526}"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E5A8A-6B68-436F-A1DA-68638785E969}" type="slidenum">
              <a:rPr lang="en-US" smtClean="0"/>
              <a:t>‹#›</a:t>
            </a:fld>
            <a:endParaRPr lang="en-US"/>
          </a:p>
        </p:txBody>
      </p:sp>
    </p:spTree>
    <p:extLst>
      <p:ext uri="{BB962C8B-B14F-4D97-AF65-F5344CB8AC3E}">
        <p14:creationId xmlns:p14="http://schemas.microsoft.com/office/powerpoint/2010/main" val="42652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2ADD7D-4767-4373-BC7A-2C694B876526}" type="datetimeFigureOut">
              <a:rPr lang="en-US" smtClean="0"/>
              <a:t>2/12/2022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AE5A8A-6B68-436F-A1DA-68638785E96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43920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4730-1B12-49A0-BC93-8ABF38874493}"/>
              </a:ext>
            </a:extLst>
          </p:cNvPr>
          <p:cNvSpPr>
            <a:spLocks noGrp="1"/>
          </p:cNvSpPr>
          <p:nvPr>
            <p:ph type="ctrTitle"/>
          </p:nvPr>
        </p:nvSpPr>
        <p:spPr>
          <a:xfrm>
            <a:off x="973477" y="3190496"/>
            <a:ext cx="4077917" cy="1143000"/>
          </a:xfrm>
        </p:spPr>
        <p:txBody>
          <a:bodyPr/>
          <a:lstStyle/>
          <a:p>
            <a:r>
              <a:rPr lang="en-IN" b="1" dirty="0">
                <a:solidFill>
                  <a:schemeClr val="accent2"/>
                </a:solidFill>
                <a:latin typeface="Arial Black" panose="020B0A04020102020204" pitchFamily="34" charset="0"/>
              </a:rPr>
              <a:t>MQTT</a:t>
            </a:r>
            <a:endParaRPr lang="en-US" b="1" dirty="0">
              <a:solidFill>
                <a:schemeClr val="accent2"/>
              </a:solidFill>
              <a:latin typeface="Arial Black" panose="020B0A04020102020204" pitchFamily="34" charset="0"/>
            </a:endParaRPr>
          </a:p>
        </p:txBody>
      </p:sp>
      <p:sp>
        <p:nvSpPr>
          <p:cNvPr id="3" name="Subtitle 2">
            <a:extLst>
              <a:ext uri="{FF2B5EF4-FFF2-40B4-BE49-F238E27FC236}">
                <a16:creationId xmlns:a16="http://schemas.microsoft.com/office/drawing/2014/main" id="{3FCC6545-007B-4BD3-A7C0-9E0C7FBEE281}"/>
              </a:ext>
            </a:extLst>
          </p:cNvPr>
          <p:cNvSpPr>
            <a:spLocks noGrp="1"/>
          </p:cNvSpPr>
          <p:nvPr>
            <p:ph type="subTitle" idx="1"/>
          </p:nvPr>
        </p:nvSpPr>
        <p:spPr/>
        <p:txBody>
          <a:bodyPr/>
          <a:lstStyle/>
          <a:p>
            <a:r>
              <a:rPr lang="en-IN" dirty="0"/>
              <a:t>Simple to use</a:t>
            </a:r>
            <a:endParaRPr lang="en-US" dirty="0"/>
          </a:p>
        </p:txBody>
      </p:sp>
    </p:spTree>
    <p:extLst>
      <p:ext uri="{BB962C8B-B14F-4D97-AF65-F5344CB8AC3E}">
        <p14:creationId xmlns:p14="http://schemas.microsoft.com/office/powerpoint/2010/main" val="372622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467A6B-8748-4FBB-82D5-038615251EA4}"/>
              </a:ext>
            </a:extLst>
          </p:cNvPr>
          <p:cNvSpPr/>
          <p:nvPr/>
        </p:nvSpPr>
        <p:spPr>
          <a:xfrm>
            <a:off x="4450082" y="103493"/>
            <a:ext cx="2792730" cy="9258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841EF50-5EDF-48AB-B913-EB4D9E357436}"/>
              </a:ext>
            </a:extLst>
          </p:cNvPr>
          <p:cNvSpPr/>
          <p:nvPr/>
        </p:nvSpPr>
        <p:spPr>
          <a:xfrm>
            <a:off x="4545034" y="347452"/>
            <a:ext cx="2648482" cy="461665"/>
          </a:xfrm>
          <a:prstGeom prst="rect">
            <a:avLst/>
          </a:prstGeom>
        </p:spPr>
        <p:txBody>
          <a:bodyPr wrap="none">
            <a:spAutoFit/>
          </a:bodyPr>
          <a:lstStyle/>
          <a:p>
            <a:r>
              <a:rPr lang="en-IN" sz="2400" b="1" dirty="0">
                <a:solidFill>
                  <a:schemeClr val="bg1"/>
                </a:solidFill>
              </a:rPr>
              <a:t>Variable Header</a:t>
            </a:r>
            <a:endParaRPr lang="en-US" sz="2400" b="1" dirty="0">
              <a:solidFill>
                <a:schemeClr val="bg1"/>
              </a:solidFill>
            </a:endParaRPr>
          </a:p>
        </p:txBody>
      </p:sp>
      <p:grpSp>
        <p:nvGrpSpPr>
          <p:cNvPr id="6" name="Group 5">
            <a:extLst>
              <a:ext uri="{FF2B5EF4-FFF2-40B4-BE49-F238E27FC236}">
                <a16:creationId xmlns:a16="http://schemas.microsoft.com/office/drawing/2014/main" id="{9259352F-814C-4899-B542-D33E4642246A}"/>
              </a:ext>
            </a:extLst>
          </p:cNvPr>
          <p:cNvGrpSpPr/>
          <p:nvPr/>
        </p:nvGrpSpPr>
        <p:grpSpPr>
          <a:xfrm>
            <a:off x="274398" y="109491"/>
            <a:ext cx="2235872" cy="497992"/>
            <a:chOff x="274398" y="109491"/>
            <a:chExt cx="2235872" cy="497992"/>
          </a:xfrm>
        </p:grpSpPr>
        <p:sp>
          <p:nvSpPr>
            <p:cNvPr id="7" name="Rectangle: Rounded Corners 6">
              <a:extLst>
                <a:ext uri="{FF2B5EF4-FFF2-40B4-BE49-F238E27FC236}">
                  <a16:creationId xmlns:a16="http://schemas.microsoft.com/office/drawing/2014/main" id="{F7AFFFFA-53AF-41DB-9D26-0973242C6FCB}"/>
                </a:ext>
              </a:extLst>
            </p:cNvPr>
            <p:cNvSpPr/>
            <p:nvPr/>
          </p:nvSpPr>
          <p:spPr>
            <a:xfrm>
              <a:off x="274398" y="109491"/>
              <a:ext cx="2178021"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2EB30F0-69E7-4D78-AC77-62C43C03409A}"/>
                </a:ext>
              </a:extLst>
            </p:cNvPr>
            <p:cNvSpPr txBox="1"/>
            <p:nvPr/>
          </p:nvSpPr>
          <p:spPr>
            <a:xfrm>
              <a:off x="284981" y="158432"/>
              <a:ext cx="2225289" cy="400110"/>
            </a:xfrm>
            <a:prstGeom prst="rect">
              <a:avLst/>
            </a:prstGeom>
            <a:noFill/>
          </p:spPr>
          <p:txBody>
            <a:bodyPr wrap="none" rtlCol="0">
              <a:spAutoFit/>
            </a:bodyPr>
            <a:lstStyle/>
            <a:p>
              <a:r>
                <a:rPr lang="en-IN" sz="2000" b="1" dirty="0">
                  <a:solidFill>
                    <a:schemeClr val="bg1"/>
                  </a:solidFill>
                </a:rPr>
                <a:t>Connect packet</a:t>
              </a:r>
              <a:endParaRPr lang="en-US" sz="2000" b="1" dirty="0">
                <a:solidFill>
                  <a:schemeClr val="bg1"/>
                </a:solidFill>
              </a:endParaRPr>
            </a:p>
          </p:txBody>
        </p:sp>
      </p:grpSp>
      <p:graphicFrame>
        <p:nvGraphicFramePr>
          <p:cNvPr id="9" name="Table 9">
            <a:extLst>
              <a:ext uri="{FF2B5EF4-FFF2-40B4-BE49-F238E27FC236}">
                <a16:creationId xmlns:a16="http://schemas.microsoft.com/office/drawing/2014/main" id="{87E7452B-277B-482A-8EF5-863F60BAA8D5}"/>
              </a:ext>
            </a:extLst>
          </p:cNvPr>
          <p:cNvGraphicFramePr>
            <a:graphicFrameLocks noGrp="1"/>
          </p:cNvGraphicFramePr>
          <p:nvPr>
            <p:extLst>
              <p:ext uri="{D42A27DB-BD31-4B8C-83A1-F6EECF244321}">
                <p14:modId xmlns:p14="http://schemas.microsoft.com/office/powerpoint/2010/main" val="3693240681"/>
              </p:ext>
            </p:extLst>
          </p:nvPr>
        </p:nvGraphicFramePr>
        <p:xfrm>
          <a:off x="406400" y="1531620"/>
          <a:ext cx="11663682" cy="4091940"/>
        </p:xfrm>
        <a:graphic>
          <a:graphicData uri="http://schemas.openxmlformats.org/drawingml/2006/table">
            <a:tbl>
              <a:tblPr firstRow="1" bandRow="1">
                <a:tableStyleId>{5C22544A-7EE6-4342-B048-85BDC9FD1C3A}</a:tableStyleId>
              </a:tblPr>
              <a:tblGrid>
                <a:gridCol w="995680">
                  <a:extLst>
                    <a:ext uri="{9D8B030D-6E8A-4147-A177-3AD203B41FA5}">
                      <a16:colId xmlns:a16="http://schemas.microsoft.com/office/drawing/2014/main" val="1442025143"/>
                    </a:ext>
                  </a:extLst>
                </a:gridCol>
                <a:gridCol w="1087120">
                  <a:extLst>
                    <a:ext uri="{9D8B030D-6E8A-4147-A177-3AD203B41FA5}">
                      <a16:colId xmlns:a16="http://schemas.microsoft.com/office/drawing/2014/main" val="993263472"/>
                    </a:ext>
                  </a:extLst>
                </a:gridCol>
                <a:gridCol w="5059680">
                  <a:extLst>
                    <a:ext uri="{9D8B030D-6E8A-4147-A177-3AD203B41FA5}">
                      <a16:colId xmlns:a16="http://schemas.microsoft.com/office/drawing/2014/main" val="4016934431"/>
                    </a:ext>
                  </a:extLst>
                </a:gridCol>
                <a:gridCol w="548640">
                  <a:extLst>
                    <a:ext uri="{9D8B030D-6E8A-4147-A177-3AD203B41FA5}">
                      <a16:colId xmlns:a16="http://schemas.microsoft.com/office/drawing/2014/main" val="1086252456"/>
                    </a:ext>
                  </a:extLst>
                </a:gridCol>
                <a:gridCol w="548640">
                  <a:extLst>
                    <a:ext uri="{9D8B030D-6E8A-4147-A177-3AD203B41FA5}">
                      <a16:colId xmlns:a16="http://schemas.microsoft.com/office/drawing/2014/main" val="3532174473"/>
                    </a:ext>
                  </a:extLst>
                </a:gridCol>
                <a:gridCol w="548640">
                  <a:extLst>
                    <a:ext uri="{9D8B030D-6E8A-4147-A177-3AD203B41FA5}">
                      <a16:colId xmlns:a16="http://schemas.microsoft.com/office/drawing/2014/main" val="3201696982"/>
                    </a:ext>
                  </a:extLst>
                </a:gridCol>
                <a:gridCol w="609600">
                  <a:extLst>
                    <a:ext uri="{9D8B030D-6E8A-4147-A177-3AD203B41FA5}">
                      <a16:colId xmlns:a16="http://schemas.microsoft.com/office/drawing/2014/main" val="3380372944"/>
                    </a:ext>
                  </a:extLst>
                </a:gridCol>
                <a:gridCol w="619760">
                  <a:extLst>
                    <a:ext uri="{9D8B030D-6E8A-4147-A177-3AD203B41FA5}">
                      <a16:colId xmlns:a16="http://schemas.microsoft.com/office/drawing/2014/main" val="2072191586"/>
                    </a:ext>
                  </a:extLst>
                </a:gridCol>
                <a:gridCol w="558800">
                  <a:extLst>
                    <a:ext uri="{9D8B030D-6E8A-4147-A177-3AD203B41FA5}">
                      <a16:colId xmlns:a16="http://schemas.microsoft.com/office/drawing/2014/main" val="400150335"/>
                    </a:ext>
                  </a:extLst>
                </a:gridCol>
                <a:gridCol w="568960">
                  <a:extLst>
                    <a:ext uri="{9D8B030D-6E8A-4147-A177-3AD203B41FA5}">
                      <a16:colId xmlns:a16="http://schemas.microsoft.com/office/drawing/2014/main" val="2683963815"/>
                    </a:ext>
                  </a:extLst>
                </a:gridCol>
                <a:gridCol w="518162">
                  <a:extLst>
                    <a:ext uri="{9D8B030D-6E8A-4147-A177-3AD203B41FA5}">
                      <a16:colId xmlns:a16="http://schemas.microsoft.com/office/drawing/2014/main" val="789970922"/>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1819260695"/>
                  </a:ext>
                </a:extLst>
              </a:tr>
              <a:tr h="370840">
                <a:tc>
                  <a:txBody>
                    <a:bodyPr/>
                    <a:lstStyle/>
                    <a:p>
                      <a:pPr algn="ctr"/>
                      <a:r>
                        <a:rPr lang="en-IN" dirty="0"/>
                        <a:t>Byte01</a:t>
                      </a:r>
                      <a:endParaRPr lang="en-US" dirty="0"/>
                    </a:p>
                  </a:txBody>
                  <a:tcPr/>
                </a:tc>
                <a:tc>
                  <a:txBody>
                    <a:bodyPr/>
                    <a:lstStyle/>
                    <a:p>
                      <a:pPr algn="ctr"/>
                      <a:r>
                        <a:rPr lang="en-IN" dirty="0"/>
                        <a:t>0x00</a:t>
                      </a:r>
                      <a:endParaRPr lang="en-US" dirty="0"/>
                    </a:p>
                  </a:txBody>
                  <a:tcPr/>
                </a:tc>
                <a:tc>
                  <a:txBody>
                    <a:bodyPr/>
                    <a:lstStyle/>
                    <a:p>
                      <a:pPr algn="ctr"/>
                      <a:r>
                        <a:rPr lang="en-IN" dirty="0"/>
                        <a:t>Protocol length MSB</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45932118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Byte02</a:t>
                      </a:r>
                      <a:endParaRPr lang="en-US" dirty="0"/>
                    </a:p>
                  </a:txBody>
                  <a:tcPr/>
                </a:tc>
                <a:tc>
                  <a:txBody>
                    <a:bodyPr/>
                    <a:lstStyle/>
                    <a:p>
                      <a:pPr algn="ctr"/>
                      <a:r>
                        <a:rPr lang="en-IN" dirty="0"/>
                        <a:t>0x04</a:t>
                      </a:r>
                    </a:p>
                  </a:txBody>
                  <a:tcPr/>
                </a:tc>
                <a:tc>
                  <a:txBody>
                    <a:bodyPr/>
                    <a:lstStyle/>
                    <a:p>
                      <a:pPr algn="ctr"/>
                      <a:r>
                        <a:rPr lang="en-IN" dirty="0"/>
                        <a:t>Protocol length LSB</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63189409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Byte03</a:t>
                      </a:r>
                      <a:endParaRPr lang="en-US" dirty="0"/>
                    </a:p>
                  </a:txBody>
                  <a:tcPr/>
                </a:tc>
                <a:tc>
                  <a:txBody>
                    <a:bodyPr/>
                    <a:lstStyle/>
                    <a:p>
                      <a:pPr algn="ctr"/>
                      <a:r>
                        <a:rPr lang="en-IN" dirty="0"/>
                        <a:t>0x4D</a:t>
                      </a:r>
                      <a:endParaRPr lang="en-US" dirty="0"/>
                    </a:p>
                  </a:txBody>
                  <a:tcPr/>
                </a:tc>
                <a:tc>
                  <a:txBody>
                    <a:bodyPr/>
                    <a:lstStyle/>
                    <a:p>
                      <a:pPr algn="ctr"/>
                      <a:r>
                        <a:rPr lang="en-IN" dirty="0"/>
                        <a:t>Protocol name (</a:t>
                      </a:r>
                      <a:r>
                        <a:rPr lang="en-IN" b="1" dirty="0"/>
                        <a:t>M</a:t>
                      </a:r>
                      <a:r>
                        <a:rPr lang="en-IN" dirty="0"/>
                        <a:t>)</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extLst>
                  <a:ext uri="{0D108BD9-81ED-4DB2-BD59-A6C34878D82A}">
                    <a16:rowId xmlns:a16="http://schemas.microsoft.com/office/drawing/2014/main" val="289168594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Byte04</a:t>
                      </a:r>
                      <a:endParaRPr lang="en-US" dirty="0"/>
                    </a:p>
                  </a:txBody>
                  <a:tcPr/>
                </a:tc>
                <a:tc>
                  <a:txBody>
                    <a:bodyPr/>
                    <a:lstStyle/>
                    <a:p>
                      <a:pPr algn="ctr"/>
                      <a:r>
                        <a:rPr lang="en-IN" dirty="0"/>
                        <a:t>0x51</a:t>
                      </a:r>
                      <a:endParaRPr lang="en-US" dirty="0"/>
                    </a:p>
                  </a:txBody>
                  <a:tcPr/>
                </a:tc>
                <a:tc>
                  <a:txBody>
                    <a:bodyPr/>
                    <a:lstStyle/>
                    <a:p>
                      <a:pPr algn="ctr"/>
                      <a:r>
                        <a:rPr lang="en-IN" dirty="0"/>
                        <a:t>Protocol name (</a:t>
                      </a:r>
                      <a:r>
                        <a:rPr lang="en-IN" b="1" dirty="0"/>
                        <a:t>Q</a:t>
                      </a:r>
                      <a:r>
                        <a:rPr lang="en-IN" dirty="0"/>
                        <a:t>)</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extLst>
                  <a:ext uri="{0D108BD9-81ED-4DB2-BD59-A6C34878D82A}">
                    <a16:rowId xmlns:a16="http://schemas.microsoft.com/office/drawing/2014/main" val="3593768768"/>
                  </a:ext>
                </a:extLst>
              </a:tr>
              <a:tr h="3835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Byte05</a:t>
                      </a:r>
                      <a:endParaRPr lang="en-US" dirty="0"/>
                    </a:p>
                  </a:txBody>
                  <a:tcPr/>
                </a:tc>
                <a:tc>
                  <a:txBody>
                    <a:bodyPr/>
                    <a:lstStyle/>
                    <a:p>
                      <a:pPr algn="ctr"/>
                      <a:r>
                        <a:rPr lang="en-IN" dirty="0"/>
                        <a:t>0x54</a:t>
                      </a:r>
                      <a:endParaRPr lang="en-US" dirty="0"/>
                    </a:p>
                  </a:txBody>
                  <a:tcPr/>
                </a:tc>
                <a:tc>
                  <a:txBody>
                    <a:bodyPr/>
                    <a:lstStyle/>
                    <a:p>
                      <a:pPr algn="ctr"/>
                      <a:r>
                        <a:rPr lang="en-IN" dirty="0"/>
                        <a:t>Protocol name (</a:t>
                      </a:r>
                      <a:r>
                        <a:rPr lang="en-IN" b="1" dirty="0"/>
                        <a:t>T</a:t>
                      </a:r>
                      <a:r>
                        <a:rPr lang="en-IN" dirty="0"/>
                        <a:t>)</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56131251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Byte06</a:t>
                      </a:r>
                      <a:endParaRPr lang="en-US" dirty="0"/>
                    </a:p>
                  </a:txBody>
                  <a:tcPr/>
                </a:tc>
                <a:tc>
                  <a:txBody>
                    <a:bodyPr/>
                    <a:lstStyle/>
                    <a:p>
                      <a:pPr algn="ctr"/>
                      <a:r>
                        <a:rPr lang="en-IN" dirty="0"/>
                        <a:t>0x54</a:t>
                      </a:r>
                      <a:endParaRPr lang="en-US" dirty="0"/>
                    </a:p>
                  </a:txBody>
                  <a:tcPr/>
                </a:tc>
                <a:tc>
                  <a:txBody>
                    <a:bodyPr/>
                    <a:lstStyle/>
                    <a:p>
                      <a:pPr algn="ctr"/>
                      <a:r>
                        <a:rPr lang="en-IN" dirty="0"/>
                        <a:t>Protocol name (</a:t>
                      </a:r>
                      <a:r>
                        <a:rPr lang="en-IN" b="1" dirty="0"/>
                        <a:t>T</a:t>
                      </a:r>
                      <a:r>
                        <a:rPr lang="en-IN" dirty="0"/>
                        <a:t>)</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40115604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Byte07</a:t>
                      </a:r>
                      <a:endParaRPr lang="en-US" dirty="0"/>
                    </a:p>
                  </a:txBody>
                  <a:tcPr/>
                </a:tc>
                <a:tc>
                  <a:txBody>
                    <a:bodyPr/>
                    <a:lstStyle/>
                    <a:p>
                      <a:pPr algn="ctr"/>
                      <a:r>
                        <a:rPr lang="en-IN" dirty="0"/>
                        <a:t>0x04</a:t>
                      </a:r>
                      <a:endParaRPr lang="en-US" dirty="0"/>
                    </a:p>
                  </a:txBody>
                  <a:tcPr/>
                </a:tc>
                <a:tc>
                  <a:txBody>
                    <a:bodyPr/>
                    <a:lstStyle/>
                    <a:p>
                      <a:pPr algn="ctr"/>
                      <a:r>
                        <a:rPr lang="en-IN" dirty="0"/>
                        <a:t>Protocol level</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70327800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Byte08</a:t>
                      </a:r>
                      <a:endParaRPr lang="en-US" dirty="0"/>
                    </a:p>
                  </a:txBody>
                  <a:tcPr/>
                </a:tc>
                <a:tc>
                  <a:txBody>
                    <a:bodyPr/>
                    <a:lstStyle/>
                    <a:p>
                      <a:pPr algn="ctr"/>
                      <a:r>
                        <a:rPr lang="en-IN" dirty="0"/>
                        <a:t>-</a:t>
                      </a:r>
                      <a:endParaRPr lang="en-US" dirty="0"/>
                    </a:p>
                  </a:txBody>
                  <a:tcPr/>
                </a:tc>
                <a:tc>
                  <a:txBody>
                    <a:bodyPr/>
                    <a:lstStyle/>
                    <a:p>
                      <a:pPr algn="ctr"/>
                      <a:r>
                        <a:rPr lang="en-IN" dirty="0"/>
                        <a:t>Connect flags</a:t>
                      </a:r>
                      <a:endParaRPr lang="en-US" dirty="0"/>
                    </a:p>
                  </a:txBody>
                  <a:tcPr/>
                </a:tc>
                <a:tc>
                  <a:txBody>
                    <a:bodyPr/>
                    <a:lstStyle/>
                    <a:p>
                      <a:pPr algn="ctr"/>
                      <a:r>
                        <a:rPr lang="en-IN" b="1" dirty="0"/>
                        <a:t>UN</a:t>
                      </a:r>
                      <a:endParaRPr lang="en-US" b="1" dirty="0"/>
                    </a:p>
                  </a:txBody>
                  <a:tcPr/>
                </a:tc>
                <a:tc>
                  <a:txBody>
                    <a:bodyPr/>
                    <a:lstStyle/>
                    <a:p>
                      <a:pPr algn="ctr"/>
                      <a:r>
                        <a:rPr lang="en-IN" b="1" dirty="0"/>
                        <a:t>PW</a:t>
                      </a:r>
                      <a:endParaRPr lang="en-US" b="1" dirty="0"/>
                    </a:p>
                  </a:txBody>
                  <a:tcPr/>
                </a:tc>
                <a:tc>
                  <a:txBody>
                    <a:bodyPr/>
                    <a:lstStyle/>
                    <a:p>
                      <a:pPr algn="ctr"/>
                      <a:r>
                        <a:rPr lang="en-IN" b="1" dirty="0"/>
                        <a:t>WR</a:t>
                      </a:r>
                      <a:endParaRPr lang="en-US" b="1" dirty="0"/>
                    </a:p>
                  </a:txBody>
                  <a:tcPr/>
                </a:tc>
                <a:tc>
                  <a:txBody>
                    <a:bodyPr/>
                    <a:lstStyle/>
                    <a:p>
                      <a:pPr algn="ctr"/>
                      <a:r>
                        <a:rPr lang="en-IN" b="1" dirty="0"/>
                        <a:t>WQ</a:t>
                      </a:r>
                      <a:endParaRPr lang="en-US" b="1" dirty="0"/>
                    </a:p>
                  </a:txBody>
                  <a:tcPr/>
                </a:tc>
                <a:tc>
                  <a:txBody>
                    <a:bodyPr/>
                    <a:lstStyle/>
                    <a:p>
                      <a:pPr algn="ctr"/>
                      <a:r>
                        <a:rPr lang="en-IN" b="1" dirty="0"/>
                        <a:t>WQ</a:t>
                      </a:r>
                      <a:endParaRPr lang="en-US" b="1" dirty="0"/>
                    </a:p>
                  </a:txBody>
                  <a:tcPr/>
                </a:tc>
                <a:tc>
                  <a:txBody>
                    <a:bodyPr/>
                    <a:lstStyle/>
                    <a:p>
                      <a:pPr algn="ctr"/>
                      <a:r>
                        <a:rPr lang="en-IN" b="1" dirty="0"/>
                        <a:t>WF</a:t>
                      </a:r>
                      <a:endParaRPr lang="en-US" b="1" dirty="0"/>
                    </a:p>
                  </a:txBody>
                  <a:tcPr/>
                </a:tc>
                <a:tc>
                  <a:txBody>
                    <a:bodyPr/>
                    <a:lstStyle/>
                    <a:p>
                      <a:pPr algn="ctr"/>
                      <a:r>
                        <a:rPr lang="en-IN" b="1" dirty="0"/>
                        <a:t>CS</a:t>
                      </a:r>
                      <a:endParaRPr lang="en-US" b="1" dirty="0"/>
                    </a:p>
                  </a:txBody>
                  <a:tcPr/>
                </a:tc>
                <a:tc>
                  <a:txBody>
                    <a:bodyPr/>
                    <a:lstStyle/>
                    <a:p>
                      <a:pPr algn="ctr"/>
                      <a:r>
                        <a:rPr lang="en-IN" b="1" dirty="0"/>
                        <a:t>R</a:t>
                      </a:r>
                      <a:endParaRPr lang="en-US" b="1" dirty="0"/>
                    </a:p>
                  </a:txBody>
                  <a:tcPr/>
                </a:tc>
                <a:extLst>
                  <a:ext uri="{0D108BD9-81ED-4DB2-BD59-A6C34878D82A}">
                    <a16:rowId xmlns:a16="http://schemas.microsoft.com/office/drawing/2014/main" val="266393571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Byte09</a:t>
                      </a:r>
                      <a:endParaRPr lang="en-US" dirty="0"/>
                    </a:p>
                  </a:txBody>
                  <a:tcPr/>
                </a:tc>
                <a:tc>
                  <a:txBody>
                    <a:bodyPr/>
                    <a:lstStyle/>
                    <a:p>
                      <a:pPr algn="ctr"/>
                      <a:r>
                        <a:rPr lang="en-IN" dirty="0"/>
                        <a:t>-</a:t>
                      </a:r>
                      <a:endParaRPr lang="en-US" dirty="0"/>
                    </a:p>
                  </a:txBody>
                  <a:tcPr/>
                </a:tc>
                <a:tc>
                  <a:txBody>
                    <a:bodyPr/>
                    <a:lstStyle/>
                    <a:p>
                      <a:pPr algn="ctr"/>
                      <a:r>
                        <a:rPr lang="en-IN" dirty="0"/>
                        <a:t>Keep alive MSB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57336134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Byte1</a:t>
                      </a:r>
                      <a:r>
                        <a:rPr lang="en-US" dirty="0"/>
                        <a:t>0</a:t>
                      </a:r>
                    </a:p>
                  </a:txBody>
                  <a:tcPr/>
                </a:tc>
                <a:tc>
                  <a:txBody>
                    <a:bodyPr/>
                    <a:lstStyle/>
                    <a:p>
                      <a:pPr algn="ctr"/>
                      <a:r>
                        <a:rPr lang="en-IN" dirty="0"/>
                        <a:t>-</a:t>
                      </a:r>
                      <a:endParaRPr lang="en-US" dirty="0"/>
                    </a:p>
                  </a:txBody>
                  <a:tcPr/>
                </a:tc>
                <a:tc>
                  <a:txBody>
                    <a:bodyPr/>
                    <a:lstStyle/>
                    <a:p>
                      <a:pPr algn="ctr"/>
                      <a:r>
                        <a:rPr lang="en-IN" dirty="0"/>
                        <a:t>Keep alive LSB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476234943"/>
                  </a:ext>
                </a:extLst>
              </a:tr>
            </a:tbl>
          </a:graphicData>
        </a:graphic>
      </p:graphicFrame>
    </p:spTree>
    <p:extLst>
      <p:ext uri="{BB962C8B-B14F-4D97-AF65-F5344CB8AC3E}">
        <p14:creationId xmlns:p14="http://schemas.microsoft.com/office/powerpoint/2010/main" val="218206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87DDE7-68A4-4D74-9D68-17F2633ED2B5}"/>
              </a:ext>
            </a:extLst>
          </p:cNvPr>
          <p:cNvSpPr/>
          <p:nvPr/>
        </p:nvSpPr>
        <p:spPr>
          <a:xfrm>
            <a:off x="4664773" y="76615"/>
            <a:ext cx="2565274" cy="72586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9B9D02-CA8D-43E1-9A2B-A10F3150C473}"/>
              </a:ext>
            </a:extLst>
          </p:cNvPr>
          <p:cNvSpPr/>
          <p:nvPr/>
        </p:nvSpPr>
        <p:spPr>
          <a:xfrm>
            <a:off x="5034339" y="142670"/>
            <a:ext cx="1826141" cy="584775"/>
          </a:xfrm>
          <a:prstGeom prst="rect">
            <a:avLst/>
          </a:prstGeom>
        </p:spPr>
        <p:txBody>
          <a:bodyPr wrap="none">
            <a:spAutoFit/>
          </a:bodyPr>
          <a:lstStyle/>
          <a:p>
            <a:r>
              <a:rPr lang="en-IN" sz="3200" b="1" dirty="0">
                <a:solidFill>
                  <a:schemeClr val="bg1"/>
                </a:solidFill>
              </a:rPr>
              <a:t>Payload</a:t>
            </a:r>
            <a:endParaRPr lang="en-US" sz="3200" b="1" dirty="0">
              <a:solidFill>
                <a:schemeClr val="bg1"/>
              </a:solidFill>
            </a:endParaRPr>
          </a:p>
        </p:txBody>
      </p:sp>
      <p:grpSp>
        <p:nvGrpSpPr>
          <p:cNvPr id="7" name="Group 6">
            <a:extLst>
              <a:ext uri="{FF2B5EF4-FFF2-40B4-BE49-F238E27FC236}">
                <a16:creationId xmlns:a16="http://schemas.microsoft.com/office/drawing/2014/main" id="{3674DE90-5E1D-4435-968E-DCADE1179DB4}"/>
              </a:ext>
            </a:extLst>
          </p:cNvPr>
          <p:cNvGrpSpPr/>
          <p:nvPr/>
        </p:nvGrpSpPr>
        <p:grpSpPr>
          <a:xfrm>
            <a:off x="274398" y="109491"/>
            <a:ext cx="2235872" cy="497992"/>
            <a:chOff x="274398" y="109491"/>
            <a:chExt cx="2235872" cy="497992"/>
          </a:xfrm>
        </p:grpSpPr>
        <p:sp>
          <p:nvSpPr>
            <p:cNvPr id="8" name="Rectangle: Rounded Corners 7">
              <a:extLst>
                <a:ext uri="{FF2B5EF4-FFF2-40B4-BE49-F238E27FC236}">
                  <a16:creationId xmlns:a16="http://schemas.microsoft.com/office/drawing/2014/main" id="{26819EFE-FB78-4B2F-9B3A-823EE200492A}"/>
                </a:ext>
              </a:extLst>
            </p:cNvPr>
            <p:cNvSpPr/>
            <p:nvPr/>
          </p:nvSpPr>
          <p:spPr>
            <a:xfrm>
              <a:off x="274398" y="109491"/>
              <a:ext cx="2178021"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CC0782C-12A3-497B-B62C-6705B4EEAE92}"/>
                </a:ext>
              </a:extLst>
            </p:cNvPr>
            <p:cNvSpPr txBox="1"/>
            <p:nvPr/>
          </p:nvSpPr>
          <p:spPr>
            <a:xfrm>
              <a:off x="284981" y="158432"/>
              <a:ext cx="2225289" cy="400110"/>
            </a:xfrm>
            <a:prstGeom prst="rect">
              <a:avLst/>
            </a:prstGeom>
            <a:noFill/>
          </p:spPr>
          <p:txBody>
            <a:bodyPr wrap="none" rtlCol="0">
              <a:spAutoFit/>
            </a:bodyPr>
            <a:lstStyle/>
            <a:p>
              <a:r>
                <a:rPr lang="en-IN" sz="2000" b="1" dirty="0">
                  <a:solidFill>
                    <a:schemeClr val="bg1"/>
                  </a:solidFill>
                </a:rPr>
                <a:t>Connect packet</a:t>
              </a:r>
              <a:endParaRPr lang="en-US" sz="2000" b="1" dirty="0">
                <a:solidFill>
                  <a:schemeClr val="bg1"/>
                </a:solidFill>
              </a:endParaRPr>
            </a:p>
          </p:txBody>
        </p:sp>
      </p:grpSp>
      <p:graphicFrame>
        <p:nvGraphicFramePr>
          <p:cNvPr id="12" name="Table 12">
            <a:extLst>
              <a:ext uri="{FF2B5EF4-FFF2-40B4-BE49-F238E27FC236}">
                <a16:creationId xmlns:a16="http://schemas.microsoft.com/office/drawing/2014/main" id="{4168FDCB-5AC8-44B1-8072-AB9B28582760}"/>
              </a:ext>
            </a:extLst>
          </p:cNvPr>
          <p:cNvGraphicFramePr>
            <a:graphicFrameLocks noGrp="1"/>
          </p:cNvGraphicFramePr>
          <p:nvPr>
            <p:extLst>
              <p:ext uri="{D42A27DB-BD31-4B8C-83A1-F6EECF244321}">
                <p14:modId xmlns:p14="http://schemas.microsoft.com/office/powerpoint/2010/main" val="13687352"/>
              </p:ext>
            </p:extLst>
          </p:nvPr>
        </p:nvGraphicFramePr>
        <p:xfrm>
          <a:off x="367092" y="851420"/>
          <a:ext cx="11609070" cy="5852160"/>
        </p:xfrm>
        <a:graphic>
          <a:graphicData uri="http://schemas.openxmlformats.org/drawingml/2006/table">
            <a:tbl>
              <a:tblPr firstRow="1" bandRow="1">
                <a:tableStyleId>{5C22544A-7EE6-4342-B048-85BDC9FD1C3A}</a:tableStyleId>
              </a:tblPr>
              <a:tblGrid>
                <a:gridCol w="1520190">
                  <a:extLst>
                    <a:ext uri="{9D8B030D-6E8A-4147-A177-3AD203B41FA5}">
                      <a16:colId xmlns:a16="http://schemas.microsoft.com/office/drawing/2014/main" val="924977961"/>
                    </a:ext>
                  </a:extLst>
                </a:gridCol>
                <a:gridCol w="960120">
                  <a:extLst>
                    <a:ext uri="{9D8B030D-6E8A-4147-A177-3AD203B41FA5}">
                      <a16:colId xmlns:a16="http://schemas.microsoft.com/office/drawing/2014/main" val="4134490002"/>
                    </a:ext>
                  </a:extLst>
                </a:gridCol>
                <a:gridCol w="5406390">
                  <a:extLst>
                    <a:ext uri="{9D8B030D-6E8A-4147-A177-3AD203B41FA5}">
                      <a16:colId xmlns:a16="http://schemas.microsoft.com/office/drawing/2014/main" val="696220409"/>
                    </a:ext>
                  </a:extLst>
                </a:gridCol>
                <a:gridCol w="468630">
                  <a:extLst>
                    <a:ext uri="{9D8B030D-6E8A-4147-A177-3AD203B41FA5}">
                      <a16:colId xmlns:a16="http://schemas.microsoft.com/office/drawing/2014/main" val="3517971778"/>
                    </a:ext>
                  </a:extLst>
                </a:gridCol>
                <a:gridCol w="468630">
                  <a:extLst>
                    <a:ext uri="{9D8B030D-6E8A-4147-A177-3AD203B41FA5}">
                      <a16:colId xmlns:a16="http://schemas.microsoft.com/office/drawing/2014/main" val="4150451666"/>
                    </a:ext>
                  </a:extLst>
                </a:gridCol>
                <a:gridCol w="445770">
                  <a:extLst>
                    <a:ext uri="{9D8B030D-6E8A-4147-A177-3AD203B41FA5}">
                      <a16:colId xmlns:a16="http://schemas.microsoft.com/office/drawing/2014/main" val="2137891354"/>
                    </a:ext>
                  </a:extLst>
                </a:gridCol>
                <a:gridCol w="457200">
                  <a:extLst>
                    <a:ext uri="{9D8B030D-6E8A-4147-A177-3AD203B41FA5}">
                      <a16:colId xmlns:a16="http://schemas.microsoft.com/office/drawing/2014/main" val="916626343"/>
                    </a:ext>
                  </a:extLst>
                </a:gridCol>
                <a:gridCol w="457200">
                  <a:extLst>
                    <a:ext uri="{9D8B030D-6E8A-4147-A177-3AD203B41FA5}">
                      <a16:colId xmlns:a16="http://schemas.microsoft.com/office/drawing/2014/main" val="1579734140"/>
                    </a:ext>
                  </a:extLst>
                </a:gridCol>
                <a:gridCol w="491490">
                  <a:extLst>
                    <a:ext uri="{9D8B030D-6E8A-4147-A177-3AD203B41FA5}">
                      <a16:colId xmlns:a16="http://schemas.microsoft.com/office/drawing/2014/main" val="4098477402"/>
                    </a:ext>
                  </a:extLst>
                </a:gridCol>
                <a:gridCol w="445770">
                  <a:extLst>
                    <a:ext uri="{9D8B030D-6E8A-4147-A177-3AD203B41FA5}">
                      <a16:colId xmlns:a16="http://schemas.microsoft.com/office/drawing/2014/main" val="1646837582"/>
                    </a:ext>
                  </a:extLst>
                </a:gridCol>
                <a:gridCol w="487680">
                  <a:extLst>
                    <a:ext uri="{9D8B030D-6E8A-4147-A177-3AD203B41FA5}">
                      <a16:colId xmlns:a16="http://schemas.microsoft.com/office/drawing/2014/main" val="812712674"/>
                    </a:ext>
                  </a:extLst>
                </a:gridCol>
              </a:tblGrid>
              <a:tr h="356774">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594555349"/>
                  </a:ext>
                </a:extLst>
              </a:tr>
              <a:tr h="356774">
                <a:tc>
                  <a:txBody>
                    <a:bodyPr/>
                    <a:lstStyle/>
                    <a:p>
                      <a:pPr algn="ctr"/>
                      <a:r>
                        <a:rPr lang="en-IN" dirty="0"/>
                        <a:t>Byte A1</a:t>
                      </a:r>
                      <a:endParaRPr lang="en-US" dirty="0"/>
                    </a:p>
                  </a:txBody>
                  <a:tcPr/>
                </a:tc>
                <a:tc>
                  <a:txBody>
                    <a:bodyPr/>
                    <a:lstStyle/>
                    <a:p>
                      <a:pPr algn="ctr"/>
                      <a:r>
                        <a:rPr lang="en-IN" dirty="0"/>
                        <a:t>-</a:t>
                      </a:r>
                      <a:endParaRPr lang="en-US" dirty="0"/>
                    </a:p>
                  </a:txBody>
                  <a:tcPr/>
                </a:tc>
                <a:tc>
                  <a:txBody>
                    <a:bodyPr/>
                    <a:lstStyle/>
                    <a:p>
                      <a:pPr algn="ctr"/>
                      <a:r>
                        <a:rPr lang="en-IN" dirty="0"/>
                        <a:t>Client id length MSB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2966486013"/>
                  </a:ext>
                </a:extLst>
              </a:tr>
              <a:tr h="35677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 A2</a:t>
                      </a:r>
                      <a:endParaRPr lang="en-US" dirty="0"/>
                    </a:p>
                  </a:txBody>
                  <a:tcPr/>
                </a:tc>
                <a:tc>
                  <a:txBody>
                    <a:bodyPr/>
                    <a:lstStyle/>
                    <a:p>
                      <a:pPr algn="ctr"/>
                      <a:r>
                        <a:rPr lang="en-IN" dirty="0"/>
                        <a:t>-</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Client id length LSB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2618171360"/>
                  </a:ext>
                </a:extLst>
              </a:tr>
              <a:tr h="356774">
                <a:tc>
                  <a:txBody>
                    <a:bodyPr/>
                    <a:lstStyle/>
                    <a:p>
                      <a:pPr algn="ctr"/>
                      <a:r>
                        <a:rPr lang="en-IN" dirty="0"/>
                        <a:t>Byte A3-An</a:t>
                      </a:r>
                      <a:endParaRPr lang="en-US" dirty="0"/>
                    </a:p>
                  </a:txBody>
                  <a:tcPr/>
                </a:tc>
                <a:tc>
                  <a:txBody>
                    <a:bodyPr/>
                    <a:lstStyle/>
                    <a:p>
                      <a:pPr algn="ctr"/>
                      <a:r>
                        <a:rPr lang="en-IN" dirty="0"/>
                        <a:t>-</a:t>
                      </a:r>
                      <a:endParaRPr lang="en-US" dirty="0"/>
                    </a:p>
                  </a:txBody>
                  <a:tcPr/>
                </a:tc>
                <a:tc>
                  <a:txBody>
                    <a:bodyPr/>
                    <a:lstStyle/>
                    <a:p>
                      <a:pPr algn="ctr"/>
                      <a:r>
                        <a:rPr lang="en-IN" dirty="0"/>
                        <a:t>Client id</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651003544"/>
                  </a:ext>
                </a:extLst>
              </a:tr>
              <a:tr h="356774">
                <a:tc>
                  <a:txBody>
                    <a:bodyPr/>
                    <a:lstStyle/>
                    <a:p>
                      <a:pPr algn="ctr"/>
                      <a:r>
                        <a:rPr lang="en-IN" dirty="0"/>
                        <a:t>Byte B1</a:t>
                      </a:r>
                      <a:endParaRPr lang="en-US" dirty="0"/>
                    </a:p>
                  </a:txBody>
                  <a:tcPr/>
                </a:tc>
                <a:tc>
                  <a:txBody>
                    <a:bodyPr/>
                    <a:lstStyle/>
                    <a:p>
                      <a:pPr algn="ctr"/>
                      <a:r>
                        <a:rPr lang="en-IN" dirty="0"/>
                        <a:t>-</a:t>
                      </a:r>
                      <a:endParaRPr lang="en-US" dirty="0"/>
                    </a:p>
                  </a:txBody>
                  <a:tcPr/>
                </a:tc>
                <a:tc>
                  <a:txBody>
                    <a:bodyPr/>
                    <a:lstStyle/>
                    <a:p>
                      <a:pPr algn="ctr"/>
                      <a:r>
                        <a:rPr lang="en-IN" dirty="0"/>
                        <a:t>Will topic length MSB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594720412"/>
                  </a:ext>
                </a:extLst>
              </a:tr>
              <a:tr h="35677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 B2</a:t>
                      </a:r>
                      <a:endParaRPr lang="en-US" dirty="0"/>
                    </a:p>
                  </a:txBody>
                  <a:tcPr/>
                </a:tc>
                <a:tc>
                  <a:txBody>
                    <a:bodyPr/>
                    <a:lstStyle/>
                    <a:p>
                      <a:pPr algn="ctr"/>
                      <a:r>
                        <a:rPr lang="en-IN" dirty="0"/>
                        <a:t>-</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Will topic length LSB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600942021"/>
                  </a:ext>
                </a:extLst>
              </a:tr>
              <a:tr h="35677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 B3-Bn</a:t>
                      </a:r>
                      <a:endParaRPr lang="en-US" dirty="0"/>
                    </a:p>
                  </a:txBody>
                  <a:tcPr/>
                </a:tc>
                <a:tc>
                  <a:txBody>
                    <a:bodyPr/>
                    <a:lstStyle/>
                    <a:p>
                      <a:pPr algn="ctr"/>
                      <a:r>
                        <a:rPr lang="en-IN" dirty="0"/>
                        <a:t>-</a:t>
                      </a:r>
                      <a:endParaRPr lang="en-US" dirty="0"/>
                    </a:p>
                  </a:txBody>
                  <a:tcPr/>
                </a:tc>
                <a:tc>
                  <a:txBody>
                    <a:bodyPr/>
                    <a:lstStyle/>
                    <a:p>
                      <a:pPr algn="ctr"/>
                      <a:r>
                        <a:rPr lang="en-IN" dirty="0"/>
                        <a:t>Will topic</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802498201"/>
                  </a:ext>
                </a:extLst>
              </a:tr>
              <a:tr h="356774">
                <a:tc>
                  <a:txBody>
                    <a:bodyPr/>
                    <a:lstStyle/>
                    <a:p>
                      <a:pPr algn="ctr"/>
                      <a:r>
                        <a:rPr lang="en-IN" dirty="0"/>
                        <a:t>Byte C1</a:t>
                      </a:r>
                      <a:endParaRPr lang="en-US" dirty="0"/>
                    </a:p>
                  </a:txBody>
                  <a:tcPr/>
                </a:tc>
                <a:tc>
                  <a:txBody>
                    <a:bodyPr/>
                    <a:lstStyle/>
                    <a:p>
                      <a:pPr algn="ctr"/>
                      <a:r>
                        <a:rPr lang="en-IN" dirty="0"/>
                        <a:t>-</a:t>
                      </a:r>
                      <a:endParaRPr lang="en-US" dirty="0"/>
                    </a:p>
                  </a:txBody>
                  <a:tcPr/>
                </a:tc>
                <a:tc>
                  <a:txBody>
                    <a:bodyPr/>
                    <a:lstStyle/>
                    <a:p>
                      <a:pPr algn="ctr"/>
                      <a:r>
                        <a:rPr lang="en-IN" dirty="0"/>
                        <a:t>Will message length MSB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118509153"/>
                  </a:ext>
                </a:extLst>
              </a:tr>
              <a:tr h="35677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 C2</a:t>
                      </a:r>
                      <a:endParaRPr lang="en-US" dirty="0"/>
                    </a:p>
                  </a:txBody>
                  <a:tcPr/>
                </a:tc>
                <a:tc>
                  <a:txBody>
                    <a:bodyPr/>
                    <a:lstStyle/>
                    <a:p>
                      <a:pPr algn="ctr"/>
                      <a:r>
                        <a:rPr lang="en-IN" dirty="0"/>
                        <a:t>-</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Will message length LSB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2987276950"/>
                  </a:ext>
                </a:extLst>
              </a:tr>
              <a:tr h="35677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Byte C3-Cn</a:t>
                      </a:r>
                      <a:endParaRPr lang="en-US" dirty="0"/>
                    </a:p>
                  </a:txBody>
                  <a:tcPr/>
                </a:tc>
                <a:tc>
                  <a:txBody>
                    <a:bodyPr/>
                    <a:lstStyle/>
                    <a:p>
                      <a:pPr algn="ctr"/>
                      <a:r>
                        <a:rPr lang="en-IN" dirty="0"/>
                        <a:t>-</a:t>
                      </a:r>
                      <a:endParaRPr lang="en-US" dirty="0"/>
                    </a:p>
                  </a:txBody>
                  <a:tcPr/>
                </a:tc>
                <a:tc>
                  <a:txBody>
                    <a:bodyPr/>
                    <a:lstStyle/>
                    <a:p>
                      <a:pPr algn="ctr"/>
                      <a:r>
                        <a:rPr lang="en-IN" dirty="0"/>
                        <a:t>Will message</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678835213"/>
                  </a:ext>
                </a:extLst>
              </a:tr>
              <a:tr h="356774">
                <a:tc>
                  <a:txBody>
                    <a:bodyPr/>
                    <a:lstStyle/>
                    <a:p>
                      <a:pPr algn="ctr"/>
                      <a:r>
                        <a:rPr lang="en-IN" dirty="0"/>
                        <a:t>Byte D1</a:t>
                      </a:r>
                      <a:endParaRPr lang="en-US" dirty="0"/>
                    </a:p>
                  </a:txBody>
                  <a:tcPr/>
                </a:tc>
                <a:tc>
                  <a:txBody>
                    <a:bodyPr/>
                    <a:lstStyle/>
                    <a:p>
                      <a:pPr algn="ctr"/>
                      <a:r>
                        <a:rPr lang="en-IN" dirty="0"/>
                        <a:t>-</a:t>
                      </a:r>
                      <a:endParaRPr lang="en-US" dirty="0"/>
                    </a:p>
                  </a:txBody>
                  <a:tcPr/>
                </a:tc>
                <a:tc>
                  <a:txBody>
                    <a:bodyPr/>
                    <a:lstStyle/>
                    <a:p>
                      <a:pPr algn="ctr"/>
                      <a:r>
                        <a:rPr lang="en-IN" dirty="0"/>
                        <a:t>Username length MSB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76400153"/>
                  </a:ext>
                </a:extLst>
              </a:tr>
              <a:tr h="356774">
                <a:tc>
                  <a:txBody>
                    <a:bodyPr/>
                    <a:lstStyle/>
                    <a:p>
                      <a:pPr algn="ctr"/>
                      <a:r>
                        <a:rPr lang="en-IN" dirty="0"/>
                        <a:t>Byte D2</a:t>
                      </a:r>
                      <a:endParaRPr lang="en-US" dirty="0"/>
                    </a:p>
                  </a:txBody>
                  <a:tcPr/>
                </a:tc>
                <a:tc>
                  <a:txBody>
                    <a:bodyPr/>
                    <a:lstStyle/>
                    <a:p>
                      <a:pPr algn="ctr"/>
                      <a:r>
                        <a:rPr lang="en-IN" dirty="0"/>
                        <a:t>-</a:t>
                      </a:r>
                      <a:endParaRPr lang="en-US" dirty="0"/>
                    </a:p>
                  </a:txBody>
                  <a:tcPr/>
                </a:tc>
                <a:tc>
                  <a:txBody>
                    <a:bodyPr/>
                    <a:lstStyle/>
                    <a:p>
                      <a:pPr algn="ctr"/>
                      <a:r>
                        <a:rPr lang="en-IN" dirty="0"/>
                        <a:t>Username length LSB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079490583"/>
                  </a:ext>
                </a:extLst>
              </a:tr>
              <a:tr h="356774">
                <a:tc>
                  <a:txBody>
                    <a:bodyPr/>
                    <a:lstStyle/>
                    <a:p>
                      <a:pPr algn="ctr"/>
                      <a:r>
                        <a:rPr lang="en-IN" dirty="0"/>
                        <a:t>Byte D3-Dn</a:t>
                      </a:r>
                      <a:endParaRPr lang="en-US" dirty="0"/>
                    </a:p>
                  </a:txBody>
                  <a:tcPr/>
                </a:tc>
                <a:tc>
                  <a:txBody>
                    <a:bodyPr/>
                    <a:lstStyle/>
                    <a:p>
                      <a:pPr algn="ctr"/>
                      <a:r>
                        <a:rPr lang="en-IN" dirty="0"/>
                        <a:t>-</a:t>
                      </a:r>
                      <a:endParaRPr lang="en-US" dirty="0"/>
                    </a:p>
                  </a:txBody>
                  <a:tcPr/>
                </a:tc>
                <a:tc>
                  <a:txBody>
                    <a:bodyPr/>
                    <a:lstStyle/>
                    <a:p>
                      <a:pPr algn="ctr"/>
                      <a:r>
                        <a:rPr lang="en-IN" dirty="0"/>
                        <a:t>Username</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28872526"/>
                  </a:ext>
                </a:extLst>
              </a:tr>
              <a:tr h="356774">
                <a:tc>
                  <a:txBody>
                    <a:bodyPr/>
                    <a:lstStyle/>
                    <a:p>
                      <a:pPr algn="ctr"/>
                      <a:r>
                        <a:rPr lang="en-IN" dirty="0"/>
                        <a:t>Byte E1</a:t>
                      </a:r>
                      <a:endParaRPr lang="en-US" dirty="0"/>
                    </a:p>
                  </a:txBody>
                  <a:tcPr/>
                </a:tc>
                <a:tc>
                  <a:txBody>
                    <a:bodyPr/>
                    <a:lstStyle/>
                    <a:p>
                      <a:pPr algn="ctr"/>
                      <a:r>
                        <a:rPr lang="en-IN" dirty="0"/>
                        <a:t>-</a:t>
                      </a:r>
                      <a:endParaRPr lang="en-US" dirty="0"/>
                    </a:p>
                  </a:txBody>
                  <a:tcPr/>
                </a:tc>
                <a:tc>
                  <a:txBody>
                    <a:bodyPr/>
                    <a:lstStyle/>
                    <a:p>
                      <a:pPr algn="ctr"/>
                      <a:r>
                        <a:rPr lang="en-IN" dirty="0"/>
                        <a:t>Password length MSB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368478685"/>
                  </a:ext>
                </a:extLst>
              </a:tr>
              <a:tr h="356774">
                <a:tc>
                  <a:txBody>
                    <a:bodyPr/>
                    <a:lstStyle/>
                    <a:p>
                      <a:pPr algn="ctr"/>
                      <a:r>
                        <a:rPr lang="en-IN" dirty="0"/>
                        <a:t>Byte E2</a:t>
                      </a:r>
                      <a:endParaRPr lang="en-US" dirty="0"/>
                    </a:p>
                  </a:txBody>
                  <a:tcPr/>
                </a:tc>
                <a:tc>
                  <a:txBody>
                    <a:bodyPr/>
                    <a:lstStyle/>
                    <a:p>
                      <a:pPr algn="ctr"/>
                      <a:r>
                        <a:rPr lang="en-IN" dirty="0"/>
                        <a:t>-</a:t>
                      </a:r>
                      <a:endParaRPr lang="en-US" dirty="0"/>
                    </a:p>
                  </a:txBody>
                  <a:tcPr/>
                </a:tc>
                <a:tc>
                  <a:txBody>
                    <a:bodyPr/>
                    <a:lstStyle/>
                    <a:p>
                      <a:pPr algn="ctr"/>
                      <a:r>
                        <a:rPr lang="en-IN" dirty="0"/>
                        <a:t>Password length LSB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824821307"/>
                  </a:ext>
                </a:extLst>
              </a:tr>
              <a:tr h="356774">
                <a:tc>
                  <a:txBody>
                    <a:bodyPr/>
                    <a:lstStyle/>
                    <a:p>
                      <a:pPr algn="ctr"/>
                      <a:r>
                        <a:rPr lang="en-IN" dirty="0"/>
                        <a:t>Byte E3-En</a:t>
                      </a:r>
                      <a:endParaRPr lang="en-US" dirty="0"/>
                    </a:p>
                  </a:txBody>
                  <a:tcPr/>
                </a:tc>
                <a:tc>
                  <a:txBody>
                    <a:bodyPr/>
                    <a:lstStyle/>
                    <a:p>
                      <a:pPr algn="ctr"/>
                      <a:r>
                        <a:rPr lang="en-IN" dirty="0"/>
                        <a:t>-</a:t>
                      </a:r>
                      <a:endParaRPr lang="en-US" dirty="0"/>
                    </a:p>
                  </a:txBody>
                  <a:tcPr/>
                </a:tc>
                <a:tc>
                  <a:txBody>
                    <a:bodyPr/>
                    <a:lstStyle/>
                    <a:p>
                      <a:pPr algn="ctr"/>
                      <a:r>
                        <a:rPr lang="en-IN" dirty="0"/>
                        <a:t>Password</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23409805"/>
                  </a:ext>
                </a:extLst>
              </a:tr>
            </a:tbl>
          </a:graphicData>
        </a:graphic>
      </p:graphicFrame>
    </p:spTree>
    <p:extLst>
      <p:ext uri="{BB962C8B-B14F-4D97-AF65-F5344CB8AC3E}">
        <p14:creationId xmlns:p14="http://schemas.microsoft.com/office/powerpoint/2010/main" val="36798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8841CF1-F270-4FE3-A349-F5A32FD1C2C0}"/>
              </a:ext>
            </a:extLst>
          </p:cNvPr>
          <p:cNvGrpSpPr/>
          <p:nvPr/>
        </p:nvGrpSpPr>
        <p:grpSpPr>
          <a:xfrm>
            <a:off x="274398" y="109491"/>
            <a:ext cx="2235872" cy="497992"/>
            <a:chOff x="274398" y="109491"/>
            <a:chExt cx="2235872" cy="497992"/>
          </a:xfrm>
        </p:grpSpPr>
        <p:sp>
          <p:nvSpPr>
            <p:cNvPr id="5" name="Rectangle: Rounded Corners 4">
              <a:extLst>
                <a:ext uri="{FF2B5EF4-FFF2-40B4-BE49-F238E27FC236}">
                  <a16:creationId xmlns:a16="http://schemas.microsoft.com/office/drawing/2014/main" id="{9D5A1156-696A-4C3D-B9AE-53DED9015026}"/>
                </a:ext>
              </a:extLst>
            </p:cNvPr>
            <p:cNvSpPr/>
            <p:nvPr/>
          </p:nvSpPr>
          <p:spPr>
            <a:xfrm>
              <a:off x="274398" y="109491"/>
              <a:ext cx="2178021"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DB2616F-D797-4128-8739-98AB9B3B3A24}"/>
                </a:ext>
              </a:extLst>
            </p:cNvPr>
            <p:cNvSpPr txBox="1"/>
            <p:nvPr/>
          </p:nvSpPr>
          <p:spPr>
            <a:xfrm>
              <a:off x="284981" y="158432"/>
              <a:ext cx="2225289" cy="400110"/>
            </a:xfrm>
            <a:prstGeom prst="rect">
              <a:avLst/>
            </a:prstGeom>
            <a:noFill/>
          </p:spPr>
          <p:txBody>
            <a:bodyPr wrap="none" rtlCol="0">
              <a:spAutoFit/>
            </a:bodyPr>
            <a:lstStyle/>
            <a:p>
              <a:r>
                <a:rPr lang="en-IN" sz="2000" b="1" dirty="0">
                  <a:solidFill>
                    <a:schemeClr val="bg1"/>
                  </a:solidFill>
                </a:rPr>
                <a:t>Connect packet</a:t>
              </a:r>
              <a:endParaRPr lang="en-US" sz="2000" b="1" dirty="0">
                <a:solidFill>
                  <a:schemeClr val="bg1"/>
                </a:solidFill>
              </a:endParaRPr>
            </a:p>
          </p:txBody>
        </p:sp>
      </p:grpSp>
      <p:sp>
        <p:nvSpPr>
          <p:cNvPr id="7" name="TextBox 6">
            <a:extLst>
              <a:ext uri="{FF2B5EF4-FFF2-40B4-BE49-F238E27FC236}">
                <a16:creationId xmlns:a16="http://schemas.microsoft.com/office/drawing/2014/main" id="{1B0922B2-8C0A-4E56-99D7-6D382835FC94}"/>
              </a:ext>
            </a:extLst>
          </p:cNvPr>
          <p:cNvSpPr txBox="1"/>
          <p:nvPr/>
        </p:nvSpPr>
        <p:spPr>
          <a:xfrm>
            <a:off x="2452419" y="158432"/>
            <a:ext cx="1159292" cy="369332"/>
          </a:xfrm>
          <a:prstGeom prst="rect">
            <a:avLst/>
          </a:prstGeom>
          <a:noFill/>
        </p:spPr>
        <p:txBody>
          <a:bodyPr wrap="none" rtlCol="0">
            <a:spAutoFit/>
          </a:bodyPr>
          <a:lstStyle/>
          <a:p>
            <a:r>
              <a:rPr lang="en-IN" b="1" dirty="0"/>
              <a:t>Example</a:t>
            </a:r>
            <a:endParaRPr lang="en-US" b="1" dirty="0"/>
          </a:p>
        </p:txBody>
      </p:sp>
      <p:graphicFrame>
        <p:nvGraphicFramePr>
          <p:cNvPr id="8" name="Table 8">
            <a:extLst>
              <a:ext uri="{FF2B5EF4-FFF2-40B4-BE49-F238E27FC236}">
                <a16:creationId xmlns:a16="http://schemas.microsoft.com/office/drawing/2014/main" id="{905C0C1D-6D67-450C-B9F9-A8B66F545F89}"/>
              </a:ext>
            </a:extLst>
          </p:cNvPr>
          <p:cNvGraphicFramePr>
            <a:graphicFrameLocks noGrp="1"/>
          </p:cNvGraphicFramePr>
          <p:nvPr>
            <p:extLst>
              <p:ext uri="{D42A27DB-BD31-4B8C-83A1-F6EECF244321}">
                <p14:modId xmlns:p14="http://schemas.microsoft.com/office/powerpoint/2010/main" val="1501062919"/>
              </p:ext>
            </p:extLst>
          </p:nvPr>
        </p:nvGraphicFramePr>
        <p:xfrm>
          <a:off x="684477" y="2021456"/>
          <a:ext cx="11078346"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2379215">
                  <a:extLst>
                    <a:ext uri="{9D8B030D-6E8A-4147-A177-3AD203B41FA5}">
                      <a16:colId xmlns:a16="http://schemas.microsoft.com/office/drawing/2014/main" val="3125772007"/>
                    </a:ext>
                  </a:extLst>
                </a:gridCol>
                <a:gridCol w="7457243">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connect packet</a:t>
                      </a:r>
                      <a:endParaRPr lang="en-US" dirty="0"/>
                    </a:p>
                  </a:txBody>
                  <a:tcPr/>
                </a:tc>
                <a:tc>
                  <a:txBody>
                    <a:bodyPr/>
                    <a:lstStyle/>
                    <a:p>
                      <a:r>
                        <a:rPr lang="en-IN" dirty="0"/>
                        <a:t>0x10</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0x50</a:t>
                      </a:r>
                      <a:endParaRPr lang="en-US" dirty="0"/>
                    </a:p>
                  </a:txBody>
                  <a:tcPr/>
                </a:tc>
                <a:extLst>
                  <a:ext uri="{0D108BD9-81ED-4DB2-BD59-A6C34878D82A}">
                    <a16:rowId xmlns:a16="http://schemas.microsoft.com/office/drawing/2014/main" val="1404428211"/>
                  </a:ext>
                </a:extLst>
              </a:tr>
            </a:tbl>
          </a:graphicData>
        </a:graphic>
      </p:graphicFrame>
      <p:graphicFrame>
        <p:nvGraphicFramePr>
          <p:cNvPr id="10" name="Table 10">
            <a:extLst>
              <a:ext uri="{FF2B5EF4-FFF2-40B4-BE49-F238E27FC236}">
                <a16:creationId xmlns:a16="http://schemas.microsoft.com/office/drawing/2014/main" id="{15E11004-6569-426E-AA77-C3549FA9E022}"/>
              </a:ext>
            </a:extLst>
          </p:cNvPr>
          <p:cNvGraphicFramePr>
            <a:graphicFrameLocks noGrp="1"/>
          </p:cNvGraphicFramePr>
          <p:nvPr>
            <p:extLst>
              <p:ext uri="{D42A27DB-BD31-4B8C-83A1-F6EECF244321}">
                <p14:modId xmlns:p14="http://schemas.microsoft.com/office/powerpoint/2010/main" val="2319232361"/>
              </p:ext>
            </p:extLst>
          </p:nvPr>
        </p:nvGraphicFramePr>
        <p:xfrm>
          <a:off x="684477" y="4173415"/>
          <a:ext cx="11051713" cy="185420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2423603">
                  <a:extLst>
                    <a:ext uri="{9D8B030D-6E8A-4147-A177-3AD203B41FA5}">
                      <a16:colId xmlns:a16="http://schemas.microsoft.com/office/drawing/2014/main" val="2869853080"/>
                    </a:ext>
                  </a:extLst>
                </a:gridCol>
                <a:gridCol w="7377344">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Protocol length</a:t>
                      </a:r>
                      <a:endParaRPr lang="en-US" b="0" dirty="0"/>
                    </a:p>
                  </a:txBody>
                  <a:tcPr/>
                </a:tc>
                <a:tc>
                  <a:txBody>
                    <a:bodyPr/>
                    <a:lstStyle/>
                    <a:p>
                      <a:r>
                        <a:rPr lang="en-IN" b="0" dirty="0"/>
                        <a:t>0x00 0x04</a:t>
                      </a:r>
                      <a:endParaRPr lang="en-US" b="0" dirty="0"/>
                    </a:p>
                  </a:txBody>
                  <a:tcPr/>
                </a:tc>
                <a:extLst>
                  <a:ext uri="{0D108BD9-81ED-4DB2-BD59-A6C34878D82A}">
                    <a16:rowId xmlns:a16="http://schemas.microsoft.com/office/drawing/2014/main" val="4113096506"/>
                  </a:ext>
                </a:extLst>
              </a:tr>
              <a:tr h="370840">
                <a:tc>
                  <a:txBody>
                    <a:bodyPr/>
                    <a:lstStyle/>
                    <a:p>
                      <a:r>
                        <a:rPr lang="en-IN" dirty="0"/>
                        <a:t>05 – 08</a:t>
                      </a:r>
                      <a:endParaRPr lang="en-US" dirty="0"/>
                    </a:p>
                  </a:txBody>
                  <a:tcPr/>
                </a:tc>
                <a:tc>
                  <a:txBody>
                    <a:bodyPr/>
                    <a:lstStyle/>
                    <a:p>
                      <a:r>
                        <a:rPr lang="en-IN" dirty="0"/>
                        <a:t>Protocol name</a:t>
                      </a:r>
                      <a:endParaRPr lang="en-US" dirty="0"/>
                    </a:p>
                  </a:txBody>
                  <a:tcPr/>
                </a:tc>
                <a:tc>
                  <a:txBody>
                    <a:bodyPr/>
                    <a:lstStyle/>
                    <a:p>
                      <a:r>
                        <a:rPr lang="fr-FR" dirty="0"/>
                        <a:t>0x4D 0x51 0x54 </a:t>
                      </a:r>
                      <a:r>
                        <a:rPr lang="fr-FR" dirty="0" err="1"/>
                        <a:t>0x54</a:t>
                      </a:r>
                      <a:r>
                        <a:rPr lang="fr-FR" dirty="0"/>
                        <a:t> (M Q T T)</a:t>
                      </a:r>
                      <a:endParaRPr lang="en-US" dirty="0"/>
                    </a:p>
                  </a:txBody>
                  <a:tcPr/>
                </a:tc>
                <a:extLst>
                  <a:ext uri="{0D108BD9-81ED-4DB2-BD59-A6C34878D82A}">
                    <a16:rowId xmlns:a16="http://schemas.microsoft.com/office/drawing/2014/main" val="3789661128"/>
                  </a:ext>
                </a:extLst>
              </a:tr>
              <a:tr h="370840">
                <a:tc>
                  <a:txBody>
                    <a:bodyPr/>
                    <a:lstStyle/>
                    <a:p>
                      <a:r>
                        <a:rPr lang="en-IN" dirty="0"/>
                        <a:t>09</a:t>
                      </a:r>
                      <a:endParaRPr lang="en-US" dirty="0"/>
                    </a:p>
                  </a:txBody>
                  <a:tcPr/>
                </a:tc>
                <a:tc>
                  <a:txBody>
                    <a:bodyPr/>
                    <a:lstStyle/>
                    <a:p>
                      <a:r>
                        <a:rPr lang="en-IN" dirty="0"/>
                        <a:t>Protocol level</a:t>
                      </a:r>
                      <a:endParaRPr lang="en-US" dirty="0"/>
                    </a:p>
                  </a:txBody>
                  <a:tcPr/>
                </a:tc>
                <a:tc>
                  <a:txBody>
                    <a:bodyPr/>
                    <a:lstStyle/>
                    <a:p>
                      <a:r>
                        <a:rPr lang="en-IN" dirty="0"/>
                        <a:t>0x04 version 3.1.1</a:t>
                      </a:r>
                      <a:endParaRPr lang="en-US" dirty="0"/>
                    </a:p>
                  </a:txBody>
                  <a:tcPr/>
                </a:tc>
                <a:extLst>
                  <a:ext uri="{0D108BD9-81ED-4DB2-BD59-A6C34878D82A}">
                    <a16:rowId xmlns:a16="http://schemas.microsoft.com/office/drawing/2014/main" val="3440886927"/>
                  </a:ext>
                </a:extLst>
              </a:tr>
              <a:tr h="370840">
                <a:tc>
                  <a:txBody>
                    <a:bodyPr/>
                    <a:lstStyle/>
                    <a:p>
                      <a:r>
                        <a:rPr lang="en-IN" dirty="0"/>
                        <a:t>10</a:t>
                      </a:r>
                      <a:endParaRPr lang="en-US" dirty="0"/>
                    </a:p>
                  </a:txBody>
                  <a:tcPr/>
                </a:tc>
                <a:tc>
                  <a:txBody>
                    <a:bodyPr/>
                    <a:lstStyle/>
                    <a:p>
                      <a:r>
                        <a:rPr lang="en-IN" dirty="0"/>
                        <a:t>Connect flags</a:t>
                      </a:r>
                      <a:endParaRPr lang="en-US" dirty="0"/>
                    </a:p>
                  </a:txBody>
                  <a:tcPr/>
                </a:tc>
                <a:tc>
                  <a:txBody>
                    <a:bodyPr/>
                    <a:lstStyle/>
                    <a:p>
                      <a:r>
                        <a:rPr lang="en-US" dirty="0"/>
                        <a:t>0xEE b'11101110 UN,PW,WR,WQ,WQ,WF,CS,R</a:t>
                      </a:r>
                    </a:p>
                  </a:txBody>
                  <a:tcPr/>
                </a:tc>
                <a:extLst>
                  <a:ext uri="{0D108BD9-81ED-4DB2-BD59-A6C34878D82A}">
                    <a16:rowId xmlns:a16="http://schemas.microsoft.com/office/drawing/2014/main" val="1527917289"/>
                  </a:ext>
                </a:extLst>
              </a:tr>
              <a:tr h="370840">
                <a:tc>
                  <a:txBody>
                    <a:bodyPr/>
                    <a:lstStyle/>
                    <a:p>
                      <a:r>
                        <a:rPr lang="en-IN" dirty="0"/>
                        <a:t>11-12</a:t>
                      </a:r>
                      <a:endParaRPr lang="en-US" dirty="0"/>
                    </a:p>
                  </a:txBody>
                  <a:tcPr/>
                </a:tc>
                <a:tc>
                  <a:txBody>
                    <a:bodyPr/>
                    <a:lstStyle/>
                    <a:p>
                      <a:r>
                        <a:rPr lang="en-IN" dirty="0"/>
                        <a:t>Keep alive</a:t>
                      </a:r>
                      <a:endParaRPr lang="en-US" dirty="0"/>
                    </a:p>
                  </a:txBody>
                  <a:tcPr/>
                </a:tc>
                <a:tc>
                  <a:txBody>
                    <a:bodyPr/>
                    <a:lstStyle/>
                    <a:p>
                      <a:r>
                        <a:rPr lang="en-IN" dirty="0"/>
                        <a:t>0x00 0x3C {60 seconds }</a:t>
                      </a:r>
                      <a:endParaRPr lang="en-US" dirty="0"/>
                    </a:p>
                  </a:txBody>
                  <a:tcPr/>
                </a:tc>
                <a:extLst>
                  <a:ext uri="{0D108BD9-81ED-4DB2-BD59-A6C34878D82A}">
                    <a16:rowId xmlns:a16="http://schemas.microsoft.com/office/drawing/2014/main" val="2331600062"/>
                  </a:ext>
                </a:extLst>
              </a:tr>
            </a:tbl>
          </a:graphicData>
        </a:graphic>
      </p:graphicFrame>
      <p:sp>
        <p:nvSpPr>
          <p:cNvPr id="12" name="Rectangle 11">
            <a:extLst>
              <a:ext uri="{FF2B5EF4-FFF2-40B4-BE49-F238E27FC236}">
                <a16:creationId xmlns:a16="http://schemas.microsoft.com/office/drawing/2014/main" id="{EA15ADD5-92C8-4B0F-9C0F-3DE5B0544FEE}"/>
              </a:ext>
            </a:extLst>
          </p:cNvPr>
          <p:cNvSpPr/>
          <p:nvPr/>
        </p:nvSpPr>
        <p:spPr>
          <a:xfrm>
            <a:off x="684477" y="1595792"/>
            <a:ext cx="1656223" cy="369332"/>
          </a:xfrm>
          <a:prstGeom prst="rect">
            <a:avLst/>
          </a:prstGeom>
        </p:spPr>
        <p:txBody>
          <a:bodyPr wrap="none">
            <a:spAutoFit/>
          </a:bodyPr>
          <a:lstStyle/>
          <a:p>
            <a:r>
              <a:rPr lang="en-IN" b="1" dirty="0"/>
              <a:t>Fixed header</a:t>
            </a:r>
            <a:endParaRPr lang="en-US" b="1" dirty="0"/>
          </a:p>
        </p:txBody>
      </p:sp>
      <p:sp>
        <p:nvSpPr>
          <p:cNvPr id="13" name="Rectangle 12">
            <a:extLst>
              <a:ext uri="{FF2B5EF4-FFF2-40B4-BE49-F238E27FC236}">
                <a16:creationId xmlns:a16="http://schemas.microsoft.com/office/drawing/2014/main" id="{C4814465-53B9-4167-870F-61B29A8F6501}"/>
              </a:ext>
            </a:extLst>
          </p:cNvPr>
          <p:cNvSpPr/>
          <p:nvPr/>
        </p:nvSpPr>
        <p:spPr>
          <a:xfrm>
            <a:off x="598234" y="3724025"/>
            <a:ext cx="2012089" cy="369332"/>
          </a:xfrm>
          <a:prstGeom prst="rect">
            <a:avLst/>
          </a:prstGeom>
        </p:spPr>
        <p:txBody>
          <a:bodyPr wrap="none">
            <a:spAutoFit/>
          </a:bodyPr>
          <a:lstStyle/>
          <a:p>
            <a:r>
              <a:rPr lang="en-IN" b="1" dirty="0"/>
              <a:t>Variable header</a:t>
            </a:r>
            <a:endParaRPr lang="en-US" b="1" dirty="0"/>
          </a:p>
        </p:txBody>
      </p:sp>
    </p:spTree>
    <p:extLst>
      <p:ext uri="{BB962C8B-B14F-4D97-AF65-F5344CB8AC3E}">
        <p14:creationId xmlns:p14="http://schemas.microsoft.com/office/powerpoint/2010/main" val="127710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8DFCCC1-D103-4E56-A602-4E8B9002DF2D}"/>
              </a:ext>
            </a:extLst>
          </p:cNvPr>
          <p:cNvGrpSpPr/>
          <p:nvPr/>
        </p:nvGrpSpPr>
        <p:grpSpPr>
          <a:xfrm>
            <a:off x="274398" y="109491"/>
            <a:ext cx="2235872" cy="497992"/>
            <a:chOff x="274398" y="109491"/>
            <a:chExt cx="2235872" cy="497992"/>
          </a:xfrm>
        </p:grpSpPr>
        <p:sp>
          <p:nvSpPr>
            <p:cNvPr id="5" name="Rectangle: Rounded Corners 4">
              <a:extLst>
                <a:ext uri="{FF2B5EF4-FFF2-40B4-BE49-F238E27FC236}">
                  <a16:creationId xmlns:a16="http://schemas.microsoft.com/office/drawing/2014/main" id="{23D369D5-617A-4BCB-B6ED-23FA52461A9F}"/>
                </a:ext>
              </a:extLst>
            </p:cNvPr>
            <p:cNvSpPr/>
            <p:nvPr/>
          </p:nvSpPr>
          <p:spPr>
            <a:xfrm>
              <a:off x="274398" y="109491"/>
              <a:ext cx="2178021"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0C65906-82AF-4FED-89A0-26348E0B54FE}"/>
                </a:ext>
              </a:extLst>
            </p:cNvPr>
            <p:cNvSpPr txBox="1"/>
            <p:nvPr/>
          </p:nvSpPr>
          <p:spPr>
            <a:xfrm>
              <a:off x="284981" y="158432"/>
              <a:ext cx="2225289" cy="400110"/>
            </a:xfrm>
            <a:prstGeom prst="rect">
              <a:avLst/>
            </a:prstGeom>
            <a:noFill/>
          </p:spPr>
          <p:txBody>
            <a:bodyPr wrap="none" rtlCol="0">
              <a:spAutoFit/>
            </a:bodyPr>
            <a:lstStyle/>
            <a:p>
              <a:r>
                <a:rPr lang="en-IN" sz="2000" b="1" dirty="0">
                  <a:solidFill>
                    <a:schemeClr val="bg1"/>
                  </a:solidFill>
                </a:rPr>
                <a:t>Connect packet</a:t>
              </a:r>
              <a:endParaRPr lang="en-US" sz="2000" b="1" dirty="0">
                <a:solidFill>
                  <a:schemeClr val="bg1"/>
                </a:solidFill>
              </a:endParaRPr>
            </a:p>
          </p:txBody>
        </p:sp>
      </p:grpSp>
      <p:sp>
        <p:nvSpPr>
          <p:cNvPr id="7" name="TextBox 6">
            <a:extLst>
              <a:ext uri="{FF2B5EF4-FFF2-40B4-BE49-F238E27FC236}">
                <a16:creationId xmlns:a16="http://schemas.microsoft.com/office/drawing/2014/main" id="{0463CAA4-2806-48A3-B4F6-0CDC58E37273}"/>
              </a:ext>
            </a:extLst>
          </p:cNvPr>
          <p:cNvSpPr txBox="1"/>
          <p:nvPr/>
        </p:nvSpPr>
        <p:spPr>
          <a:xfrm>
            <a:off x="2452419" y="158432"/>
            <a:ext cx="1159292" cy="369332"/>
          </a:xfrm>
          <a:prstGeom prst="rect">
            <a:avLst/>
          </a:prstGeom>
          <a:noFill/>
        </p:spPr>
        <p:txBody>
          <a:bodyPr wrap="none" rtlCol="0">
            <a:spAutoFit/>
          </a:bodyPr>
          <a:lstStyle/>
          <a:p>
            <a:r>
              <a:rPr lang="en-IN" b="1" dirty="0"/>
              <a:t>Example</a:t>
            </a:r>
            <a:endParaRPr lang="en-US" b="1" dirty="0"/>
          </a:p>
        </p:txBody>
      </p:sp>
      <p:graphicFrame>
        <p:nvGraphicFramePr>
          <p:cNvPr id="8" name="Table 8">
            <a:extLst>
              <a:ext uri="{FF2B5EF4-FFF2-40B4-BE49-F238E27FC236}">
                <a16:creationId xmlns:a16="http://schemas.microsoft.com/office/drawing/2014/main" id="{5DE6A7D6-448B-49D5-BF53-D551EA5A35F6}"/>
              </a:ext>
            </a:extLst>
          </p:cNvPr>
          <p:cNvGraphicFramePr>
            <a:graphicFrameLocks noGrp="1"/>
          </p:cNvGraphicFramePr>
          <p:nvPr>
            <p:extLst>
              <p:ext uri="{D42A27DB-BD31-4B8C-83A1-F6EECF244321}">
                <p14:modId xmlns:p14="http://schemas.microsoft.com/office/powerpoint/2010/main" val="3554696173"/>
              </p:ext>
            </p:extLst>
          </p:nvPr>
        </p:nvGraphicFramePr>
        <p:xfrm>
          <a:off x="426128" y="1504891"/>
          <a:ext cx="11620869" cy="4617720"/>
        </p:xfrm>
        <a:graphic>
          <a:graphicData uri="http://schemas.openxmlformats.org/drawingml/2006/table">
            <a:tbl>
              <a:tblPr firstRow="1" bandRow="1">
                <a:tableStyleId>{5C22544A-7EE6-4342-B048-85BDC9FD1C3A}</a:tableStyleId>
              </a:tblPr>
              <a:tblGrid>
                <a:gridCol w="949911">
                  <a:extLst>
                    <a:ext uri="{9D8B030D-6E8A-4147-A177-3AD203B41FA5}">
                      <a16:colId xmlns:a16="http://schemas.microsoft.com/office/drawing/2014/main" val="506695307"/>
                    </a:ext>
                  </a:extLst>
                </a:gridCol>
                <a:gridCol w="2379215">
                  <a:extLst>
                    <a:ext uri="{9D8B030D-6E8A-4147-A177-3AD203B41FA5}">
                      <a16:colId xmlns:a16="http://schemas.microsoft.com/office/drawing/2014/main" val="1395163933"/>
                    </a:ext>
                  </a:extLst>
                </a:gridCol>
                <a:gridCol w="8291743">
                  <a:extLst>
                    <a:ext uri="{9D8B030D-6E8A-4147-A177-3AD203B41FA5}">
                      <a16:colId xmlns:a16="http://schemas.microsoft.com/office/drawing/2014/main" val="3209724886"/>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524576130"/>
                  </a:ext>
                </a:extLst>
              </a:tr>
              <a:tr h="370840">
                <a:tc>
                  <a:txBody>
                    <a:bodyPr/>
                    <a:lstStyle/>
                    <a:p>
                      <a:r>
                        <a:rPr lang="en-IN" dirty="0"/>
                        <a:t>13,14</a:t>
                      </a:r>
                      <a:endParaRPr lang="en-US" dirty="0"/>
                    </a:p>
                  </a:txBody>
                  <a:tcPr/>
                </a:tc>
                <a:tc>
                  <a:txBody>
                    <a:bodyPr/>
                    <a:lstStyle/>
                    <a:p>
                      <a:r>
                        <a:rPr lang="en-US" dirty="0"/>
                        <a:t>Client id length</a:t>
                      </a:r>
                    </a:p>
                  </a:txBody>
                  <a:tcPr/>
                </a:tc>
                <a:tc>
                  <a:txBody>
                    <a:bodyPr/>
                    <a:lstStyle/>
                    <a:p>
                      <a:r>
                        <a:rPr lang="en-US" dirty="0"/>
                        <a:t>0x00 0x11 (17 bytes)</a:t>
                      </a:r>
                    </a:p>
                  </a:txBody>
                  <a:tcPr/>
                </a:tc>
                <a:extLst>
                  <a:ext uri="{0D108BD9-81ED-4DB2-BD59-A6C34878D82A}">
                    <a16:rowId xmlns:a16="http://schemas.microsoft.com/office/drawing/2014/main" val="3213317294"/>
                  </a:ext>
                </a:extLst>
              </a:tr>
              <a:tr h="370840">
                <a:tc>
                  <a:txBody>
                    <a:bodyPr/>
                    <a:lstStyle/>
                    <a:p>
                      <a:r>
                        <a:rPr lang="en-IN" dirty="0"/>
                        <a:t>15 – 32</a:t>
                      </a:r>
                      <a:endParaRPr lang="en-US" dirty="0"/>
                    </a:p>
                  </a:txBody>
                  <a:tcPr/>
                </a:tc>
                <a:tc>
                  <a:txBody>
                    <a:bodyPr/>
                    <a:lstStyle/>
                    <a:p>
                      <a:r>
                        <a:rPr lang="en-US" dirty="0"/>
                        <a:t>Client id</a:t>
                      </a:r>
                    </a:p>
                  </a:txBody>
                  <a:tcPr/>
                </a:tc>
                <a:tc>
                  <a:txBody>
                    <a:bodyPr/>
                    <a:lstStyle/>
                    <a:p>
                      <a:r>
                        <a:rPr lang="pt-BR" dirty="0"/>
                        <a:t>0x43 0x43 0x3A 0x35 0x30 0x3A 0x45 0x33 0x3A 0x39 0x42 0x3A 0x46 0x37 0x3A 0x38 0x34{CC:50:E3:9B:F7:84} mac address</a:t>
                      </a:r>
                      <a:endParaRPr lang="en-US" dirty="0"/>
                    </a:p>
                  </a:txBody>
                  <a:tcPr/>
                </a:tc>
                <a:extLst>
                  <a:ext uri="{0D108BD9-81ED-4DB2-BD59-A6C34878D82A}">
                    <a16:rowId xmlns:a16="http://schemas.microsoft.com/office/drawing/2014/main" val="2153933367"/>
                  </a:ext>
                </a:extLst>
              </a:tr>
              <a:tr h="370840">
                <a:tc>
                  <a:txBody>
                    <a:bodyPr/>
                    <a:lstStyle/>
                    <a:p>
                      <a:r>
                        <a:rPr lang="en-IN" dirty="0"/>
                        <a:t>33, 34</a:t>
                      </a:r>
                      <a:endParaRPr lang="en-US" dirty="0"/>
                    </a:p>
                  </a:txBody>
                  <a:tcPr/>
                </a:tc>
                <a:tc>
                  <a:txBody>
                    <a:bodyPr/>
                    <a:lstStyle/>
                    <a:p>
                      <a:r>
                        <a:rPr lang="en-IN" dirty="0"/>
                        <a:t>Will topic length</a:t>
                      </a:r>
                      <a:endParaRPr lang="en-US" dirty="0"/>
                    </a:p>
                  </a:txBody>
                  <a:tcPr/>
                </a:tc>
                <a:tc>
                  <a:txBody>
                    <a:bodyPr/>
                    <a:lstStyle/>
                    <a:p>
                      <a:r>
                        <a:rPr lang="en-IN" dirty="0"/>
                        <a:t>0x00 0x18 (24 bytes)</a:t>
                      </a:r>
                      <a:endParaRPr lang="en-US" dirty="0"/>
                    </a:p>
                  </a:txBody>
                  <a:tcPr/>
                </a:tc>
                <a:extLst>
                  <a:ext uri="{0D108BD9-81ED-4DB2-BD59-A6C34878D82A}">
                    <a16:rowId xmlns:a16="http://schemas.microsoft.com/office/drawing/2014/main" val="2788267677"/>
                  </a:ext>
                </a:extLst>
              </a:tr>
              <a:tr h="353743">
                <a:tc>
                  <a:txBody>
                    <a:bodyPr/>
                    <a:lstStyle/>
                    <a:p>
                      <a:r>
                        <a:rPr lang="en-IN" dirty="0"/>
                        <a:t>35 – 59</a:t>
                      </a:r>
                      <a:endParaRPr lang="en-US" dirty="0"/>
                    </a:p>
                  </a:txBody>
                  <a:tcPr/>
                </a:tc>
                <a:tc>
                  <a:txBody>
                    <a:bodyPr/>
                    <a:lstStyle/>
                    <a:p>
                      <a:r>
                        <a:rPr lang="en-IN" dirty="0"/>
                        <a:t>Will topic</a:t>
                      </a:r>
                      <a:endParaRPr lang="en-US" dirty="0"/>
                    </a:p>
                  </a:txBody>
                  <a:tcPr/>
                </a:tc>
                <a:tc>
                  <a:txBody>
                    <a:bodyPr/>
                    <a:lstStyle/>
                    <a:p>
                      <a:r>
                        <a:rPr lang="pt-BR" dirty="0"/>
                        <a:t>0x43 0x43 0x3A 0x35 0x30 0x3A 0x45 0x33 0x3A 0x39 0x42 0x3A 0x46 0x37 0x3A 0x38 0x34 0x2F 0x73 0x74 0x61 0x74 0x75 0x73 {CC:50:E3:9B:F7:84/status}</a:t>
                      </a:r>
                      <a:endParaRPr lang="en-US" dirty="0"/>
                    </a:p>
                  </a:txBody>
                  <a:tcPr/>
                </a:tc>
                <a:extLst>
                  <a:ext uri="{0D108BD9-81ED-4DB2-BD59-A6C34878D82A}">
                    <a16:rowId xmlns:a16="http://schemas.microsoft.com/office/drawing/2014/main" val="422097974"/>
                  </a:ext>
                </a:extLst>
              </a:tr>
              <a:tr h="370840">
                <a:tc>
                  <a:txBody>
                    <a:bodyPr/>
                    <a:lstStyle/>
                    <a:p>
                      <a:r>
                        <a:rPr lang="en-IN" dirty="0"/>
                        <a:t>60, 61</a:t>
                      </a:r>
                      <a:endParaRPr lang="en-US" dirty="0"/>
                    </a:p>
                  </a:txBody>
                  <a:tcPr/>
                </a:tc>
                <a:tc>
                  <a:txBody>
                    <a:bodyPr/>
                    <a:lstStyle/>
                    <a:p>
                      <a:r>
                        <a:rPr lang="en-US" dirty="0"/>
                        <a:t>Will message length</a:t>
                      </a:r>
                    </a:p>
                  </a:txBody>
                  <a:tcPr/>
                </a:tc>
                <a:tc>
                  <a:txBody>
                    <a:bodyPr/>
                    <a:lstStyle/>
                    <a:p>
                      <a:r>
                        <a:rPr lang="en-IN" dirty="0"/>
                        <a:t>0x00 0x07</a:t>
                      </a:r>
                      <a:endParaRPr lang="en-US" dirty="0"/>
                    </a:p>
                  </a:txBody>
                  <a:tcPr/>
                </a:tc>
                <a:extLst>
                  <a:ext uri="{0D108BD9-81ED-4DB2-BD59-A6C34878D82A}">
                    <a16:rowId xmlns:a16="http://schemas.microsoft.com/office/drawing/2014/main" val="2566720768"/>
                  </a:ext>
                </a:extLst>
              </a:tr>
              <a:tr h="370840">
                <a:tc>
                  <a:txBody>
                    <a:bodyPr/>
                    <a:lstStyle/>
                    <a:p>
                      <a:r>
                        <a:rPr lang="en-IN" dirty="0"/>
                        <a:t>62 - 69</a:t>
                      </a:r>
                      <a:endParaRPr lang="en-US" dirty="0"/>
                    </a:p>
                  </a:txBody>
                  <a:tcPr/>
                </a:tc>
                <a:tc>
                  <a:txBody>
                    <a:bodyPr/>
                    <a:lstStyle/>
                    <a:p>
                      <a:r>
                        <a:rPr lang="en-IN" dirty="0"/>
                        <a:t>Will message</a:t>
                      </a:r>
                      <a:endParaRPr lang="en-US" dirty="0"/>
                    </a:p>
                  </a:txBody>
                  <a:tcPr/>
                </a:tc>
                <a:tc>
                  <a:txBody>
                    <a:bodyPr/>
                    <a:lstStyle/>
                    <a:p>
                      <a:r>
                        <a:rPr lang="it-IT" dirty="0"/>
                        <a:t>0x6F 0x66 0x66 0x6C 0x69 0x6E 0x65 {offline}</a:t>
                      </a:r>
                      <a:endParaRPr lang="en-US" dirty="0"/>
                    </a:p>
                  </a:txBody>
                  <a:tcPr/>
                </a:tc>
                <a:extLst>
                  <a:ext uri="{0D108BD9-81ED-4DB2-BD59-A6C34878D82A}">
                    <a16:rowId xmlns:a16="http://schemas.microsoft.com/office/drawing/2014/main" val="412078324"/>
                  </a:ext>
                </a:extLst>
              </a:tr>
              <a:tr h="370840">
                <a:tc>
                  <a:txBody>
                    <a:bodyPr/>
                    <a:lstStyle/>
                    <a:p>
                      <a:r>
                        <a:rPr lang="en-IN" dirty="0"/>
                        <a:t>70,71</a:t>
                      </a:r>
                      <a:endParaRPr lang="en-US" dirty="0"/>
                    </a:p>
                  </a:txBody>
                  <a:tcPr/>
                </a:tc>
                <a:tc>
                  <a:txBody>
                    <a:bodyPr/>
                    <a:lstStyle/>
                    <a:p>
                      <a:r>
                        <a:rPr lang="en-IN" dirty="0"/>
                        <a:t>Username length</a:t>
                      </a:r>
                      <a:endParaRPr lang="en-US" dirty="0"/>
                    </a:p>
                  </a:txBody>
                  <a:tcPr/>
                </a:tc>
                <a:tc>
                  <a:txBody>
                    <a:bodyPr/>
                    <a:lstStyle/>
                    <a:p>
                      <a:r>
                        <a:rPr lang="en-IN" dirty="0"/>
                        <a:t>0x00 0x06</a:t>
                      </a:r>
                      <a:endParaRPr lang="en-US" dirty="0"/>
                    </a:p>
                  </a:txBody>
                  <a:tcPr/>
                </a:tc>
                <a:extLst>
                  <a:ext uri="{0D108BD9-81ED-4DB2-BD59-A6C34878D82A}">
                    <a16:rowId xmlns:a16="http://schemas.microsoft.com/office/drawing/2014/main" val="3251179932"/>
                  </a:ext>
                </a:extLst>
              </a:tr>
              <a:tr h="370840">
                <a:tc>
                  <a:txBody>
                    <a:bodyPr/>
                    <a:lstStyle/>
                    <a:p>
                      <a:r>
                        <a:rPr lang="en-IN" dirty="0"/>
                        <a:t>72 - 78</a:t>
                      </a:r>
                      <a:endParaRPr lang="en-US" dirty="0"/>
                    </a:p>
                  </a:txBody>
                  <a:tcPr/>
                </a:tc>
                <a:tc>
                  <a:txBody>
                    <a:bodyPr/>
                    <a:lstStyle/>
                    <a:p>
                      <a:r>
                        <a:rPr lang="en-IN" dirty="0"/>
                        <a:t>Username</a:t>
                      </a:r>
                      <a:endParaRPr lang="en-US" dirty="0"/>
                    </a:p>
                  </a:txBody>
                  <a:tcPr/>
                </a:tc>
                <a:tc>
                  <a:txBody>
                    <a:bodyPr/>
                    <a:lstStyle/>
                    <a:p>
                      <a:r>
                        <a:rPr lang="en-US" dirty="0"/>
                        <a:t>0x79 0x6F 0x67 0x65 0x73 0x68 {</a:t>
                      </a:r>
                      <a:r>
                        <a:rPr lang="en-US" dirty="0" err="1"/>
                        <a:t>yogesh</a:t>
                      </a:r>
                      <a:r>
                        <a:rPr lang="en-US" dirty="0"/>
                        <a:t>}</a:t>
                      </a:r>
                    </a:p>
                  </a:txBody>
                  <a:tcPr/>
                </a:tc>
                <a:extLst>
                  <a:ext uri="{0D108BD9-81ED-4DB2-BD59-A6C34878D82A}">
                    <a16:rowId xmlns:a16="http://schemas.microsoft.com/office/drawing/2014/main" val="2495977457"/>
                  </a:ext>
                </a:extLst>
              </a:tr>
              <a:tr h="370840">
                <a:tc>
                  <a:txBody>
                    <a:bodyPr/>
                    <a:lstStyle/>
                    <a:p>
                      <a:r>
                        <a:rPr lang="en-IN" dirty="0"/>
                        <a:t>79,80</a:t>
                      </a:r>
                      <a:endParaRPr lang="en-US" dirty="0"/>
                    </a:p>
                  </a:txBody>
                  <a:tcPr/>
                </a:tc>
                <a:tc>
                  <a:txBody>
                    <a:bodyPr/>
                    <a:lstStyle/>
                    <a:p>
                      <a:r>
                        <a:rPr lang="en-IN" dirty="0"/>
                        <a:t>Password length</a:t>
                      </a:r>
                      <a:endParaRPr lang="en-US" dirty="0"/>
                    </a:p>
                  </a:txBody>
                  <a:tcPr/>
                </a:tc>
                <a:tc>
                  <a:txBody>
                    <a:bodyPr/>
                    <a:lstStyle/>
                    <a:p>
                      <a:r>
                        <a:rPr lang="en-IN" dirty="0"/>
                        <a:t>0x00 0x06</a:t>
                      </a:r>
                      <a:endParaRPr lang="en-US" dirty="0"/>
                    </a:p>
                  </a:txBody>
                  <a:tcPr/>
                </a:tc>
                <a:extLst>
                  <a:ext uri="{0D108BD9-81ED-4DB2-BD59-A6C34878D82A}">
                    <a16:rowId xmlns:a16="http://schemas.microsoft.com/office/drawing/2014/main" val="4161461282"/>
                  </a:ext>
                </a:extLst>
              </a:tr>
              <a:tr h="370840">
                <a:tc>
                  <a:txBody>
                    <a:bodyPr/>
                    <a:lstStyle/>
                    <a:p>
                      <a:r>
                        <a:rPr lang="en-IN" dirty="0"/>
                        <a:t>81 - 87</a:t>
                      </a:r>
                      <a:endParaRPr lang="en-US" dirty="0"/>
                    </a:p>
                  </a:txBody>
                  <a:tcPr/>
                </a:tc>
                <a:tc>
                  <a:txBody>
                    <a:bodyPr/>
                    <a:lstStyle/>
                    <a:p>
                      <a:r>
                        <a:rPr lang="en-IN" dirty="0"/>
                        <a:t>Password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0x79 </a:t>
                      </a:r>
                      <a:r>
                        <a:rPr lang="en-US" dirty="0"/>
                        <a:t>0x6F 0x67 0x65 0x73 0x68 {</a:t>
                      </a:r>
                      <a:r>
                        <a:rPr lang="en-US" dirty="0" err="1"/>
                        <a:t>yogesh</a:t>
                      </a:r>
                      <a:r>
                        <a:rPr lang="en-US" dirty="0"/>
                        <a:t>}</a:t>
                      </a:r>
                    </a:p>
                  </a:txBody>
                  <a:tcPr/>
                </a:tc>
                <a:extLst>
                  <a:ext uri="{0D108BD9-81ED-4DB2-BD59-A6C34878D82A}">
                    <a16:rowId xmlns:a16="http://schemas.microsoft.com/office/drawing/2014/main" val="1405656304"/>
                  </a:ext>
                </a:extLst>
              </a:tr>
            </a:tbl>
          </a:graphicData>
        </a:graphic>
      </p:graphicFrame>
      <p:sp>
        <p:nvSpPr>
          <p:cNvPr id="10" name="TextBox 9">
            <a:extLst>
              <a:ext uri="{FF2B5EF4-FFF2-40B4-BE49-F238E27FC236}">
                <a16:creationId xmlns:a16="http://schemas.microsoft.com/office/drawing/2014/main" id="{A6179850-2954-4791-8651-B782C54162B9}"/>
              </a:ext>
            </a:extLst>
          </p:cNvPr>
          <p:cNvSpPr txBox="1"/>
          <p:nvPr/>
        </p:nvSpPr>
        <p:spPr>
          <a:xfrm>
            <a:off x="1400671" y="1135559"/>
            <a:ext cx="1109599" cy="369332"/>
          </a:xfrm>
          <a:prstGeom prst="rect">
            <a:avLst/>
          </a:prstGeom>
          <a:noFill/>
        </p:spPr>
        <p:txBody>
          <a:bodyPr wrap="none" rtlCol="0">
            <a:spAutoFit/>
          </a:bodyPr>
          <a:lstStyle/>
          <a:p>
            <a:r>
              <a:rPr lang="en-IN" b="1" dirty="0"/>
              <a:t>Payload</a:t>
            </a:r>
            <a:endParaRPr lang="en-US" b="1" dirty="0"/>
          </a:p>
        </p:txBody>
      </p:sp>
    </p:spTree>
    <p:extLst>
      <p:ext uri="{BB962C8B-B14F-4D97-AF65-F5344CB8AC3E}">
        <p14:creationId xmlns:p14="http://schemas.microsoft.com/office/powerpoint/2010/main" val="389815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5890928-D1F5-470A-8DA2-B927263508B8}"/>
              </a:ext>
            </a:extLst>
          </p:cNvPr>
          <p:cNvGrpSpPr/>
          <p:nvPr/>
        </p:nvGrpSpPr>
        <p:grpSpPr>
          <a:xfrm>
            <a:off x="274398" y="109491"/>
            <a:ext cx="2501971" cy="497992"/>
            <a:chOff x="274398" y="109491"/>
            <a:chExt cx="2501971" cy="497992"/>
          </a:xfrm>
        </p:grpSpPr>
        <p:sp>
          <p:nvSpPr>
            <p:cNvPr id="6" name="Rectangle: Rounded Corners 5">
              <a:extLst>
                <a:ext uri="{FF2B5EF4-FFF2-40B4-BE49-F238E27FC236}">
                  <a16:creationId xmlns:a16="http://schemas.microsoft.com/office/drawing/2014/main" id="{E89575DD-564B-4D9F-B3EB-74C8E94AB9F6}"/>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C8E103-83C9-4A86-9377-EDD2F03F8638}"/>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CONNACK packet</a:t>
              </a:r>
              <a:endParaRPr lang="en-US" sz="2000" b="1" dirty="0">
                <a:solidFill>
                  <a:schemeClr val="bg1"/>
                </a:solidFill>
              </a:endParaRPr>
            </a:p>
          </p:txBody>
        </p:sp>
      </p:grpSp>
      <p:graphicFrame>
        <p:nvGraphicFramePr>
          <p:cNvPr id="9" name="Table 9">
            <a:extLst>
              <a:ext uri="{FF2B5EF4-FFF2-40B4-BE49-F238E27FC236}">
                <a16:creationId xmlns:a16="http://schemas.microsoft.com/office/drawing/2014/main" id="{CDC7AEDD-7C52-4FB8-ABBE-D49FCA0D6C1F}"/>
              </a:ext>
            </a:extLst>
          </p:cNvPr>
          <p:cNvGraphicFramePr>
            <a:graphicFrameLocks noGrp="1"/>
          </p:cNvGraphicFramePr>
          <p:nvPr>
            <p:extLst>
              <p:ext uri="{D42A27DB-BD31-4B8C-83A1-F6EECF244321}">
                <p14:modId xmlns:p14="http://schemas.microsoft.com/office/powerpoint/2010/main" val="816956507"/>
              </p:ext>
            </p:extLst>
          </p:nvPr>
        </p:nvGraphicFramePr>
        <p:xfrm>
          <a:off x="1906270" y="1016846"/>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0x20</a:t>
                      </a:r>
                      <a:endParaRPr lang="en-US" dirty="0"/>
                    </a:p>
                  </a:txBody>
                  <a:tcPr/>
                </a:tc>
                <a:tc>
                  <a:txBody>
                    <a:bodyPr/>
                    <a:lstStyle/>
                    <a:p>
                      <a:pPr algn="ctr"/>
                      <a:r>
                        <a:rPr lang="en-IN" dirty="0"/>
                        <a:t>Connection acknowledge packet</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0x02</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graphicFrame>
        <p:nvGraphicFramePr>
          <p:cNvPr id="11" name="Table 11">
            <a:extLst>
              <a:ext uri="{FF2B5EF4-FFF2-40B4-BE49-F238E27FC236}">
                <a16:creationId xmlns:a16="http://schemas.microsoft.com/office/drawing/2014/main" id="{4C23BA9A-7AB5-48A4-9921-18EEFACA327B}"/>
              </a:ext>
            </a:extLst>
          </p:cNvPr>
          <p:cNvGraphicFramePr>
            <a:graphicFrameLocks noGrp="1"/>
          </p:cNvGraphicFramePr>
          <p:nvPr>
            <p:extLst>
              <p:ext uri="{D42A27DB-BD31-4B8C-83A1-F6EECF244321}">
                <p14:modId xmlns:p14="http://schemas.microsoft.com/office/powerpoint/2010/main" val="3801528599"/>
              </p:ext>
            </p:extLst>
          </p:nvPr>
        </p:nvGraphicFramePr>
        <p:xfrm>
          <a:off x="1906270" y="2687320"/>
          <a:ext cx="10163813" cy="741680"/>
        </p:xfrm>
        <a:graphic>
          <a:graphicData uri="http://schemas.openxmlformats.org/drawingml/2006/table">
            <a:tbl>
              <a:tblPr firstRow="1" bandRow="1">
                <a:tableStyleId>{BC89EF96-8CEA-46FF-86C4-4CE0E7609802}</a:tableStyleId>
              </a:tblPr>
              <a:tblGrid>
                <a:gridCol w="923983">
                  <a:extLst>
                    <a:ext uri="{9D8B030D-6E8A-4147-A177-3AD203B41FA5}">
                      <a16:colId xmlns:a16="http://schemas.microsoft.com/office/drawing/2014/main" val="2433385903"/>
                    </a:ext>
                  </a:extLst>
                </a:gridCol>
                <a:gridCol w="1433137">
                  <a:extLst>
                    <a:ext uri="{9D8B030D-6E8A-4147-A177-3AD203B41FA5}">
                      <a16:colId xmlns:a16="http://schemas.microsoft.com/office/drawing/2014/main" val="491498563"/>
                    </a:ext>
                  </a:extLst>
                </a:gridCol>
                <a:gridCol w="3989070">
                  <a:extLst>
                    <a:ext uri="{9D8B030D-6E8A-4147-A177-3AD203B41FA5}">
                      <a16:colId xmlns:a16="http://schemas.microsoft.com/office/drawing/2014/main" val="516951514"/>
                    </a:ext>
                  </a:extLst>
                </a:gridCol>
                <a:gridCol w="480060">
                  <a:extLst>
                    <a:ext uri="{9D8B030D-6E8A-4147-A177-3AD203B41FA5}">
                      <a16:colId xmlns:a16="http://schemas.microsoft.com/office/drawing/2014/main" val="1794663225"/>
                    </a:ext>
                  </a:extLst>
                </a:gridCol>
                <a:gridCol w="434340">
                  <a:extLst>
                    <a:ext uri="{9D8B030D-6E8A-4147-A177-3AD203B41FA5}">
                      <a16:colId xmlns:a16="http://schemas.microsoft.com/office/drawing/2014/main" val="188789298"/>
                    </a:ext>
                  </a:extLst>
                </a:gridCol>
                <a:gridCol w="457200">
                  <a:extLst>
                    <a:ext uri="{9D8B030D-6E8A-4147-A177-3AD203B41FA5}">
                      <a16:colId xmlns:a16="http://schemas.microsoft.com/office/drawing/2014/main" val="245077950"/>
                    </a:ext>
                  </a:extLst>
                </a:gridCol>
                <a:gridCol w="491490">
                  <a:extLst>
                    <a:ext uri="{9D8B030D-6E8A-4147-A177-3AD203B41FA5}">
                      <a16:colId xmlns:a16="http://schemas.microsoft.com/office/drawing/2014/main" val="4062867289"/>
                    </a:ext>
                  </a:extLst>
                </a:gridCol>
                <a:gridCol w="468630">
                  <a:extLst>
                    <a:ext uri="{9D8B030D-6E8A-4147-A177-3AD203B41FA5}">
                      <a16:colId xmlns:a16="http://schemas.microsoft.com/office/drawing/2014/main" val="661203300"/>
                    </a:ext>
                  </a:extLst>
                </a:gridCol>
                <a:gridCol w="480060">
                  <a:extLst>
                    <a:ext uri="{9D8B030D-6E8A-4147-A177-3AD203B41FA5}">
                      <a16:colId xmlns:a16="http://schemas.microsoft.com/office/drawing/2014/main" val="3498236060"/>
                    </a:ext>
                  </a:extLst>
                </a:gridCol>
                <a:gridCol w="457200">
                  <a:extLst>
                    <a:ext uri="{9D8B030D-6E8A-4147-A177-3AD203B41FA5}">
                      <a16:colId xmlns:a16="http://schemas.microsoft.com/office/drawing/2014/main" val="210065344"/>
                    </a:ext>
                  </a:extLst>
                </a:gridCol>
                <a:gridCol w="548643">
                  <a:extLst>
                    <a:ext uri="{9D8B030D-6E8A-4147-A177-3AD203B41FA5}">
                      <a16:colId xmlns:a16="http://schemas.microsoft.com/office/drawing/2014/main" val="3253399059"/>
                    </a:ext>
                  </a:extLst>
                </a:gridCol>
              </a:tblGrid>
              <a:tr h="370840">
                <a:tc>
                  <a:txBody>
                    <a:bodyPr/>
                    <a:lstStyle/>
                    <a:p>
                      <a:pPr algn="ctr"/>
                      <a:r>
                        <a:rPr lang="en-IN" b="0" dirty="0"/>
                        <a:t>Byte3</a:t>
                      </a:r>
                      <a:endParaRPr lang="en-US" b="0" dirty="0"/>
                    </a:p>
                  </a:txBody>
                  <a:tcPr/>
                </a:tc>
                <a:tc>
                  <a:txBody>
                    <a:bodyPr/>
                    <a:lstStyle/>
                    <a:p>
                      <a:pPr algn="ctr"/>
                      <a:r>
                        <a:rPr lang="en-IN" b="0" dirty="0"/>
                        <a:t>0x00/0x01</a:t>
                      </a:r>
                      <a:endParaRPr lang="en-US" b="0" dirty="0"/>
                    </a:p>
                  </a:txBody>
                  <a:tcPr/>
                </a:tc>
                <a:tc>
                  <a:txBody>
                    <a:bodyPr/>
                    <a:lstStyle/>
                    <a:p>
                      <a:pPr algn="ctr"/>
                      <a:r>
                        <a:rPr lang="en-IN" b="0" dirty="0" err="1"/>
                        <a:t>Connack</a:t>
                      </a:r>
                      <a:r>
                        <a:rPr lang="en-IN" b="0" dirty="0"/>
                        <a:t> flag</a:t>
                      </a:r>
                      <a:endParaRPr lang="en-US" b="0" dirty="0"/>
                    </a:p>
                  </a:txBody>
                  <a:tcPr/>
                </a:tc>
                <a:tc>
                  <a:txBody>
                    <a:bodyPr/>
                    <a:lstStyle/>
                    <a:p>
                      <a:pPr algn="ctr"/>
                      <a:r>
                        <a:rPr lang="en-IN" b="0" dirty="0"/>
                        <a:t>R</a:t>
                      </a:r>
                      <a:endParaRPr lang="en-US" b="0" dirty="0"/>
                    </a:p>
                  </a:txBody>
                  <a:tcPr/>
                </a:tc>
                <a:tc>
                  <a:txBody>
                    <a:bodyPr/>
                    <a:lstStyle/>
                    <a:p>
                      <a:pPr algn="ctr"/>
                      <a:r>
                        <a:rPr lang="en-IN" b="0" dirty="0"/>
                        <a:t>R</a:t>
                      </a:r>
                      <a:endParaRPr lang="en-US" b="0" dirty="0"/>
                    </a:p>
                  </a:txBody>
                  <a:tcPr/>
                </a:tc>
                <a:tc>
                  <a:txBody>
                    <a:bodyPr/>
                    <a:lstStyle/>
                    <a:p>
                      <a:pPr algn="ctr"/>
                      <a:r>
                        <a:rPr lang="en-IN" b="0" dirty="0"/>
                        <a:t>R</a:t>
                      </a:r>
                      <a:endParaRPr lang="en-US" b="0" dirty="0"/>
                    </a:p>
                  </a:txBody>
                  <a:tcPr/>
                </a:tc>
                <a:tc>
                  <a:txBody>
                    <a:bodyPr/>
                    <a:lstStyle/>
                    <a:p>
                      <a:pPr algn="ctr"/>
                      <a:r>
                        <a:rPr lang="en-IN" b="0" dirty="0"/>
                        <a:t>R</a:t>
                      </a:r>
                      <a:endParaRPr lang="en-US" b="0" dirty="0"/>
                    </a:p>
                  </a:txBody>
                  <a:tcPr/>
                </a:tc>
                <a:tc>
                  <a:txBody>
                    <a:bodyPr/>
                    <a:lstStyle/>
                    <a:p>
                      <a:pPr algn="ctr"/>
                      <a:r>
                        <a:rPr lang="en-IN" b="0" dirty="0"/>
                        <a:t>R</a:t>
                      </a:r>
                      <a:endParaRPr lang="en-US" b="0" dirty="0"/>
                    </a:p>
                  </a:txBody>
                  <a:tcPr/>
                </a:tc>
                <a:tc>
                  <a:txBody>
                    <a:bodyPr/>
                    <a:lstStyle/>
                    <a:p>
                      <a:pPr algn="ctr"/>
                      <a:r>
                        <a:rPr lang="en-IN" b="0" dirty="0"/>
                        <a:t>R</a:t>
                      </a:r>
                      <a:endParaRPr lang="en-US" b="0" dirty="0"/>
                    </a:p>
                  </a:txBody>
                  <a:tcPr/>
                </a:tc>
                <a:tc>
                  <a:txBody>
                    <a:bodyPr/>
                    <a:lstStyle/>
                    <a:p>
                      <a:pPr algn="ctr"/>
                      <a:r>
                        <a:rPr lang="en-IN" b="0" dirty="0"/>
                        <a:t>R</a:t>
                      </a:r>
                      <a:endParaRPr lang="en-US" b="0" dirty="0"/>
                    </a:p>
                  </a:txBody>
                  <a:tcPr/>
                </a:tc>
                <a:tc>
                  <a:txBody>
                    <a:bodyPr/>
                    <a:lstStyle/>
                    <a:p>
                      <a:pPr algn="ctr"/>
                      <a:r>
                        <a:rPr lang="en-IN" b="0" dirty="0"/>
                        <a:t>0/1</a:t>
                      </a:r>
                      <a:endParaRPr lang="en-US" b="0" dirty="0"/>
                    </a:p>
                  </a:txBody>
                  <a:tcPr/>
                </a:tc>
                <a:extLst>
                  <a:ext uri="{0D108BD9-81ED-4DB2-BD59-A6C34878D82A}">
                    <a16:rowId xmlns:a16="http://schemas.microsoft.com/office/drawing/2014/main" val="1858403202"/>
                  </a:ext>
                </a:extLst>
              </a:tr>
              <a:tr h="370840">
                <a:tc>
                  <a:txBody>
                    <a:bodyPr/>
                    <a:lstStyle/>
                    <a:p>
                      <a:pPr algn="ctr"/>
                      <a:r>
                        <a:rPr lang="en-IN" b="0" dirty="0"/>
                        <a:t>Byte4</a:t>
                      </a:r>
                      <a:endParaRPr lang="en-US" b="0" dirty="0"/>
                    </a:p>
                  </a:txBody>
                  <a:tcPr/>
                </a:tc>
                <a:tc>
                  <a:txBody>
                    <a:bodyPr/>
                    <a:lstStyle/>
                    <a:p>
                      <a:pPr algn="ctr"/>
                      <a:r>
                        <a:rPr lang="en-IN" b="0" dirty="0"/>
                        <a:t>-</a:t>
                      </a:r>
                      <a:endParaRPr lang="en-US" b="0" dirty="0"/>
                    </a:p>
                  </a:txBody>
                  <a:tcPr/>
                </a:tc>
                <a:tc>
                  <a:txBody>
                    <a:bodyPr/>
                    <a:lstStyle/>
                    <a:p>
                      <a:pPr algn="ctr"/>
                      <a:r>
                        <a:rPr lang="en-IN" b="0" dirty="0"/>
                        <a:t>Connection return code</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6921676"/>
                  </a:ext>
                </a:extLst>
              </a:tr>
            </a:tbl>
          </a:graphicData>
        </a:graphic>
      </p:graphicFrame>
      <p:graphicFrame>
        <p:nvGraphicFramePr>
          <p:cNvPr id="15" name="Table 15">
            <a:extLst>
              <a:ext uri="{FF2B5EF4-FFF2-40B4-BE49-F238E27FC236}">
                <a16:creationId xmlns:a16="http://schemas.microsoft.com/office/drawing/2014/main" id="{D1263AF3-1CC1-483C-BA24-69E17316212D}"/>
              </a:ext>
            </a:extLst>
          </p:cNvPr>
          <p:cNvGraphicFramePr>
            <a:graphicFrameLocks noGrp="1"/>
          </p:cNvGraphicFramePr>
          <p:nvPr>
            <p:extLst>
              <p:ext uri="{D42A27DB-BD31-4B8C-83A1-F6EECF244321}">
                <p14:modId xmlns:p14="http://schemas.microsoft.com/office/powerpoint/2010/main" val="2029378352"/>
              </p:ext>
            </p:extLst>
          </p:nvPr>
        </p:nvGraphicFramePr>
        <p:xfrm>
          <a:off x="4822339" y="4290484"/>
          <a:ext cx="6184751" cy="2225040"/>
        </p:xfrm>
        <a:graphic>
          <a:graphicData uri="http://schemas.openxmlformats.org/drawingml/2006/table">
            <a:tbl>
              <a:tblPr firstRow="1" bandRow="1">
                <a:tableStyleId>{BC89EF96-8CEA-46FF-86C4-4CE0E7609802}</a:tableStyleId>
              </a:tblPr>
              <a:tblGrid>
                <a:gridCol w="767021">
                  <a:extLst>
                    <a:ext uri="{9D8B030D-6E8A-4147-A177-3AD203B41FA5}">
                      <a16:colId xmlns:a16="http://schemas.microsoft.com/office/drawing/2014/main" val="28941590"/>
                    </a:ext>
                  </a:extLst>
                </a:gridCol>
                <a:gridCol w="5417730">
                  <a:extLst>
                    <a:ext uri="{9D8B030D-6E8A-4147-A177-3AD203B41FA5}">
                      <a16:colId xmlns:a16="http://schemas.microsoft.com/office/drawing/2014/main" val="1180311900"/>
                    </a:ext>
                  </a:extLst>
                </a:gridCol>
              </a:tblGrid>
              <a:tr h="370840">
                <a:tc>
                  <a:txBody>
                    <a:bodyPr/>
                    <a:lstStyle/>
                    <a:p>
                      <a:r>
                        <a:rPr lang="en-IN" b="0" dirty="0"/>
                        <a:t>0x00</a:t>
                      </a:r>
                      <a:endParaRPr lang="en-US" b="0" dirty="0"/>
                    </a:p>
                  </a:txBody>
                  <a:tcPr/>
                </a:tc>
                <a:tc>
                  <a:txBody>
                    <a:bodyPr/>
                    <a:lstStyle/>
                    <a:p>
                      <a:r>
                        <a:rPr lang="en-IN" b="0" dirty="0"/>
                        <a:t>Connection accepted</a:t>
                      </a:r>
                      <a:endParaRPr lang="en-US" b="0" dirty="0"/>
                    </a:p>
                  </a:txBody>
                  <a:tcPr/>
                </a:tc>
                <a:extLst>
                  <a:ext uri="{0D108BD9-81ED-4DB2-BD59-A6C34878D82A}">
                    <a16:rowId xmlns:a16="http://schemas.microsoft.com/office/drawing/2014/main" val="74011574"/>
                  </a:ext>
                </a:extLst>
              </a:tr>
              <a:tr h="370840">
                <a:tc>
                  <a:txBody>
                    <a:bodyPr/>
                    <a:lstStyle/>
                    <a:p>
                      <a:r>
                        <a:rPr lang="en-IN" b="0" dirty="0"/>
                        <a:t>0x01</a:t>
                      </a:r>
                      <a:endParaRPr lang="en-US" b="0" dirty="0"/>
                    </a:p>
                  </a:txBody>
                  <a:tcPr/>
                </a:tc>
                <a:tc>
                  <a:txBody>
                    <a:bodyPr/>
                    <a:lstStyle/>
                    <a:p>
                      <a:r>
                        <a:rPr lang="en-IN" b="0" dirty="0"/>
                        <a:t>Connection refused, wrong protocol</a:t>
                      </a:r>
                      <a:endParaRPr lang="en-US" b="0" dirty="0"/>
                    </a:p>
                  </a:txBody>
                  <a:tcPr/>
                </a:tc>
                <a:extLst>
                  <a:ext uri="{0D108BD9-81ED-4DB2-BD59-A6C34878D82A}">
                    <a16:rowId xmlns:a16="http://schemas.microsoft.com/office/drawing/2014/main" val="3324640849"/>
                  </a:ext>
                </a:extLst>
              </a:tr>
              <a:tr h="370840">
                <a:tc>
                  <a:txBody>
                    <a:bodyPr/>
                    <a:lstStyle/>
                    <a:p>
                      <a:r>
                        <a:rPr lang="en-IN" b="0" dirty="0"/>
                        <a:t>0x02</a:t>
                      </a:r>
                      <a:endParaRPr lang="en-US" b="0" dirty="0"/>
                    </a:p>
                  </a:txBody>
                  <a:tcPr/>
                </a:tc>
                <a:tc>
                  <a:txBody>
                    <a:bodyPr/>
                    <a:lstStyle/>
                    <a:p>
                      <a:r>
                        <a:rPr lang="en-IN" b="0" dirty="0"/>
                        <a:t>Connection refused, identifier rejected</a:t>
                      </a:r>
                      <a:endParaRPr lang="en-US" b="0" dirty="0"/>
                    </a:p>
                  </a:txBody>
                  <a:tcPr/>
                </a:tc>
                <a:extLst>
                  <a:ext uri="{0D108BD9-81ED-4DB2-BD59-A6C34878D82A}">
                    <a16:rowId xmlns:a16="http://schemas.microsoft.com/office/drawing/2014/main" val="402308355"/>
                  </a:ext>
                </a:extLst>
              </a:tr>
              <a:tr h="370840">
                <a:tc>
                  <a:txBody>
                    <a:bodyPr/>
                    <a:lstStyle/>
                    <a:p>
                      <a:r>
                        <a:rPr lang="en-IN" b="0" dirty="0"/>
                        <a:t>0x03</a:t>
                      </a:r>
                      <a:endParaRPr lang="en-US" b="0" dirty="0"/>
                    </a:p>
                  </a:txBody>
                  <a:tcPr/>
                </a:tc>
                <a:tc>
                  <a:txBody>
                    <a:bodyPr/>
                    <a:lstStyle/>
                    <a:p>
                      <a:r>
                        <a:rPr lang="en-IN" b="0" dirty="0"/>
                        <a:t>Connection refused, server error</a:t>
                      </a:r>
                      <a:endParaRPr lang="en-US" b="0" dirty="0"/>
                    </a:p>
                  </a:txBody>
                  <a:tcPr/>
                </a:tc>
                <a:extLst>
                  <a:ext uri="{0D108BD9-81ED-4DB2-BD59-A6C34878D82A}">
                    <a16:rowId xmlns:a16="http://schemas.microsoft.com/office/drawing/2014/main" val="1475549428"/>
                  </a:ext>
                </a:extLst>
              </a:tr>
              <a:tr h="370840">
                <a:tc>
                  <a:txBody>
                    <a:bodyPr/>
                    <a:lstStyle/>
                    <a:p>
                      <a:r>
                        <a:rPr lang="en-IN" b="0" dirty="0"/>
                        <a:t>0x04</a:t>
                      </a:r>
                      <a:endParaRPr lang="en-US" b="0" dirty="0"/>
                    </a:p>
                  </a:txBody>
                  <a:tcPr/>
                </a:tc>
                <a:tc>
                  <a:txBody>
                    <a:bodyPr/>
                    <a:lstStyle/>
                    <a:p>
                      <a:r>
                        <a:rPr lang="en-IN" b="0" dirty="0"/>
                        <a:t>Connection refused, bad username password</a:t>
                      </a:r>
                      <a:endParaRPr lang="en-US" b="0" dirty="0"/>
                    </a:p>
                  </a:txBody>
                  <a:tcPr/>
                </a:tc>
                <a:extLst>
                  <a:ext uri="{0D108BD9-81ED-4DB2-BD59-A6C34878D82A}">
                    <a16:rowId xmlns:a16="http://schemas.microsoft.com/office/drawing/2014/main" val="563114936"/>
                  </a:ext>
                </a:extLst>
              </a:tr>
              <a:tr h="370840">
                <a:tc>
                  <a:txBody>
                    <a:bodyPr/>
                    <a:lstStyle/>
                    <a:p>
                      <a:r>
                        <a:rPr lang="en-IN" b="0" dirty="0"/>
                        <a:t>0x05</a:t>
                      </a:r>
                      <a:endParaRPr lang="en-US" b="0" dirty="0"/>
                    </a:p>
                  </a:txBody>
                  <a:tcPr/>
                </a:tc>
                <a:tc>
                  <a:txBody>
                    <a:bodyPr/>
                    <a:lstStyle/>
                    <a:p>
                      <a:r>
                        <a:rPr lang="en-IN" b="0" dirty="0"/>
                        <a:t>Connection refused, unauthorised</a:t>
                      </a:r>
                      <a:endParaRPr lang="en-US" b="0" dirty="0"/>
                    </a:p>
                  </a:txBody>
                  <a:tcPr/>
                </a:tc>
                <a:extLst>
                  <a:ext uri="{0D108BD9-81ED-4DB2-BD59-A6C34878D82A}">
                    <a16:rowId xmlns:a16="http://schemas.microsoft.com/office/drawing/2014/main" val="532961153"/>
                  </a:ext>
                </a:extLst>
              </a:tr>
            </a:tbl>
          </a:graphicData>
        </a:graphic>
      </p:graphicFrame>
      <p:sp>
        <p:nvSpPr>
          <p:cNvPr id="17" name="Rectangle 16">
            <a:extLst>
              <a:ext uri="{FF2B5EF4-FFF2-40B4-BE49-F238E27FC236}">
                <a16:creationId xmlns:a16="http://schemas.microsoft.com/office/drawing/2014/main" id="{16F10962-0602-4769-BBC6-46ADE11CE31C}"/>
              </a:ext>
            </a:extLst>
          </p:cNvPr>
          <p:cNvSpPr/>
          <p:nvPr/>
        </p:nvSpPr>
        <p:spPr>
          <a:xfrm>
            <a:off x="5422454" y="3598132"/>
            <a:ext cx="4344459" cy="523220"/>
          </a:xfrm>
          <a:prstGeom prst="rect">
            <a:avLst/>
          </a:prstGeom>
        </p:spPr>
        <p:txBody>
          <a:bodyPr wrap="none">
            <a:spAutoFit/>
          </a:bodyPr>
          <a:lstStyle/>
          <a:p>
            <a:pPr algn="ctr"/>
            <a:r>
              <a:rPr lang="en-IN" sz="2800" b="1" dirty="0">
                <a:solidFill>
                  <a:srgbClr val="0070C0"/>
                </a:solidFill>
              </a:rPr>
              <a:t>Connection return code</a:t>
            </a:r>
            <a:endParaRPr lang="en-US" sz="2800" b="1" dirty="0">
              <a:solidFill>
                <a:srgbClr val="0070C0"/>
              </a:solidFill>
            </a:endParaRPr>
          </a:p>
        </p:txBody>
      </p:sp>
      <p:sp>
        <p:nvSpPr>
          <p:cNvPr id="18" name="TextBox 17">
            <a:extLst>
              <a:ext uri="{FF2B5EF4-FFF2-40B4-BE49-F238E27FC236}">
                <a16:creationId xmlns:a16="http://schemas.microsoft.com/office/drawing/2014/main" id="{F4B8E9E5-0F79-4BD9-9457-531985354DA2}"/>
              </a:ext>
            </a:extLst>
          </p:cNvPr>
          <p:cNvSpPr txBox="1"/>
          <p:nvPr/>
        </p:nvSpPr>
        <p:spPr>
          <a:xfrm>
            <a:off x="5280660" y="470615"/>
            <a:ext cx="2149948" cy="461665"/>
          </a:xfrm>
          <a:prstGeom prst="rect">
            <a:avLst/>
          </a:prstGeom>
          <a:noFill/>
        </p:spPr>
        <p:txBody>
          <a:bodyPr wrap="none" rtlCol="0">
            <a:spAutoFit/>
          </a:bodyPr>
          <a:lstStyle/>
          <a:p>
            <a:r>
              <a:rPr lang="en-IN" sz="2400" b="1" dirty="0"/>
              <a:t>Fixed header</a:t>
            </a:r>
            <a:endParaRPr lang="en-US" sz="2400" b="1" dirty="0"/>
          </a:p>
        </p:txBody>
      </p:sp>
      <p:sp>
        <p:nvSpPr>
          <p:cNvPr id="19" name="Rectangle 18">
            <a:extLst>
              <a:ext uri="{FF2B5EF4-FFF2-40B4-BE49-F238E27FC236}">
                <a16:creationId xmlns:a16="http://schemas.microsoft.com/office/drawing/2014/main" id="{230B913A-513A-4C7F-8E11-E3E72BCDB7F9}"/>
              </a:ext>
            </a:extLst>
          </p:cNvPr>
          <p:cNvSpPr/>
          <p:nvPr/>
        </p:nvSpPr>
        <p:spPr>
          <a:xfrm>
            <a:off x="5032809" y="2210737"/>
            <a:ext cx="2622834" cy="461665"/>
          </a:xfrm>
          <a:prstGeom prst="rect">
            <a:avLst/>
          </a:prstGeom>
        </p:spPr>
        <p:txBody>
          <a:bodyPr wrap="none">
            <a:spAutoFit/>
          </a:bodyPr>
          <a:lstStyle/>
          <a:p>
            <a:r>
              <a:rPr lang="en-IN" sz="2400" b="1" dirty="0"/>
              <a:t>Variable header</a:t>
            </a:r>
            <a:endParaRPr lang="en-US" sz="2400" b="1" dirty="0"/>
          </a:p>
        </p:txBody>
      </p:sp>
    </p:spTree>
    <p:extLst>
      <p:ext uri="{BB962C8B-B14F-4D97-AF65-F5344CB8AC3E}">
        <p14:creationId xmlns:p14="http://schemas.microsoft.com/office/powerpoint/2010/main" val="299805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30A48C5-C36F-4B51-8503-A034F6BC923A}"/>
              </a:ext>
            </a:extLst>
          </p:cNvPr>
          <p:cNvGrpSpPr/>
          <p:nvPr/>
        </p:nvGrpSpPr>
        <p:grpSpPr>
          <a:xfrm>
            <a:off x="274398" y="109491"/>
            <a:ext cx="2501971" cy="497992"/>
            <a:chOff x="274398" y="109491"/>
            <a:chExt cx="2501971" cy="497992"/>
          </a:xfrm>
        </p:grpSpPr>
        <p:sp>
          <p:nvSpPr>
            <p:cNvPr id="6" name="Rectangle: Rounded Corners 5">
              <a:extLst>
                <a:ext uri="{FF2B5EF4-FFF2-40B4-BE49-F238E27FC236}">
                  <a16:creationId xmlns:a16="http://schemas.microsoft.com/office/drawing/2014/main" id="{05F0277A-26F2-465B-A5FE-9E4688FE1052}"/>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66EFFD0-792F-4719-988D-5610594397B6}"/>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CONNACK packet</a:t>
              </a:r>
              <a:endParaRPr lang="en-US" sz="2000" b="1" dirty="0">
                <a:solidFill>
                  <a:schemeClr val="bg1"/>
                </a:solidFill>
              </a:endParaRPr>
            </a:p>
          </p:txBody>
        </p:sp>
      </p:grpSp>
      <p:sp>
        <p:nvSpPr>
          <p:cNvPr id="8" name="TextBox 7">
            <a:extLst>
              <a:ext uri="{FF2B5EF4-FFF2-40B4-BE49-F238E27FC236}">
                <a16:creationId xmlns:a16="http://schemas.microsoft.com/office/drawing/2014/main" id="{E977D0AB-F42E-490D-AEC2-A21EF68984E0}"/>
              </a:ext>
            </a:extLst>
          </p:cNvPr>
          <p:cNvSpPr txBox="1"/>
          <p:nvPr/>
        </p:nvSpPr>
        <p:spPr>
          <a:xfrm>
            <a:off x="2765786" y="158432"/>
            <a:ext cx="1159292" cy="369332"/>
          </a:xfrm>
          <a:prstGeom prst="rect">
            <a:avLst/>
          </a:prstGeom>
          <a:noFill/>
        </p:spPr>
        <p:txBody>
          <a:bodyPr wrap="none" rtlCol="0">
            <a:spAutoFit/>
          </a:bodyPr>
          <a:lstStyle/>
          <a:p>
            <a:r>
              <a:rPr lang="en-IN" b="1" dirty="0"/>
              <a:t>Example</a:t>
            </a:r>
            <a:endParaRPr lang="en-US" b="1" dirty="0"/>
          </a:p>
        </p:txBody>
      </p:sp>
      <p:sp>
        <p:nvSpPr>
          <p:cNvPr id="9" name="Rectangle 8">
            <a:extLst>
              <a:ext uri="{FF2B5EF4-FFF2-40B4-BE49-F238E27FC236}">
                <a16:creationId xmlns:a16="http://schemas.microsoft.com/office/drawing/2014/main" id="{59F953B5-505F-42FE-BF00-581777D5E990}"/>
              </a:ext>
            </a:extLst>
          </p:cNvPr>
          <p:cNvSpPr/>
          <p:nvPr/>
        </p:nvSpPr>
        <p:spPr>
          <a:xfrm>
            <a:off x="684477" y="1595792"/>
            <a:ext cx="1656223" cy="369332"/>
          </a:xfrm>
          <a:prstGeom prst="rect">
            <a:avLst/>
          </a:prstGeom>
        </p:spPr>
        <p:txBody>
          <a:bodyPr wrap="none">
            <a:spAutoFit/>
          </a:bodyPr>
          <a:lstStyle/>
          <a:p>
            <a:r>
              <a:rPr lang="en-IN" b="1" dirty="0"/>
              <a:t>Fixed header</a:t>
            </a:r>
            <a:endParaRPr lang="en-US" b="1" dirty="0"/>
          </a:p>
        </p:txBody>
      </p:sp>
      <p:graphicFrame>
        <p:nvGraphicFramePr>
          <p:cNvPr id="10" name="Table 8">
            <a:extLst>
              <a:ext uri="{FF2B5EF4-FFF2-40B4-BE49-F238E27FC236}">
                <a16:creationId xmlns:a16="http://schemas.microsoft.com/office/drawing/2014/main" id="{3CF85454-6DC3-4784-83FB-B91956781F60}"/>
              </a:ext>
            </a:extLst>
          </p:cNvPr>
          <p:cNvGraphicFramePr>
            <a:graphicFrameLocks noGrp="1"/>
          </p:cNvGraphicFramePr>
          <p:nvPr>
            <p:extLst>
              <p:ext uri="{D42A27DB-BD31-4B8C-83A1-F6EECF244321}">
                <p14:modId xmlns:p14="http://schemas.microsoft.com/office/powerpoint/2010/main" val="593311384"/>
              </p:ext>
            </p:extLst>
          </p:nvPr>
        </p:nvGraphicFramePr>
        <p:xfrm>
          <a:off x="684477" y="2021456"/>
          <a:ext cx="11078346"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2379215">
                  <a:extLst>
                    <a:ext uri="{9D8B030D-6E8A-4147-A177-3AD203B41FA5}">
                      <a16:colId xmlns:a16="http://schemas.microsoft.com/office/drawing/2014/main" val="3125772007"/>
                    </a:ext>
                  </a:extLst>
                </a:gridCol>
                <a:gridCol w="7457243">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err="1"/>
                        <a:t>Connack</a:t>
                      </a:r>
                      <a:r>
                        <a:rPr lang="en-IN" dirty="0"/>
                        <a:t> packet</a:t>
                      </a:r>
                      <a:endParaRPr lang="en-US" dirty="0"/>
                    </a:p>
                  </a:txBody>
                  <a:tcPr/>
                </a:tc>
                <a:tc>
                  <a:txBody>
                    <a:bodyPr/>
                    <a:lstStyle/>
                    <a:p>
                      <a:r>
                        <a:rPr lang="en-IN" dirty="0"/>
                        <a:t>0x20</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0x02</a:t>
                      </a:r>
                      <a:endParaRPr lang="en-US" dirty="0"/>
                    </a:p>
                  </a:txBody>
                  <a:tcPr/>
                </a:tc>
                <a:extLst>
                  <a:ext uri="{0D108BD9-81ED-4DB2-BD59-A6C34878D82A}">
                    <a16:rowId xmlns:a16="http://schemas.microsoft.com/office/drawing/2014/main" val="1404428211"/>
                  </a:ext>
                </a:extLst>
              </a:tr>
            </a:tbl>
          </a:graphicData>
        </a:graphic>
      </p:graphicFrame>
      <p:sp>
        <p:nvSpPr>
          <p:cNvPr id="11" name="Rectangle 10">
            <a:extLst>
              <a:ext uri="{FF2B5EF4-FFF2-40B4-BE49-F238E27FC236}">
                <a16:creationId xmlns:a16="http://schemas.microsoft.com/office/drawing/2014/main" id="{9DA4394E-DC84-45ED-8C1C-E39BAEA7257E}"/>
              </a:ext>
            </a:extLst>
          </p:cNvPr>
          <p:cNvSpPr/>
          <p:nvPr/>
        </p:nvSpPr>
        <p:spPr>
          <a:xfrm>
            <a:off x="598234" y="3724025"/>
            <a:ext cx="2012089" cy="369332"/>
          </a:xfrm>
          <a:prstGeom prst="rect">
            <a:avLst/>
          </a:prstGeom>
        </p:spPr>
        <p:txBody>
          <a:bodyPr wrap="none">
            <a:spAutoFit/>
          </a:bodyPr>
          <a:lstStyle/>
          <a:p>
            <a:r>
              <a:rPr lang="en-IN" b="1" dirty="0"/>
              <a:t>Variable header</a:t>
            </a:r>
            <a:endParaRPr lang="en-US" b="1" dirty="0"/>
          </a:p>
        </p:txBody>
      </p:sp>
      <p:graphicFrame>
        <p:nvGraphicFramePr>
          <p:cNvPr id="13" name="Table 10">
            <a:extLst>
              <a:ext uri="{FF2B5EF4-FFF2-40B4-BE49-F238E27FC236}">
                <a16:creationId xmlns:a16="http://schemas.microsoft.com/office/drawing/2014/main" id="{3F0F9C9C-607C-4EE4-A2EE-A241A0FB4FE7}"/>
              </a:ext>
            </a:extLst>
          </p:cNvPr>
          <p:cNvGraphicFramePr>
            <a:graphicFrameLocks noGrp="1"/>
          </p:cNvGraphicFramePr>
          <p:nvPr>
            <p:extLst>
              <p:ext uri="{D42A27DB-BD31-4B8C-83A1-F6EECF244321}">
                <p14:modId xmlns:p14="http://schemas.microsoft.com/office/powerpoint/2010/main" val="3447715915"/>
              </p:ext>
            </p:extLst>
          </p:nvPr>
        </p:nvGraphicFramePr>
        <p:xfrm>
          <a:off x="684477" y="4173415"/>
          <a:ext cx="11051713" cy="74168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3107274">
                  <a:extLst>
                    <a:ext uri="{9D8B030D-6E8A-4147-A177-3AD203B41FA5}">
                      <a16:colId xmlns:a16="http://schemas.microsoft.com/office/drawing/2014/main" val="2869853080"/>
                    </a:ext>
                  </a:extLst>
                </a:gridCol>
                <a:gridCol w="6693673">
                  <a:extLst>
                    <a:ext uri="{9D8B030D-6E8A-4147-A177-3AD203B41FA5}">
                      <a16:colId xmlns:a16="http://schemas.microsoft.com/office/drawing/2014/main" val="3610465948"/>
                    </a:ext>
                  </a:extLst>
                </a:gridCol>
              </a:tblGrid>
              <a:tr h="370840">
                <a:tc>
                  <a:txBody>
                    <a:bodyPr/>
                    <a:lstStyle/>
                    <a:p>
                      <a:r>
                        <a:rPr lang="en-IN" b="0" dirty="0"/>
                        <a:t>03</a:t>
                      </a:r>
                      <a:endParaRPr lang="en-US" b="0" dirty="0"/>
                    </a:p>
                  </a:txBody>
                  <a:tcPr/>
                </a:tc>
                <a:tc>
                  <a:txBody>
                    <a:bodyPr/>
                    <a:lstStyle/>
                    <a:p>
                      <a:r>
                        <a:rPr lang="en-IN" b="0" dirty="0" err="1"/>
                        <a:t>Connack</a:t>
                      </a:r>
                      <a:r>
                        <a:rPr lang="en-IN" b="0" dirty="0"/>
                        <a:t> flag</a:t>
                      </a:r>
                      <a:endParaRPr lang="en-US" b="0" dirty="0"/>
                    </a:p>
                  </a:txBody>
                  <a:tcPr/>
                </a:tc>
                <a:tc>
                  <a:txBody>
                    <a:bodyPr/>
                    <a:lstStyle/>
                    <a:p>
                      <a:r>
                        <a:rPr lang="en-IN" b="0" dirty="0"/>
                        <a:t>0x00 { 0 since it is clean session }</a:t>
                      </a:r>
                      <a:endParaRPr lang="en-US" b="0" dirty="0"/>
                    </a:p>
                  </a:txBody>
                  <a:tcPr/>
                </a:tc>
                <a:extLst>
                  <a:ext uri="{0D108BD9-81ED-4DB2-BD59-A6C34878D82A}">
                    <a16:rowId xmlns:a16="http://schemas.microsoft.com/office/drawing/2014/main" val="4113096506"/>
                  </a:ext>
                </a:extLst>
              </a:tr>
              <a:tr h="370840">
                <a:tc>
                  <a:txBody>
                    <a:bodyPr/>
                    <a:lstStyle/>
                    <a:p>
                      <a:r>
                        <a:rPr lang="en-IN" dirty="0"/>
                        <a:t>04</a:t>
                      </a:r>
                      <a:endParaRPr lang="en-US" dirty="0"/>
                    </a:p>
                  </a:txBody>
                  <a:tcPr/>
                </a:tc>
                <a:tc>
                  <a:txBody>
                    <a:bodyPr/>
                    <a:lstStyle/>
                    <a:p>
                      <a:r>
                        <a:rPr lang="en-IN" dirty="0"/>
                        <a:t>Connection return code</a:t>
                      </a:r>
                      <a:endParaRPr lang="en-US" dirty="0"/>
                    </a:p>
                  </a:txBody>
                  <a:tcPr/>
                </a:tc>
                <a:tc>
                  <a:txBody>
                    <a:bodyPr/>
                    <a:lstStyle/>
                    <a:p>
                      <a:r>
                        <a:rPr lang="fr-FR" dirty="0"/>
                        <a:t>0x00 {connections Accepted}</a:t>
                      </a:r>
                      <a:endParaRPr lang="en-US" dirty="0"/>
                    </a:p>
                  </a:txBody>
                  <a:tcPr/>
                </a:tc>
                <a:extLst>
                  <a:ext uri="{0D108BD9-81ED-4DB2-BD59-A6C34878D82A}">
                    <a16:rowId xmlns:a16="http://schemas.microsoft.com/office/drawing/2014/main" val="3789661128"/>
                  </a:ext>
                </a:extLst>
              </a:tr>
            </a:tbl>
          </a:graphicData>
        </a:graphic>
      </p:graphicFrame>
    </p:spTree>
    <p:extLst>
      <p:ext uri="{BB962C8B-B14F-4D97-AF65-F5344CB8AC3E}">
        <p14:creationId xmlns:p14="http://schemas.microsoft.com/office/powerpoint/2010/main" val="142780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59B003-93B6-4747-B0A3-5CE28A5BD826}"/>
              </a:ext>
            </a:extLst>
          </p:cNvPr>
          <p:cNvSpPr txBox="1"/>
          <p:nvPr/>
        </p:nvSpPr>
        <p:spPr>
          <a:xfrm>
            <a:off x="146991" y="231597"/>
            <a:ext cx="1946367" cy="461665"/>
          </a:xfrm>
          <a:prstGeom prst="rect">
            <a:avLst/>
          </a:prstGeom>
          <a:noFill/>
        </p:spPr>
        <p:txBody>
          <a:bodyPr wrap="none" rtlCol="0">
            <a:spAutoFit/>
          </a:bodyPr>
          <a:lstStyle/>
          <a:p>
            <a:r>
              <a:rPr lang="en-IN" sz="2400" b="1" dirty="0">
                <a:solidFill>
                  <a:srgbClr val="0070C0"/>
                </a:solidFill>
              </a:rPr>
              <a:t>Topic name</a:t>
            </a:r>
            <a:endParaRPr lang="en-US" sz="2400" b="1" dirty="0">
              <a:solidFill>
                <a:srgbClr val="0070C0"/>
              </a:solidFill>
            </a:endParaRPr>
          </a:p>
        </p:txBody>
      </p:sp>
      <p:graphicFrame>
        <p:nvGraphicFramePr>
          <p:cNvPr id="12" name="Table 12">
            <a:extLst>
              <a:ext uri="{FF2B5EF4-FFF2-40B4-BE49-F238E27FC236}">
                <a16:creationId xmlns:a16="http://schemas.microsoft.com/office/drawing/2014/main" id="{905568A6-34BC-4C94-9F4F-1B15E38AFC9D}"/>
              </a:ext>
            </a:extLst>
          </p:cNvPr>
          <p:cNvGraphicFramePr>
            <a:graphicFrameLocks noGrp="1"/>
          </p:cNvGraphicFramePr>
          <p:nvPr>
            <p:extLst>
              <p:ext uri="{D42A27DB-BD31-4B8C-83A1-F6EECF244321}">
                <p14:modId xmlns:p14="http://schemas.microsoft.com/office/powerpoint/2010/main" val="2173591373"/>
              </p:ext>
            </p:extLst>
          </p:nvPr>
        </p:nvGraphicFramePr>
        <p:xfrm>
          <a:off x="837292" y="1997444"/>
          <a:ext cx="4554146" cy="1483360"/>
        </p:xfrm>
        <a:graphic>
          <a:graphicData uri="http://schemas.openxmlformats.org/drawingml/2006/table">
            <a:tbl>
              <a:tblPr firstRow="1" bandRow="1">
                <a:tableStyleId>{5DA37D80-6434-44D0-A028-1B22A696006F}</a:tableStyleId>
              </a:tblPr>
              <a:tblGrid>
                <a:gridCol w="4554146">
                  <a:extLst>
                    <a:ext uri="{9D8B030D-6E8A-4147-A177-3AD203B41FA5}">
                      <a16:colId xmlns:a16="http://schemas.microsoft.com/office/drawing/2014/main" val="3436092002"/>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0" dirty="0"/>
                        <a:t>home/</a:t>
                      </a:r>
                      <a:r>
                        <a:rPr lang="en-IN" b="0" dirty="0" err="1"/>
                        <a:t>groundfloor</a:t>
                      </a:r>
                      <a:r>
                        <a:rPr lang="en-IN" b="0" dirty="0"/>
                        <a:t>/room/temperature</a:t>
                      </a:r>
                      <a:endParaRPr lang="en-US" b="0" dirty="0"/>
                    </a:p>
                  </a:txBody>
                  <a:tcPr/>
                </a:tc>
                <a:extLst>
                  <a:ext uri="{0D108BD9-81ED-4DB2-BD59-A6C34878D82A}">
                    <a16:rowId xmlns:a16="http://schemas.microsoft.com/office/drawing/2014/main" val="62608067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0" dirty="0"/>
                        <a:t>home/</a:t>
                      </a:r>
                      <a:r>
                        <a:rPr lang="en-IN" b="0" dirty="0" err="1"/>
                        <a:t>firstfloor</a:t>
                      </a:r>
                      <a:r>
                        <a:rPr lang="en-IN" b="0" dirty="0"/>
                        <a:t>/room/temperature</a:t>
                      </a:r>
                      <a:endParaRPr lang="en-US" b="0" dirty="0"/>
                    </a:p>
                  </a:txBody>
                  <a:tcPr/>
                </a:tc>
                <a:extLst>
                  <a:ext uri="{0D108BD9-81ED-4DB2-BD59-A6C34878D82A}">
                    <a16:rowId xmlns:a16="http://schemas.microsoft.com/office/drawing/2014/main" val="23880723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0" dirty="0"/>
                        <a:t>home/</a:t>
                      </a:r>
                      <a:r>
                        <a:rPr lang="en-IN" b="0" dirty="0" err="1"/>
                        <a:t>firstfloor</a:t>
                      </a:r>
                      <a:r>
                        <a:rPr lang="en-IN" b="0" dirty="0"/>
                        <a:t>/room/humidity</a:t>
                      </a:r>
                    </a:p>
                  </a:txBody>
                  <a:tcPr/>
                </a:tc>
                <a:extLst>
                  <a:ext uri="{0D108BD9-81ED-4DB2-BD59-A6C34878D82A}">
                    <a16:rowId xmlns:a16="http://schemas.microsoft.com/office/drawing/2014/main" val="1946515127"/>
                  </a:ext>
                </a:extLst>
              </a:tr>
              <a:tr h="370840">
                <a:tc>
                  <a:txBody>
                    <a:bodyPr/>
                    <a:lstStyle/>
                    <a:p>
                      <a:r>
                        <a:rPr lang="en-IN" b="0" dirty="0"/>
                        <a:t>6243fgi/fan/control</a:t>
                      </a:r>
                      <a:endParaRPr lang="en-US" b="0" dirty="0"/>
                    </a:p>
                  </a:txBody>
                  <a:tcPr/>
                </a:tc>
                <a:extLst>
                  <a:ext uri="{0D108BD9-81ED-4DB2-BD59-A6C34878D82A}">
                    <a16:rowId xmlns:a16="http://schemas.microsoft.com/office/drawing/2014/main" val="1371265926"/>
                  </a:ext>
                </a:extLst>
              </a:tr>
            </a:tbl>
          </a:graphicData>
        </a:graphic>
      </p:graphicFrame>
      <p:grpSp>
        <p:nvGrpSpPr>
          <p:cNvPr id="19" name="Group 18">
            <a:extLst>
              <a:ext uri="{FF2B5EF4-FFF2-40B4-BE49-F238E27FC236}">
                <a16:creationId xmlns:a16="http://schemas.microsoft.com/office/drawing/2014/main" id="{23D23316-2FCD-4A20-97ED-3ED2BBE85C1C}"/>
              </a:ext>
            </a:extLst>
          </p:cNvPr>
          <p:cNvGrpSpPr/>
          <p:nvPr/>
        </p:nvGrpSpPr>
        <p:grpSpPr>
          <a:xfrm>
            <a:off x="688060" y="475298"/>
            <a:ext cx="4852610" cy="1348400"/>
            <a:chOff x="3041734" y="939015"/>
            <a:chExt cx="4852610" cy="1348400"/>
          </a:xfrm>
        </p:grpSpPr>
        <p:sp>
          <p:nvSpPr>
            <p:cNvPr id="15" name="TextBox 14">
              <a:extLst>
                <a:ext uri="{FF2B5EF4-FFF2-40B4-BE49-F238E27FC236}">
                  <a16:creationId xmlns:a16="http://schemas.microsoft.com/office/drawing/2014/main" id="{BB2CCF2C-87AE-478C-B309-ABB6D40442AB}"/>
                </a:ext>
              </a:extLst>
            </p:cNvPr>
            <p:cNvSpPr txBox="1"/>
            <p:nvPr/>
          </p:nvSpPr>
          <p:spPr>
            <a:xfrm>
              <a:off x="3041734" y="1702640"/>
              <a:ext cx="4852610" cy="584775"/>
            </a:xfrm>
            <a:prstGeom prst="rect">
              <a:avLst/>
            </a:prstGeom>
            <a:noFill/>
          </p:spPr>
          <p:txBody>
            <a:bodyPr wrap="none" rtlCol="0">
              <a:spAutoFit/>
            </a:bodyPr>
            <a:lstStyle/>
            <a:p>
              <a:r>
                <a:rPr lang="en-IN" sz="3200" b="1" dirty="0"/>
                <a:t>Home</a:t>
              </a:r>
              <a:r>
                <a:rPr lang="en-IN" sz="3200" b="1" dirty="0">
                  <a:solidFill>
                    <a:srgbClr val="0070C0"/>
                  </a:solidFill>
                </a:rPr>
                <a:t>/</a:t>
              </a:r>
              <a:r>
                <a:rPr lang="en-IN" sz="3200" b="1" dirty="0"/>
                <a:t>room</a:t>
              </a:r>
              <a:r>
                <a:rPr lang="en-IN" sz="3200" b="1" dirty="0">
                  <a:solidFill>
                    <a:srgbClr val="0070C0"/>
                  </a:solidFill>
                </a:rPr>
                <a:t>/</a:t>
              </a:r>
              <a:r>
                <a:rPr lang="en-IN" sz="3200" b="1" dirty="0" err="1"/>
                <a:t>doorstatus</a:t>
              </a:r>
              <a:endParaRPr lang="en-US" sz="3200" b="1" dirty="0"/>
            </a:p>
          </p:txBody>
        </p:sp>
        <p:sp>
          <p:nvSpPr>
            <p:cNvPr id="16" name="TextBox 15">
              <a:extLst>
                <a:ext uri="{FF2B5EF4-FFF2-40B4-BE49-F238E27FC236}">
                  <a16:creationId xmlns:a16="http://schemas.microsoft.com/office/drawing/2014/main" id="{CC0E1F6C-9EE6-4448-9042-71C09551C670}"/>
                </a:ext>
              </a:extLst>
            </p:cNvPr>
            <p:cNvSpPr txBox="1"/>
            <p:nvPr/>
          </p:nvSpPr>
          <p:spPr>
            <a:xfrm>
              <a:off x="5114731" y="939015"/>
              <a:ext cx="1372492" cy="646331"/>
            </a:xfrm>
            <a:prstGeom prst="rect">
              <a:avLst/>
            </a:prstGeom>
            <a:noFill/>
          </p:spPr>
          <p:txBody>
            <a:bodyPr wrap="none" rtlCol="0">
              <a:spAutoFit/>
            </a:bodyPr>
            <a:lstStyle/>
            <a:p>
              <a:r>
                <a:rPr lang="en-IN" dirty="0">
                  <a:solidFill>
                    <a:srgbClr val="FF0000"/>
                  </a:solidFill>
                </a:rPr>
                <a:t>Topic level</a:t>
              </a:r>
            </a:p>
            <a:p>
              <a:r>
                <a:rPr lang="en-IN" dirty="0" err="1">
                  <a:solidFill>
                    <a:srgbClr val="FF0000"/>
                  </a:solidFill>
                </a:rPr>
                <a:t>seperator</a:t>
              </a:r>
              <a:endParaRPr lang="en-US" dirty="0">
                <a:solidFill>
                  <a:srgbClr val="FF0000"/>
                </a:solidFill>
              </a:endParaRPr>
            </a:p>
          </p:txBody>
        </p:sp>
        <p:cxnSp>
          <p:nvCxnSpPr>
            <p:cNvPr id="18" name="Straight Arrow Connector 17">
              <a:extLst>
                <a:ext uri="{FF2B5EF4-FFF2-40B4-BE49-F238E27FC236}">
                  <a16:creationId xmlns:a16="http://schemas.microsoft.com/office/drawing/2014/main" id="{72F07DEA-F78F-4479-9FEF-E17B60E06BBB}"/>
                </a:ext>
              </a:extLst>
            </p:cNvPr>
            <p:cNvCxnSpPr>
              <a:stCxn id="16" idx="2"/>
            </p:cNvCxnSpPr>
            <p:nvPr/>
          </p:nvCxnSpPr>
          <p:spPr>
            <a:xfrm flipH="1">
              <a:off x="5703570" y="1585346"/>
              <a:ext cx="97407" cy="1808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1" name="TextBox 20">
            <a:extLst>
              <a:ext uri="{FF2B5EF4-FFF2-40B4-BE49-F238E27FC236}">
                <a16:creationId xmlns:a16="http://schemas.microsoft.com/office/drawing/2014/main" id="{BDCD2068-3815-46F3-87F3-B67B0508A578}"/>
              </a:ext>
            </a:extLst>
          </p:cNvPr>
          <p:cNvSpPr txBox="1"/>
          <p:nvPr/>
        </p:nvSpPr>
        <p:spPr>
          <a:xfrm>
            <a:off x="7233061" y="208222"/>
            <a:ext cx="1649811" cy="461665"/>
          </a:xfrm>
          <a:prstGeom prst="rect">
            <a:avLst/>
          </a:prstGeom>
          <a:noFill/>
        </p:spPr>
        <p:txBody>
          <a:bodyPr wrap="none" rtlCol="0">
            <a:spAutoFit/>
          </a:bodyPr>
          <a:lstStyle/>
          <a:p>
            <a:r>
              <a:rPr lang="en-IN" sz="2400" b="1" dirty="0">
                <a:solidFill>
                  <a:srgbClr val="FF0000"/>
                </a:solidFill>
              </a:rPr>
              <a:t>Wildcards</a:t>
            </a:r>
            <a:endParaRPr lang="en-US" sz="2400" b="1" dirty="0">
              <a:solidFill>
                <a:srgbClr val="FF0000"/>
              </a:solidFill>
            </a:endParaRPr>
          </a:p>
        </p:txBody>
      </p:sp>
      <p:grpSp>
        <p:nvGrpSpPr>
          <p:cNvPr id="32" name="Group 31">
            <a:extLst>
              <a:ext uri="{FF2B5EF4-FFF2-40B4-BE49-F238E27FC236}">
                <a16:creationId xmlns:a16="http://schemas.microsoft.com/office/drawing/2014/main" id="{22A8084E-0552-414E-BC2D-4CDD26B26FEA}"/>
              </a:ext>
            </a:extLst>
          </p:cNvPr>
          <p:cNvGrpSpPr/>
          <p:nvPr/>
        </p:nvGrpSpPr>
        <p:grpSpPr>
          <a:xfrm>
            <a:off x="5684216" y="722286"/>
            <a:ext cx="6112198" cy="3024123"/>
            <a:chOff x="5684216" y="722286"/>
            <a:chExt cx="6112198" cy="3024123"/>
          </a:xfrm>
        </p:grpSpPr>
        <p:sp>
          <p:nvSpPr>
            <p:cNvPr id="22" name="Rectangle 21">
              <a:extLst>
                <a:ext uri="{FF2B5EF4-FFF2-40B4-BE49-F238E27FC236}">
                  <a16:creationId xmlns:a16="http://schemas.microsoft.com/office/drawing/2014/main" id="{8C93F8FA-8023-4710-9269-0988A9AA1F50}"/>
                </a:ext>
              </a:extLst>
            </p:cNvPr>
            <p:cNvSpPr/>
            <p:nvPr/>
          </p:nvSpPr>
          <p:spPr>
            <a:xfrm>
              <a:off x="5920020" y="1062030"/>
              <a:ext cx="5702202" cy="461665"/>
            </a:xfrm>
            <a:prstGeom prst="rect">
              <a:avLst/>
            </a:prstGeom>
          </p:spPr>
          <p:txBody>
            <a:bodyPr wrap="none">
              <a:spAutoFit/>
            </a:bodyPr>
            <a:lstStyle/>
            <a:p>
              <a:r>
                <a:rPr lang="en-IN" sz="2400" b="1" dirty="0" err="1"/>
                <a:t>myhome</a:t>
              </a:r>
              <a:r>
                <a:rPr lang="en-IN" sz="2400" b="1" dirty="0">
                  <a:solidFill>
                    <a:srgbClr val="0070C0"/>
                  </a:solidFill>
                </a:rPr>
                <a:t>/</a:t>
              </a:r>
              <a:r>
                <a:rPr lang="en-IN" sz="2400" b="1" dirty="0" err="1"/>
                <a:t>groundfloor</a:t>
              </a:r>
              <a:r>
                <a:rPr lang="en-IN" sz="2400" b="1" dirty="0">
                  <a:solidFill>
                    <a:srgbClr val="0070C0"/>
                  </a:solidFill>
                </a:rPr>
                <a:t>/</a:t>
              </a:r>
              <a:r>
                <a:rPr lang="en-IN" sz="2400" b="1" dirty="0">
                  <a:solidFill>
                    <a:srgbClr val="7030A0"/>
                  </a:solidFill>
                </a:rPr>
                <a:t>+</a:t>
              </a:r>
              <a:r>
                <a:rPr lang="en-IN" sz="2400" b="1" dirty="0">
                  <a:solidFill>
                    <a:srgbClr val="0070C0"/>
                  </a:solidFill>
                </a:rPr>
                <a:t>/</a:t>
              </a:r>
              <a:r>
                <a:rPr lang="en-IN" sz="2400" b="1" dirty="0"/>
                <a:t>temperature</a:t>
              </a:r>
              <a:endParaRPr lang="en-US" sz="2400" b="1" dirty="0"/>
            </a:p>
          </p:txBody>
        </p:sp>
        <p:sp>
          <p:nvSpPr>
            <p:cNvPr id="23" name="TextBox 22">
              <a:extLst>
                <a:ext uri="{FF2B5EF4-FFF2-40B4-BE49-F238E27FC236}">
                  <a16:creationId xmlns:a16="http://schemas.microsoft.com/office/drawing/2014/main" id="{2B82961A-323F-4EF7-8EF7-4058317DFBFE}"/>
                </a:ext>
              </a:extLst>
            </p:cNvPr>
            <p:cNvSpPr txBox="1"/>
            <p:nvPr/>
          </p:nvSpPr>
          <p:spPr>
            <a:xfrm>
              <a:off x="9567857" y="722286"/>
              <a:ext cx="1426994" cy="369332"/>
            </a:xfrm>
            <a:prstGeom prst="rect">
              <a:avLst/>
            </a:prstGeom>
            <a:noFill/>
          </p:spPr>
          <p:txBody>
            <a:bodyPr wrap="none" rtlCol="0">
              <a:spAutoFit/>
            </a:bodyPr>
            <a:lstStyle/>
            <a:p>
              <a:r>
                <a:rPr lang="en-IN" dirty="0">
                  <a:solidFill>
                    <a:srgbClr val="FF0000"/>
                  </a:solidFill>
                </a:rPr>
                <a:t>Single level</a:t>
              </a:r>
              <a:endParaRPr lang="en-US" dirty="0">
                <a:solidFill>
                  <a:srgbClr val="FF0000"/>
                </a:solidFill>
              </a:endParaRPr>
            </a:p>
          </p:txBody>
        </p:sp>
        <p:cxnSp>
          <p:nvCxnSpPr>
            <p:cNvPr id="24" name="Straight Arrow Connector 23">
              <a:extLst>
                <a:ext uri="{FF2B5EF4-FFF2-40B4-BE49-F238E27FC236}">
                  <a16:creationId xmlns:a16="http://schemas.microsoft.com/office/drawing/2014/main" id="{B570CDAE-C5F0-4D00-BC3B-7B5F59311206}"/>
                </a:ext>
              </a:extLst>
            </p:cNvPr>
            <p:cNvCxnSpPr/>
            <p:nvPr/>
          </p:nvCxnSpPr>
          <p:spPr>
            <a:xfrm flipH="1">
              <a:off x="9435254" y="961776"/>
              <a:ext cx="97407" cy="1808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9" name="Picture 28">
              <a:extLst>
                <a:ext uri="{FF2B5EF4-FFF2-40B4-BE49-F238E27FC236}">
                  <a16:creationId xmlns:a16="http://schemas.microsoft.com/office/drawing/2014/main" id="{DEFC6722-5899-4DE2-8C7B-CFBEF05E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216" y="1625438"/>
              <a:ext cx="6112198" cy="2120971"/>
            </a:xfrm>
            <a:prstGeom prst="rect">
              <a:avLst/>
            </a:prstGeom>
          </p:spPr>
        </p:pic>
      </p:grpSp>
      <p:grpSp>
        <p:nvGrpSpPr>
          <p:cNvPr id="33" name="Group 32">
            <a:extLst>
              <a:ext uri="{FF2B5EF4-FFF2-40B4-BE49-F238E27FC236}">
                <a16:creationId xmlns:a16="http://schemas.microsoft.com/office/drawing/2014/main" id="{553F1343-9E9B-4DCB-8189-F6EC9898C6D7}"/>
              </a:ext>
            </a:extLst>
          </p:cNvPr>
          <p:cNvGrpSpPr/>
          <p:nvPr/>
        </p:nvGrpSpPr>
        <p:grpSpPr>
          <a:xfrm>
            <a:off x="5166359" y="3829036"/>
            <a:ext cx="6853161" cy="2505187"/>
            <a:chOff x="5358278" y="4027987"/>
            <a:chExt cx="6853161" cy="2505187"/>
          </a:xfrm>
        </p:grpSpPr>
        <p:sp>
          <p:nvSpPr>
            <p:cNvPr id="25" name="Rectangle 24">
              <a:extLst>
                <a:ext uri="{FF2B5EF4-FFF2-40B4-BE49-F238E27FC236}">
                  <a16:creationId xmlns:a16="http://schemas.microsoft.com/office/drawing/2014/main" id="{411649E6-FB9D-4C38-9531-4F41D59CEAED}"/>
                </a:ext>
              </a:extLst>
            </p:cNvPr>
            <p:cNvSpPr/>
            <p:nvPr/>
          </p:nvSpPr>
          <p:spPr>
            <a:xfrm>
              <a:off x="6287919" y="4345761"/>
              <a:ext cx="4297971" cy="523220"/>
            </a:xfrm>
            <a:prstGeom prst="rect">
              <a:avLst/>
            </a:prstGeom>
          </p:spPr>
          <p:txBody>
            <a:bodyPr wrap="none">
              <a:spAutoFit/>
            </a:bodyPr>
            <a:lstStyle/>
            <a:p>
              <a:r>
                <a:rPr lang="en-IN" sz="2800" b="1" dirty="0" err="1"/>
                <a:t>myhome</a:t>
              </a:r>
              <a:r>
                <a:rPr lang="en-IN" sz="2800" b="1" dirty="0">
                  <a:solidFill>
                    <a:srgbClr val="0070C0"/>
                  </a:solidFill>
                </a:rPr>
                <a:t>/</a:t>
              </a:r>
              <a:r>
                <a:rPr lang="en-IN" sz="2800" b="1" dirty="0" err="1"/>
                <a:t>groundfloor</a:t>
              </a:r>
              <a:r>
                <a:rPr lang="en-IN" sz="2800" b="1" dirty="0">
                  <a:solidFill>
                    <a:srgbClr val="0070C0"/>
                  </a:solidFill>
                </a:rPr>
                <a:t>/</a:t>
              </a:r>
              <a:r>
                <a:rPr lang="en-IN" sz="2800" b="1" dirty="0">
                  <a:solidFill>
                    <a:srgbClr val="7030A0"/>
                  </a:solidFill>
                </a:rPr>
                <a:t>#</a:t>
              </a:r>
              <a:endParaRPr lang="en-US" sz="2800" b="1" dirty="0"/>
            </a:p>
          </p:txBody>
        </p:sp>
        <p:sp>
          <p:nvSpPr>
            <p:cNvPr id="26" name="TextBox 25">
              <a:extLst>
                <a:ext uri="{FF2B5EF4-FFF2-40B4-BE49-F238E27FC236}">
                  <a16:creationId xmlns:a16="http://schemas.microsoft.com/office/drawing/2014/main" id="{ADC92EB5-079D-462E-91C9-D88DC810DE6C}"/>
                </a:ext>
              </a:extLst>
            </p:cNvPr>
            <p:cNvSpPr txBox="1"/>
            <p:nvPr/>
          </p:nvSpPr>
          <p:spPr>
            <a:xfrm>
              <a:off x="10514626" y="4027987"/>
              <a:ext cx="1300356" cy="369332"/>
            </a:xfrm>
            <a:prstGeom prst="rect">
              <a:avLst/>
            </a:prstGeom>
            <a:noFill/>
          </p:spPr>
          <p:txBody>
            <a:bodyPr wrap="none" rtlCol="0">
              <a:spAutoFit/>
            </a:bodyPr>
            <a:lstStyle/>
            <a:p>
              <a:r>
                <a:rPr lang="en-IN" dirty="0">
                  <a:solidFill>
                    <a:srgbClr val="FF0000"/>
                  </a:solidFill>
                </a:rPr>
                <a:t>multi level</a:t>
              </a:r>
              <a:endParaRPr lang="en-US" dirty="0">
                <a:solidFill>
                  <a:srgbClr val="FF0000"/>
                </a:solidFill>
              </a:endParaRPr>
            </a:p>
          </p:txBody>
        </p:sp>
        <p:cxnSp>
          <p:nvCxnSpPr>
            <p:cNvPr id="27" name="Straight Arrow Connector 26">
              <a:extLst>
                <a:ext uri="{FF2B5EF4-FFF2-40B4-BE49-F238E27FC236}">
                  <a16:creationId xmlns:a16="http://schemas.microsoft.com/office/drawing/2014/main" id="{56BCD982-5534-4D90-A679-8A55CD97DA1C}"/>
                </a:ext>
              </a:extLst>
            </p:cNvPr>
            <p:cNvCxnSpPr/>
            <p:nvPr/>
          </p:nvCxnSpPr>
          <p:spPr>
            <a:xfrm flipH="1">
              <a:off x="10375866" y="4247994"/>
              <a:ext cx="97407" cy="1808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1" name="Picture 30">
              <a:extLst>
                <a:ext uri="{FF2B5EF4-FFF2-40B4-BE49-F238E27FC236}">
                  <a16:creationId xmlns:a16="http://schemas.microsoft.com/office/drawing/2014/main" id="{E9910218-E0A2-4E11-A656-AB525D80D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8278" y="4699953"/>
              <a:ext cx="6853161" cy="1833221"/>
            </a:xfrm>
            <a:prstGeom prst="rect">
              <a:avLst/>
            </a:prstGeom>
          </p:spPr>
        </p:pic>
      </p:grpSp>
      <p:graphicFrame>
        <p:nvGraphicFramePr>
          <p:cNvPr id="35" name="Table 35">
            <a:extLst>
              <a:ext uri="{FF2B5EF4-FFF2-40B4-BE49-F238E27FC236}">
                <a16:creationId xmlns:a16="http://schemas.microsoft.com/office/drawing/2014/main" id="{EEA8BBEC-65D3-40E2-ACD1-054810139F9B}"/>
              </a:ext>
            </a:extLst>
          </p:cNvPr>
          <p:cNvGraphicFramePr>
            <a:graphicFrameLocks noGrp="1"/>
          </p:cNvGraphicFramePr>
          <p:nvPr>
            <p:extLst>
              <p:ext uri="{D42A27DB-BD31-4B8C-83A1-F6EECF244321}">
                <p14:modId xmlns:p14="http://schemas.microsoft.com/office/powerpoint/2010/main" val="1602447911"/>
              </p:ext>
            </p:extLst>
          </p:nvPr>
        </p:nvGraphicFramePr>
        <p:xfrm>
          <a:off x="1265886" y="4412198"/>
          <a:ext cx="3900473" cy="1854200"/>
        </p:xfrm>
        <a:graphic>
          <a:graphicData uri="http://schemas.openxmlformats.org/drawingml/2006/table">
            <a:tbl>
              <a:tblPr firstRow="1" bandRow="1">
                <a:tableStyleId>{5DA37D80-6434-44D0-A028-1B22A696006F}</a:tableStyleId>
              </a:tblPr>
              <a:tblGrid>
                <a:gridCol w="3900473">
                  <a:extLst>
                    <a:ext uri="{9D8B030D-6E8A-4147-A177-3AD203B41FA5}">
                      <a16:colId xmlns:a16="http://schemas.microsoft.com/office/drawing/2014/main" val="2616757772"/>
                    </a:ext>
                  </a:extLst>
                </a:gridCol>
              </a:tblGrid>
              <a:tr h="370840">
                <a:tc>
                  <a:txBody>
                    <a:bodyPr/>
                    <a:lstStyle/>
                    <a:p>
                      <a:r>
                        <a:rPr lang="en-US" b="0" dirty="0">
                          <a:solidFill>
                            <a:srgbClr val="000000"/>
                          </a:solidFill>
                          <a:latin typeface="roboto"/>
                        </a:rPr>
                        <a:t>$SYS/broker/clients/connected</a:t>
                      </a:r>
                      <a:endParaRPr lang="en-US" b="0" dirty="0"/>
                    </a:p>
                  </a:txBody>
                  <a:tcPr/>
                </a:tc>
                <a:extLst>
                  <a:ext uri="{0D108BD9-81ED-4DB2-BD59-A6C34878D82A}">
                    <a16:rowId xmlns:a16="http://schemas.microsoft.com/office/drawing/2014/main" val="2281594977"/>
                  </a:ext>
                </a:extLst>
              </a:tr>
              <a:tr h="370840">
                <a:tc>
                  <a:txBody>
                    <a:bodyPr/>
                    <a:lstStyle/>
                    <a:p>
                      <a:r>
                        <a:rPr lang="en-US" b="0" dirty="0">
                          <a:solidFill>
                            <a:srgbClr val="000000"/>
                          </a:solidFill>
                          <a:latin typeface="roboto"/>
                        </a:rPr>
                        <a:t>$SYS/broker/clients/disconnected</a:t>
                      </a:r>
                      <a:endParaRPr lang="en-US" b="0" dirty="0"/>
                    </a:p>
                  </a:txBody>
                  <a:tcPr/>
                </a:tc>
                <a:extLst>
                  <a:ext uri="{0D108BD9-81ED-4DB2-BD59-A6C34878D82A}">
                    <a16:rowId xmlns:a16="http://schemas.microsoft.com/office/drawing/2014/main" val="3399078110"/>
                  </a:ext>
                </a:extLst>
              </a:tr>
              <a:tr h="370840">
                <a:tc>
                  <a:txBody>
                    <a:bodyPr/>
                    <a:lstStyle/>
                    <a:p>
                      <a:r>
                        <a:rPr lang="en-US" b="0" dirty="0">
                          <a:solidFill>
                            <a:srgbClr val="000000"/>
                          </a:solidFill>
                          <a:latin typeface="roboto"/>
                        </a:rPr>
                        <a:t>$SYS/broker/clients/total</a:t>
                      </a:r>
                      <a:endParaRPr lang="en-US" b="0" dirty="0"/>
                    </a:p>
                  </a:txBody>
                  <a:tcPr/>
                </a:tc>
                <a:extLst>
                  <a:ext uri="{0D108BD9-81ED-4DB2-BD59-A6C34878D82A}">
                    <a16:rowId xmlns:a16="http://schemas.microsoft.com/office/drawing/2014/main" val="4127216167"/>
                  </a:ext>
                </a:extLst>
              </a:tr>
              <a:tr h="370840">
                <a:tc>
                  <a:txBody>
                    <a:bodyPr/>
                    <a:lstStyle/>
                    <a:p>
                      <a:r>
                        <a:rPr lang="en-US" b="0" dirty="0">
                          <a:solidFill>
                            <a:srgbClr val="000000"/>
                          </a:solidFill>
                          <a:latin typeface="roboto"/>
                        </a:rPr>
                        <a:t>$SYS/broker/messages/sent</a:t>
                      </a:r>
                      <a:endParaRPr lang="en-US" b="0" dirty="0"/>
                    </a:p>
                  </a:txBody>
                  <a:tcPr/>
                </a:tc>
                <a:extLst>
                  <a:ext uri="{0D108BD9-81ED-4DB2-BD59-A6C34878D82A}">
                    <a16:rowId xmlns:a16="http://schemas.microsoft.com/office/drawing/2014/main" val="648570342"/>
                  </a:ext>
                </a:extLst>
              </a:tr>
              <a:tr h="370840">
                <a:tc>
                  <a:txBody>
                    <a:bodyPr/>
                    <a:lstStyle/>
                    <a:p>
                      <a:r>
                        <a:rPr lang="en-US" b="0" dirty="0">
                          <a:solidFill>
                            <a:srgbClr val="000000"/>
                          </a:solidFill>
                          <a:latin typeface="roboto"/>
                        </a:rPr>
                        <a:t>$SYS/broker/uptime</a:t>
                      </a:r>
                      <a:endParaRPr lang="en-US" b="0" dirty="0"/>
                    </a:p>
                  </a:txBody>
                  <a:tcPr/>
                </a:tc>
                <a:extLst>
                  <a:ext uri="{0D108BD9-81ED-4DB2-BD59-A6C34878D82A}">
                    <a16:rowId xmlns:a16="http://schemas.microsoft.com/office/drawing/2014/main" val="565719625"/>
                  </a:ext>
                </a:extLst>
              </a:tr>
            </a:tbl>
          </a:graphicData>
        </a:graphic>
      </p:graphicFrame>
    </p:spTree>
    <p:extLst>
      <p:ext uri="{BB962C8B-B14F-4D97-AF65-F5344CB8AC3E}">
        <p14:creationId xmlns:p14="http://schemas.microsoft.com/office/powerpoint/2010/main" val="73764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2FE011-F54C-4160-AC46-1D47671BEB4C}"/>
              </a:ext>
            </a:extLst>
          </p:cNvPr>
          <p:cNvSpPr txBox="1"/>
          <p:nvPr/>
        </p:nvSpPr>
        <p:spPr>
          <a:xfrm>
            <a:off x="160020" y="171450"/>
            <a:ext cx="4325223" cy="523220"/>
          </a:xfrm>
          <a:prstGeom prst="rect">
            <a:avLst/>
          </a:prstGeom>
          <a:noFill/>
        </p:spPr>
        <p:txBody>
          <a:bodyPr wrap="none" rtlCol="0">
            <a:spAutoFit/>
          </a:bodyPr>
          <a:lstStyle/>
          <a:p>
            <a:r>
              <a:rPr lang="en-IN" sz="2800" b="1" dirty="0">
                <a:solidFill>
                  <a:srgbClr val="FF0000"/>
                </a:solidFill>
              </a:rPr>
              <a:t>Quality of Service (QoS)</a:t>
            </a:r>
            <a:endParaRPr lang="en-US" sz="2800" b="1" dirty="0">
              <a:solidFill>
                <a:srgbClr val="FF0000"/>
              </a:solidFill>
            </a:endParaRPr>
          </a:p>
        </p:txBody>
      </p:sp>
      <p:grpSp>
        <p:nvGrpSpPr>
          <p:cNvPr id="13" name="Group 12">
            <a:extLst>
              <a:ext uri="{FF2B5EF4-FFF2-40B4-BE49-F238E27FC236}">
                <a16:creationId xmlns:a16="http://schemas.microsoft.com/office/drawing/2014/main" id="{68B5640D-0FE0-48AC-80B3-37E3FC6A9DB8}"/>
              </a:ext>
            </a:extLst>
          </p:cNvPr>
          <p:cNvGrpSpPr/>
          <p:nvPr/>
        </p:nvGrpSpPr>
        <p:grpSpPr>
          <a:xfrm>
            <a:off x="4107180" y="814160"/>
            <a:ext cx="4667250" cy="800219"/>
            <a:chOff x="1920240" y="2434471"/>
            <a:chExt cx="4667250" cy="800219"/>
          </a:xfrm>
        </p:grpSpPr>
        <p:sp>
          <p:nvSpPr>
            <p:cNvPr id="6" name="Rectangle: Rounded Corners 5">
              <a:extLst>
                <a:ext uri="{FF2B5EF4-FFF2-40B4-BE49-F238E27FC236}">
                  <a16:creationId xmlns:a16="http://schemas.microsoft.com/office/drawing/2014/main" id="{8CC38884-88F7-4F64-92C2-7367DB83CC10}"/>
                </a:ext>
              </a:extLst>
            </p:cNvPr>
            <p:cNvSpPr/>
            <p:nvPr/>
          </p:nvSpPr>
          <p:spPr>
            <a:xfrm>
              <a:off x="1920240" y="2491740"/>
              <a:ext cx="1428750" cy="74295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Client</a:t>
              </a:r>
              <a:endParaRPr lang="en-US" b="1" dirty="0"/>
            </a:p>
          </p:txBody>
        </p:sp>
        <p:sp>
          <p:nvSpPr>
            <p:cNvPr id="7" name="Rectangle: Rounded Corners 6">
              <a:extLst>
                <a:ext uri="{FF2B5EF4-FFF2-40B4-BE49-F238E27FC236}">
                  <a16:creationId xmlns:a16="http://schemas.microsoft.com/office/drawing/2014/main" id="{78769586-53D5-44D7-95BD-D411CE873E71}"/>
                </a:ext>
              </a:extLst>
            </p:cNvPr>
            <p:cNvSpPr/>
            <p:nvPr/>
          </p:nvSpPr>
          <p:spPr>
            <a:xfrm>
              <a:off x="5158740" y="2491740"/>
              <a:ext cx="1428750" cy="74295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Broker</a:t>
              </a:r>
              <a:endParaRPr lang="en-US" b="1" dirty="0"/>
            </a:p>
          </p:txBody>
        </p:sp>
        <p:cxnSp>
          <p:nvCxnSpPr>
            <p:cNvPr id="11" name="Straight Arrow Connector 10">
              <a:extLst>
                <a:ext uri="{FF2B5EF4-FFF2-40B4-BE49-F238E27FC236}">
                  <a16:creationId xmlns:a16="http://schemas.microsoft.com/office/drawing/2014/main" id="{31B6A20E-461B-4965-94F2-A0B1972E4FD4}"/>
                </a:ext>
              </a:extLst>
            </p:cNvPr>
            <p:cNvCxnSpPr/>
            <p:nvPr/>
          </p:nvCxnSpPr>
          <p:spPr>
            <a:xfrm>
              <a:off x="3531870" y="2863215"/>
              <a:ext cx="149733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603C6605-AAA5-4EFE-8712-6DC075F3503E}"/>
                </a:ext>
              </a:extLst>
            </p:cNvPr>
            <p:cNvSpPr txBox="1"/>
            <p:nvPr/>
          </p:nvSpPr>
          <p:spPr>
            <a:xfrm>
              <a:off x="3453004" y="2434471"/>
              <a:ext cx="1694695" cy="369332"/>
            </a:xfrm>
            <a:prstGeom prst="rect">
              <a:avLst/>
            </a:prstGeom>
            <a:noFill/>
          </p:spPr>
          <p:txBody>
            <a:bodyPr wrap="none" rtlCol="0">
              <a:spAutoFit/>
            </a:bodyPr>
            <a:lstStyle/>
            <a:p>
              <a:r>
                <a:rPr lang="en-IN" b="1" dirty="0"/>
                <a:t>PUBLISH QoS0</a:t>
              </a:r>
              <a:endParaRPr lang="en-US" b="1" dirty="0"/>
            </a:p>
          </p:txBody>
        </p:sp>
      </p:grpSp>
      <p:grpSp>
        <p:nvGrpSpPr>
          <p:cNvPr id="20" name="Group 19">
            <a:extLst>
              <a:ext uri="{FF2B5EF4-FFF2-40B4-BE49-F238E27FC236}">
                <a16:creationId xmlns:a16="http://schemas.microsoft.com/office/drawing/2014/main" id="{663240F0-0F3B-4901-83A3-531FA3779088}"/>
              </a:ext>
            </a:extLst>
          </p:cNvPr>
          <p:cNvGrpSpPr/>
          <p:nvPr/>
        </p:nvGrpSpPr>
        <p:grpSpPr>
          <a:xfrm>
            <a:off x="4107180" y="2140692"/>
            <a:ext cx="4667250" cy="1173361"/>
            <a:chOff x="868680" y="2985135"/>
            <a:chExt cx="4667250" cy="1173361"/>
          </a:xfrm>
        </p:grpSpPr>
        <p:sp>
          <p:nvSpPr>
            <p:cNvPr id="8" name="Rectangle: Rounded Corners 7">
              <a:extLst>
                <a:ext uri="{FF2B5EF4-FFF2-40B4-BE49-F238E27FC236}">
                  <a16:creationId xmlns:a16="http://schemas.microsoft.com/office/drawing/2014/main" id="{34513FC2-42FA-4A7B-A297-BE53E3C732A9}"/>
                </a:ext>
              </a:extLst>
            </p:cNvPr>
            <p:cNvSpPr/>
            <p:nvPr/>
          </p:nvSpPr>
          <p:spPr>
            <a:xfrm>
              <a:off x="868680" y="2985135"/>
              <a:ext cx="1428750" cy="111633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Client</a:t>
              </a:r>
              <a:endParaRPr lang="en-US" b="1" dirty="0"/>
            </a:p>
          </p:txBody>
        </p:sp>
        <p:sp>
          <p:nvSpPr>
            <p:cNvPr id="9" name="Rectangle: Rounded Corners 8">
              <a:extLst>
                <a:ext uri="{FF2B5EF4-FFF2-40B4-BE49-F238E27FC236}">
                  <a16:creationId xmlns:a16="http://schemas.microsoft.com/office/drawing/2014/main" id="{9204D864-2CD8-487C-87B9-F1901A4A0A57}"/>
                </a:ext>
              </a:extLst>
            </p:cNvPr>
            <p:cNvSpPr/>
            <p:nvPr/>
          </p:nvSpPr>
          <p:spPr>
            <a:xfrm>
              <a:off x="4107180" y="3042166"/>
              <a:ext cx="1428750" cy="1116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Broker</a:t>
              </a:r>
              <a:endParaRPr lang="en-US" b="1" dirty="0"/>
            </a:p>
          </p:txBody>
        </p:sp>
        <p:cxnSp>
          <p:nvCxnSpPr>
            <p:cNvPr id="14" name="Straight Arrow Connector 13">
              <a:extLst>
                <a:ext uri="{FF2B5EF4-FFF2-40B4-BE49-F238E27FC236}">
                  <a16:creationId xmlns:a16="http://schemas.microsoft.com/office/drawing/2014/main" id="{9F00741B-B87B-4058-A938-4B3A6BDC0B1C}"/>
                </a:ext>
              </a:extLst>
            </p:cNvPr>
            <p:cNvCxnSpPr/>
            <p:nvPr/>
          </p:nvCxnSpPr>
          <p:spPr>
            <a:xfrm>
              <a:off x="2480310" y="3404235"/>
              <a:ext cx="149733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F950CEB3-FB23-4D67-B134-88F3E8465C21}"/>
                </a:ext>
              </a:extLst>
            </p:cNvPr>
            <p:cNvCxnSpPr>
              <a:cxnSpLocks/>
            </p:cNvCxnSpPr>
            <p:nvPr/>
          </p:nvCxnSpPr>
          <p:spPr>
            <a:xfrm flipH="1">
              <a:off x="2480310" y="3712845"/>
              <a:ext cx="143637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F90309F3-91E6-4D48-8BD4-3AEDA75DFF01}"/>
                </a:ext>
              </a:extLst>
            </p:cNvPr>
            <p:cNvSpPr/>
            <p:nvPr/>
          </p:nvSpPr>
          <p:spPr>
            <a:xfrm>
              <a:off x="2391826" y="3010675"/>
              <a:ext cx="1694695" cy="369332"/>
            </a:xfrm>
            <a:prstGeom prst="rect">
              <a:avLst/>
            </a:prstGeom>
          </p:spPr>
          <p:txBody>
            <a:bodyPr wrap="none">
              <a:spAutoFit/>
            </a:bodyPr>
            <a:lstStyle/>
            <a:p>
              <a:r>
                <a:rPr lang="en-IN" b="1" dirty="0"/>
                <a:t>PUBLISH QoS1</a:t>
              </a:r>
              <a:endParaRPr lang="en-US" b="1" dirty="0"/>
            </a:p>
          </p:txBody>
        </p:sp>
        <p:sp>
          <p:nvSpPr>
            <p:cNvPr id="19" name="Rectangle 18">
              <a:extLst>
                <a:ext uri="{FF2B5EF4-FFF2-40B4-BE49-F238E27FC236}">
                  <a16:creationId xmlns:a16="http://schemas.microsoft.com/office/drawing/2014/main" id="{8BD81ABF-56BE-417A-BA50-16A1F4C16852}"/>
                </a:ext>
              </a:extLst>
            </p:cNvPr>
            <p:cNvSpPr/>
            <p:nvPr/>
          </p:nvSpPr>
          <p:spPr>
            <a:xfrm>
              <a:off x="2652313" y="3688616"/>
              <a:ext cx="1090363" cy="369332"/>
            </a:xfrm>
            <a:prstGeom prst="rect">
              <a:avLst/>
            </a:prstGeom>
          </p:spPr>
          <p:txBody>
            <a:bodyPr wrap="none">
              <a:spAutoFit/>
            </a:bodyPr>
            <a:lstStyle/>
            <a:p>
              <a:r>
                <a:rPr lang="en-IN" b="1" dirty="0"/>
                <a:t>PUBACK</a:t>
              </a:r>
              <a:endParaRPr lang="en-US" b="1" dirty="0"/>
            </a:p>
          </p:txBody>
        </p:sp>
      </p:grpSp>
      <p:grpSp>
        <p:nvGrpSpPr>
          <p:cNvPr id="35" name="Group 34">
            <a:extLst>
              <a:ext uri="{FF2B5EF4-FFF2-40B4-BE49-F238E27FC236}">
                <a16:creationId xmlns:a16="http://schemas.microsoft.com/office/drawing/2014/main" id="{76F2DB40-D930-47DB-ACCA-FAFEECF165C0}"/>
              </a:ext>
            </a:extLst>
          </p:cNvPr>
          <p:cNvGrpSpPr/>
          <p:nvPr/>
        </p:nvGrpSpPr>
        <p:grpSpPr>
          <a:xfrm>
            <a:off x="4107180" y="3840366"/>
            <a:ext cx="4667250" cy="2404048"/>
            <a:chOff x="6267450" y="1847911"/>
            <a:chExt cx="4667250" cy="2404048"/>
          </a:xfrm>
        </p:grpSpPr>
        <p:sp>
          <p:nvSpPr>
            <p:cNvPr id="22" name="Rectangle: Rounded Corners 21">
              <a:extLst>
                <a:ext uri="{FF2B5EF4-FFF2-40B4-BE49-F238E27FC236}">
                  <a16:creationId xmlns:a16="http://schemas.microsoft.com/office/drawing/2014/main" id="{428AE280-11B2-4D62-A244-9A6143FA2A39}"/>
                </a:ext>
              </a:extLst>
            </p:cNvPr>
            <p:cNvSpPr/>
            <p:nvPr/>
          </p:nvSpPr>
          <p:spPr>
            <a:xfrm>
              <a:off x="6267450" y="1847911"/>
              <a:ext cx="1428750" cy="2404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Client</a:t>
              </a:r>
              <a:endParaRPr lang="en-US" b="1" dirty="0"/>
            </a:p>
          </p:txBody>
        </p:sp>
        <p:sp>
          <p:nvSpPr>
            <p:cNvPr id="23" name="Rectangle: Rounded Corners 22">
              <a:extLst>
                <a:ext uri="{FF2B5EF4-FFF2-40B4-BE49-F238E27FC236}">
                  <a16:creationId xmlns:a16="http://schemas.microsoft.com/office/drawing/2014/main" id="{7CF79AAE-6576-42A1-B911-26684F63DFE2}"/>
                </a:ext>
              </a:extLst>
            </p:cNvPr>
            <p:cNvSpPr/>
            <p:nvPr/>
          </p:nvSpPr>
          <p:spPr>
            <a:xfrm>
              <a:off x="9505950" y="1904942"/>
              <a:ext cx="1428750" cy="234701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Broker</a:t>
              </a:r>
              <a:endParaRPr lang="en-US" b="1" dirty="0"/>
            </a:p>
          </p:txBody>
        </p:sp>
        <p:cxnSp>
          <p:nvCxnSpPr>
            <p:cNvPr id="24" name="Straight Arrow Connector 23">
              <a:extLst>
                <a:ext uri="{FF2B5EF4-FFF2-40B4-BE49-F238E27FC236}">
                  <a16:creationId xmlns:a16="http://schemas.microsoft.com/office/drawing/2014/main" id="{C99E7E83-085A-4333-A5FE-DFAFF4917462}"/>
                </a:ext>
              </a:extLst>
            </p:cNvPr>
            <p:cNvCxnSpPr/>
            <p:nvPr/>
          </p:nvCxnSpPr>
          <p:spPr>
            <a:xfrm>
              <a:off x="7879080" y="2267012"/>
              <a:ext cx="149733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3FE49DE-E9B0-4712-BD4B-393FE52A2F93}"/>
                </a:ext>
              </a:extLst>
            </p:cNvPr>
            <p:cNvCxnSpPr>
              <a:cxnSpLocks/>
            </p:cNvCxnSpPr>
            <p:nvPr/>
          </p:nvCxnSpPr>
          <p:spPr>
            <a:xfrm flipH="1">
              <a:off x="7879080" y="2575622"/>
              <a:ext cx="143637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2BF3E593-093D-4885-BED7-DA3416509DD6}"/>
                </a:ext>
              </a:extLst>
            </p:cNvPr>
            <p:cNvSpPr/>
            <p:nvPr/>
          </p:nvSpPr>
          <p:spPr>
            <a:xfrm>
              <a:off x="7790596" y="1873452"/>
              <a:ext cx="1694695" cy="369332"/>
            </a:xfrm>
            <a:prstGeom prst="rect">
              <a:avLst/>
            </a:prstGeom>
          </p:spPr>
          <p:txBody>
            <a:bodyPr wrap="none">
              <a:spAutoFit/>
            </a:bodyPr>
            <a:lstStyle/>
            <a:p>
              <a:r>
                <a:rPr lang="en-IN" b="1" dirty="0"/>
                <a:t>PUBLISH QoS2</a:t>
              </a:r>
              <a:endParaRPr lang="en-US" b="1" dirty="0"/>
            </a:p>
          </p:txBody>
        </p:sp>
        <p:sp>
          <p:nvSpPr>
            <p:cNvPr id="27" name="Rectangle 26">
              <a:extLst>
                <a:ext uri="{FF2B5EF4-FFF2-40B4-BE49-F238E27FC236}">
                  <a16:creationId xmlns:a16="http://schemas.microsoft.com/office/drawing/2014/main" id="{74BFFBF7-0AD3-4274-9290-491201187901}"/>
                </a:ext>
              </a:extLst>
            </p:cNvPr>
            <p:cNvSpPr/>
            <p:nvPr/>
          </p:nvSpPr>
          <p:spPr>
            <a:xfrm>
              <a:off x="8051083" y="2551393"/>
              <a:ext cx="1090363" cy="369332"/>
            </a:xfrm>
            <a:prstGeom prst="rect">
              <a:avLst/>
            </a:prstGeom>
          </p:spPr>
          <p:txBody>
            <a:bodyPr wrap="none">
              <a:spAutoFit/>
            </a:bodyPr>
            <a:lstStyle/>
            <a:p>
              <a:r>
                <a:rPr lang="en-IN" b="1" dirty="0"/>
                <a:t>PUBACK</a:t>
              </a:r>
              <a:endParaRPr lang="en-US" b="1" dirty="0"/>
            </a:p>
          </p:txBody>
        </p:sp>
        <p:cxnSp>
          <p:nvCxnSpPr>
            <p:cNvPr id="28" name="Straight Arrow Connector 27">
              <a:extLst>
                <a:ext uri="{FF2B5EF4-FFF2-40B4-BE49-F238E27FC236}">
                  <a16:creationId xmlns:a16="http://schemas.microsoft.com/office/drawing/2014/main" id="{64E79571-F68F-4D40-82FD-C4D5F843619E}"/>
                </a:ext>
              </a:extLst>
            </p:cNvPr>
            <p:cNvCxnSpPr>
              <a:cxnSpLocks/>
            </p:cNvCxnSpPr>
            <p:nvPr/>
          </p:nvCxnSpPr>
          <p:spPr>
            <a:xfrm>
              <a:off x="7852410" y="3380007"/>
              <a:ext cx="15240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C2D8032-0317-43AA-9E3B-5E61641F0385}"/>
                </a:ext>
              </a:extLst>
            </p:cNvPr>
            <p:cNvCxnSpPr>
              <a:cxnSpLocks/>
            </p:cNvCxnSpPr>
            <p:nvPr/>
          </p:nvCxnSpPr>
          <p:spPr>
            <a:xfrm flipH="1">
              <a:off x="7839075" y="3700108"/>
              <a:ext cx="1563151"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3" name="Rectangle 32">
              <a:extLst>
                <a:ext uri="{FF2B5EF4-FFF2-40B4-BE49-F238E27FC236}">
                  <a16:creationId xmlns:a16="http://schemas.microsoft.com/office/drawing/2014/main" id="{4A110782-15BD-41D0-9E85-3F6F00991F88}"/>
                </a:ext>
              </a:extLst>
            </p:cNvPr>
            <p:cNvSpPr/>
            <p:nvPr/>
          </p:nvSpPr>
          <p:spPr>
            <a:xfrm>
              <a:off x="8124822" y="2986060"/>
              <a:ext cx="952505" cy="369332"/>
            </a:xfrm>
            <a:prstGeom prst="rect">
              <a:avLst/>
            </a:prstGeom>
          </p:spPr>
          <p:txBody>
            <a:bodyPr wrap="none">
              <a:spAutoFit/>
            </a:bodyPr>
            <a:lstStyle/>
            <a:p>
              <a:r>
                <a:rPr lang="en-IN" b="1" dirty="0"/>
                <a:t>PUBREL</a:t>
              </a:r>
              <a:endParaRPr lang="en-US" b="1" dirty="0"/>
            </a:p>
          </p:txBody>
        </p:sp>
        <p:sp>
          <p:nvSpPr>
            <p:cNvPr id="34" name="Rectangle 33">
              <a:extLst>
                <a:ext uri="{FF2B5EF4-FFF2-40B4-BE49-F238E27FC236}">
                  <a16:creationId xmlns:a16="http://schemas.microsoft.com/office/drawing/2014/main" id="{463333C1-4278-43D1-840A-DF363B8934AD}"/>
                </a:ext>
              </a:extLst>
            </p:cNvPr>
            <p:cNvSpPr/>
            <p:nvPr/>
          </p:nvSpPr>
          <p:spPr>
            <a:xfrm>
              <a:off x="8015327" y="3747198"/>
              <a:ext cx="1308371" cy="369332"/>
            </a:xfrm>
            <a:prstGeom prst="rect">
              <a:avLst/>
            </a:prstGeom>
          </p:spPr>
          <p:txBody>
            <a:bodyPr wrap="none">
              <a:spAutoFit/>
            </a:bodyPr>
            <a:lstStyle/>
            <a:p>
              <a:r>
                <a:rPr lang="en-IN" b="1" dirty="0"/>
                <a:t>PUBCOMP</a:t>
              </a:r>
              <a:endParaRPr lang="en-US" b="1" dirty="0"/>
            </a:p>
          </p:txBody>
        </p:sp>
      </p:grpSp>
    </p:spTree>
    <p:extLst>
      <p:ext uri="{BB962C8B-B14F-4D97-AF65-F5344CB8AC3E}">
        <p14:creationId xmlns:p14="http://schemas.microsoft.com/office/powerpoint/2010/main" val="214438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048095-A6DD-4D60-8C3E-F4BD8901BE67}"/>
              </a:ext>
            </a:extLst>
          </p:cNvPr>
          <p:cNvGrpSpPr/>
          <p:nvPr/>
        </p:nvGrpSpPr>
        <p:grpSpPr>
          <a:xfrm>
            <a:off x="274398" y="109491"/>
            <a:ext cx="2501971" cy="497992"/>
            <a:chOff x="274398" y="109491"/>
            <a:chExt cx="2501971" cy="497992"/>
          </a:xfrm>
        </p:grpSpPr>
        <p:sp>
          <p:nvSpPr>
            <p:cNvPr id="5" name="Rectangle: Rounded Corners 4">
              <a:extLst>
                <a:ext uri="{FF2B5EF4-FFF2-40B4-BE49-F238E27FC236}">
                  <a16:creationId xmlns:a16="http://schemas.microsoft.com/office/drawing/2014/main" id="{72EA0932-CFF7-4C07-9D8C-7252DEDE569E}"/>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5562BC8-D76B-485F-B127-B8B68BF04A54}"/>
                </a:ext>
              </a:extLst>
            </p:cNvPr>
            <p:cNvSpPr txBox="1"/>
            <p:nvPr/>
          </p:nvSpPr>
          <p:spPr>
            <a:xfrm>
              <a:off x="284981" y="158432"/>
              <a:ext cx="2491388" cy="400110"/>
            </a:xfrm>
            <a:prstGeom prst="rect">
              <a:avLst/>
            </a:prstGeom>
            <a:noFill/>
          </p:spPr>
          <p:txBody>
            <a:bodyPr wrap="square" rtlCol="0">
              <a:spAutoFit/>
            </a:bodyPr>
            <a:lstStyle/>
            <a:p>
              <a:r>
                <a:rPr lang="en-IN" sz="2000" b="1">
                  <a:solidFill>
                    <a:schemeClr val="bg1"/>
                  </a:solidFill>
                </a:rPr>
                <a:t>PUBLISH </a:t>
              </a:r>
              <a:r>
                <a:rPr lang="en-IN" sz="2000" b="1" dirty="0">
                  <a:solidFill>
                    <a:schemeClr val="bg1"/>
                  </a:solidFill>
                </a:rPr>
                <a:t>packet</a:t>
              </a:r>
              <a:endParaRPr lang="en-US" sz="2000" b="1" dirty="0">
                <a:solidFill>
                  <a:schemeClr val="bg1"/>
                </a:solidFill>
              </a:endParaRPr>
            </a:p>
          </p:txBody>
        </p:sp>
      </p:grpSp>
      <p:graphicFrame>
        <p:nvGraphicFramePr>
          <p:cNvPr id="7" name="Table 6">
            <a:extLst>
              <a:ext uri="{FF2B5EF4-FFF2-40B4-BE49-F238E27FC236}">
                <a16:creationId xmlns:a16="http://schemas.microsoft.com/office/drawing/2014/main" id="{DB678248-B22B-45C8-AAAC-2D85A73A4FA2}"/>
              </a:ext>
            </a:extLst>
          </p:cNvPr>
          <p:cNvGraphicFramePr>
            <a:graphicFrameLocks noGrp="1"/>
          </p:cNvGraphicFramePr>
          <p:nvPr>
            <p:extLst>
              <p:ext uri="{D42A27DB-BD31-4B8C-83A1-F6EECF244321}">
                <p14:modId xmlns:p14="http://schemas.microsoft.com/office/powerpoint/2010/main" val="2756716723"/>
              </p:ext>
            </p:extLst>
          </p:nvPr>
        </p:nvGraphicFramePr>
        <p:xfrm>
          <a:off x="751840" y="1251326"/>
          <a:ext cx="11283954" cy="2225040"/>
        </p:xfrm>
        <a:graphic>
          <a:graphicData uri="http://schemas.openxmlformats.org/drawingml/2006/table">
            <a:tbl>
              <a:tblPr firstRow="1" bandRow="1">
                <a:tableStyleId>{5C22544A-7EE6-4342-B048-85BDC9FD1C3A}</a:tableStyleId>
              </a:tblPr>
              <a:tblGrid>
                <a:gridCol w="802640">
                  <a:extLst>
                    <a:ext uri="{9D8B030D-6E8A-4147-A177-3AD203B41FA5}">
                      <a16:colId xmlns:a16="http://schemas.microsoft.com/office/drawing/2014/main" val="2957382667"/>
                    </a:ext>
                  </a:extLst>
                </a:gridCol>
                <a:gridCol w="1248988">
                  <a:extLst>
                    <a:ext uri="{9D8B030D-6E8A-4147-A177-3AD203B41FA5}">
                      <a16:colId xmlns:a16="http://schemas.microsoft.com/office/drawing/2014/main" val="3091202773"/>
                    </a:ext>
                  </a:extLst>
                </a:gridCol>
                <a:gridCol w="5940482">
                  <a:extLst>
                    <a:ext uri="{9D8B030D-6E8A-4147-A177-3AD203B41FA5}">
                      <a16:colId xmlns:a16="http://schemas.microsoft.com/office/drawing/2014/main" val="1237304626"/>
                    </a:ext>
                  </a:extLst>
                </a:gridCol>
                <a:gridCol w="457200">
                  <a:extLst>
                    <a:ext uri="{9D8B030D-6E8A-4147-A177-3AD203B41FA5}">
                      <a16:colId xmlns:a16="http://schemas.microsoft.com/office/drawing/2014/main" val="2625187469"/>
                    </a:ext>
                  </a:extLst>
                </a:gridCol>
                <a:gridCol w="422910">
                  <a:extLst>
                    <a:ext uri="{9D8B030D-6E8A-4147-A177-3AD203B41FA5}">
                      <a16:colId xmlns:a16="http://schemas.microsoft.com/office/drawing/2014/main" val="1119917567"/>
                    </a:ext>
                  </a:extLst>
                </a:gridCol>
                <a:gridCol w="400050">
                  <a:extLst>
                    <a:ext uri="{9D8B030D-6E8A-4147-A177-3AD203B41FA5}">
                      <a16:colId xmlns:a16="http://schemas.microsoft.com/office/drawing/2014/main" val="1602627450"/>
                    </a:ext>
                  </a:extLst>
                </a:gridCol>
                <a:gridCol w="411480">
                  <a:extLst>
                    <a:ext uri="{9D8B030D-6E8A-4147-A177-3AD203B41FA5}">
                      <a16:colId xmlns:a16="http://schemas.microsoft.com/office/drawing/2014/main" val="1647053857"/>
                    </a:ext>
                  </a:extLst>
                </a:gridCol>
                <a:gridCol w="411480">
                  <a:extLst>
                    <a:ext uri="{9D8B030D-6E8A-4147-A177-3AD203B41FA5}">
                      <a16:colId xmlns:a16="http://schemas.microsoft.com/office/drawing/2014/main" val="4220259677"/>
                    </a:ext>
                  </a:extLst>
                </a:gridCol>
                <a:gridCol w="388620">
                  <a:extLst>
                    <a:ext uri="{9D8B030D-6E8A-4147-A177-3AD203B41FA5}">
                      <a16:colId xmlns:a16="http://schemas.microsoft.com/office/drawing/2014/main" val="3638918663"/>
                    </a:ext>
                  </a:extLst>
                </a:gridCol>
                <a:gridCol w="400050">
                  <a:extLst>
                    <a:ext uri="{9D8B030D-6E8A-4147-A177-3AD203B41FA5}">
                      <a16:colId xmlns:a16="http://schemas.microsoft.com/office/drawing/2014/main" val="1234162919"/>
                    </a:ext>
                  </a:extLst>
                </a:gridCol>
                <a:gridCol w="400054">
                  <a:extLst>
                    <a:ext uri="{9D8B030D-6E8A-4147-A177-3AD203B41FA5}">
                      <a16:colId xmlns:a16="http://schemas.microsoft.com/office/drawing/2014/main" val="2000723090"/>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333244011"/>
                  </a:ext>
                </a:extLst>
              </a:tr>
              <a:tr h="370840">
                <a:tc>
                  <a:txBody>
                    <a:bodyPr/>
                    <a:lstStyle/>
                    <a:p>
                      <a:pPr algn="ctr"/>
                      <a:r>
                        <a:rPr lang="en-IN" b="0" dirty="0"/>
                        <a:t>Byte1</a:t>
                      </a:r>
                      <a:endParaRPr lang="en-US" b="0" dirty="0"/>
                    </a:p>
                  </a:txBody>
                  <a:tcPr/>
                </a:tc>
                <a:tc>
                  <a:txBody>
                    <a:bodyPr/>
                    <a:lstStyle/>
                    <a:p>
                      <a:pPr algn="ctr"/>
                      <a:r>
                        <a:rPr lang="en-IN" dirty="0"/>
                        <a:t>0x3X </a:t>
                      </a:r>
                      <a:endParaRPr lang="en-US" dirty="0"/>
                    </a:p>
                  </a:txBody>
                  <a:tcPr/>
                </a:tc>
                <a:tc>
                  <a:txBody>
                    <a:bodyPr/>
                    <a:lstStyle/>
                    <a:p>
                      <a:pPr algn="ctr"/>
                      <a:r>
                        <a:rPr lang="en-IN" dirty="0"/>
                        <a:t>Control header (publish packet)</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D</a:t>
                      </a:r>
                      <a:endParaRPr lang="en-US" dirty="0"/>
                    </a:p>
                  </a:txBody>
                  <a:tcPr/>
                </a:tc>
                <a:tc>
                  <a:txBody>
                    <a:bodyPr/>
                    <a:lstStyle/>
                    <a:p>
                      <a:pPr algn="ctr"/>
                      <a:r>
                        <a:rPr lang="en-IN" dirty="0"/>
                        <a:t>Q</a:t>
                      </a:r>
                      <a:endParaRPr lang="en-US" dirty="0"/>
                    </a:p>
                  </a:txBody>
                  <a:tcPr/>
                </a:tc>
                <a:tc>
                  <a:txBody>
                    <a:bodyPr/>
                    <a:lstStyle/>
                    <a:p>
                      <a:pPr algn="ctr"/>
                      <a:r>
                        <a:rPr lang="en-IN" dirty="0"/>
                        <a:t>Q</a:t>
                      </a:r>
                      <a:endParaRPr lang="en-US" dirty="0"/>
                    </a:p>
                  </a:txBody>
                  <a:tcPr/>
                </a:tc>
                <a:tc>
                  <a:txBody>
                    <a:bodyPr/>
                    <a:lstStyle/>
                    <a:p>
                      <a:pPr algn="ctr"/>
                      <a:r>
                        <a:rPr lang="en-IN" dirty="0"/>
                        <a:t>R</a:t>
                      </a:r>
                      <a:endParaRPr lang="en-US" dirty="0"/>
                    </a:p>
                  </a:txBody>
                  <a:tcPr/>
                </a:tc>
                <a:extLst>
                  <a:ext uri="{0D108BD9-81ED-4DB2-BD59-A6C34878D82A}">
                    <a16:rowId xmlns:a16="http://schemas.microsoft.com/office/drawing/2014/main" val="3991460651"/>
                  </a:ext>
                </a:extLst>
              </a:tr>
              <a:tr h="370840">
                <a:tc>
                  <a:txBody>
                    <a:bodyPr/>
                    <a:lstStyle/>
                    <a:p>
                      <a:pPr algn="ctr"/>
                      <a:r>
                        <a:rPr lang="en-IN" dirty="0"/>
                        <a:t>Byte2</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057658423"/>
                  </a:ext>
                </a:extLst>
              </a:tr>
              <a:tr h="370840">
                <a:tc>
                  <a:txBody>
                    <a:bodyPr/>
                    <a:lstStyle/>
                    <a:p>
                      <a:pPr algn="ctr"/>
                      <a:r>
                        <a:rPr lang="en-IN" dirty="0"/>
                        <a:t>B</a:t>
                      </a:r>
                      <a:r>
                        <a:rPr lang="en-US" dirty="0"/>
                        <a:t>yte3</a:t>
                      </a:r>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11813703"/>
                  </a:ext>
                </a:extLst>
              </a:tr>
              <a:tr h="370840">
                <a:tc>
                  <a:txBody>
                    <a:bodyPr/>
                    <a:lstStyle/>
                    <a:p>
                      <a:pPr algn="ctr"/>
                      <a:r>
                        <a:rPr lang="en-IN" dirty="0"/>
                        <a:t>Byte4</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288914701"/>
                  </a:ext>
                </a:extLst>
              </a:tr>
              <a:tr h="370840">
                <a:tc>
                  <a:txBody>
                    <a:bodyPr/>
                    <a:lstStyle/>
                    <a:p>
                      <a:pPr algn="ctr"/>
                      <a:r>
                        <a:rPr lang="en-IN" dirty="0"/>
                        <a:t>Byte5</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653520690"/>
                  </a:ext>
                </a:extLst>
              </a:tr>
            </a:tbl>
          </a:graphicData>
        </a:graphic>
      </p:graphicFrame>
      <p:sp>
        <p:nvSpPr>
          <p:cNvPr id="2" name="Rectangle 1">
            <a:extLst>
              <a:ext uri="{FF2B5EF4-FFF2-40B4-BE49-F238E27FC236}">
                <a16:creationId xmlns:a16="http://schemas.microsoft.com/office/drawing/2014/main" id="{9A9BC084-3A4B-4E83-82DC-B4B17ACB81F4}"/>
              </a:ext>
            </a:extLst>
          </p:cNvPr>
          <p:cNvSpPr/>
          <p:nvPr/>
        </p:nvSpPr>
        <p:spPr>
          <a:xfrm>
            <a:off x="1838888" y="789661"/>
            <a:ext cx="2149948" cy="461665"/>
          </a:xfrm>
          <a:prstGeom prst="rect">
            <a:avLst/>
          </a:prstGeom>
        </p:spPr>
        <p:txBody>
          <a:bodyPr wrap="none">
            <a:spAutoFit/>
          </a:bodyPr>
          <a:lstStyle/>
          <a:p>
            <a:r>
              <a:rPr lang="en-IN" sz="2400" b="1" dirty="0"/>
              <a:t>Fixed header</a:t>
            </a:r>
            <a:endParaRPr lang="en-US" sz="2400" b="1" dirty="0"/>
          </a:p>
        </p:txBody>
      </p:sp>
      <p:graphicFrame>
        <p:nvGraphicFramePr>
          <p:cNvPr id="9" name="Table 9">
            <a:extLst>
              <a:ext uri="{FF2B5EF4-FFF2-40B4-BE49-F238E27FC236}">
                <a16:creationId xmlns:a16="http://schemas.microsoft.com/office/drawing/2014/main" id="{401DA737-69D5-4A64-97A3-5522D54D3EAE}"/>
              </a:ext>
            </a:extLst>
          </p:cNvPr>
          <p:cNvGraphicFramePr>
            <a:graphicFrameLocks noGrp="1"/>
          </p:cNvGraphicFramePr>
          <p:nvPr>
            <p:extLst>
              <p:ext uri="{D42A27DB-BD31-4B8C-83A1-F6EECF244321}">
                <p14:modId xmlns:p14="http://schemas.microsoft.com/office/powerpoint/2010/main" val="3591358188"/>
              </p:ext>
            </p:extLst>
          </p:nvPr>
        </p:nvGraphicFramePr>
        <p:xfrm>
          <a:off x="7189241" y="3752474"/>
          <a:ext cx="4846553" cy="1854200"/>
        </p:xfrm>
        <a:graphic>
          <a:graphicData uri="http://schemas.openxmlformats.org/drawingml/2006/table">
            <a:tbl>
              <a:tblPr firstRow="1" bandRow="1">
                <a:tableStyleId>{BC89EF96-8CEA-46FF-86C4-4CE0E7609802}</a:tableStyleId>
              </a:tblPr>
              <a:tblGrid>
                <a:gridCol w="663173">
                  <a:extLst>
                    <a:ext uri="{9D8B030D-6E8A-4147-A177-3AD203B41FA5}">
                      <a16:colId xmlns:a16="http://schemas.microsoft.com/office/drawing/2014/main" val="3765256813"/>
                    </a:ext>
                  </a:extLst>
                </a:gridCol>
                <a:gridCol w="582930">
                  <a:extLst>
                    <a:ext uri="{9D8B030D-6E8A-4147-A177-3AD203B41FA5}">
                      <a16:colId xmlns:a16="http://schemas.microsoft.com/office/drawing/2014/main" val="6116547"/>
                    </a:ext>
                  </a:extLst>
                </a:gridCol>
                <a:gridCol w="651510">
                  <a:extLst>
                    <a:ext uri="{9D8B030D-6E8A-4147-A177-3AD203B41FA5}">
                      <a16:colId xmlns:a16="http://schemas.microsoft.com/office/drawing/2014/main" val="3965434589"/>
                    </a:ext>
                  </a:extLst>
                </a:gridCol>
                <a:gridCol w="2948940">
                  <a:extLst>
                    <a:ext uri="{9D8B030D-6E8A-4147-A177-3AD203B41FA5}">
                      <a16:colId xmlns:a16="http://schemas.microsoft.com/office/drawing/2014/main" val="2040779407"/>
                    </a:ext>
                  </a:extLst>
                </a:gridCol>
              </a:tblGrid>
              <a:tr h="370840">
                <a:tc>
                  <a:txBody>
                    <a:bodyPr/>
                    <a:lstStyle/>
                    <a:p>
                      <a:pPr algn="ctr"/>
                      <a:r>
                        <a:rPr lang="en-IN" dirty="0"/>
                        <a:t>QoS</a:t>
                      </a:r>
                      <a:endParaRPr lang="en-US" dirty="0"/>
                    </a:p>
                  </a:txBody>
                  <a:tcPr/>
                </a:tc>
                <a:tc>
                  <a:txBody>
                    <a:bodyPr/>
                    <a:lstStyle/>
                    <a:p>
                      <a:pPr algn="ctr"/>
                      <a:r>
                        <a:rPr lang="en-IN" dirty="0"/>
                        <a:t>Bit2</a:t>
                      </a:r>
                      <a:endParaRPr lang="en-US" dirty="0"/>
                    </a:p>
                  </a:txBody>
                  <a:tcPr/>
                </a:tc>
                <a:tc>
                  <a:txBody>
                    <a:bodyPr/>
                    <a:lstStyle/>
                    <a:p>
                      <a:pPr algn="ctr"/>
                      <a:r>
                        <a:rPr lang="en-IN" dirty="0"/>
                        <a:t>Bit1</a:t>
                      </a:r>
                      <a:endParaRPr lang="en-US" dirty="0"/>
                    </a:p>
                  </a:txBody>
                  <a:tcPr/>
                </a:tc>
                <a:tc>
                  <a:txBody>
                    <a:bodyPr/>
                    <a:lstStyle/>
                    <a:p>
                      <a:pPr algn="ctr"/>
                      <a:r>
                        <a:rPr lang="en-IN" dirty="0"/>
                        <a:t>Description</a:t>
                      </a:r>
                      <a:endParaRPr lang="en-US" dirty="0"/>
                    </a:p>
                  </a:txBody>
                  <a:tcPr/>
                </a:tc>
                <a:extLst>
                  <a:ext uri="{0D108BD9-81ED-4DB2-BD59-A6C34878D82A}">
                    <a16:rowId xmlns:a16="http://schemas.microsoft.com/office/drawing/2014/main" val="308525367"/>
                  </a:ext>
                </a:extLst>
              </a:tr>
              <a:tr h="370840">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At most once delivery</a:t>
                      </a:r>
                    </a:p>
                  </a:txBody>
                  <a:tcPr/>
                </a:tc>
                <a:extLst>
                  <a:ext uri="{0D108BD9-81ED-4DB2-BD59-A6C34878D82A}">
                    <a16:rowId xmlns:a16="http://schemas.microsoft.com/office/drawing/2014/main" val="3095362875"/>
                  </a:ext>
                </a:extLst>
              </a:tr>
              <a:tr h="370840">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At least once delivery</a:t>
                      </a:r>
                      <a:endParaRPr lang="en-US" dirty="0"/>
                    </a:p>
                  </a:txBody>
                  <a:tcPr/>
                </a:tc>
                <a:extLst>
                  <a:ext uri="{0D108BD9-81ED-4DB2-BD59-A6C34878D82A}">
                    <a16:rowId xmlns:a16="http://schemas.microsoft.com/office/drawing/2014/main" val="2856728736"/>
                  </a:ext>
                </a:extLst>
              </a:tr>
              <a:tr h="370840">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Exactly once delivery</a:t>
                      </a:r>
                      <a:endParaRPr lang="en-US" dirty="0"/>
                    </a:p>
                  </a:txBody>
                  <a:tcPr/>
                </a:tc>
                <a:extLst>
                  <a:ext uri="{0D108BD9-81ED-4DB2-BD59-A6C34878D82A}">
                    <a16:rowId xmlns:a16="http://schemas.microsoft.com/office/drawing/2014/main" val="3532126183"/>
                  </a:ext>
                </a:extLst>
              </a:tr>
              <a:tr h="370840">
                <a:tc>
                  <a:txBody>
                    <a:bodyPr/>
                    <a:lstStyle/>
                    <a:p>
                      <a:pPr algn="ctr"/>
                      <a:r>
                        <a:rPr lang="en-IN" dirty="0"/>
                        <a:t>-</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Reserved</a:t>
                      </a:r>
                      <a:endParaRPr lang="en-US" dirty="0"/>
                    </a:p>
                  </a:txBody>
                  <a:tcPr/>
                </a:tc>
                <a:extLst>
                  <a:ext uri="{0D108BD9-81ED-4DB2-BD59-A6C34878D82A}">
                    <a16:rowId xmlns:a16="http://schemas.microsoft.com/office/drawing/2014/main" val="281704830"/>
                  </a:ext>
                </a:extLst>
              </a:tr>
            </a:tbl>
          </a:graphicData>
        </a:graphic>
      </p:graphicFrame>
      <p:sp>
        <p:nvSpPr>
          <p:cNvPr id="11" name="TextBox 10">
            <a:extLst>
              <a:ext uri="{FF2B5EF4-FFF2-40B4-BE49-F238E27FC236}">
                <a16:creationId xmlns:a16="http://schemas.microsoft.com/office/drawing/2014/main" id="{26BAEAAF-F358-4441-9255-0B817140D1D2}"/>
              </a:ext>
            </a:extLst>
          </p:cNvPr>
          <p:cNvSpPr txBox="1"/>
          <p:nvPr/>
        </p:nvSpPr>
        <p:spPr>
          <a:xfrm>
            <a:off x="7086600" y="5698116"/>
            <a:ext cx="2044149" cy="369332"/>
          </a:xfrm>
          <a:prstGeom prst="rect">
            <a:avLst/>
          </a:prstGeom>
          <a:noFill/>
        </p:spPr>
        <p:txBody>
          <a:bodyPr wrap="none" rtlCol="0">
            <a:spAutoFit/>
          </a:bodyPr>
          <a:lstStyle/>
          <a:p>
            <a:r>
              <a:rPr lang="en-IN" b="1" dirty="0"/>
              <a:t>D: Duplicate flag</a:t>
            </a:r>
            <a:endParaRPr lang="en-US" b="1" dirty="0"/>
          </a:p>
        </p:txBody>
      </p:sp>
      <p:sp>
        <p:nvSpPr>
          <p:cNvPr id="12" name="TextBox 11">
            <a:extLst>
              <a:ext uri="{FF2B5EF4-FFF2-40B4-BE49-F238E27FC236}">
                <a16:creationId xmlns:a16="http://schemas.microsoft.com/office/drawing/2014/main" id="{B8503671-31A5-47FF-8A29-7E88AA83E8D4}"/>
              </a:ext>
            </a:extLst>
          </p:cNvPr>
          <p:cNvSpPr txBox="1"/>
          <p:nvPr/>
        </p:nvSpPr>
        <p:spPr>
          <a:xfrm>
            <a:off x="9612517" y="5698116"/>
            <a:ext cx="1661032" cy="369332"/>
          </a:xfrm>
          <a:prstGeom prst="rect">
            <a:avLst/>
          </a:prstGeom>
          <a:noFill/>
        </p:spPr>
        <p:txBody>
          <a:bodyPr wrap="none" rtlCol="0">
            <a:spAutoFit/>
          </a:bodyPr>
          <a:lstStyle/>
          <a:p>
            <a:r>
              <a:rPr lang="en-IN" b="1" dirty="0"/>
              <a:t>R: Retain flag</a:t>
            </a:r>
            <a:endParaRPr lang="en-US" b="1" dirty="0"/>
          </a:p>
        </p:txBody>
      </p:sp>
    </p:spTree>
    <p:extLst>
      <p:ext uri="{BB962C8B-B14F-4D97-AF65-F5344CB8AC3E}">
        <p14:creationId xmlns:p14="http://schemas.microsoft.com/office/powerpoint/2010/main" val="74220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6526A36-24CB-4501-ADC8-53A96A8E7752}"/>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28551B0D-348E-4405-B2CA-2EAE5395A0F8}"/>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DFA6F0B-D86B-413D-9BA5-84735F020533}"/>
                </a:ext>
              </a:extLst>
            </p:cNvPr>
            <p:cNvSpPr txBox="1"/>
            <p:nvPr/>
          </p:nvSpPr>
          <p:spPr>
            <a:xfrm>
              <a:off x="284981" y="158432"/>
              <a:ext cx="2491388" cy="400110"/>
            </a:xfrm>
            <a:prstGeom prst="rect">
              <a:avLst/>
            </a:prstGeom>
            <a:noFill/>
          </p:spPr>
          <p:txBody>
            <a:bodyPr wrap="square" rtlCol="0">
              <a:spAutoFit/>
            </a:bodyPr>
            <a:lstStyle/>
            <a:p>
              <a:r>
                <a:rPr lang="en-IN" sz="2000" b="1">
                  <a:solidFill>
                    <a:schemeClr val="bg1"/>
                  </a:solidFill>
                </a:rPr>
                <a:t>PUBLISH </a:t>
              </a:r>
              <a:r>
                <a:rPr lang="en-IN" sz="2000" b="1" dirty="0">
                  <a:solidFill>
                    <a:schemeClr val="bg1"/>
                  </a:solidFill>
                </a:rPr>
                <a:t>packet</a:t>
              </a:r>
              <a:endParaRPr lang="en-US" sz="2000" b="1" dirty="0">
                <a:solidFill>
                  <a:schemeClr val="bg1"/>
                </a:solidFill>
              </a:endParaRPr>
            </a:p>
          </p:txBody>
        </p:sp>
      </p:grpSp>
      <p:sp>
        <p:nvSpPr>
          <p:cNvPr id="7" name="Rectangle 6">
            <a:extLst>
              <a:ext uri="{FF2B5EF4-FFF2-40B4-BE49-F238E27FC236}">
                <a16:creationId xmlns:a16="http://schemas.microsoft.com/office/drawing/2014/main" id="{8A847EE5-FEEA-4E5D-9EB7-60136DF235DC}"/>
              </a:ext>
            </a:extLst>
          </p:cNvPr>
          <p:cNvSpPr/>
          <p:nvPr/>
        </p:nvSpPr>
        <p:spPr>
          <a:xfrm>
            <a:off x="1662287" y="732816"/>
            <a:ext cx="2622834" cy="461665"/>
          </a:xfrm>
          <a:prstGeom prst="rect">
            <a:avLst/>
          </a:prstGeom>
        </p:spPr>
        <p:txBody>
          <a:bodyPr wrap="none">
            <a:spAutoFit/>
          </a:bodyPr>
          <a:lstStyle/>
          <a:p>
            <a:r>
              <a:rPr lang="en-IN" sz="2400" b="1" dirty="0"/>
              <a:t>Variable header</a:t>
            </a:r>
            <a:endParaRPr lang="en-US" sz="2400" b="1" dirty="0"/>
          </a:p>
        </p:txBody>
      </p:sp>
      <p:graphicFrame>
        <p:nvGraphicFramePr>
          <p:cNvPr id="8" name="Table 8">
            <a:extLst>
              <a:ext uri="{FF2B5EF4-FFF2-40B4-BE49-F238E27FC236}">
                <a16:creationId xmlns:a16="http://schemas.microsoft.com/office/drawing/2014/main" id="{58E15981-5333-4136-B8F4-0738F243AFEA}"/>
              </a:ext>
            </a:extLst>
          </p:cNvPr>
          <p:cNvGraphicFramePr>
            <a:graphicFrameLocks noGrp="1"/>
          </p:cNvGraphicFramePr>
          <p:nvPr>
            <p:extLst>
              <p:ext uri="{D42A27DB-BD31-4B8C-83A1-F6EECF244321}">
                <p14:modId xmlns:p14="http://schemas.microsoft.com/office/powerpoint/2010/main" val="4281446601"/>
              </p:ext>
            </p:extLst>
          </p:nvPr>
        </p:nvGraphicFramePr>
        <p:xfrm>
          <a:off x="457200" y="1253159"/>
          <a:ext cx="11635734" cy="2225040"/>
        </p:xfrm>
        <a:graphic>
          <a:graphicData uri="http://schemas.openxmlformats.org/drawingml/2006/table">
            <a:tbl>
              <a:tblPr firstRow="1" bandRow="1">
                <a:tableStyleId>{5C22544A-7EE6-4342-B048-85BDC9FD1C3A}</a:tableStyleId>
              </a:tblPr>
              <a:tblGrid>
                <a:gridCol w="1508760">
                  <a:extLst>
                    <a:ext uri="{9D8B030D-6E8A-4147-A177-3AD203B41FA5}">
                      <a16:colId xmlns:a16="http://schemas.microsoft.com/office/drawing/2014/main" val="3890399961"/>
                    </a:ext>
                  </a:extLst>
                </a:gridCol>
                <a:gridCol w="902970">
                  <a:extLst>
                    <a:ext uri="{9D8B030D-6E8A-4147-A177-3AD203B41FA5}">
                      <a16:colId xmlns:a16="http://schemas.microsoft.com/office/drawing/2014/main" val="2611021382"/>
                    </a:ext>
                  </a:extLst>
                </a:gridCol>
                <a:gridCol w="5383530">
                  <a:extLst>
                    <a:ext uri="{9D8B030D-6E8A-4147-A177-3AD203B41FA5}">
                      <a16:colId xmlns:a16="http://schemas.microsoft.com/office/drawing/2014/main" val="1850352611"/>
                    </a:ext>
                  </a:extLst>
                </a:gridCol>
                <a:gridCol w="514350">
                  <a:extLst>
                    <a:ext uri="{9D8B030D-6E8A-4147-A177-3AD203B41FA5}">
                      <a16:colId xmlns:a16="http://schemas.microsoft.com/office/drawing/2014/main" val="3829340991"/>
                    </a:ext>
                  </a:extLst>
                </a:gridCol>
                <a:gridCol w="514350">
                  <a:extLst>
                    <a:ext uri="{9D8B030D-6E8A-4147-A177-3AD203B41FA5}">
                      <a16:colId xmlns:a16="http://schemas.microsoft.com/office/drawing/2014/main" val="2227905954"/>
                    </a:ext>
                  </a:extLst>
                </a:gridCol>
                <a:gridCol w="468630">
                  <a:extLst>
                    <a:ext uri="{9D8B030D-6E8A-4147-A177-3AD203B41FA5}">
                      <a16:colId xmlns:a16="http://schemas.microsoft.com/office/drawing/2014/main" val="3248692717"/>
                    </a:ext>
                  </a:extLst>
                </a:gridCol>
                <a:gridCol w="491490">
                  <a:extLst>
                    <a:ext uri="{9D8B030D-6E8A-4147-A177-3AD203B41FA5}">
                      <a16:colId xmlns:a16="http://schemas.microsoft.com/office/drawing/2014/main" val="1654914160"/>
                    </a:ext>
                  </a:extLst>
                </a:gridCol>
                <a:gridCol w="445770">
                  <a:extLst>
                    <a:ext uri="{9D8B030D-6E8A-4147-A177-3AD203B41FA5}">
                      <a16:colId xmlns:a16="http://schemas.microsoft.com/office/drawing/2014/main" val="1452412633"/>
                    </a:ext>
                  </a:extLst>
                </a:gridCol>
                <a:gridCol w="480060">
                  <a:extLst>
                    <a:ext uri="{9D8B030D-6E8A-4147-A177-3AD203B41FA5}">
                      <a16:colId xmlns:a16="http://schemas.microsoft.com/office/drawing/2014/main" val="764140785"/>
                    </a:ext>
                  </a:extLst>
                </a:gridCol>
                <a:gridCol w="457200">
                  <a:extLst>
                    <a:ext uri="{9D8B030D-6E8A-4147-A177-3AD203B41FA5}">
                      <a16:colId xmlns:a16="http://schemas.microsoft.com/office/drawing/2014/main" val="18815241"/>
                    </a:ext>
                  </a:extLst>
                </a:gridCol>
                <a:gridCol w="468624">
                  <a:extLst>
                    <a:ext uri="{9D8B030D-6E8A-4147-A177-3AD203B41FA5}">
                      <a16:colId xmlns:a16="http://schemas.microsoft.com/office/drawing/2014/main" val="3035096779"/>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981773733"/>
                  </a:ext>
                </a:extLst>
              </a:tr>
              <a:tr h="370840">
                <a:tc>
                  <a:txBody>
                    <a:bodyPr/>
                    <a:lstStyle/>
                    <a:p>
                      <a:pPr algn="ctr"/>
                      <a:r>
                        <a:rPr lang="en-IN" dirty="0"/>
                        <a:t>ByteA1</a:t>
                      </a:r>
                      <a:endParaRPr lang="en-US" dirty="0"/>
                    </a:p>
                  </a:txBody>
                  <a:tcPr/>
                </a:tc>
                <a:tc>
                  <a:txBody>
                    <a:bodyPr/>
                    <a:lstStyle/>
                    <a:p>
                      <a:pPr algn="ctr"/>
                      <a:r>
                        <a:rPr lang="en-IN" dirty="0"/>
                        <a:t>-</a:t>
                      </a:r>
                      <a:endParaRPr lang="en-US" dirty="0"/>
                    </a:p>
                  </a:txBody>
                  <a:tcPr/>
                </a:tc>
                <a:tc>
                  <a:txBody>
                    <a:bodyPr/>
                    <a:lstStyle/>
                    <a:p>
                      <a:pPr algn="ctr"/>
                      <a:r>
                        <a:rPr lang="en-IN" dirty="0"/>
                        <a:t>Topic length MSB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915451708"/>
                  </a:ext>
                </a:extLst>
              </a:tr>
              <a:tr h="370840">
                <a:tc>
                  <a:txBody>
                    <a:bodyPr/>
                    <a:lstStyle/>
                    <a:p>
                      <a:pPr algn="ctr"/>
                      <a:r>
                        <a:rPr lang="en-IN" dirty="0"/>
                        <a:t>ByteA2</a:t>
                      </a:r>
                      <a:endParaRPr lang="en-US" dirty="0"/>
                    </a:p>
                  </a:txBody>
                  <a:tcPr/>
                </a:tc>
                <a:tc>
                  <a:txBody>
                    <a:bodyPr/>
                    <a:lstStyle/>
                    <a:p>
                      <a:pPr algn="ctr"/>
                      <a:r>
                        <a:rPr lang="en-IN" dirty="0"/>
                        <a:t>-</a:t>
                      </a:r>
                      <a:endParaRPr lang="en-US" dirty="0"/>
                    </a:p>
                  </a:txBody>
                  <a:tcPr/>
                </a:tc>
                <a:tc>
                  <a:txBody>
                    <a:bodyPr/>
                    <a:lstStyle/>
                    <a:p>
                      <a:pPr algn="ctr"/>
                      <a:r>
                        <a:rPr lang="en-IN" dirty="0"/>
                        <a:t>Topic length LSB</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09187537"/>
                  </a:ext>
                </a:extLst>
              </a:tr>
              <a:tr h="370840">
                <a:tc>
                  <a:txBody>
                    <a:bodyPr/>
                    <a:lstStyle/>
                    <a:p>
                      <a:pPr algn="ctr"/>
                      <a:r>
                        <a:rPr lang="en-IN" dirty="0"/>
                        <a:t>ByteA3-An</a:t>
                      </a:r>
                      <a:endParaRPr lang="en-US" dirty="0"/>
                    </a:p>
                  </a:txBody>
                  <a:tcPr/>
                </a:tc>
                <a:tc>
                  <a:txBody>
                    <a:bodyPr/>
                    <a:lstStyle/>
                    <a:p>
                      <a:pPr algn="ctr"/>
                      <a:r>
                        <a:rPr lang="en-IN" dirty="0"/>
                        <a:t>-</a:t>
                      </a:r>
                      <a:endParaRPr lang="en-US" dirty="0"/>
                    </a:p>
                  </a:txBody>
                  <a:tcPr/>
                </a:tc>
                <a:tc>
                  <a:txBody>
                    <a:bodyPr/>
                    <a:lstStyle/>
                    <a:p>
                      <a:pPr algn="ctr"/>
                      <a:r>
                        <a:rPr lang="en-IN" dirty="0"/>
                        <a:t>Topic</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315871590"/>
                  </a:ext>
                </a:extLst>
              </a:tr>
              <a:tr h="370840">
                <a:tc>
                  <a:txBody>
                    <a:bodyPr/>
                    <a:lstStyle/>
                    <a:p>
                      <a:pPr algn="ctr"/>
                      <a:r>
                        <a:rPr lang="en-IN" dirty="0"/>
                        <a:t>ByteB1</a:t>
                      </a:r>
                      <a:endParaRPr lang="en-US" dirty="0"/>
                    </a:p>
                  </a:txBody>
                  <a:tcPr/>
                </a:tc>
                <a:tc>
                  <a:txBody>
                    <a:bodyPr/>
                    <a:lstStyle/>
                    <a:p>
                      <a:pPr algn="ctr"/>
                      <a:r>
                        <a:rPr lang="en-IN" dirty="0"/>
                        <a:t>-</a:t>
                      </a:r>
                      <a:endParaRPr lang="en-US" dirty="0"/>
                    </a:p>
                  </a:txBody>
                  <a:tcPr/>
                </a:tc>
                <a:tc>
                  <a:txBody>
                    <a:bodyPr/>
                    <a:lstStyle/>
                    <a:p>
                      <a:pPr algn="ctr"/>
                      <a:r>
                        <a:rPr lang="en-IN" dirty="0"/>
                        <a:t>Packet identifier MSB</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extLst>
                  <a:ext uri="{0D108BD9-81ED-4DB2-BD59-A6C34878D82A}">
                    <a16:rowId xmlns:a16="http://schemas.microsoft.com/office/drawing/2014/main" val="4217294466"/>
                  </a:ext>
                </a:extLst>
              </a:tr>
              <a:tr h="370840">
                <a:tc>
                  <a:txBody>
                    <a:bodyPr/>
                    <a:lstStyle/>
                    <a:p>
                      <a:pPr algn="ctr"/>
                      <a:r>
                        <a:rPr lang="en-IN" dirty="0"/>
                        <a:t>ByteB2</a:t>
                      </a:r>
                      <a:endParaRPr lang="en-US" dirty="0"/>
                    </a:p>
                  </a:txBody>
                  <a:tcPr/>
                </a:tc>
                <a:tc>
                  <a:txBody>
                    <a:bodyPr/>
                    <a:lstStyle/>
                    <a:p>
                      <a:pPr algn="ctr"/>
                      <a:r>
                        <a:rPr lang="en-IN" dirty="0"/>
                        <a:t>-</a:t>
                      </a:r>
                      <a:endParaRPr lang="en-US" dirty="0"/>
                    </a:p>
                  </a:txBody>
                  <a:tcPr/>
                </a:tc>
                <a:tc>
                  <a:txBody>
                    <a:bodyPr/>
                    <a:lstStyle/>
                    <a:p>
                      <a:pPr algn="ctr"/>
                      <a:r>
                        <a:rPr lang="en-IN" dirty="0"/>
                        <a:t>Packet identifier LSB</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tc>
                  <a:txBody>
                    <a:bodyPr/>
                    <a:lstStyle/>
                    <a:p>
                      <a:pPr algn="ctr"/>
                      <a:r>
                        <a:rPr lang="en-IN" dirty="0"/>
                        <a:t>x</a:t>
                      </a:r>
                      <a:endParaRPr lang="en-US" dirty="0"/>
                    </a:p>
                  </a:txBody>
                  <a:tcPr/>
                </a:tc>
                <a:extLst>
                  <a:ext uri="{0D108BD9-81ED-4DB2-BD59-A6C34878D82A}">
                    <a16:rowId xmlns:a16="http://schemas.microsoft.com/office/drawing/2014/main" val="1804250928"/>
                  </a:ext>
                </a:extLst>
              </a:tr>
            </a:tbl>
          </a:graphicData>
        </a:graphic>
      </p:graphicFrame>
      <p:sp>
        <p:nvSpPr>
          <p:cNvPr id="11" name="Rectangle 10">
            <a:extLst>
              <a:ext uri="{FF2B5EF4-FFF2-40B4-BE49-F238E27FC236}">
                <a16:creationId xmlns:a16="http://schemas.microsoft.com/office/drawing/2014/main" id="{1B1A324E-1B49-4C39-B0BE-BE69C78DD56B}"/>
              </a:ext>
            </a:extLst>
          </p:cNvPr>
          <p:cNvSpPr/>
          <p:nvPr/>
        </p:nvSpPr>
        <p:spPr>
          <a:xfrm>
            <a:off x="1832405" y="3662210"/>
            <a:ext cx="1417376" cy="461665"/>
          </a:xfrm>
          <a:prstGeom prst="rect">
            <a:avLst/>
          </a:prstGeom>
        </p:spPr>
        <p:txBody>
          <a:bodyPr wrap="none">
            <a:spAutoFit/>
          </a:bodyPr>
          <a:lstStyle/>
          <a:p>
            <a:r>
              <a:rPr lang="en-IN" sz="2400" b="1" dirty="0"/>
              <a:t>Payload</a:t>
            </a:r>
            <a:endParaRPr lang="en-US" sz="2400" b="1" dirty="0"/>
          </a:p>
        </p:txBody>
      </p:sp>
      <p:graphicFrame>
        <p:nvGraphicFramePr>
          <p:cNvPr id="12" name="Table 12">
            <a:extLst>
              <a:ext uri="{FF2B5EF4-FFF2-40B4-BE49-F238E27FC236}">
                <a16:creationId xmlns:a16="http://schemas.microsoft.com/office/drawing/2014/main" id="{8CBB1FF0-F1A8-462A-A433-2AFFCF6DC0A5}"/>
              </a:ext>
            </a:extLst>
          </p:cNvPr>
          <p:cNvGraphicFramePr>
            <a:graphicFrameLocks noGrp="1"/>
          </p:cNvGraphicFramePr>
          <p:nvPr>
            <p:extLst>
              <p:ext uri="{D42A27DB-BD31-4B8C-83A1-F6EECF244321}">
                <p14:modId xmlns:p14="http://schemas.microsoft.com/office/powerpoint/2010/main" val="1097977239"/>
              </p:ext>
            </p:extLst>
          </p:nvPr>
        </p:nvGraphicFramePr>
        <p:xfrm>
          <a:off x="457200" y="4123875"/>
          <a:ext cx="11635734" cy="370840"/>
        </p:xfrm>
        <a:graphic>
          <a:graphicData uri="http://schemas.openxmlformats.org/drawingml/2006/table">
            <a:tbl>
              <a:tblPr firstRow="1" bandRow="1">
                <a:tableStyleId>{BC89EF96-8CEA-46FF-86C4-4CE0E7609802}</a:tableStyleId>
              </a:tblPr>
              <a:tblGrid>
                <a:gridCol w="1508760">
                  <a:extLst>
                    <a:ext uri="{9D8B030D-6E8A-4147-A177-3AD203B41FA5}">
                      <a16:colId xmlns:a16="http://schemas.microsoft.com/office/drawing/2014/main" val="1313180831"/>
                    </a:ext>
                  </a:extLst>
                </a:gridCol>
                <a:gridCol w="925830">
                  <a:extLst>
                    <a:ext uri="{9D8B030D-6E8A-4147-A177-3AD203B41FA5}">
                      <a16:colId xmlns:a16="http://schemas.microsoft.com/office/drawing/2014/main" val="2761800031"/>
                    </a:ext>
                  </a:extLst>
                </a:gridCol>
                <a:gridCol w="5349240">
                  <a:extLst>
                    <a:ext uri="{9D8B030D-6E8A-4147-A177-3AD203B41FA5}">
                      <a16:colId xmlns:a16="http://schemas.microsoft.com/office/drawing/2014/main" val="1003565790"/>
                    </a:ext>
                  </a:extLst>
                </a:gridCol>
                <a:gridCol w="502920">
                  <a:extLst>
                    <a:ext uri="{9D8B030D-6E8A-4147-A177-3AD203B41FA5}">
                      <a16:colId xmlns:a16="http://schemas.microsoft.com/office/drawing/2014/main" val="2502130834"/>
                    </a:ext>
                  </a:extLst>
                </a:gridCol>
                <a:gridCol w="548640">
                  <a:extLst>
                    <a:ext uri="{9D8B030D-6E8A-4147-A177-3AD203B41FA5}">
                      <a16:colId xmlns:a16="http://schemas.microsoft.com/office/drawing/2014/main" val="766014252"/>
                    </a:ext>
                  </a:extLst>
                </a:gridCol>
                <a:gridCol w="468630">
                  <a:extLst>
                    <a:ext uri="{9D8B030D-6E8A-4147-A177-3AD203B41FA5}">
                      <a16:colId xmlns:a16="http://schemas.microsoft.com/office/drawing/2014/main" val="2811597898"/>
                    </a:ext>
                  </a:extLst>
                </a:gridCol>
                <a:gridCol w="480060">
                  <a:extLst>
                    <a:ext uri="{9D8B030D-6E8A-4147-A177-3AD203B41FA5}">
                      <a16:colId xmlns:a16="http://schemas.microsoft.com/office/drawing/2014/main" val="661576018"/>
                    </a:ext>
                  </a:extLst>
                </a:gridCol>
                <a:gridCol w="457200">
                  <a:extLst>
                    <a:ext uri="{9D8B030D-6E8A-4147-A177-3AD203B41FA5}">
                      <a16:colId xmlns:a16="http://schemas.microsoft.com/office/drawing/2014/main" val="509961952"/>
                    </a:ext>
                  </a:extLst>
                </a:gridCol>
                <a:gridCol w="480060">
                  <a:extLst>
                    <a:ext uri="{9D8B030D-6E8A-4147-A177-3AD203B41FA5}">
                      <a16:colId xmlns:a16="http://schemas.microsoft.com/office/drawing/2014/main" val="2915774930"/>
                    </a:ext>
                  </a:extLst>
                </a:gridCol>
                <a:gridCol w="480060">
                  <a:extLst>
                    <a:ext uri="{9D8B030D-6E8A-4147-A177-3AD203B41FA5}">
                      <a16:colId xmlns:a16="http://schemas.microsoft.com/office/drawing/2014/main" val="4102675653"/>
                    </a:ext>
                  </a:extLst>
                </a:gridCol>
                <a:gridCol w="434334">
                  <a:extLst>
                    <a:ext uri="{9D8B030D-6E8A-4147-A177-3AD203B41FA5}">
                      <a16:colId xmlns:a16="http://schemas.microsoft.com/office/drawing/2014/main" val="3218284317"/>
                    </a:ext>
                  </a:extLst>
                </a:gridCol>
              </a:tblGrid>
              <a:tr h="370840">
                <a:tc>
                  <a:txBody>
                    <a:bodyPr/>
                    <a:lstStyle/>
                    <a:p>
                      <a:pPr algn="ctr"/>
                      <a:r>
                        <a:rPr lang="en-IN" b="0" dirty="0"/>
                        <a:t>ByteC1-Cn</a:t>
                      </a:r>
                      <a:endParaRPr lang="en-US" b="0" dirty="0"/>
                    </a:p>
                  </a:txBody>
                  <a:tcPr/>
                </a:tc>
                <a:tc>
                  <a:txBody>
                    <a:bodyPr/>
                    <a:lstStyle/>
                    <a:p>
                      <a:pPr algn="ctr"/>
                      <a:r>
                        <a:rPr lang="en-IN" b="0" dirty="0"/>
                        <a:t>-</a:t>
                      </a:r>
                      <a:endParaRPr lang="en-US" b="0" dirty="0"/>
                    </a:p>
                  </a:txBody>
                  <a:tcPr/>
                </a:tc>
                <a:tc>
                  <a:txBody>
                    <a:bodyPr/>
                    <a:lstStyle/>
                    <a:p>
                      <a:pPr algn="ctr"/>
                      <a:r>
                        <a:rPr lang="en-IN" b="0" dirty="0"/>
                        <a:t>Topic payload</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611321153"/>
                  </a:ext>
                </a:extLst>
              </a:tr>
            </a:tbl>
          </a:graphicData>
        </a:graphic>
      </p:graphicFrame>
      <p:graphicFrame>
        <p:nvGraphicFramePr>
          <p:cNvPr id="14" name="Table 14">
            <a:extLst>
              <a:ext uri="{FF2B5EF4-FFF2-40B4-BE49-F238E27FC236}">
                <a16:creationId xmlns:a16="http://schemas.microsoft.com/office/drawing/2014/main" id="{1349C33C-2962-4C2E-8922-79AA3942FD62}"/>
              </a:ext>
            </a:extLst>
          </p:cNvPr>
          <p:cNvGraphicFramePr>
            <a:graphicFrameLocks noGrp="1"/>
          </p:cNvGraphicFramePr>
          <p:nvPr>
            <p:extLst>
              <p:ext uri="{D42A27DB-BD31-4B8C-83A1-F6EECF244321}">
                <p14:modId xmlns:p14="http://schemas.microsoft.com/office/powerpoint/2010/main" val="1676213880"/>
              </p:ext>
            </p:extLst>
          </p:nvPr>
        </p:nvGraphicFramePr>
        <p:xfrm>
          <a:off x="9326868" y="4737431"/>
          <a:ext cx="2766066" cy="1483360"/>
        </p:xfrm>
        <a:graphic>
          <a:graphicData uri="http://schemas.openxmlformats.org/drawingml/2006/table">
            <a:tbl>
              <a:tblPr firstRow="1" bandRow="1">
                <a:tableStyleId>{BC89EF96-8CEA-46FF-86C4-4CE0E7609802}</a:tableStyleId>
              </a:tblPr>
              <a:tblGrid>
                <a:gridCol w="720096">
                  <a:extLst>
                    <a:ext uri="{9D8B030D-6E8A-4147-A177-3AD203B41FA5}">
                      <a16:colId xmlns:a16="http://schemas.microsoft.com/office/drawing/2014/main" val="3743753816"/>
                    </a:ext>
                  </a:extLst>
                </a:gridCol>
                <a:gridCol w="2045970">
                  <a:extLst>
                    <a:ext uri="{9D8B030D-6E8A-4147-A177-3AD203B41FA5}">
                      <a16:colId xmlns:a16="http://schemas.microsoft.com/office/drawing/2014/main" val="3708783593"/>
                    </a:ext>
                  </a:extLst>
                </a:gridCol>
              </a:tblGrid>
              <a:tr h="370840">
                <a:tc>
                  <a:txBody>
                    <a:bodyPr/>
                    <a:lstStyle/>
                    <a:p>
                      <a:r>
                        <a:rPr lang="en-IN" dirty="0"/>
                        <a:t>QoS</a:t>
                      </a:r>
                      <a:endParaRPr lang="en-US" dirty="0"/>
                    </a:p>
                  </a:txBody>
                  <a:tcPr/>
                </a:tc>
                <a:tc>
                  <a:txBody>
                    <a:bodyPr/>
                    <a:lstStyle/>
                    <a:p>
                      <a:r>
                        <a:rPr lang="en-IN" dirty="0"/>
                        <a:t>Packet identifier</a:t>
                      </a:r>
                      <a:endParaRPr lang="en-US" dirty="0"/>
                    </a:p>
                  </a:txBody>
                  <a:tcPr/>
                </a:tc>
                <a:extLst>
                  <a:ext uri="{0D108BD9-81ED-4DB2-BD59-A6C34878D82A}">
                    <a16:rowId xmlns:a16="http://schemas.microsoft.com/office/drawing/2014/main" val="2904458959"/>
                  </a:ext>
                </a:extLst>
              </a:tr>
              <a:tr h="370840">
                <a:tc>
                  <a:txBody>
                    <a:bodyPr/>
                    <a:lstStyle/>
                    <a:p>
                      <a:r>
                        <a:rPr lang="en-IN" dirty="0"/>
                        <a:t>0</a:t>
                      </a:r>
                      <a:endParaRPr lang="en-US" dirty="0"/>
                    </a:p>
                  </a:txBody>
                  <a:tcPr/>
                </a:tc>
                <a:tc>
                  <a:txBody>
                    <a:bodyPr/>
                    <a:lstStyle/>
                    <a:p>
                      <a:r>
                        <a:rPr lang="en-IN" dirty="0"/>
                        <a:t>Absent</a:t>
                      </a:r>
                      <a:endParaRPr lang="en-US" dirty="0"/>
                    </a:p>
                  </a:txBody>
                  <a:tcPr/>
                </a:tc>
                <a:extLst>
                  <a:ext uri="{0D108BD9-81ED-4DB2-BD59-A6C34878D82A}">
                    <a16:rowId xmlns:a16="http://schemas.microsoft.com/office/drawing/2014/main" val="450107922"/>
                  </a:ext>
                </a:extLst>
              </a:tr>
              <a:tr h="370840">
                <a:tc>
                  <a:txBody>
                    <a:bodyPr/>
                    <a:lstStyle/>
                    <a:p>
                      <a:r>
                        <a:rPr lang="en-IN" dirty="0"/>
                        <a:t>1</a:t>
                      </a:r>
                      <a:endParaRPr lang="en-US" dirty="0"/>
                    </a:p>
                  </a:txBody>
                  <a:tcPr/>
                </a:tc>
                <a:tc>
                  <a:txBody>
                    <a:bodyPr/>
                    <a:lstStyle/>
                    <a:p>
                      <a:r>
                        <a:rPr lang="en-IN" dirty="0"/>
                        <a:t>Present</a:t>
                      </a:r>
                      <a:endParaRPr lang="en-US" dirty="0"/>
                    </a:p>
                  </a:txBody>
                  <a:tcPr/>
                </a:tc>
                <a:extLst>
                  <a:ext uri="{0D108BD9-81ED-4DB2-BD59-A6C34878D82A}">
                    <a16:rowId xmlns:a16="http://schemas.microsoft.com/office/drawing/2014/main" val="641867442"/>
                  </a:ext>
                </a:extLst>
              </a:tr>
              <a:tr h="370840">
                <a:tc>
                  <a:txBody>
                    <a:bodyPr/>
                    <a:lstStyle/>
                    <a:p>
                      <a:r>
                        <a:rPr lang="en-IN" dirty="0"/>
                        <a:t>2</a:t>
                      </a:r>
                      <a:endParaRPr lang="en-US" dirty="0"/>
                    </a:p>
                  </a:txBody>
                  <a:tcPr/>
                </a:tc>
                <a:tc>
                  <a:txBody>
                    <a:bodyPr/>
                    <a:lstStyle/>
                    <a:p>
                      <a:r>
                        <a:rPr lang="en-IN" dirty="0"/>
                        <a:t>Present</a:t>
                      </a:r>
                      <a:endParaRPr lang="en-US" dirty="0"/>
                    </a:p>
                  </a:txBody>
                  <a:tcPr/>
                </a:tc>
                <a:extLst>
                  <a:ext uri="{0D108BD9-81ED-4DB2-BD59-A6C34878D82A}">
                    <a16:rowId xmlns:a16="http://schemas.microsoft.com/office/drawing/2014/main" val="3848876854"/>
                  </a:ext>
                </a:extLst>
              </a:tr>
            </a:tbl>
          </a:graphicData>
        </a:graphic>
      </p:graphicFrame>
    </p:spTree>
    <p:extLst>
      <p:ext uri="{BB962C8B-B14F-4D97-AF65-F5344CB8AC3E}">
        <p14:creationId xmlns:p14="http://schemas.microsoft.com/office/powerpoint/2010/main" val="244822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45FAE9-0307-4A3B-9AA0-1088ED387B77}"/>
              </a:ext>
            </a:extLst>
          </p:cNvPr>
          <p:cNvSpPr/>
          <p:nvPr/>
        </p:nvSpPr>
        <p:spPr>
          <a:xfrm>
            <a:off x="1979751" y="776342"/>
            <a:ext cx="6957995" cy="584775"/>
          </a:xfrm>
          <a:prstGeom prst="rect">
            <a:avLst/>
          </a:prstGeom>
        </p:spPr>
        <p:txBody>
          <a:bodyPr wrap="none">
            <a:spAutoFit/>
          </a:bodyPr>
          <a:lstStyle/>
          <a:p>
            <a:r>
              <a:rPr lang="en-US" sz="3200" b="1" dirty="0">
                <a:solidFill>
                  <a:srgbClr val="FF0000"/>
                </a:solidFill>
                <a:latin typeface="Open Sans"/>
              </a:rPr>
              <a:t>M</a:t>
            </a:r>
            <a:r>
              <a:rPr lang="en-US" sz="2800" b="1" dirty="0">
                <a:solidFill>
                  <a:schemeClr val="tx1">
                    <a:lumMod val="75000"/>
                    <a:lumOff val="25000"/>
                  </a:schemeClr>
                </a:solidFill>
                <a:latin typeface="Open Sans"/>
              </a:rPr>
              <a:t>essage</a:t>
            </a:r>
            <a:r>
              <a:rPr lang="en-US" sz="3200" b="1" dirty="0">
                <a:solidFill>
                  <a:srgbClr val="FF0000"/>
                </a:solidFill>
                <a:latin typeface="Open Sans"/>
              </a:rPr>
              <a:t> Q</a:t>
            </a:r>
            <a:r>
              <a:rPr lang="en-US" sz="2800" b="1" dirty="0">
                <a:solidFill>
                  <a:schemeClr val="tx1">
                    <a:lumMod val="75000"/>
                    <a:lumOff val="25000"/>
                  </a:schemeClr>
                </a:solidFill>
                <a:latin typeface="Open Sans"/>
              </a:rPr>
              <a:t>ueuing</a:t>
            </a:r>
            <a:r>
              <a:rPr lang="en-US" sz="3200" b="1" dirty="0">
                <a:solidFill>
                  <a:srgbClr val="FF0000"/>
                </a:solidFill>
                <a:latin typeface="Open Sans"/>
              </a:rPr>
              <a:t> T</a:t>
            </a:r>
            <a:r>
              <a:rPr lang="en-US" sz="2800" b="1" dirty="0">
                <a:solidFill>
                  <a:schemeClr val="tx1">
                    <a:lumMod val="75000"/>
                    <a:lumOff val="25000"/>
                  </a:schemeClr>
                </a:solidFill>
                <a:latin typeface="Open Sans"/>
              </a:rPr>
              <a:t>elemetry</a:t>
            </a:r>
            <a:r>
              <a:rPr lang="en-US" sz="3200" b="1" dirty="0">
                <a:solidFill>
                  <a:srgbClr val="FF0000"/>
                </a:solidFill>
                <a:latin typeface="Open Sans"/>
              </a:rPr>
              <a:t> T</a:t>
            </a:r>
            <a:r>
              <a:rPr lang="en-US" sz="2800" b="1" dirty="0">
                <a:solidFill>
                  <a:schemeClr val="tx1">
                    <a:lumMod val="75000"/>
                    <a:lumOff val="25000"/>
                  </a:schemeClr>
                </a:solidFill>
                <a:latin typeface="Open Sans"/>
              </a:rPr>
              <a:t>ransport</a:t>
            </a:r>
            <a:endParaRPr lang="en-US" sz="2800" b="1" dirty="0">
              <a:solidFill>
                <a:schemeClr val="tx1">
                  <a:lumMod val="75000"/>
                  <a:lumOff val="25000"/>
                </a:schemeClr>
              </a:solidFill>
            </a:endParaRPr>
          </a:p>
        </p:txBody>
      </p:sp>
      <p:grpSp>
        <p:nvGrpSpPr>
          <p:cNvPr id="32" name="Group 31">
            <a:extLst>
              <a:ext uri="{FF2B5EF4-FFF2-40B4-BE49-F238E27FC236}">
                <a16:creationId xmlns:a16="http://schemas.microsoft.com/office/drawing/2014/main" id="{0615AFC4-20C6-44B7-8237-671499C9F96D}"/>
              </a:ext>
            </a:extLst>
          </p:cNvPr>
          <p:cNvGrpSpPr/>
          <p:nvPr/>
        </p:nvGrpSpPr>
        <p:grpSpPr>
          <a:xfrm>
            <a:off x="3257147" y="1713373"/>
            <a:ext cx="5449868" cy="4104803"/>
            <a:chOff x="3931517" y="1747663"/>
            <a:chExt cx="5449868" cy="4104803"/>
          </a:xfrm>
        </p:grpSpPr>
        <p:pic>
          <p:nvPicPr>
            <p:cNvPr id="6" name="Picture 5">
              <a:extLst>
                <a:ext uri="{FF2B5EF4-FFF2-40B4-BE49-F238E27FC236}">
                  <a16:creationId xmlns:a16="http://schemas.microsoft.com/office/drawing/2014/main" id="{8DB28F1D-8E87-42CE-9F66-D46C41DE2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569" y="2122170"/>
              <a:ext cx="2388870" cy="2388870"/>
            </a:xfrm>
            <a:prstGeom prst="rect">
              <a:avLst/>
            </a:prstGeom>
          </p:spPr>
        </p:pic>
        <p:sp>
          <p:nvSpPr>
            <p:cNvPr id="7" name="TextBox 6">
              <a:extLst>
                <a:ext uri="{FF2B5EF4-FFF2-40B4-BE49-F238E27FC236}">
                  <a16:creationId xmlns:a16="http://schemas.microsoft.com/office/drawing/2014/main" id="{9DAAA3AA-1DEA-473E-B2BF-3E6670149E34}"/>
                </a:ext>
              </a:extLst>
            </p:cNvPr>
            <p:cNvSpPr txBox="1"/>
            <p:nvPr/>
          </p:nvSpPr>
          <p:spPr>
            <a:xfrm>
              <a:off x="5812155" y="3105834"/>
              <a:ext cx="1375698" cy="646331"/>
            </a:xfrm>
            <a:prstGeom prst="rect">
              <a:avLst/>
            </a:prstGeom>
            <a:noFill/>
          </p:spPr>
          <p:txBody>
            <a:bodyPr wrap="none" rtlCol="0">
              <a:spAutoFit/>
            </a:bodyPr>
            <a:lstStyle/>
            <a:p>
              <a:r>
                <a:rPr lang="en-IN" sz="3600" b="1" dirty="0">
                  <a:solidFill>
                    <a:srgbClr val="FF0000"/>
                  </a:solidFill>
                </a:rPr>
                <a:t>MQTT</a:t>
              </a:r>
              <a:endParaRPr lang="en-US" sz="3600" b="1" dirty="0">
                <a:solidFill>
                  <a:srgbClr val="FF0000"/>
                </a:solidFill>
              </a:endParaRPr>
            </a:p>
          </p:txBody>
        </p:sp>
        <p:pic>
          <p:nvPicPr>
            <p:cNvPr id="9" name="Picture 8">
              <a:extLst>
                <a:ext uri="{FF2B5EF4-FFF2-40B4-BE49-F238E27FC236}">
                  <a16:creationId xmlns:a16="http://schemas.microsoft.com/office/drawing/2014/main" id="{ECD0903A-D5C8-41AD-B63E-8AF77C73F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091" y="1747663"/>
              <a:ext cx="1143512" cy="1143512"/>
            </a:xfrm>
            <a:prstGeom prst="rect">
              <a:avLst/>
            </a:prstGeom>
          </p:spPr>
        </p:pic>
        <p:pic>
          <p:nvPicPr>
            <p:cNvPr id="11" name="Picture 10">
              <a:extLst>
                <a:ext uri="{FF2B5EF4-FFF2-40B4-BE49-F238E27FC236}">
                  <a16:creationId xmlns:a16="http://schemas.microsoft.com/office/drawing/2014/main" id="{378D63A8-6EAB-4836-BA9D-73FA94218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5548" y="3956837"/>
              <a:ext cx="994105" cy="994105"/>
            </a:xfrm>
            <a:prstGeom prst="rect">
              <a:avLst/>
            </a:prstGeom>
          </p:spPr>
        </p:pic>
        <p:pic>
          <p:nvPicPr>
            <p:cNvPr id="13" name="Picture 12">
              <a:extLst>
                <a:ext uri="{FF2B5EF4-FFF2-40B4-BE49-F238E27FC236}">
                  <a16:creationId xmlns:a16="http://schemas.microsoft.com/office/drawing/2014/main" id="{5423B33C-CAEF-4A51-9FC2-2B529E9547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308" y="3923819"/>
              <a:ext cx="1311077" cy="1311077"/>
            </a:xfrm>
            <a:prstGeom prst="rect">
              <a:avLst/>
            </a:prstGeom>
          </p:spPr>
        </p:pic>
        <p:pic>
          <p:nvPicPr>
            <p:cNvPr id="15" name="Picture 14">
              <a:extLst>
                <a:ext uri="{FF2B5EF4-FFF2-40B4-BE49-F238E27FC236}">
                  <a16:creationId xmlns:a16="http://schemas.microsoft.com/office/drawing/2014/main" id="{9694906A-9475-43A8-8CC5-5226B5D86C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9222" y="4541389"/>
              <a:ext cx="1311077" cy="1311077"/>
            </a:xfrm>
            <a:prstGeom prst="rect">
              <a:avLst/>
            </a:prstGeom>
          </p:spPr>
        </p:pic>
        <p:pic>
          <p:nvPicPr>
            <p:cNvPr id="17" name="Picture 16">
              <a:extLst>
                <a:ext uri="{FF2B5EF4-FFF2-40B4-BE49-F238E27FC236}">
                  <a16:creationId xmlns:a16="http://schemas.microsoft.com/office/drawing/2014/main" id="{C09DF184-217D-4AE2-B479-793406ED24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1517" y="1891305"/>
              <a:ext cx="914400" cy="914400"/>
            </a:xfrm>
            <a:prstGeom prst="rect">
              <a:avLst/>
            </a:prstGeom>
          </p:spPr>
        </p:pic>
        <p:cxnSp>
          <p:nvCxnSpPr>
            <p:cNvPr id="19" name="Straight Arrow Connector 18">
              <a:extLst>
                <a:ext uri="{FF2B5EF4-FFF2-40B4-BE49-F238E27FC236}">
                  <a16:creationId xmlns:a16="http://schemas.microsoft.com/office/drawing/2014/main" id="{237804DB-3F93-463E-9724-162B2E173905}"/>
                </a:ext>
              </a:extLst>
            </p:cNvPr>
            <p:cNvCxnSpPr>
              <a:cxnSpLocks/>
            </p:cNvCxnSpPr>
            <p:nvPr/>
          </p:nvCxnSpPr>
          <p:spPr>
            <a:xfrm>
              <a:off x="5013482" y="2634833"/>
              <a:ext cx="489330" cy="341745"/>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A361B63E-E931-4671-92DB-94F4164074E5}"/>
                </a:ext>
              </a:extLst>
            </p:cNvPr>
            <p:cNvCxnSpPr>
              <a:cxnSpLocks/>
            </p:cNvCxnSpPr>
            <p:nvPr/>
          </p:nvCxnSpPr>
          <p:spPr>
            <a:xfrm flipV="1">
              <a:off x="7407077" y="2634833"/>
              <a:ext cx="574544" cy="22903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666C227C-41A7-4A45-903C-5B3D76B9C4F1}"/>
                </a:ext>
              </a:extLst>
            </p:cNvPr>
            <p:cNvCxnSpPr>
              <a:cxnSpLocks/>
            </p:cNvCxnSpPr>
            <p:nvPr/>
          </p:nvCxnSpPr>
          <p:spPr>
            <a:xfrm>
              <a:off x="7804197" y="3963384"/>
              <a:ext cx="496539" cy="27927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09697931-818F-484E-81B8-CB8C6CDDEDC3}"/>
                </a:ext>
              </a:extLst>
            </p:cNvPr>
            <p:cNvCxnSpPr>
              <a:cxnSpLocks/>
            </p:cNvCxnSpPr>
            <p:nvPr/>
          </p:nvCxnSpPr>
          <p:spPr>
            <a:xfrm flipV="1">
              <a:off x="4887011" y="3977225"/>
              <a:ext cx="409138" cy="377605"/>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06D61E6F-4DEE-479E-A613-325AEC82D8A6}"/>
                </a:ext>
              </a:extLst>
            </p:cNvPr>
            <p:cNvCxnSpPr>
              <a:cxnSpLocks/>
            </p:cNvCxnSpPr>
            <p:nvPr/>
          </p:nvCxnSpPr>
          <p:spPr>
            <a:xfrm>
              <a:off x="6482001" y="4208367"/>
              <a:ext cx="0" cy="408019"/>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69715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0530601-11C6-43E6-9A10-445E5ABC5625}"/>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A40A7D6B-248A-497C-96A2-3DC69B800385}"/>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1D9355-6AD6-49B2-B803-09C3FF53A85B}"/>
                </a:ext>
              </a:extLst>
            </p:cNvPr>
            <p:cNvSpPr txBox="1"/>
            <p:nvPr/>
          </p:nvSpPr>
          <p:spPr>
            <a:xfrm>
              <a:off x="284981" y="158432"/>
              <a:ext cx="2491388" cy="400110"/>
            </a:xfrm>
            <a:prstGeom prst="rect">
              <a:avLst/>
            </a:prstGeom>
            <a:noFill/>
          </p:spPr>
          <p:txBody>
            <a:bodyPr wrap="square" rtlCol="0">
              <a:spAutoFit/>
            </a:bodyPr>
            <a:lstStyle/>
            <a:p>
              <a:r>
                <a:rPr lang="en-IN" sz="2000" b="1">
                  <a:solidFill>
                    <a:schemeClr val="bg1"/>
                  </a:solidFill>
                </a:rPr>
                <a:t>PUBLISH </a:t>
              </a:r>
              <a:r>
                <a:rPr lang="en-IN" sz="2000" b="1" dirty="0">
                  <a:solidFill>
                    <a:schemeClr val="bg1"/>
                  </a:solidFill>
                </a:rPr>
                <a:t>packet</a:t>
              </a:r>
              <a:endParaRPr lang="en-US" sz="2000" b="1" dirty="0">
                <a:solidFill>
                  <a:schemeClr val="bg1"/>
                </a:solidFill>
              </a:endParaRPr>
            </a:p>
          </p:txBody>
        </p:sp>
      </p:grpSp>
      <p:sp>
        <p:nvSpPr>
          <p:cNvPr id="7" name="TextBox 6">
            <a:extLst>
              <a:ext uri="{FF2B5EF4-FFF2-40B4-BE49-F238E27FC236}">
                <a16:creationId xmlns:a16="http://schemas.microsoft.com/office/drawing/2014/main" id="{1E69EAD0-4686-4369-88FC-CB6DA63E2929}"/>
              </a:ext>
            </a:extLst>
          </p:cNvPr>
          <p:cNvSpPr txBox="1"/>
          <p:nvPr/>
        </p:nvSpPr>
        <p:spPr>
          <a:xfrm>
            <a:off x="2765786" y="158432"/>
            <a:ext cx="1159292" cy="369332"/>
          </a:xfrm>
          <a:prstGeom prst="rect">
            <a:avLst/>
          </a:prstGeom>
          <a:noFill/>
        </p:spPr>
        <p:txBody>
          <a:bodyPr wrap="none" rtlCol="0">
            <a:spAutoFit/>
          </a:bodyPr>
          <a:lstStyle/>
          <a:p>
            <a:r>
              <a:rPr lang="en-IN" b="1" dirty="0"/>
              <a:t>Example</a:t>
            </a:r>
            <a:endParaRPr lang="en-US" b="1" dirty="0"/>
          </a:p>
        </p:txBody>
      </p:sp>
      <p:graphicFrame>
        <p:nvGraphicFramePr>
          <p:cNvPr id="8" name="Table 8">
            <a:extLst>
              <a:ext uri="{FF2B5EF4-FFF2-40B4-BE49-F238E27FC236}">
                <a16:creationId xmlns:a16="http://schemas.microsoft.com/office/drawing/2014/main" id="{E189C903-1728-4552-8B17-5EF3F39D7B18}"/>
              </a:ext>
            </a:extLst>
          </p:cNvPr>
          <p:cNvGraphicFramePr>
            <a:graphicFrameLocks noGrp="1"/>
          </p:cNvGraphicFramePr>
          <p:nvPr>
            <p:extLst>
              <p:ext uri="{D42A27DB-BD31-4B8C-83A1-F6EECF244321}">
                <p14:modId xmlns:p14="http://schemas.microsoft.com/office/powerpoint/2010/main" val="1622749353"/>
              </p:ext>
            </p:extLst>
          </p:nvPr>
        </p:nvGraphicFramePr>
        <p:xfrm>
          <a:off x="1213402" y="1966211"/>
          <a:ext cx="10634552"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1935421">
                  <a:extLst>
                    <a:ext uri="{9D8B030D-6E8A-4147-A177-3AD203B41FA5}">
                      <a16:colId xmlns:a16="http://schemas.microsoft.com/office/drawing/2014/main" val="3125772007"/>
                    </a:ext>
                  </a:extLst>
                </a:gridCol>
                <a:gridCol w="7457243">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Publish packet</a:t>
                      </a:r>
                      <a:endParaRPr lang="en-US" dirty="0"/>
                    </a:p>
                  </a:txBody>
                  <a:tcPr/>
                </a:tc>
                <a:tc>
                  <a:txBody>
                    <a:bodyPr/>
                    <a:lstStyle/>
                    <a:p>
                      <a:r>
                        <a:rPr lang="en-IN" dirty="0"/>
                        <a:t>0x31 </a:t>
                      </a:r>
                      <a:r>
                        <a:rPr lang="en-US" dirty="0"/>
                        <a:t>b’00110001</a:t>
                      </a:r>
                      <a:r>
                        <a:rPr lang="en-IN" dirty="0"/>
                        <a:t> {QoS = 0,dup = 0, retain=1}</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0x1C (28 bytes)</a:t>
                      </a:r>
                      <a:endParaRPr lang="en-US" dirty="0"/>
                    </a:p>
                  </a:txBody>
                  <a:tcPr/>
                </a:tc>
                <a:extLst>
                  <a:ext uri="{0D108BD9-81ED-4DB2-BD59-A6C34878D82A}">
                    <a16:rowId xmlns:a16="http://schemas.microsoft.com/office/drawing/2014/main" val="1404428211"/>
                  </a:ext>
                </a:extLst>
              </a:tr>
            </a:tbl>
          </a:graphicData>
        </a:graphic>
      </p:graphicFrame>
      <p:sp>
        <p:nvSpPr>
          <p:cNvPr id="9" name="Rectangle 8">
            <a:extLst>
              <a:ext uri="{FF2B5EF4-FFF2-40B4-BE49-F238E27FC236}">
                <a16:creationId xmlns:a16="http://schemas.microsoft.com/office/drawing/2014/main" id="{02E80F13-E445-415C-A915-D6A9774BE6D5}"/>
              </a:ext>
            </a:extLst>
          </p:cNvPr>
          <p:cNvSpPr/>
          <p:nvPr/>
        </p:nvSpPr>
        <p:spPr>
          <a:xfrm>
            <a:off x="1088328" y="1579559"/>
            <a:ext cx="1656223" cy="369332"/>
          </a:xfrm>
          <a:prstGeom prst="rect">
            <a:avLst/>
          </a:prstGeom>
        </p:spPr>
        <p:txBody>
          <a:bodyPr wrap="none">
            <a:spAutoFit/>
          </a:bodyPr>
          <a:lstStyle/>
          <a:p>
            <a:r>
              <a:rPr lang="en-IN" b="1" dirty="0"/>
              <a:t>Fixed header</a:t>
            </a:r>
            <a:endParaRPr lang="en-US" b="1" dirty="0"/>
          </a:p>
        </p:txBody>
      </p:sp>
      <p:sp>
        <p:nvSpPr>
          <p:cNvPr id="10" name="Rectangle 9">
            <a:extLst>
              <a:ext uri="{FF2B5EF4-FFF2-40B4-BE49-F238E27FC236}">
                <a16:creationId xmlns:a16="http://schemas.microsoft.com/office/drawing/2014/main" id="{03B1AE0F-6C1F-4860-9A12-E9FE92FF40BA}"/>
              </a:ext>
            </a:extLst>
          </p:cNvPr>
          <p:cNvSpPr/>
          <p:nvPr/>
        </p:nvSpPr>
        <p:spPr>
          <a:xfrm>
            <a:off x="2886831" y="1124089"/>
            <a:ext cx="5779146" cy="369332"/>
          </a:xfrm>
          <a:prstGeom prst="rect">
            <a:avLst/>
          </a:prstGeom>
        </p:spPr>
        <p:txBody>
          <a:bodyPr wrap="none">
            <a:spAutoFit/>
          </a:bodyPr>
          <a:lstStyle/>
          <a:p>
            <a:r>
              <a:rPr lang="en-US" b="1" dirty="0">
                <a:solidFill>
                  <a:srgbClr val="0070C0"/>
                </a:solidFill>
              </a:rPr>
              <a:t>topic name "CC:50:E3:9B:F7:84/hall" payload "test"</a:t>
            </a:r>
          </a:p>
        </p:txBody>
      </p:sp>
      <p:graphicFrame>
        <p:nvGraphicFramePr>
          <p:cNvPr id="11" name="Table 10">
            <a:extLst>
              <a:ext uri="{FF2B5EF4-FFF2-40B4-BE49-F238E27FC236}">
                <a16:creationId xmlns:a16="http://schemas.microsoft.com/office/drawing/2014/main" id="{CD882D4D-4F52-4DEA-ACE2-4058C39038FA}"/>
              </a:ext>
            </a:extLst>
          </p:cNvPr>
          <p:cNvGraphicFramePr>
            <a:graphicFrameLocks noGrp="1"/>
          </p:cNvGraphicFramePr>
          <p:nvPr>
            <p:extLst>
              <p:ext uri="{D42A27DB-BD31-4B8C-83A1-F6EECF244321}">
                <p14:modId xmlns:p14="http://schemas.microsoft.com/office/powerpoint/2010/main" val="353187268"/>
              </p:ext>
            </p:extLst>
          </p:nvPr>
        </p:nvGraphicFramePr>
        <p:xfrm>
          <a:off x="1213402" y="3715178"/>
          <a:ext cx="10620532" cy="101092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79809">
                  <a:extLst>
                    <a:ext uri="{9D8B030D-6E8A-4147-A177-3AD203B41FA5}">
                      <a16:colId xmlns:a16="http://schemas.microsoft.com/office/drawing/2014/main" val="2869853080"/>
                    </a:ext>
                  </a:extLst>
                </a:gridCol>
                <a:gridCol w="7389957">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Topic length</a:t>
                      </a:r>
                      <a:endParaRPr lang="en-US" b="0" dirty="0"/>
                    </a:p>
                  </a:txBody>
                  <a:tcPr/>
                </a:tc>
                <a:tc>
                  <a:txBody>
                    <a:bodyPr/>
                    <a:lstStyle/>
                    <a:p>
                      <a:r>
                        <a:rPr lang="en-US" b="0" dirty="0"/>
                        <a:t>0x00 0x16 (22 bytes)</a:t>
                      </a:r>
                    </a:p>
                  </a:txBody>
                  <a:tcPr/>
                </a:tc>
                <a:extLst>
                  <a:ext uri="{0D108BD9-81ED-4DB2-BD59-A6C34878D82A}">
                    <a16:rowId xmlns:a16="http://schemas.microsoft.com/office/drawing/2014/main" val="4113096506"/>
                  </a:ext>
                </a:extLst>
              </a:tr>
              <a:tr h="370840">
                <a:tc>
                  <a:txBody>
                    <a:bodyPr/>
                    <a:lstStyle/>
                    <a:p>
                      <a:r>
                        <a:rPr lang="en-IN" dirty="0"/>
                        <a:t>05 - 26</a:t>
                      </a:r>
                      <a:endParaRPr lang="en-US" dirty="0"/>
                    </a:p>
                  </a:txBody>
                  <a:tcPr/>
                </a:tc>
                <a:tc>
                  <a:txBody>
                    <a:bodyPr/>
                    <a:lstStyle/>
                    <a:p>
                      <a:r>
                        <a:rPr lang="en-IN" dirty="0"/>
                        <a:t>Topic</a:t>
                      </a:r>
                      <a:endParaRPr lang="en-US" dirty="0"/>
                    </a:p>
                  </a:txBody>
                  <a:tcPr/>
                </a:tc>
                <a:tc>
                  <a:txBody>
                    <a:bodyPr/>
                    <a:lstStyle/>
                    <a:p>
                      <a:r>
                        <a:rPr lang="pt-BR" dirty="0"/>
                        <a:t>0x43 0x43 0x3A 0x35 0x30 0x3A 0x45 0x33 0x3A 0x39 0x42 0x3A 0x46 0x37 0x3A 0x38 0x34 0x2F 0x68 0x61 0x6C 0x6C  {</a:t>
                      </a:r>
                      <a:r>
                        <a:rPr lang="en-US" dirty="0"/>
                        <a:t>CC:50:E3:9B:F7:84/hall</a:t>
                      </a:r>
                      <a:r>
                        <a:rPr lang="pt-BR" dirty="0"/>
                        <a:t>}</a:t>
                      </a:r>
                      <a:endParaRPr lang="en-US" dirty="0"/>
                    </a:p>
                  </a:txBody>
                  <a:tcPr/>
                </a:tc>
                <a:extLst>
                  <a:ext uri="{0D108BD9-81ED-4DB2-BD59-A6C34878D82A}">
                    <a16:rowId xmlns:a16="http://schemas.microsoft.com/office/drawing/2014/main" val="3789661128"/>
                  </a:ext>
                </a:extLst>
              </a:tr>
            </a:tbl>
          </a:graphicData>
        </a:graphic>
      </p:graphicFrame>
      <p:sp>
        <p:nvSpPr>
          <p:cNvPr id="12" name="Rectangle 11">
            <a:extLst>
              <a:ext uri="{FF2B5EF4-FFF2-40B4-BE49-F238E27FC236}">
                <a16:creationId xmlns:a16="http://schemas.microsoft.com/office/drawing/2014/main" id="{37AC622E-8C80-4965-993E-0D42C6AC29E4}"/>
              </a:ext>
            </a:extLst>
          </p:cNvPr>
          <p:cNvSpPr/>
          <p:nvPr/>
        </p:nvSpPr>
        <p:spPr>
          <a:xfrm>
            <a:off x="1088328" y="3301474"/>
            <a:ext cx="2012089" cy="369332"/>
          </a:xfrm>
          <a:prstGeom prst="rect">
            <a:avLst/>
          </a:prstGeom>
        </p:spPr>
        <p:txBody>
          <a:bodyPr wrap="none">
            <a:spAutoFit/>
          </a:bodyPr>
          <a:lstStyle/>
          <a:p>
            <a:r>
              <a:rPr lang="en-IN" b="1" dirty="0"/>
              <a:t>Variable header</a:t>
            </a:r>
            <a:endParaRPr lang="en-US" b="1" dirty="0"/>
          </a:p>
        </p:txBody>
      </p:sp>
      <p:sp>
        <p:nvSpPr>
          <p:cNvPr id="13" name="Rectangle 12">
            <a:extLst>
              <a:ext uri="{FF2B5EF4-FFF2-40B4-BE49-F238E27FC236}">
                <a16:creationId xmlns:a16="http://schemas.microsoft.com/office/drawing/2014/main" id="{EC083973-6EF1-4B17-ADBF-6B2440A97892}"/>
              </a:ext>
            </a:extLst>
          </p:cNvPr>
          <p:cNvSpPr/>
          <p:nvPr/>
        </p:nvSpPr>
        <p:spPr>
          <a:xfrm>
            <a:off x="1088328" y="5223161"/>
            <a:ext cx="1109599" cy="369332"/>
          </a:xfrm>
          <a:prstGeom prst="rect">
            <a:avLst/>
          </a:prstGeom>
        </p:spPr>
        <p:txBody>
          <a:bodyPr wrap="none">
            <a:spAutoFit/>
          </a:bodyPr>
          <a:lstStyle/>
          <a:p>
            <a:r>
              <a:rPr lang="en-IN" b="1" dirty="0"/>
              <a:t>Payload</a:t>
            </a:r>
            <a:endParaRPr lang="en-US" b="1" dirty="0"/>
          </a:p>
        </p:txBody>
      </p:sp>
      <p:graphicFrame>
        <p:nvGraphicFramePr>
          <p:cNvPr id="14" name="Table 10">
            <a:extLst>
              <a:ext uri="{FF2B5EF4-FFF2-40B4-BE49-F238E27FC236}">
                <a16:creationId xmlns:a16="http://schemas.microsoft.com/office/drawing/2014/main" id="{D64D8832-8EC6-4C85-8084-BD4FFAFFB928}"/>
              </a:ext>
            </a:extLst>
          </p:cNvPr>
          <p:cNvGraphicFramePr>
            <a:graphicFrameLocks noGrp="1"/>
          </p:cNvGraphicFramePr>
          <p:nvPr>
            <p:extLst>
              <p:ext uri="{D42A27DB-BD31-4B8C-83A1-F6EECF244321}">
                <p14:modId xmlns:p14="http://schemas.microsoft.com/office/powerpoint/2010/main" val="1533908804"/>
              </p:ext>
            </p:extLst>
          </p:nvPr>
        </p:nvGraphicFramePr>
        <p:xfrm>
          <a:off x="1213402" y="5732247"/>
          <a:ext cx="10647165"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87928">
                  <a:extLst>
                    <a:ext uri="{9D8B030D-6E8A-4147-A177-3AD203B41FA5}">
                      <a16:colId xmlns:a16="http://schemas.microsoft.com/office/drawing/2014/main" val="2869853080"/>
                    </a:ext>
                  </a:extLst>
                </a:gridCol>
                <a:gridCol w="7408471">
                  <a:extLst>
                    <a:ext uri="{9D8B030D-6E8A-4147-A177-3AD203B41FA5}">
                      <a16:colId xmlns:a16="http://schemas.microsoft.com/office/drawing/2014/main" val="3610465948"/>
                    </a:ext>
                  </a:extLst>
                </a:gridCol>
              </a:tblGrid>
              <a:tr h="370840">
                <a:tc>
                  <a:txBody>
                    <a:bodyPr/>
                    <a:lstStyle/>
                    <a:p>
                      <a:r>
                        <a:rPr lang="en-IN" b="0" dirty="0"/>
                        <a:t>27 - 31</a:t>
                      </a:r>
                      <a:endParaRPr lang="en-US" b="0" dirty="0"/>
                    </a:p>
                  </a:txBody>
                  <a:tcPr/>
                </a:tc>
                <a:tc>
                  <a:txBody>
                    <a:bodyPr/>
                    <a:lstStyle/>
                    <a:p>
                      <a:r>
                        <a:rPr lang="en-IN" b="0" dirty="0"/>
                        <a:t>payload</a:t>
                      </a:r>
                      <a:endParaRPr lang="en-US" b="0" dirty="0"/>
                    </a:p>
                  </a:txBody>
                  <a:tcPr/>
                </a:tc>
                <a:tc>
                  <a:txBody>
                    <a:bodyPr/>
                    <a:lstStyle/>
                    <a:p>
                      <a:r>
                        <a:rPr lang="it-IT" b="0" dirty="0"/>
                        <a:t>0x74 0x65 0x73 0x74 {test}</a:t>
                      </a:r>
                      <a:endParaRPr lang="en-US" b="0" dirty="0"/>
                    </a:p>
                  </a:txBody>
                  <a:tcPr/>
                </a:tc>
                <a:extLst>
                  <a:ext uri="{0D108BD9-81ED-4DB2-BD59-A6C34878D82A}">
                    <a16:rowId xmlns:a16="http://schemas.microsoft.com/office/drawing/2014/main" val="4113096506"/>
                  </a:ext>
                </a:extLst>
              </a:tr>
            </a:tbl>
          </a:graphicData>
        </a:graphic>
      </p:graphicFrame>
      <p:sp>
        <p:nvSpPr>
          <p:cNvPr id="15" name="TextBox 14">
            <a:extLst>
              <a:ext uri="{FF2B5EF4-FFF2-40B4-BE49-F238E27FC236}">
                <a16:creationId xmlns:a16="http://schemas.microsoft.com/office/drawing/2014/main" id="{731D0222-F98B-4796-B9A2-F2CFDCB62254}"/>
              </a:ext>
            </a:extLst>
          </p:cNvPr>
          <p:cNvSpPr txBox="1"/>
          <p:nvPr/>
        </p:nvSpPr>
        <p:spPr>
          <a:xfrm>
            <a:off x="8525788" y="1145098"/>
            <a:ext cx="779381" cy="369332"/>
          </a:xfrm>
          <a:prstGeom prst="rect">
            <a:avLst/>
          </a:prstGeom>
          <a:noFill/>
        </p:spPr>
        <p:txBody>
          <a:bodyPr wrap="none" rtlCol="0">
            <a:spAutoFit/>
          </a:bodyPr>
          <a:lstStyle/>
          <a:p>
            <a:r>
              <a:rPr lang="en-IN" b="1" dirty="0">
                <a:solidFill>
                  <a:srgbClr val="FF0000"/>
                </a:solidFill>
              </a:rPr>
              <a:t>QoS0</a:t>
            </a:r>
            <a:endParaRPr lang="en-US" b="1" dirty="0">
              <a:solidFill>
                <a:srgbClr val="FF0000"/>
              </a:solidFill>
            </a:endParaRPr>
          </a:p>
        </p:txBody>
      </p:sp>
    </p:spTree>
    <p:extLst>
      <p:ext uri="{BB962C8B-B14F-4D97-AF65-F5344CB8AC3E}">
        <p14:creationId xmlns:p14="http://schemas.microsoft.com/office/powerpoint/2010/main" val="188296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0530601-11C6-43E6-9A10-445E5ABC5625}"/>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A40A7D6B-248A-497C-96A2-3DC69B800385}"/>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1D9355-6AD6-49B2-B803-09C3FF53A85B}"/>
                </a:ext>
              </a:extLst>
            </p:cNvPr>
            <p:cNvSpPr txBox="1"/>
            <p:nvPr/>
          </p:nvSpPr>
          <p:spPr>
            <a:xfrm>
              <a:off x="284981" y="158432"/>
              <a:ext cx="2491388" cy="400110"/>
            </a:xfrm>
            <a:prstGeom prst="rect">
              <a:avLst/>
            </a:prstGeom>
            <a:noFill/>
          </p:spPr>
          <p:txBody>
            <a:bodyPr wrap="square" rtlCol="0">
              <a:spAutoFit/>
            </a:bodyPr>
            <a:lstStyle/>
            <a:p>
              <a:r>
                <a:rPr lang="en-IN" sz="2000" b="1">
                  <a:solidFill>
                    <a:schemeClr val="bg1"/>
                  </a:solidFill>
                </a:rPr>
                <a:t>PUBLISH </a:t>
              </a:r>
              <a:r>
                <a:rPr lang="en-IN" sz="2000" b="1" dirty="0">
                  <a:solidFill>
                    <a:schemeClr val="bg1"/>
                  </a:solidFill>
                </a:rPr>
                <a:t>packet</a:t>
              </a:r>
              <a:endParaRPr lang="en-US" sz="2000" b="1" dirty="0">
                <a:solidFill>
                  <a:schemeClr val="bg1"/>
                </a:solidFill>
              </a:endParaRPr>
            </a:p>
          </p:txBody>
        </p:sp>
      </p:grpSp>
      <p:sp>
        <p:nvSpPr>
          <p:cNvPr id="7" name="TextBox 6">
            <a:extLst>
              <a:ext uri="{FF2B5EF4-FFF2-40B4-BE49-F238E27FC236}">
                <a16:creationId xmlns:a16="http://schemas.microsoft.com/office/drawing/2014/main" id="{1E69EAD0-4686-4369-88FC-CB6DA63E2929}"/>
              </a:ext>
            </a:extLst>
          </p:cNvPr>
          <p:cNvSpPr txBox="1"/>
          <p:nvPr/>
        </p:nvSpPr>
        <p:spPr>
          <a:xfrm>
            <a:off x="2765786" y="158432"/>
            <a:ext cx="1159292" cy="369332"/>
          </a:xfrm>
          <a:prstGeom prst="rect">
            <a:avLst/>
          </a:prstGeom>
          <a:noFill/>
        </p:spPr>
        <p:txBody>
          <a:bodyPr wrap="none" rtlCol="0">
            <a:spAutoFit/>
          </a:bodyPr>
          <a:lstStyle/>
          <a:p>
            <a:r>
              <a:rPr lang="en-IN" b="1" dirty="0"/>
              <a:t>Example</a:t>
            </a:r>
            <a:endParaRPr lang="en-US" b="1" dirty="0"/>
          </a:p>
        </p:txBody>
      </p:sp>
      <p:graphicFrame>
        <p:nvGraphicFramePr>
          <p:cNvPr id="8" name="Table 8">
            <a:extLst>
              <a:ext uri="{FF2B5EF4-FFF2-40B4-BE49-F238E27FC236}">
                <a16:creationId xmlns:a16="http://schemas.microsoft.com/office/drawing/2014/main" id="{E189C903-1728-4552-8B17-5EF3F39D7B18}"/>
              </a:ext>
            </a:extLst>
          </p:cNvPr>
          <p:cNvGraphicFramePr>
            <a:graphicFrameLocks noGrp="1"/>
          </p:cNvGraphicFramePr>
          <p:nvPr>
            <p:extLst>
              <p:ext uri="{D42A27DB-BD31-4B8C-83A1-F6EECF244321}">
                <p14:modId xmlns:p14="http://schemas.microsoft.com/office/powerpoint/2010/main" val="1545512129"/>
              </p:ext>
            </p:extLst>
          </p:nvPr>
        </p:nvGraphicFramePr>
        <p:xfrm>
          <a:off x="1213402" y="1966211"/>
          <a:ext cx="10634552"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1935421">
                  <a:extLst>
                    <a:ext uri="{9D8B030D-6E8A-4147-A177-3AD203B41FA5}">
                      <a16:colId xmlns:a16="http://schemas.microsoft.com/office/drawing/2014/main" val="3125772007"/>
                    </a:ext>
                  </a:extLst>
                </a:gridCol>
                <a:gridCol w="7457243">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Publish packet</a:t>
                      </a:r>
                      <a:endParaRPr lang="en-US" dirty="0"/>
                    </a:p>
                  </a:txBody>
                  <a:tcPr/>
                </a:tc>
                <a:tc>
                  <a:txBody>
                    <a:bodyPr/>
                    <a:lstStyle/>
                    <a:p>
                      <a:r>
                        <a:rPr lang="en-IN" dirty="0"/>
                        <a:t>0x33 </a:t>
                      </a:r>
                      <a:r>
                        <a:rPr lang="en-US" dirty="0"/>
                        <a:t>b’00110011</a:t>
                      </a:r>
                      <a:r>
                        <a:rPr lang="en-IN" dirty="0"/>
                        <a:t> {QoS = 1,dup = 0, retain=1}</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0x1E (30 bytes)</a:t>
                      </a:r>
                      <a:endParaRPr lang="en-US" dirty="0"/>
                    </a:p>
                  </a:txBody>
                  <a:tcPr/>
                </a:tc>
                <a:extLst>
                  <a:ext uri="{0D108BD9-81ED-4DB2-BD59-A6C34878D82A}">
                    <a16:rowId xmlns:a16="http://schemas.microsoft.com/office/drawing/2014/main" val="1404428211"/>
                  </a:ext>
                </a:extLst>
              </a:tr>
            </a:tbl>
          </a:graphicData>
        </a:graphic>
      </p:graphicFrame>
      <p:sp>
        <p:nvSpPr>
          <p:cNvPr id="9" name="Rectangle 8">
            <a:extLst>
              <a:ext uri="{FF2B5EF4-FFF2-40B4-BE49-F238E27FC236}">
                <a16:creationId xmlns:a16="http://schemas.microsoft.com/office/drawing/2014/main" id="{02E80F13-E445-415C-A915-D6A9774BE6D5}"/>
              </a:ext>
            </a:extLst>
          </p:cNvPr>
          <p:cNvSpPr/>
          <p:nvPr/>
        </p:nvSpPr>
        <p:spPr>
          <a:xfrm>
            <a:off x="1088328" y="1579559"/>
            <a:ext cx="1656223" cy="369332"/>
          </a:xfrm>
          <a:prstGeom prst="rect">
            <a:avLst/>
          </a:prstGeom>
        </p:spPr>
        <p:txBody>
          <a:bodyPr wrap="none">
            <a:spAutoFit/>
          </a:bodyPr>
          <a:lstStyle/>
          <a:p>
            <a:r>
              <a:rPr lang="en-IN" b="1" dirty="0"/>
              <a:t>Fixed header</a:t>
            </a:r>
            <a:endParaRPr lang="en-US" b="1" dirty="0"/>
          </a:p>
        </p:txBody>
      </p:sp>
      <p:sp>
        <p:nvSpPr>
          <p:cNvPr id="10" name="Rectangle 9">
            <a:extLst>
              <a:ext uri="{FF2B5EF4-FFF2-40B4-BE49-F238E27FC236}">
                <a16:creationId xmlns:a16="http://schemas.microsoft.com/office/drawing/2014/main" id="{03B1AE0F-6C1F-4860-9A12-E9FE92FF40BA}"/>
              </a:ext>
            </a:extLst>
          </p:cNvPr>
          <p:cNvSpPr/>
          <p:nvPr/>
        </p:nvSpPr>
        <p:spPr>
          <a:xfrm>
            <a:off x="2886831" y="1124089"/>
            <a:ext cx="5779146" cy="369332"/>
          </a:xfrm>
          <a:prstGeom prst="rect">
            <a:avLst/>
          </a:prstGeom>
        </p:spPr>
        <p:txBody>
          <a:bodyPr wrap="none">
            <a:spAutoFit/>
          </a:bodyPr>
          <a:lstStyle/>
          <a:p>
            <a:r>
              <a:rPr lang="en-US" b="1" dirty="0">
                <a:solidFill>
                  <a:srgbClr val="0070C0"/>
                </a:solidFill>
              </a:rPr>
              <a:t>topic name "CC:50:E3:9B:F7:84/hall" payload "test"</a:t>
            </a:r>
          </a:p>
        </p:txBody>
      </p:sp>
      <p:graphicFrame>
        <p:nvGraphicFramePr>
          <p:cNvPr id="11" name="Table 10">
            <a:extLst>
              <a:ext uri="{FF2B5EF4-FFF2-40B4-BE49-F238E27FC236}">
                <a16:creationId xmlns:a16="http://schemas.microsoft.com/office/drawing/2014/main" id="{CD882D4D-4F52-4DEA-ACE2-4058C39038FA}"/>
              </a:ext>
            </a:extLst>
          </p:cNvPr>
          <p:cNvGraphicFramePr>
            <a:graphicFrameLocks noGrp="1"/>
          </p:cNvGraphicFramePr>
          <p:nvPr>
            <p:extLst>
              <p:ext uri="{D42A27DB-BD31-4B8C-83A1-F6EECF244321}">
                <p14:modId xmlns:p14="http://schemas.microsoft.com/office/powerpoint/2010/main" val="3901754727"/>
              </p:ext>
            </p:extLst>
          </p:nvPr>
        </p:nvGraphicFramePr>
        <p:xfrm>
          <a:off x="1213402" y="3620849"/>
          <a:ext cx="10620532" cy="138176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79809">
                  <a:extLst>
                    <a:ext uri="{9D8B030D-6E8A-4147-A177-3AD203B41FA5}">
                      <a16:colId xmlns:a16="http://schemas.microsoft.com/office/drawing/2014/main" val="2869853080"/>
                    </a:ext>
                  </a:extLst>
                </a:gridCol>
                <a:gridCol w="7389957">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Topic length</a:t>
                      </a:r>
                      <a:endParaRPr lang="en-US" b="0" dirty="0"/>
                    </a:p>
                  </a:txBody>
                  <a:tcPr/>
                </a:tc>
                <a:tc>
                  <a:txBody>
                    <a:bodyPr/>
                    <a:lstStyle/>
                    <a:p>
                      <a:r>
                        <a:rPr lang="en-US" b="0" dirty="0"/>
                        <a:t>0x00 0x16 (22 bytes)</a:t>
                      </a:r>
                    </a:p>
                  </a:txBody>
                  <a:tcPr/>
                </a:tc>
                <a:extLst>
                  <a:ext uri="{0D108BD9-81ED-4DB2-BD59-A6C34878D82A}">
                    <a16:rowId xmlns:a16="http://schemas.microsoft.com/office/drawing/2014/main" val="4113096506"/>
                  </a:ext>
                </a:extLst>
              </a:tr>
              <a:tr h="370840">
                <a:tc>
                  <a:txBody>
                    <a:bodyPr/>
                    <a:lstStyle/>
                    <a:p>
                      <a:r>
                        <a:rPr lang="en-IN" dirty="0"/>
                        <a:t>05 - 26</a:t>
                      </a:r>
                      <a:endParaRPr lang="en-US" dirty="0"/>
                    </a:p>
                  </a:txBody>
                  <a:tcPr/>
                </a:tc>
                <a:tc>
                  <a:txBody>
                    <a:bodyPr/>
                    <a:lstStyle/>
                    <a:p>
                      <a:r>
                        <a:rPr lang="en-IN" dirty="0"/>
                        <a:t>Topic</a:t>
                      </a:r>
                      <a:endParaRPr lang="en-US" dirty="0"/>
                    </a:p>
                  </a:txBody>
                  <a:tcPr/>
                </a:tc>
                <a:tc>
                  <a:txBody>
                    <a:bodyPr/>
                    <a:lstStyle/>
                    <a:p>
                      <a:r>
                        <a:rPr lang="pt-BR" dirty="0"/>
                        <a:t>0x43 0x43 0x3A 0x35 0x30 0x3A 0x45 0x33 0x3A 0x39 0x42 0x3A 0x46 0x37 0x3A 0x38 0x34 0x2F 0x68 0x61 0x6C 0x6C  {</a:t>
                      </a:r>
                      <a:r>
                        <a:rPr lang="en-US" dirty="0"/>
                        <a:t>CC:50:E3:9B:F7:84/hall</a:t>
                      </a:r>
                      <a:r>
                        <a:rPr lang="pt-BR" dirty="0"/>
                        <a:t>}</a:t>
                      </a:r>
                    </a:p>
                  </a:txBody>
                  <a:tcPr/>
                </a:tc>
                <a:extLst>
                  <a:ext uri="{0D108BD9-81ED-4DB2-BD59-A6C34878D82A}">
                    <a16:rowId xmlns:a16="http://schemas.microsoft.com/office/drawing/2014/main" val="3789661128"/>
                  </a:ext>
                </a:extLst>
              </a:tr>
              <a:tr h="370840">
                <a:tc>
                  <a:txBody>
                    <a:bodyPr/>
                    <a:lstStyle/>
                    <a:p>
                      <a:r>
                        <a:rPr lang="en-IN" dirty="0"/>
                        <a:t>27,28</a:t>
                      </a:r>
                      <a:endParaRPr lang="en-US" dirty="0"/>
                    </a:p>
                  </a:txBody>
                  <a:tcPr/>
                </a:tc>
                <a:tc>
                  <a:txBody>
                    <a:bodyPr/>
                    <a:lstStyle/>
                    <a:p>
                      <a:r>
                        <a:rPr lang="en-IN" dirty="0"/>
                        <a:t>Packet identifier</a:t>
                      </a:r>
                      <a:endParaRPr lang="en-US" dirty="0"/>
                    </a:p>
                  </a:txBody>
                  <a:tcPr/>
                </a:tc>
                <a:tc>
                  <a:txBody>
                    <a:bodyPr/>
                    <a:lstStyle/>
                    <a:p>
                      <a:r>
                        <a:rPr lang="pt-BR" dirty="0"/>
                        <a:t>0x00 0x02</a:t>
                      </a:r>
                    </a:p>
                  </a:txBody>
                  <a:tcPr/>
                </a:tc>
                <a:extLst>
                  <a:ext uri="{0D108BD9-81ED-4DB2-BD59-A6C34878D82A}">
                    <a16:rowId xmlns:a16="http://schemas.microsoft.com/office/drawing/2014/main" val="299509170"/>
                  </a:ext>
                </a:extLst>
              </a:tr>
            </a:tbl>
          </a:graphicData>
        </a:graphic>
      </p:graphicFrame>
      <p:sp>
        <p:nvSpPr>
          <p:cNvPr id="12" name="Rectangle 11">
            <a:extLst>
              <a:ext uri="{FF2B5EF4-FFF2-40B4-BE49-F238E27FC236}">
                <a16:creationId xmlns:a16="http://schemas.microsoft.com/office/drawing/2014/main" id="{37AC622E-8C80-4965-993E-0D42C6AC29E4}"/>
              </a:ext>
            </a:extLst>
          </p:cNvPr>
          <p:cNvSpPr/>
          <p:nvPr/>
        </p:nvSpPr>
        <p:spPr>
          <a:xfrm>
            <a:off x="1088328" y="3165352"/>
            <a:ext cx="2012089" cy="369332"/>
          </a:xfrm>
          <a:prstGeom prst="rect">
            <a:avLst/>
          </a:prstGeom>
        </p:spPr>
        <p:txBody>
          <a:bodyPr wrap="none">
            <a:spAutoFit/>
          </a:bodyPr>
          <a:lstStyle/>
          <a:p>
            <a:r>
              <a:rPr lang="en-IN" b="1" dirty="0"/>
              <a:t>Variable header</a:t>
            </a:r>
            <a:endParaRPr lang="en-US" b="1" dirty="0"/>
          </a:p>
        </p:txBody>
      </p:sp>
      <p:sp>
        <p:nvSpPr>
          <p:cNvPr id="13" name="Rectangle 12">
            <a:extLst>
              <a:ext uri="{FF2B5EF4-FFF2-40B4-BE49-F238E27FC236}">
                <a16:creationId xmlns:a16="http://schemas.microsoft.com/office/drawing/2014/main" id="{EC083973-6EF1-4B17-ADBF-6B2440A97892}"/>
              </a:ext>
            </a:extLst>
          </p:cNvPr>
          <p:cNvSpPr/>
          <p:nvPr/>
        </p:nvSpPr>
        <p:spPr>
          <a:xfrm>
            <a:off x="1150472" y="5412105"/>
            <a:ext cx="1109599" cy="369332"/>
          </a:xfrm>
          <a:prstGeom prst="rect">
            <a:avLst/>
          </a:prstGeom>
        </p:spPr>
        <p:txBody>
          <a:bodyPr wrap="none">
            <a:spAutoFit/>
          </a:bodyPr>
          <a:lstStyle/>
          <a:p>
            <a:r>
              <a:rPr lang="en-IN" b="1" dirty="0"/>
              <a:t>Payload</a:t>
            </a:r>
            <a:endParaRPr lang="en-US" b="1" dirty="0"/>
          </a:p>
        </p:txBody>
      </p:sp>
      <p:graphicFrame>
        <p:nvGraphicFramePr>
          <p:cNvPr id="14" name="Table 10">
            <a:extLst>
              <a:ext uri="{FF2B5EF4-FFF2-40B4-BE49-F238E27FC236}">
                <a16:creationId xmlns:a16="http://schemas.microsoft.com/office/drawing/2014/main" id="{D64D8832-8EC6-4C85-8084-BD4FFAFFB928}"/>
              </a:ext>
            </a:extLst>
          </p:cNvPr>
          <p:cNvGraphicFramePr>
            <a:graphicFrameLocks noGrp="1"/>
          </p:cNvGraphicFramePr>
          <p:nvPr>
            <p:extLst>
              <p:ext uri="{D42A27DB-BD31-4B8C-83A1-F6EECF244321}">
                <p14:modId xmlns:p14="http://schemas.microsoft.com/office/powerpoint/2010/main" val="2793845070"/>
              </p:ext>
            </p:extLst>
          </p:nvPr>
        </p:nvGraphicFramePr>
        <p:xfrm>
          <a:off x="1213402" y="5822285"/>
          <a:ext cx="10647165"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87928">
                  <a:extLst>
                    <a:ext uri="{9D8B030D-6E8A-4147-A177-3AD203B41FA5}">
                      <a16:colId xmlns:a16="http://schemas.microsoft.com/office/drawing/2014/main" val="2869853080"/>
                    </a:ext>
                  </a:extLst>
                </a:gridCol>
                <a:gridCol w="7408471">
                  <a:extLst>
                    <a:ext uri="{9D8B030D-6E8A-4147-A177-3AD203B41FA5}">
                      <a16:colId xmlns:a16="http://schemas.microsoft.com/office/drawing/2014/main" val="3610465948"/>
                    </a:ext>
                  </a:extLst>
                </a:gridCol>
              </a:tblGrid>
              <a:tr h="370840">
                <a:tc>
                  <a:txBody>
                    <a:bodyPr/>
                    <a:lstStyle/>
                    <a:p>
                      <a:r>
                        <a:rPr lang="en-IN" b="0" dirty="0"/>
                        <a:t>29 - 32</a:t>
                      </a:r>
                      <a:endParaRPr lang="en-US" b="0" dirty="0"/>
                    </a:p>
                  </a:txBody>
                  <a:tcPr/>
                </a:tc>
                <a:tc>
                  <a:txBody>
                    <a:bodyPr/>
                    <a:lstStyle/>
                    <a:p>
                      <a:r>
                        <a:rPr lang="en-IN" b="0" dirty="0"/>
                        <a:t>payload</a:t>
                      </a:r>
                      <a:endParaRPr lang="en-US" b="0" dirty="0"/>
                    </a:p>
                  </a:txBody>
                  <a:tcPr/>
                </a:tc>
                <a:tc>
                  <a:txBody>
                    <a:bodyPr/>
                    <a:lstStyle/>
                    <a:p>
                      <a:r>
                        <a:rPr lang="it-IT" b="0" dirty="0"/>
                        <a:t>0x74 0x65 0x73 0x74 {test}</a:t>
                      </a:r>
                      <a:endParaRPr lang="en-US" b="0" dirty="0"/>
                    </a:p>
                  </a:txBody>
                  <a:tcPr/>
                </a:tc>
                <a:extLst>
                  <a:ext uri="{0D108BD9-81ED-4DB2-BD59-A6C34878D82A}">
                    <a16:rowId xmlns:a16="http://schemas.microsoft.com/office/drawing/2014/main" val="4113096506"/>
                  </a:ext>
                </a:extLst>
              </a:tr>
            </a:tbl>
          </a:graphicData>
        </a:graphic>
      </p:graphicFrame>
      <p:sp>
        <p:nvSpPr>
          <p:cNvPr id="15" name="TextBox 14">
            <a:extLst>
              <a:ext uri="{FF2B5EF4-FFF2-40B4-BE49-F238E27FC236}">
                <a16:creationId xmlns:a16="http://schemas.microsoft.com/office/drawing/2014/main" id="{731D0222-F98B-4796-B9A2-F2CFDCB62254}"/>
              </a:ext>
            </a:extLst>
          </p:cNvPr>
          <p:cNvSpPr txBox="1"/>
          <p:nvPr/>
        </p:nvSpPr>
        <p:spPr>
          <a:xfrm>
            <a:off x="8525788" y="1145098"/>
            <a:ext cx="776175" cy="369332"/>
          </a:xfrm>
          <a:prstGeom prst="rect">
            <a:avLst/>
          </a:prstGeom>
          <a:noFill/>
        </p:spPr>
        <p:txBody>
          <a:bodyPr wrap="none" rtlCol="0">
            <a:spAutoFit/>
          </a:bodyPr>
          <a:lstStyle/>
          <a:p>
            <a:r>
              <a:rPr lang="en-IN" b="1" dirty="0">
                <a:solidFill>
                  <a:srgbClr val="FF0000"/>
                </a:solidFill>
              </a:rPr>
              <a:t>QoS1</a:t>
            </a:r>
            <a:endParaRPr lang="en-US" b="1" dirty="0">
              <a:solidFill>
                <a:srgbClr val="FF0000"/>
              </a:solidFill>
            </a:endParaRPr>
          </a:p>
        </p:txBody>
      </p:sp>
    </p:spTree>
    <p:extLst>
      <p:ext uri="{BB962C8B-B14F-4D97-AF65-F5344CB8AC3E}">
        <p14:creationId xmlns:p14="http://schemas.microsoft.com/office/powerpoint/2010/main" val="4133863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0530601-11C6-43E6-9A10-445E5ABC5625}"/>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A40A7D6B-248A-497C-96A2-3DC69B800385}"/>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1D9355-6AD6-49B2-B803-09C3FF53A85B}"/>
                </a:ext>
              </a:extLst>
            </p:cNvPr>
            <p:cNvSpPr txBox="1"/>
            <p:nvPr/>
          </p:nvSpPr>
          <p:spPr>
            <a:xfrm>
              <a:off x="284981" y="158432"/>
              <a:ext cx="2491388" cy="400110"/>
            </a:xfrm>
            <a:prstGeom prst="rect">
              <a:avLst/>
            </a:prstGeom>
            <a:noFill/>
          </p:spPr>
          <p:txBody>
            <a:bodyPr wrap="square" rtlCol="0">
              <a:spAutoFit/>
            </a:bodyPr>
            <a:lstStyle/>
            <a:p>
              <a:r>
                <a:rPr lang="en-IN" sz="2000" b="1">
                  <a:solidFill>
                    <a:schemeClr val="bg1"/>
                  </a:solidFill>
                </a:rPr>
                <a:t>PUBLISH </a:t>
              </a:r>
              <a:r>
                <a:rPr lang="en-IN" sz="2000" b="1" dirty="0">
                  <a:solidFill>
                    <a:schemeClr val="bg1"/>
                  </a:solidFill>
                </a:rPr>
                <a:t>packet</a:t>
              </a:r>
              <a:endParaRPr lang="en-US" sz="2000" b="1" dirty="0">
                <a:solidFill>
                  <a:schemeClr val="bg1"/>
                </a:solidFill>
              </a:endParaRPr>
            </a:p>
          </p:txBody>
        </p:sp>
      </p:grpSp>
      <p:sp>
        <p:nvSpPr>
          <p:cNvPr id="7" name="TextBox 6">
            <a:extLst>
              <a:ext uri="{FF2B5EF4-FFF2-40B4-BE49-F238E27FC236}">
                <a16:creationId xmlns:a16="http://schemas.microsoft.com/office/drawing/2014/main" id="{1E69EAD0-4686-4369-88FC-CB6DA63E2929}"/>
              </a:ext>
            </a:extLst>
          </p:cNvPr>
          <p:cNvSpPr txBox="1"/>
          <p:nvPr/>
        </p:nvSpPr>
        <p:spPr>
          <a:xfrm>
            <a:off x="2765786" y="158432"/>
            <a:ext cx="1159292" cy="369332"/>
          </a:xfrm>
          <a:prstGeom prst="rect">
            <a:avLst/>
          </a:prstGeom>
          <a:noFill/>
        </p:spPr>
        <p:txBody>
          <a:bodyPr wrap="none" rtlCol="0">
            <a:spAutoFit/>
          </a:bodyPr>
          <a:lstStyle/>
          <a:p>
            <a:r>
              <a:rPr lang="en-IN" b="1" dirty="0"/>
              <a:t>Example</a:t>
            </a:r>
            <a:endParaRPr lang="en-US" b="1" dirty="0"/>
          </a:p>
        </p:txBody>
      </p:sp>
      <p:graphicFrame>
        <p:nvGraphicFramePr>
          <p:cNvPr id="8" name="Table 8">
            <a:extLst>
              <a:ext uri="{FF2B5EF4-FFF2-40B4-BE49-F238E27FC236}">
                <a16:creationId xmlns:a16="http://schemas.microsoft.com/office/drawing/2014/main" id="{E189C903-1728-4552-8B17-5EF3F39D7B18}"/>
              </a:ext>
            </a:extLst>
          </p:cNvPr>
          <p:cNvGraphicFramePr>
            <a:graphicFrameLocks noGrp="1"/>
          </p:cNvGraphicFramePr>
          <p:nvPr>
            <p:extLst>
              <p:ext uri="{D42A27DB-BD31-4B8C-83A1-F6EECF244321}">
                <p14:modId xmlns:p14="http://schemas.microsoft.com/office/powerpoint/2010/main" val="1091539319"/>
              </p:ext>
            </p:extLst>
          </p:nvPr>
        </p:nvGraphicFramePr>
        <p:xfrm>
          <a:off x="1213402" y="1966211"/>
          <a:ext cx="10634552"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1935421">
                  <a:extLst>
                    <a:ext uri="{9D8B030D-6E8A-4147-A177-3AD203B41FA5}">
                      <a16:colId xmlns:a16="http://schemas.microsoft.com/office/drawing/2014/main" val="3125772007"/>
                    </a:ext>
                  </a:extLst>
                </a:gridCol>
                <a:gridCol w="7457243">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Publish packet</a:t>
                      </a:r>
                      <a:endParaRPr lang="en-US" dirty="0"/>
                    </a:p>
                  </a:txBody>
                  <a:tcPr/>
                </a:tc>
                <a:tc>
                  <a:txBody>
                    <a:bodyPr/>
                    <a:lstStyle/>
                    <a:p>
                      <a:r>
                        <a:rPr lang="en-IN" dirty="0"/>
                        <a:t>0x35 </a:t>
                      </a:r>
                      <a:r>
                        <a:rPr lang="en-US" dirty="0"/>
                        <a:t>b’00110101</a:t>
                      </a:r>
                      <a:r>
                        <a:rPr lang="en-IN" dirty="0"/>
                        <a:t> {QoS = 2,dup = 0, retain=1}</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0x1E (30 bytes)</a:t>
                      </a:r>
                      <a:endParaRPr lang="en-US" dirty="0"/>
                    </a:p>
                  </a:txBody>
                  <a:tcPr/>
                </a:tc>
                <a:extLst>
                  <a:ext uri="{0D108BD9-81ED-4DB2-BD59-A6C34878D82A}">
                    <a16:rowId xmlns:a16="http://schemas.microsoft.com/office/drawing/2014/main" val="1404428211"/>
                  </a:ext>
                </a:extLst>
              </a:tr>
            </a:tbl>
          </a:graphicData>
        </a:graphic>
      </p:graphicFrame>
      <p:sp>
        <p:nvSpPr>
          <p:cNvPr id="9" name="Rectangle 8">
            <a:extLst>
              <a:ext uri="{FF2B5EF4-FFF2-40B4-BE49-F238E27FC236}">
                <a16:creationId xmlns:a16="http://schemas.microsoft.com/office/drawing/2014/main" id="{02E80F13-E445-415C-A915-D6A9774BE6D5}"/>
              </a:ext>
            </a:extLst>
          </p:cNvPr>
          <p:cNvSpPr/>
          <p:nvPr/>
        </p:nvSpPr>
        <p:spPr>
          <a:xfrm>
            <a:off x="1088328" y="1579559"/>
            <a:ext cx="1656223" cy="369332"/>
          </a:xfrm>
          <a:prstGeom prst="rect">
            <a:avLst/>
          </a:prstGeom>
        </p:spPr>
        <p:txBody>
          <a:bodyPr wrap="none">
            <a:spAutoFit/>
          </a:bodyPr>
          <a:lstStyle/>
          <a:p>
            <a:r>
              <a:rPr lang="en-IN" b="1" dirty="0"/>
              <a:t>Fixed header</a:t>
            </a:r>
            <a:endParaRPr lang="en-US" b="1" dirty="0"/>
          </a:p>
        </p:txBody>
      </p:sp>
      <p:sp>
        <p:nvSpPr>
          <p:cNvPr id="10" name="Rectangle 9">
            <a:extLst>
              <a:ext uri="{FF2B5EF4-FFF2-40B4-BE49-F238E27FC236}">
                <a16:creationId xmlns:a16="http://schemas.microsoft.com/office/drawing/2014/main" id="{03B1AE0F-6C1F-4860-9A12-E9FE92FF40BA}"/>
              </a:ext>
            </a:extLst>
          </p:cNvPr>
          <p:cNvSpPr/>
          <p:nvPr/>
        </p:nvSpPr>
        <p:spPr>
          <a:xfrm>
            <a:off x="2886831" y="1124089"/>
            <a:ext cx="5779146" cy="369332"/>
          </a:xfrm>
          <a:prstGeom prst="rect">
            <a:avLst/>
          </a:prstGeom>
        </p:spPr>
        <p:txBody>
          <a:bodyPr wrap="none">
            <a:spAutoFit/>
          </a:bodyPr>
          <a:lstStyle/>
          <a:p>
            <a:r>
              <a:rPr lang="en-US" b="1" dirty="0">
                <a:solidFill>
                  <a:srgbClr val="0070C0"/>
                </a:solidFill>
              </a:rPr>
              <a:t>topic name "CC:50:E3:9B:F7:84/hall" payload "test"</a:t>
            </a:r>
          </a:p>
        </p:txBody>
      </p:sp>
      <p:graphicFrame>
        <p:nvGraphicFramePr>
          <p:cNvPr id="11" name="Table 10">
            <a:extLst>
              <a:ext uri="{FF2B5EF4-FFF2-40B4-BE49-F238E27FC236}">
                <a16:creationId xmlns:a16="http://schemas.microsoft.com/office/drawing/2014/main" id="{CD882D4D-4F52-4DEA-ACE2-4058C39038FA}"/>
              </a:ext>
            </a:extLst>
          </p:cNvPr>
          <p:cNvGraphicFramePr>
            <a:graphicFrameLocks noGrp="1"/>
          </p:cNvGraphicFramePr>
          <p:nvPr/>
        </p:nvGraphicFramePr>
        <p:xfrm>
          <a:off x="1213402" y="3620849"/>
          <a:ext cx="10620532" cy="138176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79809">
                  <a:extLst>
                    <a:ext uri="{9D8B030D-6E8A-4147-A177-3AD203B41FA5}">
                      <a16:colId xmlns:a16="http://schemas.microsoft.com/office/drawing/2014/main" val="2869853080"/>
                    </a:ext>
                  </a:extLst>
                </a:gridCol>
                <a:gridCol w="7389957">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Topic length</a:t>
                      </a:r>
                      <a:endParaRPr lang="en-US" b="0" dirty="0"/>
                    </a:p>
                  </a:txBody>
                  <a:tcPr/>
                </a:tc>
                <a:tc>
                  <a:txBody>
                    <a:bodyPr/>
                    <a:lstStyle/>
                    <a:p>
                      <a:r>
                        <a:rPr lang="en-US" b="0" dirty="0"/>
                        <a:t>0x00 0x16 (22 bytes)</a:t>
                      </a:r>
                    </a:p>
                  </a:txBody>
                  <a:tcPr/>
                </a:tc>
                <a:extLst>
                  <a:ext uri="{0D108BD9-81ED-4DB2-BD59-A6C34878D82A}">
                    <a16:rowId xmlns:a16="http://schemas.microsoft.com/office/drawing/2014/main" val="4113096506"/>
                  </a:ext>
                </a:extLst>
              </a:tr>
              <a:tr h="370840">
                <a:tc>
                  <a:txBody>
                    <a:bodyPr/>
                    <a:lstStyle/>
                    <a:p>
                      <a:r>
                        <a:rPr lang="en-IN" dirty="0"/>
                        <a:t>05 - 26</a:t>
                      </a:r>
                      <a:endParaRPr lang="en-US" dirty="0"/>
                    </a:p>
                  </a:txBody>
                  <a:tcPr/>
                </a:tc>
                <a:tc>
                  <a:txBody>
                    <a:bodyPr/>
                    <a:lstStyle/>
                    <a:p>
                      <a:r>
                        <a:rPr lang="en-IN" dirty="0"/>
                        <a:t>Topic</a:t>
                      </a:r>
                      <a:endParaRPr lang="en-US" dirty="0"/>
                    </a:p>
                  </a:txBody>
                  <a:tcPr/>
                </a:tc>
                <a:tc>
                  <a:txBody>
                    <a:bodyPr/>
                    <a:lstStyle/>
                    <a:p>
                      <a:r>
                        <a:rPr lang="pt-BR" dirty="0"/>
                        <a:t>0x43 0x43 0x3A 0x35 0x30 0x3A 0x45 0x33 0x3A 0x39 0x42 0x3A 0x46 0x37 0x3A 0x38 0x34 0x2F 0x68 0x61 0x6C 0x6C  {</a:t>
                      </a:r>
                      <a:r>
                        <a:rPr lang="en-US" dirty="0"/>
                        <a:t>CC:50:E3:9B:F7:84/hall</a:t>
                      </a:r>
                      <a:r>
                        <a:rPr lang="pt-BR" dirty="0"/>
                        <a:t>}</a:t>
                      </a:r>
                    </a:p>
                  </a:txBody>
                  <a:tcPr/>
                </a:tc>
                <a:extLst>
                  <a:ext uri="{0D108BD9-81ED-4DB2-BD59-A6C34878D82A}">
                    <a16:rowId xmlns:a16="http://schemas.microsoft.com/office/drawing/2014/main" val="3789661128"/>
                  </a:ext>
                </a:extLst>
              </a:tr>
              <a:tr h="370840">
                <a:tc>
                  <a:txBody>
                    <a:bodyPr/>
                    <a:lstStyle/>
                    <a:p>
                      <a:r>
                        <a:rPr lang="en-IN" dirty="0"/>
                        <a:t>27,28</a:t>
                      </a:r>
                      <a:endParaRPr lang="en-US" dirty="0"/>
                    </a:p>
                  </a:txBody>
                  <a:tcPr/>
                </a:tc>
                <a:tc>
                  <a:txBody>
                    <a:bodyPr/>
                    <a:lstStyle/>
                    <a:p>
                      <a:r>
                        <a:rPr lang="en-IN" dirty="0"/>
                        <a:t>Packet identifier</a:t>
                      </a:r>
                      <a:endParaRPr lang="en-US" dirty="0"/>
                    </a:p>
                  </a:txBody>
                  <a:tcPr/>
                </a:tc>
                <a:tc>
                  <a:txBody>
                    <a:bodyPr/>
                    <a:lstStyle/>
                    <a:p>
                      <a:r>
                        <a:rPr lang="pt-BR" dirty="0"/>
                        <a:t>0x00 0x02</a:t>
                      </a:r>
                    </a:p>
                  </a:txBody>
                  <a:tcPr/>
                </a:tc>
                <a:extLst>
                  <a:ext uri="{0D108BD9-81ED-4DB2-BD59-A6C34878D82A}">
                    <a16:rowId xmlns:a16="http://schemas.microsoft.com/office/drawing/2014/main" val="299509170"/>
                  </a:ext>
                </a:extLst>
              </a:tr>
            </a:tbl>
          </a:graphicData>
        </a:graphic>
      </p:graphicFrame>
      <p:sp>
        <p:nvSpPr>
          <p:cNvPr id="12" name="Rectangle 11">
            <a:extLst>
              <a:ext uri="{FF2B5EF4-FFF2-40B4-BE49-F238E27FC236}">
                <a16:creationId xmlns:a16="http://schemas.microsoft.com/office/drawing/2014/main" id="{37AC622E-8C80-4965-993E-0D42C6AC29E4}"/>
              </a:ext>
            </a:extLst>
          </p:cNvPr>
          <p:cNvSpPr/>
          <p:nvPr/>
        </p:nvSpPr>
        <p:spPr>
          <a:xfrm>
            <a:off x="1088328" y="3165352"/>
            <a:ext cx="2012089" cy="369332"/>
          </a:xfrm>
          <a:prstGeom prst="rect">
            <a:avLst/>
          </a:prstGeom>
        </p:spPr>
        <p:txBody>
          <a:bodyPr wrap="none">
            <a:spAutoFit/>
          </a:bodyPr>
          <a:lstStyle/>
          <a:p>
            <a:r>
              <a:rPr lang="en-IN" b="1" dirty="0"/>
              <a:t>Variable header</a:t>
            </a:r>
            <a:endParaRPr lang="en-US" b="1" dirty="0"/>
          </a:p>
        </p:txBody>
      </p:sp>
      <p:sp>
        <p:nvSpPr>
          <p:cNvPr id="13" name="Rectangle 12">
            <a:extLst>
              <a:ext uri="{FF2B5EF4-FFF2-40B4-BE49-F238E27FC236}">
                <a16:creationId xmlns:a16="http://schemas.microsoft.com/office/drawing/2014/main" id="{EC083973-6EF1-4B17-ADBF-6B2440A97892}"/>
              </a:ext>
            </a:extLst>
          </p:cNvPr>
          <p:cNvSpPr/>
          <p:nvPr/>
        </p:nvSpPr>
        <p:spPr>
          <a:xfrm>
            <a:off x="1150472" y="5412105"/>
            <a:ext cx="1109599" cy="369332"/>
          </a:xfrm>
          <a:prstGeom prst="rect">
            <a:avLst/>
          </a:prstGeom>
        </p:spPr>
        <p:txBody>
          <a:bodyPr wrap="none">
            <a:spAutoFit/>
          </a:bodyPr>
          <a:lstStyle/>
          <a:p>
            <a:r>
              <a:rPr lang="en-IN" b="1" dirty="0"/>
              <a:t>Payload</a:t>
            </a:r>
            <a:endParaRPr lang="en-US" b="1" dirty="0"/>
          </a:p>
        </p:txBody>
      </p:sp>
      <p:graphicFrame>
        <p:nvGraphicFramePr>
          <p:cNvPr id="14" name="Table 10">
            <a:extLst>
              <a:ext uri="{FF2B5EF4-FFF2-40B4-BE49-F238E27FC236}">
                <a16:creationId xmlns:a16="http://schemas.microsoft.com/office/drawing/2014/main" id="{D64D8832-8EC6-4C85-8084-BD4FFAFFB928}"/>
              </a:ext>
            </a:extLst>
          </p:cNvPr>
          <p:cNvGraphicFramePr>
            <a:graphicFrameLocks noGrp="1"/>
          </p:cNvGraphicFramePr>
          <p:nvPr/>
        </p:nvGraphicFramePr>
        <p:xfrm>
          <a:off x="1213402" y="5822285"/>
          <a:ext cx="10647165"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87928">
                  <a:extLst>
                    <a:ext uri="{9D8B030D-6E8A-4147-A177-3AD203B41FA5}">
                      <a16:colId xmlns:a16="http://schemas.microsoft.com/office/drawing/2014/main" val="2869853080"/>
                    </a:ext>
                  </a:extLst>
                </a:gridCol>
                <a:gridCol w="7408471">
                  <a:extLst>
                    <a:ext uri="{9D8B030D-6E8A-4147-A177-3AD203B41FA5}">
                      <a16:colId xmlns:a16="http://schemas.microsoft.com/office/drawing/2014/main" val="3610465948"/>
                    </a:ext>
                  </a:extLst>
                </a:gridCol>
              </a:tblGrid>
              <a:tr h="370840">
                <a:tc>
                  <a:txBody>
                    <a:bodyPr/>
                    <a:lstStyle/>
                    <a:p>
                      <a:r>
                        <a:rPr lang="en-IN" b="0" dirty="0"/>
                        <a:t>29 - 32</a:t>
                      </a:r>
                      <a:endParaRPr lang="en-US" b="0" dirty="0"/>
                    </a:p>
                  </a:txBody>
                  <a:tcPr/>
                </a:tc>
                <a:tc>
                  <a:txBody>
                    <a:bodyPr/>
                    <a:lstStyle/>
                    <a:p>
                      <a:r>
                        <a:rPr lang="en-IN" b="0" dirty="0"/>
                        <a:t>payload</a:t>
                      </a:r>
                      <a:endParaRPr lang="en-US" b="0" dirty="0"/>
                    </a:p>
                  </a:txBody>
                  <a:tcPr/>
                </a:tc>
                <a:tc>
                  <a:txBody>
                    <a:bodyPr/>
                    <a:lstStyle/>
                    <a:p>
                      <a:r>
                        <a:rPr lang="it-IT" b="0" dirty="0"/>
                        <a:t>0x74 0x65 0x73 0x74 {test}</a:t>
                      </a:r>
                      <a:endParaRPr lang="en-US" b="0" dirty="0"/>
                    </a:p>
                  </a:txBody>
                  <a:tcPr/>
                </a:tc>
                <a:extLst>
                  <a:ext uri="{0D108BD9-81ED-4DB2-BD59-A6C34878D82A}">
                    <a16:rowId xmlns:a16="http://schemas.microsoft.com/office/drawing/2014/main" val="4113096506"/>
                  </a:ext>
                </a:extLst>
              </a:tr>
            </a:tbl>
          </a:graphicData>
        </a:graphic>
      </p:graphicFrame>
      <p:sp>
        <p:nvSpPr>
          <p:cNvPr id="15" name="TextBox 14">
            <a:extLst>
              <a:ext uri="{FF2B5EF4-FFF2-40B4-BE49-F238E27FC236}">
                <a16:creationId xmlns:a16="http://schemas.microsoft.com/office/drawing/2014/main" id="{731D0222-F98B-4796-B9A2-F2CFDCB62254}"/>
              </a:ext>
            </a:extLst>
          </p:cNvPr>
          <p:cNvSpPr txBox="1"/>
          <p:nvPr/>
        </p:nvSpPr>
        <p:spPr>
          <a:xfrm>
            <a:off x="8525788" y="1145098"/>
            <a:ext cx="776175" cy="369332"/>
          </a:xfrm>
          <a:prstGeom prst="rect">
            <a:avLst/>
          </a:prstGeom>
          <a:noFill/>
        </p:spPr>
        <p:txBody>
          <a:bodyPr wrap="none" rtlCol="0">
            <a:spAutoFit/>
          </a:bodyPr>
          <a:lstStyle/>
          <a:p>
            <a:r>
              <a:rPr lang="en-IN" b="1" dirty="0">
                <a:solidFill>
                  <a:srgbClr val="FF0000"/>
                </a:solidFill>
              </a:rPr>
              <a:t>QoS2</a:t>
            </a:r>
            <a:endParaRPr lang="en-US" b="1" dirty="0">
              <a:solidFill>
                <a:srgbClr val="FF0000"/>
              </a:solidFill>
            </a:endParaRPr>
          </a:p>
        </p:txBody>
      </p:sp>
    </p:spTree>
    <p:extLst>
      <p:ext uri="{BB962C8B-B14F-4D97-AF65-F5344CB8AC3E}">
        <p14:creationId xmlns:p14="http://schemas.microsoft.com/office/powerpoint/2010/main" val="199480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F4807B-8AB7-44B6-BB22-8311275FF6FE}"/>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534741C0-E2B5-4996-92FC-262B4A36C54C}"/>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D46BBF2-95E0-4D47-BD32-2597E6E146B1}"/>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PUBACK packet</a:t>
              </a:r>
              <a:endParaRPr lang="en-US" sz="2000" b="1" dirty="0">
                <a:solidFill>
                  <a:schemeClr val="bg1"/>
                </a:solidFill>
              </a:endParaRPr>
            </a:p>
          </p:txBody>
        </p:sp>
      </p:grpSp>
      <p:graphicFrame>
        <p:nvGraphicFramePr>
          <p:cNvPr id="10" name="Table 9">
            <a:extLst>
              <a:ext uri="{FF2B5EF4-FFF2-40B4-BE49-F238E27FC236}">
                <a16:creationId xmlns:a16="http://schemas.microsoft.com/office/drawing/2014/main" id="{3D7CAF34-804C-4B4D-8772-01D2CCFDE67D}"/>
              </a:ext>
            </a:extLst>
          </p:cNvPr>
          <p:cNvGraphicFramePr>
            <a:graphicFrameLocks noGrp="1"/>
          </p:cNvGraphicFramePr>
          <p:nvPr>
            <p:extLst>
              <p:ext uri="{D42A27DB-BD31-4B8C-83A1-F6EECF244321}">
                <p14:modId xmlns:p14="http://schemas.microsoft.com/office/powerpoint/2010/main" val="337569933"/>
              </p:ext>
            </p:extLst>
          </p:nvPr>
        </p:nvGraphicFramePr>
        <p:xfrm>
          <a:off x="1906270" y="1016846"/>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0x40</a:t>
                      </a:r>
                      <a:endParaRPr lang="en-US" dirty="0"/>
                    </a:p>
                  </a:txBody>
                  <a:tcPr/>
                </a:tc>
                <a:tc>
                  <a:txBody>
                    <a:bodyPr/>
                    <a:lstStyle/>
                    <a:p>
                      <a:pPr algn="ctr"/>
                      <a:r>
                        <a:rPr lang="en-IN" dirty="0"/>
                        <a:t>Publish acknowledge packet</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0x02</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graphicFrame>
        <p:nvGraphicFramePr>
          <p:cNvPr id="11" name="Table 11">
            <a:extLst>
              <a:ext uri="{FF2B5EF4-FFF2-40B4-BE49-F238E27FC236}">
                <a16:creationId xmlns:a16="http://schemas.microsoft.com/office/drawing/2014/main" id="{D275A8E7-387E-48E7-9AC2-5D1AA3D585B8}"/>
              </a:ext>
            </a:extLst>
          </p:cNvPr>
          <p:cNvGraphicFramePr>
            <a:graphicFrameLocks noGrp="1"/>
          </p:cNvGraphicFramePr>
          <p:nvPr/>
        </p:nvGraphicFramePr>
        <p:xfrm>
          <a:off x="1906270" y="2687320"/>
          <a:ext cx="10163813" cy="741680"/>
        </p:xfrm>
        <a:graphic>
          <a:graphicData uri="http://schemas.openxmlformats.org/drawingml/2006/table">
            <a:tbl>
              <a:tblPr firstRow="1" bandRow="1">
                <a:tableStyleId>{BC89EF96-8CEA-46FF-86C4-4CE0E7609802}</a:tableStyleId>
              </a:tblPr>
              <a:tblGrid>
                <a:gridCol w="923983">
                  <a:extLst>
                    <a:ext uri="{9D8B030D-6E8A-4147-A177-3AD203B41FA5}">
                      <a16:colId xmlns:a16="http://schemas.microsoft.com/office/drawing/2014/main" val="2433385903"/>
                    </a:ext>
                  </a:extLst>
                </a:gridCol>
                <a:gridCol w="1433137">
                  <a:extLst>
                    <a:ext uri="{9D8B030D-6E8A-4147-A177-3AD203B41FA5}">
                      <a16:colId xmlns:a16="http://schemas.microsoft.com/office/drawing/2014/main" val="491498563"/>
                    </a:ext>
                  </a:extLst>
                </a:gridCol>
                <a:gridCol w="3989070">
                  <a:extLst>
                    <a:ext uri="{9D8B030D-6E8A-4147-A177-3AD203B41FA5}">
                      <a16:colId xmlns:a16="http://schemas.microsoft.com/office/drawing/2014/main" val="516951514"/>
                    </a:ext>
                  </a:extLst>
                </a:gridCol>
                <a:gridCol w="480060">
                  <a:extLst>
                    <a:ext uri="{9D8B030D-6E8A-4147-A177-3AD203B41FA5}">
                      <a16:colId xmlns:a16="http://schemas.microsoft.com/office/drawing/2014/main" val="1794663225"/>
                    </a:ext>
                  </a:extLst>
                </a:gridCol>
                <a:gridCol w="434340">
                  <a:extLst>
                    <a:ext uri="{9D8B030D-6E8A-4147-A177-3AD203B41FA5}">
                      <a16:colId xmlns:a16="http://schemas.microsoft.com/office/drawing/2014/main" val="188789298"/>
                    </a:ext>
                  </a:extLst>
                </a:gridCol>
                <a:gridCol w="457200">
                  <a:extLst>
                    <a:ext uri="{9D8B030D-6E8A-4147-A177-3AD203B41FA5}">
                      <a16:colId xmlns:a16="http://schemas.microsoft.com/office/drawing/2014/main" val="245077950"/>
                    </a:ext>
                  </a:extLst>
                </a:gridCol>
                <a:gridCol w="491490">
                  <a:extLst>
                    <a:ext uri="{9D8B030D-6E8A-4147-A177-3AD203B41FA5}">
                      <a16:colId xmlns:a16="http://schemas.microsoft.com/office/drawing/2014/main" val="4062867289"/>
                    </a:ext>
                  </a:extLst>
                </a:gridCol>
                <a:gridCol w="468630">
                  <a:extLst>
                    <a:ext uri="{9D8B030D-6E8A-4147-A177-3AD203B41FA5}">
                      <a16:colId xmlns:a16="http://schemas.microsoft.com/office/drawing/2014/main" val="661203300"/>
                    </a:ext>
                  </a:extLst>
                </a:gridCol>
                <a:gridCol w="480060">
                  <a:extLst>
                    <a:ext uri="{9D8B030D-6E8A-4147-A177-3AD203B41FA5}">
                      <a16:colId xmlns:a16="http://schemas.microsoft.com/office/drawing/2014/main" val="3498236060"/>
                    </a:ext>
                  </a:extLst>
                </a:gridCol>
                <a:gridCol w="457200">
                  <a:extLst>
                    <a:ext uri="{9D8B030D-6E8A-4147-A177-3AD203B41FA5}">
                      <a16:colId xmlns:a16="http://schemas.microsoft.com/office/drawing/2014/main" val="210065344"/>
                    </a:ext>
                  </a:extLst>
                </a:gridCol>
                <a:gridCol w="548643">
                  <a:extLst>
                    <a:ext uri="{9D8B030D-6E8A-4147-A177-3AD203B41FA5}">
                      <a16:colId xmlns:a16="http://schemas.microsoft.com/office/drawing/2014/main" val="3253399059"/>
                    </a:ext>
                  </a:extLst>
                </a:gridCol>
              </a:tblGrid>
              <a:tr h="370840">
                <a:tc>
                  <a:txBody>
                    <a:bodyPr/>
                    <a:lstStyle/>
                    <a:p>
                      <a:pPr algn="ctr"/>
                      <a:r>
                        <a:rPr lang="en-IN" b="0" dirty="0"/>
                        <a:t>Byte3</a:t>
                      </a:r>
                      <a:endParaRPr lang="en-US" b="0" dirty="0"/>
                    </a:p>
                  </a:txBody>
                  <a:tcPr/>
                </a:tc>
                <a:tc>
                  <a:txBody>
                    <a:bodyPr/>
                    <a:lstStyle/>
                    <a:p>
                      <a:pPr algn="ctr"/>
                      <a:r>
                        <a:rPr lang="en-IN" b="0" dirty="0"/>
                        <a:t>-</a:t>
                      </a:r>
                      <a:endParaRPr lang="en-US"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0" dirty="0"/>
                        <a:t>Packet identifier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858403202"/>
                  </a:ext>
                </a:extLst>
              </a:tr>
              <a:tr h="370840">
                <a:tc>
                  <a:txBody>
                    <a:bodyPr/>
                    <a:lstStyle/>
                    <a:p>
                      <a:pPr algn="ctr"/>
                      <a:r>
                        <a:rPr lang="en-IN" b="0" dirty="0"/>
                        <a:t>Byte4</a:t>
                      </a:r>
                      <a:endParaRPr lang="en-US" b="0" dirty="0"/>
                    </a:p>
                  </a:txBody>
                  <a:tcPr/>
                </a:tc>
                <a:tc>
                  <a:txBody>
                    <a:bodyPr/>
                    <a:lstStyle/>
                    <a:p>
                      <a:pPr algn="ctr"/>
                      <a:r>
                        <a:rPr lang="en-IN" b="0" dirty="0"/>
                        <a:t>-</a:t>
                      </a:r>
                      <a:endParaRPr lang="en-US" b="0" dirty="0"/>
                    </a:p>
                  </a:txBody>
                  <a:tcPr/>
                </a:tc>
                <a:tc>
                  <a:txBody>
                    <a:bodyPr/>
                    <a:lstStyle/>
                    <a:p>
                      <a:pPr algn="ctr"/>
                      <a:r>
                        <a:rPr lang="en-IN" dirty="0"/>
                        <a:t>Packet identifier LSB</a:t>
                      </a:r>
                      <a:endParaRPr lang="en-US"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6921676"/>
                  </a:ext>
                </a:extLst>
              </a:tr>
            </a:tbl>
          </a:graphicData>
        </a:graphic>
      </p:graphicFrame>
      <p:sp>
        <p:nvSpPr>
          <p:cNvPr id="14" name="TextBox 13">
            <a:extLst>
              <a:ext uri="{FF2B5EF4-FFF2-40B4-BE49-F238E27FC236}">
                <a16:creationId xmlns:a16="http://schemas.microsoft.com/office/drawing/2014/main" id="{9CC09E22-91CA-416C-B86D-44F0A97C9EC8}"/>
              </a:ext>
            </a:extLst>
          </p:cNvPr>
          <p:cNvSpPr txBox="1"/>
          <p:nvPr/>
        </p:nvSpPr>
        <p:spPr>
          <a:xfrm>
            <a:off x="5280660" y="470615"/>
            <a:ext cx="2149948" cy="461665"/>
          </a:xfrm>
          <a:prstGeom prst="rect">
            <a:avLst/>
          </a:prstGeom>
          <a:noFill/>
        </p:spPr>
        <p:txBody>
          <a:bodyPr wrap="none" rtlCol="0">
            <a:spAutoFit/>
          </a:bodyPr>
          <a:lstStyle/>
          <a:p>
            <a:r>
              <a:rPr lang="en-IN" sz="2400" b="1" dirty="0"/>
              <a:t>Fixed header</a:t>
            </a:r>
            <a:endParaRPr lang="en-US" sz="2400" b="1" dirty="0"/>
          </a:p>
        </p:txBody>
      </p:sp>
      <p:sp>
        <p:nvSpPr>
          <p:cNvPr id="15" name="Rectangle 14">
            <a:extLst>
              <a:ext uri="{FF2B5EF4-FFF2-40B4-BE49-F238E27FC236}">
                <a16:creationId xmlns:a16="http://schemas.microsoft.com/office/drawing/2014/main" id="{8B020CB5-3FD3-47F9-8B62-F10B6DBAD9FF}"/>
              </a:ext>
            </a:extLst>
          </p:cNvPr>
          <p:cNvSpPr/>
          <p:nvPr/>
        </p:nvSpPr>
        <p:spPr>
          <a:xfrm>
            <a:off x="5032809" y="2210737"/>
            <a:ext cx="2622834" cy="461665"/>
          </a:xfrm>
          <a:prstGeom prst="rect">
            <a:avLst/>
          </a:prstGeom>
        </p:spPr>
        <p:txBody>
          <a:bodyPr wrap="none">
            <a:spAutoFit/>
          </a:bodyPr>
          <a:lstStyle/>
          <a:p>
            <a:r>
              <a:rPr lang="en-IN" sz="2400" b="1" dirty="0"/>
              <a:t>Variable header</a:t>
            </a:r>
            <a:endParaRPr lang="en-US" sz="2400" b="1" dirty="0"/>
          </a:p>
        </p:txBody>
      </p:sp>
      <p:sp>
        <p:nvSpPr>
          <p:cNvPr id="9" name="Rectangle 8">
            <a:extLst>
              <a:ext uri="{FF2B5EF4-FFF2-40B4-BE49-F238E27FC236}">
                <a16:creationId xmlns:a16="http://schemas.microsoft.com/office/drawing/2014/main" id="{4A90C486-FC6A-425E-A9CF-5074FDE2EF0F}"/>
              </a:ext>
            </a:extLst>
          </p:cNvPr>
          <p:cNvSpPr/>
          <p:nvPr/>
        </p:nvSpPr>
        <p:spPr>
          <a:xfrm>
            <a:off x="1906269" y="3845668"/>
            <a:ext cx="2058723" cy="369332"/>
          </a:xfrm>
          <a:prstGeom prst="rect">
            <a:avLst/>
          </a:prstGeom>
        </p:spPr>
        <p:txBody>
          <a:bodyPr wrap="square">
            <a:spAutoFit/>
          </a:bodyPr>
          <a:lstStyle/>
          <a:p>
            <a:r>
              <a:rPr lang="en-IN" b="1" dirty="0"/>
              <a:t>Fixed header</a:t>
            </a:r>
            <a:endParaRPr lang="en-US" b="1" dirty="0"/>
          </a:p>
        </p:txBody>
      </p:sp>
      <p:graphicFrame>
        <p:nvGraphicFramePr>
          <p:cNvPr id="12" name="Table 11">
            <a:extLst>
              <a:ext uri="{FF2B5EF4-FFF2-40B4-BE49-F238E27FC236}">
                <a16:creationId xmlns:a16="http://schemas.microsoft.com/office/drawing/2014/main" id="{4116D6F2-4666-4445-A053-C24147DF51BB}"/>
              </a:ext>
            </a:extLst>
          </p:cNvPr>
          <p:cNvGraphicFramePr>
            <a:graphicFrameLocks noGrp="1"/>
          </p:cNvGraphicFramePr>
          <p:nvPr>
            <p:extLst>
              <p:ext uri="{D42A27DB-BD31-4B8C-83A1-F6EECF244321}">
                <p14:modId xmlns:p14="http://schemas.microsoft.com/office/powerpoint/2010/main" val="1897422326"/>
              </p:ext>
            </p:extLst>
          </p:nvPr>
        </p:nvGraphicFramePr>
        <p:xfrm>
          <a:off x="1906270" y="4226942"/>
          <a:ext cx="10163813" cy="1112520"/>
        </p:xfrm>
        <a:graphic>
          <a:graphicData uri="http://schemas.openxmlformats.org/drawingml/2006/table">
            <a:tbl>
              <a:tblPr firstRow="1" bandRow="1">
                <a:tableStyleId>{5C22544A-7EE6-4342-B048-85BDC9FD1C3A}</a:tableStyleId>
              </a:tblPr>
              <a:tblGrid>
                <a:gridCol w="1139368">
                  <a:extLst>
                    <a:ext uri="{9D8B030D-6E8A-4147-A177-3AD203B41FA5}">
                      <a16:colId xmlns:a16="http://schemas.microsoft.com/office/drawing/2014/main" val="706653014"/>
                    </a:ext>
                  </a:extLst>
                </a:gridCol>
                <a:gridCol w="2182808">
                  <a:extLst>
                    <a:ext uri="{9D8B030D-6E8A-4147-A177-3AD203B41FA5}">
                      <a16:colId xmlns:a16="http://schemas.microsoft.com/office/drawing/2014/main" val="3125772007"/>
                    </a:ext>
                  </a:extLst>
                </a:gridCol>
                <a:gridCol w="6841637">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PUBACK packet</a:t>
                      </a:r>
                      <a:endParaRPr lang="en-US" dirty="0"/>
                    </a:p>
                  </a:txBody>
                  <a:tcPr/>
                </a:tc>
                <a:tc>
                  <a:txBody>
                    <a:bodyPr/>
                    <a:lstStyle/>
                    <a:p>
                      <a:r>
                        <a:rPr lang="en-IN" dirty="0"/>
                        <a:t>0x40</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0x02</a:t>
                      </a:r>
                      <a:endParaRPr lang="en-US" dirty="0"/>
                    </a:p>
                  </a:txBody>
                  <a:tcPr/>
                </a:tc>
                <a:extLst>
                  <a:ext uri="{0D108BD9-81ED-4DB2-BD59-A6C34878D82A}">
                    <a16:rowId xmlns:a16="http://schemas.microsoft.com/office/drawing/2014/main" val="1404428211"/>
                  </a:ext>
                </a:extLst>
              </a:tr>
            </a:tbl>
          </a:graphicData>
        </a:graphic>
      </p:graphicFrame>
      <p:sp>
        <p:nvSpPr>
          <p:cNvPr id="13" name="Rectangle 12">
            <a:extLst>
              <a:ext uri="{FF2B5EF4-FFF2-40B4-BE49-F238E27FC236}">
                <a16:creationId xmlns:a16="http://schemas.microsoft.com/office/drawing/2014/main" id="{A12A655E-797A-42E3-BA3B-3F4364D7EACB}"/>
              </a:ext>
            </a:extLst>
          </p:cNvPr>
          <p:cNvSpPr/>
          <p:nvPr/>
        </p:nvSpPr>
        <p:spPr>
          <a:xfrm>
            <a:off x="1906269" y="5414343"/>
            <a:ext cx="2233741" cy="369332"/>
          </a:xfrm>
          <a:prstGeom prst="rect">
            <a:avLst/>
          </a:prstGeom>
        </p:spPr>
        <p:txBody>
          <a:bodyPr wrap="square">
            <a:spAutoFit/>
          </a:bodyPr>
          <a:lstStyle/>
          <a:p>
            <a:r>
              <a:rPr lang="en-IN" b="1" dirty="0"/>
              <a:t>Variable header</a:t>
            </a:r>
            <a:endParaRPr lang="en-US" b="1" dirty="0"/>
          </a:p>
        </p:txBody>
      </p:sp>
      <p:graphicFrame>
        <p:nvGraphicFramePr>
          <p:cNvPr id="16" name="Table 15">
            <a:extLst>
              <a:ext uri="{FF2B5EF4-FFF2-40B4-BE49-F238E27FC236}">
                <a16:creationId xmlns:a16="http://schemas.microsoft.com/office/drawing/2014/main" id="{8D2D852A-F00E-4849-A33F-C0EC7A531BE8}"/>
              </a:ext>
            </a:extLst>
          </p:cNvPr>
          <p:cNvGraphicFramePr>
            <a:graphicFrameLocks noGrp="1"/>
          </p:cNvGraphicFramePr>
          <p:nvPr>
            <p:extLst>
              <p:ext uri="{D42A27DB-BD31-4B8C-83A1-F6EECF244321}">
                <p14:modId xmlns:p14="http://schemas.microsoft.com/office/powerpoint/2010/main" val="1627882312"/>
              </p:ext>
            </p:extLst>
          </p:nvPr>
        </p:nvGraphicFramePr>
        <p:xfrm>
          <a:off x="1906269" y="5858557"/>
          <a:ext cx="10163814" cy="370840"/>
        </p:xfrm>
        <a:graphic>
          <a:graphicData uri="http://schemas.openxmlformats.org/drawingml/2006/table">
            <a:tbl>
              <a:tblPr firstRow="1" bandRow="1">
                <a:tableStyleId>{69CF1AB2-1976-4502-BF36-3FF5EA218861}</a:tableStyleId>
              </a:tblPr>
              <a:tblGrid>
                <a:gridCol w="1150279">
                  <a:extLst>
                    <a:ext uri="{9D8B030D-6E8A-4147-A177-3AD203B41FA5}">
                      <a16:colId xmlns:a16="http://schemas.microsoft.com/office/drawing/2014/main" val="733864453"/>
                    </a:ext>
                  </a:extLst>
                </a:gridCol>
                <a:gridCol w="2857634">
                  <a:extLst>
                    <a:ext uri="{9D8B030D-6E8A-4147-A177-3AD203B41FA5}">
                      <a16:colId xmlns:a16="http://schemas.microsoft.com/office/drawing/2014/main" val="2869853080"/>
                    </a:ext>
                  </a:extLst>
                </a:gridCol>
                <a:gridCol w="6155901">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IN" b="0" dirty="0"/>
                        <a:t>0x00 0x02</a:t>
                      </a:r>
                      <a:endParaRPr lang="en-US" b="0" dirty="0"/>
                    </a:p>
                  </a:txBody>
                  <a:tcPr/>
                </a:tc>
                <a:extLst>
                  <a:ext uri="{0D108BD9-81ED-4DB2-BD59-A6C34878D82A}">
                    <a16:rowId xmlns:a16="http://schemas.microsoft.com/office/drawing/2014/main" val="4113096506"/>
                  </a:ext>
                </a:extLst>
              </a:tr>
            </a:tbl>
          </a:graphicData>
        </a:graphic>
      </p:graphicFrame>
      <p:sp>
        <p:nvSpPr>
          <p:cNvPr id="17" name="TextBox 16">
            <a:extLst>
              <a:ext uri="{FF2B5EF4-FFF2-40B4-BE49-F238E27FC236}">
                <a16:creationId xmlns:a16="http://schemas.microsoft.com/office/drawing/2014/main" id="{9D5C530E-AF08-4754-8860-8FBC842311FD}"/>
              </a:ext>
            </a:extLst>
          </p:cNvPr>
          <p:cNvSpPr txBox="1"/>
          <p:nvPr/>
        </p:nvSpPr>
        <p:spPr>
          <a:xfrm>
            <a:off x="457591" y="3845668"/>
            <a:ext cx="1159292" cy="369332"/>
          </a:xfrm>
          <a:prstGeom prst="rect">
            <a:avLst/>
          </a:prstGeom>
          <a:noFill/>
        </p:spPr>
        <p:txBody>
          <a:bodyPr wrap="none" rtlCol="0">
            <a:spAutoFit/>
          </a:bodyPr>
          <a:lstStyle/>
          <a:p>
            <a:r>
              <a:rPr lang="en-IN" b="1" dirty="0">
                <a:solidFill>
                  <a:srgbClr val="0070C0"/>
                </a:solidFill>
              </a:rPr>
              <a:t>Example</a:t>
            </a:r>
            <a:endParaRPr lang="en-US" b="1" dirty="0">
              <a:solidFill>
                <a:srgbClr val="0070C0"/>
              </a:solidFill>
            </a:endParaRPr>
          </a:p>
        </p:txBody>
      </p:sp>
    </p:spTree>
    <p:extLst>
      <p:ext uri="{BB962C8B-B14F-4D97-AF65-F5344CB8AC3E}">
        <p14:creationId xmlns:p14="http://schemas.microsoft.com/office/powerpoint/2010/main" val="3380465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F4807B-8AB7-44B6-BB22-8311275FF6FE}"/>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534741C0-E2B5-4996-92FC-262B4A36C54C}"/>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D46BBF2-95E0-4D47-BD32-2597E6E146B1}"/>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PUBREC packet</a:t>
              </a:r>
              <a:endParaRPr lang="en-US" sz="2000" b="1" dirty="0">
                <a:solidFill>
                  <a:schemeClr val="bg1"/>
                </a:solidFill>
              </a:endParaRPr>
            </a:p>
          </p:txBody>
        </p:sp>
      </p:grpSp>
      <p:graphicFrame>
        <p:nvGraphicFramePr>
          <p:cNvPr id="10" name="Table 9">
            <a:extLst>
              <a:ext uri="{FF2B5EF4-FFF2-40B4-BE49-F238E27FC236}">
                <a16:creationId xmlns:a16="http://schemas.microsoft.com/office/drawing/2014/main" id="{3D7CAF34-804C-4B4D-8772-01D2CCFDE67D}"/>
              </a:ext>
            </a:extLst>
          </p:cNvPr>
          <p:cNvGraphicFramePr>
            <a:graphicFrameLocks noGrp="1"/>
          </p:cNvGraphicFramePr>
          <p:nvPr>
            <p:extLst>
              <p:ext uri="{D42A27DB-BD31-4B8C-83A1-F6EECF244321}">
                <p14:modId xmlns:p14="http://schemas.microsoft.com/office/powerpoint/2010/main" val="540767037"/>
              </p:ext>
            </p:extLst>
          </p:nvPr>
        </p:nvGraphicFramePr>
        <p:xfrm>
          <a:off x="1906270" y="1016846"/>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0x50</a:t>
                      </a:r>
                      <a:endParaRPr lang="en-US" dirty="0"/>
                    </a:p>
                  </a:txBody>
                  <a:tcPr/>
                </a:tc>
                <a:tc>
                  <a:txBody>
                    <a:bodyPr/>
                    <a:lstStyle/>
                    <a:p>
                      <a:pPr algn="ctr"/>
                      <a:r>
                        <a:rPr lang="en-IN" dirty="0"/>
                        <a:t>Publish received packet</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0x02</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graphicFrame>
        <p:nvGraphicFramePr>
          <p:cNvPr id="11" name="Table 11">
            <a:extLst>
              <a:ext uri="{FF2B5EF4-FFF2-40B4-BE49-F238E27FC236}">
                <a16:creationId xmlns:a16="http://schemas.microsoft.com/office/drawing/2014/main" id="{D275A8E7-387E-48E7-9AC2-5D1AA3D585B8}"/>
              </a:ext>
            </a:extLst>
          </p:cNvPr>
          <p:cNvGraphicFramePr>
            <a:graphicFrameLocks noGrp="1"/>
          </p:cNvGraphicFramePr>
          <p:nvPr>
            <p:extLst>
              <p:ext uri="{D42A27DB-BD31-4B8C-83A1-F6EECF244321}">
                <p14:modId xmlns:p14="http://schemas.microsoft.com/office/powerpoint/2010/main" val="2783670915"/>
              </p:ext>
            </p:extLst>
          </p:nvPr>
        </p:nvGraphicFramePr>
        <p:xfrm>
          <a:off x="1906270" y="2687320"/>
          <a:ext cx="10163813" cy="741680"/>
        </p:xfrm>
        <a:graphic>
          <a:graphicData uri="http://schemas.openxmlformats.org/drawingml/2006/table">
            <a:tbl>
              <a:tblPr firstRow="1" bandRow="1">
                <a:tableStyleId>{BC89EF96-8CEA-46FF-86C4-4CE0E7609802}</a:tableStyleId>
              </a:tblPr>
              <a:tblGrid>
                <a:gridCol w="923983">
                  <a:extLst>
                    <a:ext uri="{9D8B030D-6E8A-4147-A177-3AD203B41FA5}">
                      <a16:colId xmlns:a16="http://schemas.microsoft.com/office/drawing/2014/main" val="2433385903"/>
                    </a:ext>
                  </a:extLst>
                </a:gridCol>
                <a:gridCol w="1433137">
                  <a:extLst>
                    <a:ext uri="{9D8B030D-6E8A-4147-A177-3AD203B41FA5}">
                      <a16:colId xmlns:a16="http://schemas.microsoft.com/office/drawing/2014/main" val="491498563"/>
                    </a:ext>
                  </a:extLst>
                </a:gridCol>
                <a:gridCol w="3989070">
                  <a:extLst>
                    <a:ext uri="{9D8B030D-6E8A-4147-A177-3AD203B41FA5}">
                      <a16:colId xmlns:a16="http://schemas.microsoft.com/office/drawing/2014/main" val="516951514"/>
                    </a:ext>
                  </a:extLst>
                </a:gridCol>
                <a:gridCol w="480060">
                  <a:extLst>
                    <a:ext uri="{9D8B030D-6E8A-4147-A177-3AD203B41FA5}">
                      <a16:colId xmlns:a16="http://schemas.microsoft.com/office/drawing/2014/main" val="1794663225"/>
                    </a:ext>
                  </a:extLst>
                </a:gridCol>
                <a:gridCol w="434340">
                  <a:extLst>
                    <a:ext uri="{9D8B030D-6E8A-4147-A177-3AD203B41FA5}">
                      <a16:colId xmlns:a16="http://schemas.microsoft.com/office/drawing/2014/main" val="188789298"/>
                    </a:ext>
                  </a:extLst>
                </a:gridCol>
                <a:gridCol w="457200">
                  <a:extLst>
                    <a:ext uri="{9D8B030D-6E8A-4147-A177-3AD203B41FA5}">
                      <a16:colId xmlns:a16="http://schemas.microsoft.com/office/drawing/2014/main" val="245077950"/>
                    </a:ext>
                  </a:extLst>
                </a:gridCol>
                <a:gridCol w="491490">
                  <a:extLst>
                    <a:ext uri="{9D8B030D-6E8A-4147-A177-3AD203B41FA5}">
                      <a16:colId xmlns:a16="http://schemas.microsoft.com/office/drawing/2014/main" val="4062867289"/>
                    </a:ext>
                  </a:extLst>
                </a:gridCol>
                <a:gridCol w="468630">
                  <a:extLst>
                    <a:ext uri="{9D8B030D-6E8A-4147-A177-3AD203B41FA5}">
                      <a16:colId xmlns:a16="http://schemas.microsoft.com/office/drawing/2014/main" val="661203300"/>
                    </a:ext>
                  </a:extLst>
                </a:gridCol>
                <a:gridCol w="480060">
                  <a:extLst>
                    <a:ext uri="{9D8B030D-6E8A-4147-A177-3AD203B41FA5}">
                      <a16:colId xmlns:a16="http://schemas.microsoft.com/office/drawing/2014/main" val="3498236060"/>
                    </a:ext>
                  </a:extLst>
                </a:gridCol>
                <a:gridCol w="457200">
                  <a:extLst>
                    <a:ext uri="{9D8B030D-6E8A-4147-A177-3AD203B41FA5}">
                      <a16:colId xmlns:a16="http://schemas.microsoft.com/office/drawing/2014/main" val="210065344"/>
                    </a:ext>
                  </a:extLst>
                </a:gridCol>
                <a:gridCol w="548643">
                  <a:extLst>
                    <a:ext uri="{9D8B030D-6E8A-4147-A177-3AD203B41FA5}">
                      <a16:colId xmlns:a16="http://schemas.microsoft.com/office/drawing/2014/main" val="3253399059"/>
                    </a:ext>
                  </a:extLst>
                </a:gridCol>
              </a:tblGrid>
              <a:tr h="370840">
                <a:tc>
                  <a:txBody>
                    <a:bodyPr/>
                    <a:lstStyle/>
                    <a:p>
                      <a:pPr algn="ctr"/>
                      <a:r>
                        <a:rPr lang="en-IN" b="0" dirty="0"/>
                        <a:t>Byte3</a:t>
                      </a:r>
                      <a:endParaRPr lang="en-US" b="0" dirty="0"/>
                    </a:p>
                  </a:txBody>
                  <a:tcPr/>
                </a:tc>
                <a:tc>
                  <a:txBody>
                    <a:bodyPr/>
                    <a:lstStyle/>
                    <a:p>
                      <a:pPr algn="ctr"/>
                      <a:r>
                        <a:rPr lang="en-IN" b="0" dirty="0"/>
                        <a:t>-</a:t>
                      </a:r>
                      <a:endParaRPr lang="en-US"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0" dirty="0"/>
                        <a:t>Packet identifier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858403202"/>
                  </a:ext>
                </a:extLst>
              </a:tr>
              <a:tr h="370840">
                <a:tc>
                  <a:txBody>
                    <a:bodyPr/>
                    <a:lstStyle/>
                    <a:p>
                      <a:pPr algn="ctr"/>
                      <a:r>
                        <a:rPr lang="en-IN" b="0" dirty="0"/>
                        <a:t>Byte4</a:t>
                      </a:r>
                      <a:endParaRPr lang="en-US" b="0" dirty="0"/>
                    </a:p>
                  </a:txBody>
                  <a:tcPr/>
                </a:tc>
                <a:tc>
                  <a:txBody>
                    <a:bodyPr/>
                    <a:lstStyle/>
                    <a:p>
                      <a:pPr algn="ctr"/>
                      <a:r>
                        <a:rPr lang="en-IN" b="0" dirty="0"/>
                        <a:t>-</a:t>
                      </a:r>
                      <a:endParaRPr lang="en-US" b="0" dirty="0"/>
                    </a:p>
                  </a:txBody>
                  <a:tcPr/>
                </a:tc>
                <a:tc>
                  <a:txBody>
                    <a:bodyPr/>
                    <a:lstStyle/>
                    <a:p>
                      <a:pPr algn="ctr"/>
                      <a:r>
                        <a:rPr lang="en-IN" dirty="0"/>
                        <a:t>Packet identifier LSB</a:t>
                      </a:r>
                      <a:endParaRPr lang="en-US"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6921676"/>
                  </a:ext>
                </a:extLst>
              </a:tr>
            </a:tbl>
          </a:graphicData>
        </a:graphic>
      </p:graphicFrame>
      <p:sp>
        <p:nvSpPr>
          <p:cNvPr id="14" name="TextBox 13">
            <a:extLst>
              <a:ext uri="{FF2B5EF4-FFF2-40B4-BE49-F238E27FC236}">
                <a16:creationId xmlns:a16="http://schemas.microsoft.com/office/drawing/2014/main" id="{9CC09E22-91CA-416C-B86D-44F0A97C9EC8}"/>
              </a:ext>
            </a:extLst>
          </p:cNvPr>
          <p:cNvSpPr txBox="1"/>
          <p:nvPr/>
        </p:nvSpPr>
        <p:spPr>
          <a:xfrm>
            <a:off x="5280660" y="470615"/>
            <a:ext cx="2149948" cy="461665"/>
          </a:xfrm>
          <a:prstGeom prst="rect">
            <a:avLst/>
          </a:prstGeom>
          <a:noFill/>
        </p:spPr>
        <p:txBody>
          <a:bodyPr wrap="none" rtlCol="0">
            <a:spAutoFit/>
          </a:bodyPr>
          <a:lstStyle/>
          <a:p>
            <a:r>
              <a:rPr lang="en-IN" sz="2400" b="1" dirty="0"/>
              <a:t>Fixed header</a:t>
            </a:r>
            <a:endParaRPr lang="en-US" sz="2400" b="1" dirty="0"/>
          </a:p>
        </p:txBody>
      </p:sp>
      <p:sp>
        <p:nvSpPr>
          <p:cNvPr id="15" name="Rectangle 14">
            <a:extLst>
              <a:ext uri="{FF2B5EF4-FFF2-40B4-BE49-F238E27FC236}">
                <a16:creationId xmlns:a16="http://schemas.microsoft.com/office/drawing/2014/main" id="{8B020CB5-3FD3-47F9-8B62-F10B6DBAD9FF}"/>
              </a:ext>
            </a:extLst>
          </p:cNvPr>
          <p:cNvSpPr/>
          <p:nvPr/>
        </p:nvSpPr>
        <p:spPr>
          <a:xfrm>
            <a:off x="5032809" y="2210737"/>
            <a:ext cx="2622834" cy="461665"/>
          </a:xfrm>
          <a:prstGeom prst="rect">
            <a:avLst/>
          </a:prstGeom>
        </p:spPr>
        <p:txBody>
          <a:bodyPr wrap="none">
            <a:spAutoFit/>
          </a:bodyPr>
          <a:lstStyle/>
          <a:p>
            <a:r>
              <a:rPr lang="en-IN" sz="2400" b="1" dirty="0"/>
              <a:t>Variable header</a:t>
            </a:r>
            <a:endParaRPr lang="en-US" sz="2400" b="1" dirty="0"/>
          </a:p>
        </p:txBody>
      </p:sp>
      <p:sp>
        <p:nvSpPr>
          <p:cNvPr id="9" name="Rectangle 8">
            <a:extLst>
              <a:ext uri="{FF2B5EF4-FFF2-40B4-BE49-F238E27FC236}">
                <a16:creationId xmlns:a16="http://schemas.microsoft.com/office/drawing/2014/main" id="{73E16753-DAED-4A9F-B58D-509700C999C0}"/>
              </a:ext>
            </a:extLst>
          </p:cNvPr>
          <p:cNvSpPr/>
          <p:nvPr/>
        </p:nvSpPr>
        <p:spPr>
          <a:xfrm>
            <a:off x="1906269" y="3845668"/>
            <a:ext cx="2058723" cy="369332"/>
          </a:xfrm>
          <a:prstGeom prst="rect">
            <a:avLst/>
          </a:prstGeom>
        </p:spPr>
        <p:txBody>
          <a:bodyPr wrap="square">
            <a:spAutoFit/>
          </a:bodyPr>
          <a:lstStyle/>
          <a:p>
            <a:r>
              <a:rPr lang="en-IN" b="1" dirty="0"/>
              <a:t>Fixed header</a:t>
            </a:r>
            <a:endParaRPr lang="en-US" b="1" dirty="0"/>
          </a:p>
        </p:txBody>
      </p:sp>
      <p:graphicFrame>
        <p:nvGraphicFramePr>
          <p:cNvPr id="12" name="Table 11">
            <a:extLst>
              <a:ext uri="{FF2B5EF4-FFF2-40B4-BE49-F238E27FC236}">
                <a16:creationId xmlns:a16="http://schemas.microsoft.com/office/drawing/2014/main" id="{6CC964E0-30DC-4114-B510-1FD0F739D6A7}"/>
              </a:ext>
            </a:extLst>
          </p:cNvPr>
          <p:cNvGraphicFramePr>
            <a:graphicFrameLocks noGrp="1"/>
          </p:cNvGraphicFramePr>
          <p:nvPr>
            <p:extLst>
              <p:ext uri="{D42A27DB-BD31-4B8C-83A1-F6EECF244321}">
                <p14:modId xmlns:p14="http://schemas.microsoft.com/office/powerpoint/2010/main" val="2226461083"/>
              </p:ext>
            </p:extLst>
          </p:nvPr>
        </p:nvGraphicFramePr>
        <p:xfrm>
          <a:off x="1906270" y="4226942"/>
          <a:ext cx="10163813" cy="1112520"/>
        </p:xfrm>
        <a:graphic>
          <a:graphicData uri="http://schemas.openxmlformats.org/drawingml/2006/table">
            <a:tbl>
              <a:tblPr firstRow="1" bandRow="1">
                <a:tableStyleId>{5C22544A-7EE6-4342-B048-85BDC9FD1C3A}</a:tableStyleId>
              </a:tblPr>
              <a:tblGrid>
                <a:gridCol w="1139368">
                  <a:extLst>
                    <a:ext uri="{9D8B030D-6E8A-4147-A177-3AD203B41FA5}">
                      <a16:colId xmlns:a16="http://schemas.microsoft.com/office/drawing/2014/main" val="706653014"/>
                    </a:ext>
                  </a:extLst>
                </a:gridCol>
                <a:gridCol w="2182808">
                  <a:extLst>
                    <a:ext uri="{9D8B030D-6E8A-4147-A177-3AD203B41FA5}">
                      <a16:colId xmlns:a16="http://schemas.microsoft.com/office/drawing/2014/main" val="3125772007"/>
                    </a:ext>
                  </a:extLst>
                </a:gridCol>
                <a:gridCol w="6841637">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PUBREC packet</a:t>
                      </a:r>
                      <a:endParaRPr lang="en-US" dirty="0"/>
                    </a:p>
                  </a:txBody>
                  <a:tcPr/>
                </a:tc>
                <a:tc>
                  <a:txBody>
                    <a:bodyPr/>
                    <a:lstStyle/>
                    <a:p>
                      <a:r>
                        <a:rPr lang="en-IN" dirty="0"/>
                        <a:t>0x50</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0x02</a:t>
                      </a:r>
                      <a:endParaRPr lang="en-US" dirty="0"/>
                    </a:p>
                  </a:txBody>
                  <a:tcPr/>
                </a:tc>
                <a:extLst>
                  <a:ext uri="{0D108BD9-81ED-4DB2-BD59-A6C34878D82A}">
                    <a16:rowId xmlns:a16="http://schemas.microsoft.com/office/drawing/2014/main" val="1404428211"/>
                  </a:ext>
                </a:extLst>
              </a:tr>
            </a:tbl>
          </a:graphicData>
        </a:graphic>
      </p:graphicFrame>
      <p:sp>
        <p:nvSpPr>
          <p:cNvPr id="13" name="Rectangle 12">
            <a:extLst>
              <a:ext uri="{FF2B5EF4-FFF2-40B4-BE49-F238E27FC236}">
                <a16:creationId xmlns:a16="http://schemas.microsoft.com/office/drawing/2014/main" id="{F2325B2D-48E4-4C89-9B41-635A4FBDB1FD}"/>
              </a:ext>
            </a:extLst>
          </p:cNvPr>
          <p:cNvSpPr/>
          <p:nvPr/>
        </p:nvSpPr>
        <p:spPr>
          <a:xfrm>
            <a:off x="1906269" y="5414343"/>
            <a:ext cx="2233741" cy="369332"/>
          </a:xfrm>
          <a:prstGeom prst="rect">
            <a:avLst/>
          </a:prstGeom>
        </p:spPr>
        <p:txBody>
          <a:bodyPr wrap="square">
            <a:spAutoFit/>
          </a:bodyPr>
          <a:lstStyle/>
          <a:p>
            <a:r>
              <a:rPr lang="en-IN" b="1" dirty="0"/>
              <a:t>Variable header</a:t>
            </a:r>
            <a:endParaRPr lang="en-US" b="1" dirty="0"/>
          </a:p>
        </p:txBody>
      </p:sp>
      <p:graphicFrame>
        <p:nvGraphicFramePr>
          <p:cNvPr id="16" name="Table 15">
            <a:extLst>
              <a:ext uri="{FF2B5EF4-FFF2-40B4-BE49-F238E27FC236}">
                <a16:creationId xmlns:a16="http://schemas.microsoft.com/office/drawing/2014/main" id="{31760867-0B54-4D8F-B7FC-5CA232F05C47}"/>
              </a:ext>
            </a:extLst>
          </p:cNvPr>
          <p:cNvGraphicFramePr>
            <a:graphicFrameLocks noGrp="1"/>
          </p:cNvGraphicFramePr>
          <p:nvPr>
            <p:extLst>
              <p:ext uri="{D42A27DB-BD31-4B8C-83A1-F6EECF244321}">
                <p14:modId xmlns:p14="http://schemas.microsoft.com/office/powerpoint/2010/main" val="2915593890"/>
              </p:ext>
            </p:extLst>
          </p:nvPr>
        </p:nvGraphicFramePr>
        <p:xfrm>
          <a:off x="1906269" y="5858557"/>
          <a:ext cx="10163814" cy="370840"/>
        </p:xfrm>
        <a:graphic>
          <a:graphicData uri="http://schemas.openxmlformats.org/drawingml/2006/table">
            <a:tbl>
              <a:tblPr firstRow="1" bandRow="1">
                <a:tableStyleId>{69CF1AB2-1976-4502-BF36-3FF5EA218861}</a:tableStyleId>
              </a:tblPr>
              <a:tblGrid>
                <a:gridCol w="1150279">
                  <a:extLst>
                    <a:ext uri="{9D8B030D-6E8A-4147-A177-3AD203B41FA5}">
                      <a16:colId xmlns:a16="http://schemas.microsoft.com/office/drawing/2014/main" val="733864453"/>
                    </a:ext>
                  </a:extLst>
                </a:gridCol>
                <a:gridCol w="2857634">
                  <a:extLst>
                    <a:ext uri="{9D8B030D-6E8A-4147-A177-3AD203B41FA5}">
                      <a16:colId xmlns:a16="http://schemas.microsoft.com/office/drawing/2014/main" val="2869853080"/>
                    </a:ext>
                  </a:extLst>
                </a:gridCol>
                <a:gridCol w="6155901">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IN" b="0" dirty="0"/>
                        <a:t>0x00 0x02</a:t>
                      </a:r>
                      <a:endParaRPr lang="en-US" b="0" dirty="0"/>
                    </a:p>
                  </a:txBody>
                  <a:tcPr/>
                </a:tc>
                <a:extLst>
                  <a:ext uri="{0D108BD9-81ED-4DB2-BD59-A6C34878D82A}">
                    <a16:rowId xmlns:a16="http://schemas.microsoft.com/office/drawing/2014/main" val="4113096506"/>
                  </a:ext>
                </a:extLst>
              </a:tr>
            </a:tbl>
          </a:graphicData>
        </a:graphic>
      </p:graphicFrame>
      <p:sp>
        <p:nvSpPr>
          <p:cNvPr id="17" name="TextBox 16">
            <a:extLst>
              <a:ext uri="{FF2B5EF4-FFF2-40B4-BE49-F238E27FC236}">
                <a16:creationId xmlns:a16="http://schemas.microsoft.com/office/drawing/2014/main" id="{D99EB7AA-AC09-451C-859B-0C4E4FF90E06}"/>
              </a:ext>
            </a:extLst>
          </p:cNvPr>
          <p:cNvSpPr txBox="1"/>
          <p:nvPr/>
        </p:nvSpPr>
        <p:spPr>
          <a:xfrm>
            <a:off x="457591" y="3845668"/>
            <a:ext cx="1159292" cy="369332"/>
          </a:xfrm>
          <a:prstGeom prst="rect">
            <a:avLst/>
          </a:prstGeom>
          <a:noFill/>
        </p:spPr>
        <p:txBody>
          <a:bodyPr wrap="none" rtlCol="0">
            <a:spAutoFit/>
          </a:bodyPr>
          <a:lstStyle/>
          <a:p>
            <a:r>
              <a:rPr lang="en-IN" b="1" dirty="0">
                <a:solidFill>
                  <a:srgbClr val="0070C0"/>
                </a:solidFill>
              </a:rPr>
              <a:t>Example</a:t>
            </a:r>
            <a:endParaRPr lang="en-US" b="1" dirty="0">
              <a:solidFill>
                <a:srgbClr val="0070C0"/>
              </a:solidFill>
            </a:endParaRPr>
          </a:p>
        </p:txBody>
      </p:sp>
    </p:spTree>
    <p:extLst>
      <p:ext uri="{BB962C8B-B14F-4D97-AF65-F5344CB8AC3E}">
        <p14:creationId xmlns:p14="http://schemas.microsoft.com/office/powerpoint/2010/main" val="2769582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F4807B-8AB7-44B6-BB22-8311275FF6FE}"/>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534741C0-E2B5-4996-92FC-262B4A36C54C}"/>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D46BBF2-95E0-4D47-BD32-2597E6E146B1}"/>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PUBREL packet</a:t>
              </a:r>
              <a:endParaRPr lang="en-US" sz="2000" b="1" dirty="0">
                <a:solidFill>
                  <a:schemeClr val="bg1"/>
                </a:solidFill>
              </a:endParaRPr>
            </a:p>
          </p:txBody>
        </p:sp>
      </p:grpSp>
      <p:graphicFrame>
        <p:nvGraphicFramePr>
          <p:cNvPr id="10" name="Table 9">
            <a:extLst>
              <a:ext uri="{FF2B5EF4-FFF2-40B4-BE49-F238E27FC236}">
                <a16:creationId xmlns:a16="http://schemas.microsoft.com/office/drawing/2014/main" id="{3D7CAF34-804C-4B4D-8772-01D2CCFDE67D}"/>
              </a:ext>
            </a:extLst>
          </p:cNvPr>
          <p:cNvGraphicFramePr>
            <a:graphicFrameLocks noGrp="1"/>
          </p:cNvGraphicFramePr>
          <p:nvPr>
            <p:extLst>
              <p:ext uri="{D42A27DB-BD31-4B8C-83A1-F6EECF244321}">
                <p14:modId xmlns:p14="http://schemas.microsoft.com/office/powerpoint/2010/main" val="1819842413"/>
              </p:ext>
            </p:extLst>
          </p:nvPr>
        </p:nvGraphicFramePr>
        <p:xfrm>
          <a:off x="1906270" y="1016846"/>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0x60</a:t>
                      </a:r>
                      <a:endParaRPr lang="en-US" dirty="0"/>
                    </a:p>
                  </a:txBody>
                  <a:tcPr/>
                </a:tc>
                <a:tc>
                  <a:txBody>
                    <a:bodyPr/>
                    <a:lstStyle/>
                    <a:p>
                      <a:pPr algn="ctr"/>
                      <a:r>
                        <a:rPr lang="en-IN" dirty="0"/>
                        <a:t>Publish release packet</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0x02</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graphicFrame>
        <p:nvGraphicFramePr>
          <p:cNvPr id="11" name="Table 11">
            <a:extLst>
              <a:ext uri="{FF2B5EF4-FFF2-40B4-BE49-F238E27FC236}">
                <a16:creationId xmlns:a16="http://schemas.microsoft.com/office/drawing/2014/main" id="{D275A8E7-387E-48E7-9AC2-5D1AA3D585B8}"/>
              </a:ext>
            </a:extLst>
          </p:cNvPr>
          <p:cNvGraphicFramePr>
            <a:graphicFrameLocks noGrp="1"/>
          </p:cNvGraphicFramePr>
          <p:nvPr/>
        </p:nvGraphicFramePr>
        <p:xfrm>
          <a:off x="1906270" y="2687320"/>
          <a:ext cx="10163813" cy="741680"/>
        </p:xfrm>
        <a:graphic>
          <a:graphicData uri="http://schemas.openxmlformats.org/drawingml/2006/table">
            <a:tbl>
              <a:tblPr firstRow="1" bandRow="1">
                <a:tableStyleId>{BC89EF96-8CEA-46FF-86C4-4CE0E7609802}</a:tableStyleId>
              </a:tblPr>
              <a:tblGrid>
                <a:gridCol w="923983">
                  <a:extLst>
                    <a:ext uri="{9D8B030D-6E8A-4147-A177-3AD203B41FA5}">
                      <a16:colId xmlns:a16="http://schemas.microsoft.com/office/drawing/2014/main" val="2433385903"/>
                    </a:ext>
                  </a:extLst>
                </a:gridCol>
                <a:gridCol w="1433137">
                  <a:extLst>
                    <a:ext uri="{9D8B030D-6E8A-4147-A177-3AD203B41FA5}">
                      <a16:colId xmlns:a16="http://schemas.microsoft.com/office/drawing/2014/main" val="491498563"/>
                    </a:ext>
                  </a:extLst>
                </a:gridCol>
                <a:gridCol w="3989070">
                  <a:extLst>
                    <a:ext uri="{9D8B030D-6E8A-4147-A177-3AD203B41FA5}">
                      <a16:colId xmlns:a16="http://schemas.microsoft.com/office/drawing/2014/main" val="516951514"/>
                    </a:ext>
                  </a:extLst>
                </a:gridCol>
                <a:gridCol w="480060">
                  <a:extLst>
                    <a:ext uri="{9D8B030D-6E8A-4147-A177-3AD203B41FA5}">
                      <a16:colId xmlns:a16="http://schemas.microsoft.com/office/drawing/2014/main" val="1794663225"/>
                    </a:ext>
                  </a:extLst>
                </a:gridCol>
                <a:gridCol w="434340">
                  <a:extLst>
                    <a:ext uri="{9D8B030D-6E8A-4147-A177-3AD203B41FA5}">
                      <a16:colId xmlns:a16="http://schemas.microsoft.com/office/drawing/2014/main" val="188789298"/>
                    </a:ext>
                  </a:extLst>
                </a:gridCol>
                <a:gridCol w="457200">
                  <a:extLst>
                    <a:ext uri="{9D8B030D-6E8A-4147-A177-3AD203B41FA5}">
                      <a16:colId xmlns:a16="http://schemas.microsoft.com/office/drawing/2014/main" val="245077950"/>
                    </a:ext>
                  </a:extLst>
                </a:gridCol>
                <a:gridCol w="491490">
                  <a:extLst>
                    <a:ext uri="{9D8B030D-6E8A-4147-A177-3AD203B41FA5}">
                      <a16:colId xmlns:a16="http://schemas.microsoft.com/office/drawing/2014/main" val="4062867289"/>
                    </a:ext>
                  </a:extLst>
                </a:gridCol>
                <a:gridCol w="468630">
                  <a:extLst>
                    <a:ext uri="{9D8B030D-6E8A-4147-A177-3AD203B41FA5}">
                      <a16:colId xmlns:a16="http://schemas.microsoft.com/office/drawing/2014/main" val="661203300"/>
                    </a:ext>
                  </a:extLst>
                </a:gridCol>
                <a:gridCol w="480060">
                  <a:extLst>
                    <a:ext uri="{9D8B030D-6E8A-4147-A177-3AD203B41FA5}">
                      <a16:colId xmlns:a16="http://schemas.microsoft.com/office/drawing/2014/main" val="3498236060"/>
                    </a:ext>
                  </a:extLst>
                </a:gridCol>
                <a:gridCol w="457200">
                  <a:extLst>
                    <a:ext uri="{9D8B030D-6E8A-4147-A177-3AD203B41FA5}">
                      <a16:colId xmlns:a16="http://schemas.microsoft.com/office/drawing/2014/main" val="210065344"/>
                    </a:ext>
                  </a:extLst>
                </a:gridCol>
                <a:gridCol w="548643">
                  <a:extLst>
                    <a:ext uri="{9D8B030D-6E8A-4147-A177-3AD203B41FA5}">
                      <a16:colId xmlns:a16="http://schemas.microsoft.com/office/drawing/2014/main" val="3253399059"/>
                    </a:ext>
                  </a:extLst>
                </a:gridCol>
              </a:tblGrid>
              <a:tr h="370840">
                <a:tc>
                  <a:txBody>
                    <a:bodyPr/>
                    <a:lstStyle/>
                    <a:p>
                      <a:pPr algn="ctr"/>
                      <a:r>
                        <a:rPr lang="en-IN" b="0" dirty="0"/>
                        <a:t>Byte3</a:t>
                      </a:r>
                      <a:endParaRPr lang="en-US" b="0" dirty="0"/>
                    </a:p>
                  </a:txBody>
                  <a:tcPr/>
                </a:tc>
                <a:tc>
                  <a:txBody>
                    <a:bodyPr/>
                    <a:lstStyle/>
                    <a:p>
                      <a:pPr algn="ctr"/>
                      <a:r>
                        <a:rPr lang="en-IN" b="0" dirty="0"/>
                        <a:t>-</a:t>
                      </a:r>
                      <a:endParaRPr lang="en-US"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0" dirty="0"/>
                        <a:t>Packet identifier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858403202"/>
                  </a:ext>
                </a:extLst>
              </a:tr>
              <a:tr h="370840">
                <a:tc>
                  <a:txBody>
                    <a:bodyPr/>
                    <a:lstStyle/>
                    <a:p>
                      <a:pPr algn="ctr"/>
                      <a:r>
                        <a:rPr lang="en-IN" b="0" dirty="0"/>
                        <a:t>Byte4</a:t>
                      </a:r>
                      <a:endParaRPr lang="en-US" b="0" dirty="0"/>
                    </a:p>
                  </a:txBody>
                  <a:tcPr/>
                </a:tc>
                <a:tc>
                  <a:txBody>
                    <a:bodyPr/>
                    <a:lstStyle/>
                    <a:p>
                      <a:pPr algn="ctr"/>
                      <a:r>
                        <a:rPr lang="en-IN" b="0" dirty="0"/>
                        <a:t>-</a:t>
                      </a:r>
                      <a:endParaRPr lang="en-US" b="0" dirty="0"/>
                    </a:p>
                  </a:txBody>
                  <a:tcPr/>
                </a:tc>
                <a:tc>
                  <a:txBody>
                    <a:bodyPr/>
                    <a:lstStyle/>
                    <a:p>
                      <a:pPr algn="ctr"/>
                      <a:r>
                        <a:rPr lang="en-IN" dirty="0"/>
                        <a:t>Packet identifier LSB</a:t>
                      </a:r>
                      <a:endParaRPr lang="en-US"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6921676"/>
                  </a:ext>
                </a:extLst>
              </a:tr>
            </a:tbl>
          </a:graphicData>
        </a:graphic>
      </p:graphicFrame>
      <p:sp>
        <p:nvSpPr>
          <p:cNvPr id="14" name="TextBox 13">
            <a:extLst>
              <a:ext uri="{FF2B5EF4-FFF2-40B4-BE49-F238E27FC236}">
                <a16:creationId xmlns:a16="http://schemas.microsoft.com/office/drawing/2014/main" id="{9CC09E22-91CA-416C-B86D-44F0A97C9EC8}"/>
              </a:ext>
            </a:extLst>
          </p:cNvPr>
          <p:cNvSpPr txBox="1"/>
          <p:nvPr/>
        </p:nvSpPr>
        <p:spPr>
          <a:xfrm>
            <a:off x="5280660" y="470615"/>
            <a:ext cx="2149948" cy="461665"/>
          </a:xfrm>
          <a:prstGeom prst="rect">
            <a:avLst/>
          </a:prstGeom>
          <a:noFill/>
        </p:spPr>
        <p:txBody>
          <a:bodyPr wrap="none" rtlCol="0">
            <a:spAutoFit/>
          </a:bodyPr>
          <a:lstStyle/>
          <a:p>
            <a:r>
              <a:rPr lang="en-IN" sz="2400" b="1" dirty="0"/>
              <a:t>Fixed header</a:t>
            </a:r>
            <a:endParaRPr lang="en-US" sz="2400" b="1" dirty="0"/>
          </a:p>
        </p:txBody>
      </p:sp>
      <p:sp>
        <p:nvSpPr>
          <p:cNvPr id="15" name="Rectangle 14">
            <a:extLst>
              <a:ext uri="{FF2B5EF4-FFF2-40B4-BE49-F238E27FC236}">
                <a16:creationId xmlns:a16="http://schemas.microsoft.com/office/drawing/2014/main" id="{8B020CB5-3FD3-47F9-8B62-F10B6DBAD9FF}"/>
              </a:ext>
            </a:extLst>
          </p:cNvPr>
          <p:cNvSpPr/>
          <p:nvPr/>
        </p:nvSpPr>
        <p:spPr>
          <a:xfrm>
            <a:off x="5032809" y="2210737"/>
            <a:ext cx="2622834" cy="461665"/>
          </a:xfrm>
          <a:prstGeom prst="rect">
            <a:avLst/>
          </a:prstGeom>
        </p:spPr>
        <p:txBody>
          <a:bodyPr wrap="none">
            <a:spAutoFit/>
          </a:bodyPr>
          <a:lstStyle/>
          <a:p>
            <a:r>
              <a:rPr lang="en-IN" sz="2400" b="1" dirty="0"/>
              <a:t>Variable header</a:t>
            </a:r>
            <a:endParaRPr lang="en-US" sz="2400" b="1" dirty="0"/>
          </a:p>
        </p:txBody>
      </p:sp>
      <p:sp>
        <p:nvSpPr>
          <p:cNvPr id="9" name="Rectangle 8">
            <a:extLst>
              <a:ext uri="{FF2B5EF4-FFF2-40B4-BE49-F238E27FC236}">
                <a16:creationId xmlns:a16="http://schemas.microsoft.com/office/drawing/2014/main" id="{F6F27D2D-D775-496E-9EDB-7BCD2A70F23B}"/>
              </a:ext>
            </a:extLst>
          </p:cNvPr>
          <p:cNvSpPr/>
          <p:nvPr/>
        </p:nvSpPr>
        <p:spPr>
          <a:xfrm>
            <a:off x="1906269" y="3845668"/>
            <a:ext cx="2058723" cy="369332"/>
          </a:xfrm>
          <a:prstGeom prst="rect">
            <a:avLst/>
          </a:prstGeom>
        </p:spPr>
        <p:txBody>
          <a:bodyPr wrap="square">
            <a:spAutoFit/>
          </a:bodyPr>
          <a:lstStyle/>
          <a:p>
            <a:r>
              <a:rPr lang="en-IN" b="1" dirty="0"/>
              <a:t>Fixed header</a:t>
            </a:r>
            <a:endParaRPr lang="en-US" b="1" dirty="0"/>
          </a:p>
        </p:txBody>
      </p:sp>
      <p:graphicFrame>
        <p:nvGraphicFramePr>
          <p:cNvPr id="12" name="Table 11">
            <a:extLst>
              <a:ext uri="{FF2B5EF4-FFF2-40B4-BE49-F238E27FC236}">
                <a16:creationId xmlns:a16="http://schemas.microsoft.com/office/drawing/2014/main" id="{284D3C57-0541-4481-8454-08905E52121F}"/>
              </a:ext>
            </a:extLst>
          </p:cNvPr>
          <p:cNvGraphicFramePr>
            <a:graphicFrameLocks noGrp="1"/>
          </p:cNvGraphicFramePr>
          <p:nvPr>
            <p:extLst>
              <p:ext uri="{D42A27DB-BD31-4B8C-83A1-F6EECF244321}">
                <p14:modId xmlns:p14="http://schemas.microsoft.com/office/powerpoint/2010/main" val="3140861669"/>
              </p:ext>
            </p:extLst>
          </p:nvPr>
        </p:nvGraphicFramePr>
        <p:xfrm>
          <a:off x="1906270" y="4226942"/>
          <a:ext cx="10163813" cy="1112520"/>
        </p:xfrm>
        <a:graphic>
          <a:graphicData uri="http://schemas.openxmlformats.org/drawingml/2006/table">
            <a:tbl>
              <a:tblPr firstRow="1" bandRow="1">
                <a:tableStyleId>{5C22544A-7EE6-4342-B048-85BDC9FD1C3A}</a:tableStyleId>
              </a:tblPr>
              <a:tblGrid>
                <a:gridCol w="1139368">
                  <a:extLst>
                    <a:ext uri="{9D8B030D-6E8A-4147-A177-3AD203B41FA5}">
                      <a16:colId xmlns:a16="http://schemas.microsoft.com/office/drawing/2014/main" val="706653014"/>
                    </a:ext>
                  </a:extLst>
                </a:gridCol>
                <a:gridCol w="2182808">
                  <a:extLst>
                    <a:ext uri="{9D8B030D-6E8A-4147-A177-3AD203B41FA5}">
                      <a16:colId xmlns:a16="http://schemas.microsoft.com/office/drawing/2014/main" val="3125772007"/>
                    </a:ext>
                  </a:extLst>
                </a:gridCol>
                <a:gridCol w="6841637">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PUBREL packet</a:t>
                      </a:r>
                      <a:endParaRPr lang="en-US" dirty="0"/>
                    </a:p>
                  </a:txBody>
                  <a:tcPr/>
                </a:tc>
                <a:tc>
                  <a:txBody>
                    <a:bodyPr/>
                    <a:lstStyle/>
                    <a:p>
                      <a:r>
                        <a:rPr lang="en-IN" dirty="0"/>
                        <a:t>0x60</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0x02</a:t>
                      </a:r>
                      <a:endParaRPr lang="en-US" dirty="0"/>
                    </a:p>
                  </a:txBody>
                  <a:tcPr/>
                </a:tc>
                <a:extLst>
                  <a:ext uri="{0D108BD9-81ED-4DB2-BD59-A6C34878D82A}">
                    <a16:rowId xmlns:a16="http://schemas.microsoft.com/office/drawing/2014/main" val="1404428211"/>
                  </a:ext>
                </a:extLst>
              </a:tr>
            </a:tbl>
          </a:graphicData>
        </a:graphic>
      </p:graphicFrame>
      <p:sp>
        <p:nvSpPr>
          <p:cNvPr id="13" name="Rectangle 12">
            <a:extLst>
              <a:ext uri="{FF2B5EF4-FFF2-40B4-BE49-F238E27FC236}">
                <a16:creationId xmlns:a16="http://schemas.microsoft.com/office/drawing/2014/main" id="{479923C3-913D-4F19-B2E6-21C68E8F0174}"/>
              </a:ext>
            </a:extLst>
          </p:cNvPr>
          <p:cNvSpPr/>
          <p:nvPr/>
        </p:nvSpPr>
        <p:spPr>
          <a:xfrm>
            <a:off x="1906269" y="5414343"/>
            <a:ext cx="2233741" cy="369332"/>
          </a:xfrm>
          <a:prstGeom prst="rect">
            <a:avLst/>
          </a:prstGeom>
        </p:spPr>
        <p:txBody>
          <a:bodyPr wrap="square">
            <a:spAutoFit/>
          </a:bodyPr>
          <a:lstStyle/>
          <a:p>
            <a:r>
              <a:rPr lang="en-IN" b="1" dirty="0"/>
              <a:t>Variable header</a:t>
            </a:r>
            <a:endParaRPr lang="en-US" b="1" dirty="0"/>
          </a:p>
        </p:txBody>
      </p:sp>
      <p:graphicFrame>
        <p:nvGraphicFramePr>
          <p:cNvPr id="16" name="Table 15">
            <a:extLst>
              <a:ext uri="{FF2B5EF4-FFF2-40B4-BE49-F238E27FC236}">
                <a16:creationId xmlns:a16="http://schemas.microsoft.com/office/drawing/2014/main" id="{94893223-0D58-4F0E-91AF-BD7FEB640E89}"/>
              </a:ext>
            </a:extLst>
          </p:cNvPr>
          <p:cNvGraphicFramePr>
            <a:graphicFrameLocks noGrp="1"/>
          </p:cNvGraphicFramePr>
          <p:nvPr>
            <p:extLst>
              <p:ext uri="{D42A27DB-BD31-4B8C-83A1-F6EECF244321}">
                <p14:modId xmlns:p14="http://schemas.microsoft.com/office/powerpoint/2010/main" val="2728160402"/>
              </p:ext>
            </p:extLst>
          </p:nvPr>
        </p:nvGraphicFramePr>
        <p:xfrm>
          <a:off x="1906269" y="5858557"/>
          <a:ext cx="10163814" cy="370840"/>
        </p:xfrm>
        <a:graphic>
          <a:graphicData uri="http://schemas.openxmlformats.org/drawingml/2006/table">
            <a:tbl>
              <a:tblPr firstRow="1" bandRow="1">
                <a:tableStyleId>{69CF1AB2-1976-4502-BF36-3FF5EA218861}</a:tableStyleId>
              </a:tblPr>
              <a:tblGrid>
                <a:gridCol w="1150279">
                  <a:extLst>
                    <a:ext uri="{9D8B030D-6E8A-4147-A177-3AD203B41FA5}">
                      <a16:colId xmlns:a16="http://schemas.microsoft.com/office/drawing/2014/main" val="733864453"/>
                    </a:ext>
                  </a:extLst>
                </a:gridCol>
                <a:gridCol w="2857634">
                  <a:extLst>
                    <a:ext uri="{9D8B030D-6E8A-4147-A177-3AD203B41FA5}">
                      <a16:colId xmlns:a16="http://schemas.microsoft.com/office/drawing/2014/main" val="2869853080"/>
                    </a:ext>
                  </a:extLst>
                </a:gridCol>
                <a:gridCol w="6155901">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IN" b="0" dirty="0"/>
                        <a:t>0x00 0x02</a:t>
                      </a:r>
                      <a:endParaRPr lang="en-US" b="0" dirty="0"/>
                    </a:p>
                  </a:txBody>
                  <a:tcPr/>
                </a:tc>
                <a:extLst>
                  <a:ext uri="{0D108BD9-81ED-4DB2-BD59-A6C34878D82A}">
                    <a16:rowId xmlns:a16="http://schemas.microsoft.com/office/drawing/2014/main" val="4113096506"/>
                  </a:ext>
                </a:extLst>
              </a:tr>
            </a:tbl>
          </a:graphicData>
        </a:graphic>
      </p:graphicFrame>
      <p:sp>
        <p:nvSpPr>
          <p:cNvPr id="17" name="TextBox 16">
            <a:extLst>
              <a:ext uri="{FF2B5EF4-FFF2-40B4-BE49-F238E27FC236}">
                <a16:creationId xmlns:a16="http://schemas.microsoft.com/office/drawing/2014/main" id="{ACE1C581-8184-47A1-9F3C-1D71B407B84D}"/>
              </a:ext>
            </a:extLst>
          </p:cNvPr>
          <p:cNvSpPr txBox="1"/>
          <p:nvPr/>
        </p:nvSpPr>
        <p:spPr>
          <a:xfrm>
            <a:off x="457591" y="3845668"/>
            <a:ext cx="1159292" cy="369332"/>
          </a:xfrm>
          <a:prstGeom prst="rect">
            <a:avLst/>
          </a:prstGeom>
          <a:noFill/>
        </p:spPr>
        <p:txBody>
          <a:bodyPr wrap="none" rtlCol="0">
            <a:spAutoFit/>
          </a:bodyPr>
          <a:lstStyle/>
          <a:p>
            <a:r>
              <a:rPr lang="en-IN" b="1" dirty="0">
                <a:solidFill>
                  <a:srgbClr val="0070C0"/>
                </a:solidFill>
              </a:rPr>
              <a:t>Example</a:t>
            </a:r>
            <a:endParaRPr lang="en-US" b="1" dirty="0">
              <a:solidFill>
                <a:srgbClr val="0070C0"/>
              </a:solidFill>
            </a:endParaRPr>
          </a:p>
        </p:txBody>
      </p:sp>
    </p:spTree>
    <p:extLst>
      <p:ext uri="{BB962C8B-B14F-4D97-AF65-F5344CB8AC3E}">
        <p14:creationId xmlns:p14="http://schemas.microsoft.com/office/powerpoint/2010/main" val="325457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F4807B-8AB7-44B6-BB22-8311275FF6FE}"/>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534741C0-E2B5-4996-92FC-262B4A36C54C}"/>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D46BBF2-95E0-4D47-BD32-2597E6E146B1}"/>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PUBCOMP packet</a:t>
              </a:r>
              <a:endParaRPr lang="en-US" sz="2000" b="1" dirty="0">
                <a:solidFill>
                  <a:schemeClr val="bg1"/>
                </a:solidFill>
              </a:endParaRPr>
            </a:p>
          </p:txBody>
        </p:sp>
      </p:grpSp>
      <p:graphicFrame>
        <p:nvGraphicFramePr>
          <p:cNvPr id="10" name="Table 9">
            <a:extLst>
              <a:ext uri="{FF2B5EF4-FFF2-40B4-BE49-F238E27FC236}">
                <a16:creationId xmlns:a16="http://schemas.microsoft.com/office/drawing/2014/main" id="{3D7CAF34-804C-4B4D-8772-01D2CCFDE67D}"/>
              </a:ext>
            </a:extLst>
          </p:cNvPr>
          <p:cNvGraphicFramePr>
            <a:graphicFrameLocks noGrp="1"/>
          </p:cNvGraphicFramePr>
          <p:nvPr>
            <p:extLst>
              <p:ext uri="{D42A27DB-BD31-4B8C-83A1-F6EECF244321}">
                <p14:modId xmlns:p14="http://schemas.microsoft.com/office/powerpoint/2010/main" val="2069447622"/>
              </p:ext>
            </p:extLst>
          </p:nvPr>
        </p:nvGraphicFramePr>
        <p:xfrm>
          <a:off x="1906270" y="1016846"/>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0x70</a:t>
                      </a:r>
                      <a:endParaRPr lang="en-US" dirty="0"/>
                    </a:p>
                  </a:txBody>
                  <a:tcPr/>
                </a:tc>
                <a:tc>
                  <a:txBody>
                    <a:bodyPr/>
                    <a:lstStyle/>
                    <a:p>
                      <a:pPr algn="ctr"/>
                      <a:r>
                        <a:rPr lang="en-IN" dirty="0"/>
                        <a:t>Publish complete packet</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0x02</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graphicFrame>
        <p:nvGraphicFramePr>
          <p:cNvPr id="11" name="Table 11">
            <a:extLst>
              <a:ext uri="{FF2B5EF4-FFF2-40B4-BE49-F238E27FC236}">
                <a16:creationId xmlns:a16="http://schemas.microsoft.com/office/drawing/2014/main" id="{D275A8E7-387E-48E7-9AC2-5D1AA3D585B8}"/>
              </a:ext>
            </a:extLst>
          </p:cNvPr>
          <p:cNvGraphicFramePr>
            <a:graphicFrameLocks noGrp="1"/>
          </p:cNvGraphicFramePr>
          <p:nvPr/>
        </p:nvGraphicFramePr>
        <p:xfrm>
          <a:off x="1906270" y="2687320"/>
          <a:ext cx="10163813" cy="741680"/>
        </p:xfrm>
        <a:graphic>
          <a:graphicData uri="http://schemas.openxmlformats.org/drawingml/2006/table">
            <a:tbl>
              <a:tblPr firstRow="1" bandRow="1">
                <a:tableStyleId>{BC89EF96-8CEA-46FF-86C4-4CE0E7609802}</a:tableStyleId>
              </a:tblPr>
              <a:tblGrid>
                <a:gridCol w="923983">
                  <a:extLst>
                    <a:ext uri="{9D8B030D-6E8A-4147-A177-3AD203B41FA5}">
                      <a16:colId xmlns:a16="http://schemas.microsoft.com/office/drawing/2014/main" val="2433385903"/>
                    </a:ext>
                  </a:extLst>
                </a:gridCol>
                <a:gridCol w="1433137">
                  <a:extLst>
                    <a:ext uri="{9D8B030D-6E8A-4147-A177-3AD203B41FA5}">
                      <a16:colId xmlns:a16="http://schemas.microsoft.com/office/drawing/2014/main" val="491498563"/>
                    </a:ext>
                  </a:extLst>
                </a:gridCol>
                <a:gridCol w="3989070">
                  <a:extLst>
                    <a:ext uri="{9D8B030D-6E8A-4147-A177-3AD203B41FA5}">
                      <a16:colId xmlns:a16="http://schemas.microsoft.com/office/drawing/2014/main" val="516951514"/>
                    </a:ext>
                  </a:extLst>
                </a:gridCol>
                <a:gridCol w="480060">
                  <a:extLst>
                    <a:ext uri="{9D8B030D-6E8A-4147-A177-3AD203B41FA5}">
                      <a16:colId xmlns:a16="http://schemas.microsoft.com/office/drawing/2014/main" val="1794663225"/>
                    </a:ext>
                  </a:extLst>
                </a:gridCol>
                <a:gridCol w="434340">
                  <a:extLst>
                    <a:ext uri="{9D8B030D-6E8A-4147-A177-3AD203B41FA5}">
                      <a16:colId xmlns:a16="http://schemas.microsoft.com/office/drawing/2014/main" val="188789298"/>
                    </a:ext>
                  </a:extLst>
                </a:gridCol>
                <a:gridCol w="457200">
                  <a:extLst>
                    <a:ext uri="{9D8B030D-6E8A-4147-A177-3AD203B41FA5}">
                      <a16:colId xmlns:a16="http://schemas.microsoft.com/office/drawing/2014/main" val="245077950"/>
                    </a:ext>
                  </a:extLst>
                </a:gridCol>
                <a:gridCol w="491490">
                  <a:extLst>
                    <a:ext uri="{9D8B030D-6E8A-4147-A177-3AD203B41FA5}">
                      <a16:colId xmlns:a16="http://schemas.microsoft.com/office/drawing/2014/main" val="4062867289"/>
                    </a:ext>
                  </a:extLst>
                </a:gridCol>
                <a:gridCol w="468630">
                  <a:extLst>
                    <a:ext uri="{9D8B030D-6E8A-4147-A177-3AD203B41FA5}">
                      <a16:colId xmlns:a16="http://schemas.microsoft.com/office/drawing/2014/main" val="661203300"/>
                    </a:ext>
                  </a:extLst>
                </a:gridCol>
                <a:gridCol w="480060">
                  <a:extLst>
                    <a:ext uri="{9D8B030D-6E8A-4147-A177-3AD203B41FA5}">
                      <a16:colId xmlns:a16="http://schemas.microsoft.com/office/drawing/2014/main" val="3498236060"/>
                    </a:ext>
                  </a:extLst>
                </a:gridCol>
                <a:gridCol w="457200">
                  <a:extLst>
                    <a:ext uri="{9D8B030D-6E8A-4147-A177-3AD203B41FA5}">
                      <a16:colId xmlns:a16="http://schemas.microsoft.com/office/drawing/2014/main" val="210065344"/>
                    </a:ext>
                  </a:extLst>
                </a:gridCol>
                <a:gridCol w="548643">
                  <a:extLst>
                    <a:ext uri="{9D8B030D-6E8A-4147-A177-3AD203B41FA5}">
                      <a16:colId xmlns:a16="http://schemas.microsoft.com/office/drawing/2014/main" val="3253399059"/>
                    </a:ext>
                  </a:extLst>
                </a:gridCol>
              </a:tblGrid>
              <a:tr h="370840">
                <a:tc>
                  <a:txBody>
                    <a:bodyPr/>
                    <a:lstStyle/>
                    <a:p>
                      <a:pPr algn="ctr"/>
                      <a:r>
                        <a:rPr lang="en-IN" b="0" dirty="0"/>
                        <a:t>Byte3</a:t>
                      </a:r>
                      <a:endParaRPr lang="en-US" b="0" dirty="0"/>
                    </a:p>
                  </a:txBody>
                  <a:tcPr/>
                </a:tc>
                <a:tc>
                  <a:txBody>
                    <a:bodyPr/>
                    <a:lstStyle/>
                    <a:p>
                      <a:pPr algn="ctr"/>
                      <a:r>
                        <a:rPr lang="en-IN" b="0" dirty="0"/>
                        <a:t>-</a:t>
                      </a:r>
                      <a:endParaRPr lang="en-US"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0" dirty="0"/>
                        <a:t>Packet identifier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858403202"/>
                  </a:ext>
                </a:extLst>
              </a:tr>
              <a:tr h="370840">
                <a:tc>
                  <a:txBody>
                    <a:bodyPr/>
                    <a:lstStyle/>
                    <a:p>
                      <a:pPr algn="ctr"/>
                      <a:r>
                        <a:rPr lang="en-IN" b="0" dirty="0"/>
                        <a:t>Byte4</a:t>
                      </a:r>
                      <a:endParaRPr lang="en-US" b="0" dirty="0"/>
                    </a:p>
                  </a:txBody>
                  <a:tcPr/>
                </a:tc>
                <a:tc>
                  <a:txBody>
                    <a:bodyPr/>
                    <a:lstStyle/>
                    <a:p>
                      <a:pPr algn="ctr"/>
                      <a:r>
                        <a:rPr lang="en-IN" b="0" dirty="0"/>
                        <a:t>-</a:t>
                      </a:r>
                      <a:endParaRPr lang="en-US" b="0" dirty="0"/>
                    </a:p>
                  </a:txBody>
                  <a:tcPr/>
                </a:tc>
                <a:tc>
                  <a:txBody>
                    <a:bodyPr/>
                    <a:lstStyle/>
                    <a:p>
                      <a:pPr algn="ctr"/>
                      <a:r>
                        <a:rPr lang="en-IN" dirty="0"/>
                        <a:t>Packet identifier LSB</a:t>
                      </a:r>
                      <a:endParaRPr lang="en-US"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6921676"/>
                  </a:ext>
                </a:extLst>
              </a:tr>
            </a:tbl>
          </a:graphicData>
        </a:graphic>
      </p:graphicFrame>
      <p:sp>
        <p:nvSpPr>
          <p:cNvPr id="14" name="TextBox 13">
            <a:extLst>
              <a:ext uri="{FF2B5EF4-FFF2-40B4-BE49-F238E27FC236}">
                <a16:creationId xmlns:a16="http://schemas.microsoft.com/office/drawing/2014/main" id="{9CC09E22-91CA-416C-B86D-44F0A97C9EC8}"/>
              </a:ext>
            </a:extLst>
          </p:cNvPr>
          <p:cNvSpPr txBox="1"/>
          <p:nvPr/>
        </p:nvSpPr>
        <p:spPr>
          <a:xfrm>
            <a:off x="5280660" y="470615"/>
            <a:ext cx="2149948" cy="461665"/>
          </a:xfrm>
          <a:prstGeom prst="rect">
            <a:avLst/>
          </a:prstGeom>
          <a:noFill/>
        </p:spPr>
        <p:txBody>
          <a:bodyPr wrap="none" rtlCol="0">
            <a:spAutoFit/>
          </a:bodyPr>
          <a:lstStyle/>
          <a:p>
            <a:r>
              <a:rPr lang="en-IN" sz="2400" b="1" dirty="0"/>
              <a:t>Fixed header</a:t>
            </a:r>
            <a:endParaRPr lang="en-US" sz="2400" b="1" dirty="0"/>
          </a:p>
        </p:txBody>
      </p:sp>
      <p:sp>
        <p:nvSpPr>
          <p:cNvPr id="15" name="Rectangle 14">
            <a:extLst>
              <a:ext uri="{FF2B5EF4-FFF2-40B4-BE49-F238E27FC236}">
                <a16:creationId xmlns:a16="http://schemas.microsoft.com/office/drawing/2014/main" id="{8B020CB5-3FD3-47F9-8B62-F10B6DBAD9FF}"/>
              </a:ext>
            </a:extLst>
          </p:cNvPr>
          <p:cNvSpPr/>
          <p:nvPr/>
        </p:nvSpPr>
        <p:spPr>
          <a:xfrm>
            <a:off x="5032809" y="2210737"/>
            <a:ext cx="2622834" cy="461665"/>
          </a:xfrm>
          <a:prstGeom prst="rect">
            <a:avLst/>
          </a:prstGeom>
        </p:spPr>
        <p:txBody>
          <a:bodyPr wrap="none">
            <a:spAutoFit/>
          </a:bodyPr>
          <a:lstStyle/>
          <a:p>
            <a:r>
              <a:rPr lang="en-IN" sz="2400" b="1" dirty="0"/>
              <a:t>Variable header</a:t>
            </a:r>
            <a:endParaRPr lang="en-US" sz="2400" b="1" dirty="0"/>
          </a:p>
        </p:txBody>
      </p:sp>
      <p:sp>
        <p:nvSpPr>
          <p:cNvPr id="9" name="Rectangle 8">
            <a:extLst>
              <a:ext uri="{FF2B5EF4-FFF2-40B4-BE49-F238E27FC236}">
                <a16:creationId xmlns:a16="http://schemas.microsoft.com/office/drawing/2014/main" id="{FE86E1A8-D4A5-4479-9EE9-2580AF26CC9C}"/>
              </a:ext>
            </a:extLst>
          </p:cNvPr>
          <p:cNvSpPr/>
          <p:nvPr/>
        </p:nvSpPr>
        <p:spPr>
          <a:xfrm>
            <a:off x="1906269" y="3845668"/>
            <a:ext cx="2058723" cy="369332"/>
          </a:xfrm>
          <a:prstGeom prst="rect">
            <a:avLst/>
          </a:prstGeom>
        </p:spPr>
        <p:txBody>
          <a:bodyPr wrap="square">
            <a:spAutoFit/>
          </a:bodyPr>
          <a:lstStyle/>
          <a:p>
            <a:r>
              <a:rPr lang="en-IN" b="1" dirty="0"/>
              <a:t>Fixed header</a:t>
            </a:r>
            <a:endParaRPr lang="en-US" b="1" dirty="0"/>
          </a:p>
        </p:txBody>
      </p:sp>
      <p:graphicFrame>
        <p:nvGraphicFramePr>
          <p:cNvPr id="12" name="Table 11">
            <a:extLst>
              <a:ext uri="{FF2B5EF4-FFF2-40B4-BE49-F238E27FC236}">
                <a16:creationId xmlns:a16="http://schemas.microsoft.com/office/drawing/2014/main" id="{D65B10C7-3DFB-4123-8756-217D4B839E6F}"/>
              </a:ext>
            </a:extLst>
          </p:cNvPr>
          <p:cNvGraphicFramePr>
            <a:graphicFrameLocks noGrp="1"/>
          </p:cNvGraphicFramePr>
          <p:nvPr>
            <p:extLst>
              <p:ext uri="{D42A27DB-BD31-4B8C-83A1-F6EECF244321}">
                <p14:modId xmlns:p14="http://schemas.microsoft.com/office/powerpoint/2010/main" val="1891086624"/>
              </p:ext>
            </p:extLst>
          </p:nvPr>
        </p:nvGraphicFramePr>
        <p:xfrm>
          <a:off x="1906270" y="4226942"/>
          <a:ext cx="10163813" cy="1112520"/>
        </p:xfrm>
        <a:graphic>
          <a:graphicData uri="http://schemas.openxmlformats.org/drawingml/2006/table">
            <a:tbl>
              <a:tblPr firstRow="1" bandRow="1">
                <a:tableStyleId>{5C22544A-7EE6-4342-B048-85BDC9FD1C3A}</a:tableStyleId>
              </a:tblPr>
              <a:tblGrid>
                <a:gridCol w="1139368">
                  <a:extLst>
                    <a:ext uri="{9D8B030D-6E8A-4147-A177-3AD203B41FA5}">
                      <a16:colId xmlns:a16="http://schemas.microsoft.com/office/drawing/2014/main" val="706653014"/>
                    </a:ext>
                  </a:extLst>
                </a:gridCol>
                <a:gridCol w="2236576">
                  <a:extLst>
                    <a:ext uri="{9D8B030D-6E8A-4147-A177-3AD203B41FA5}">
                      <a16:colId xmlns:a16="http://schemas.microsoft.com/office/drawing/2014/main" val="3125772007"/>
                    </a:ext>
                  </a:extLst>
                </a:gridCol>
                <a:gridCol w="6787869">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PUBCOMP packet</a:t>
                      </a:r>
                      <a:endParaRPr lang="en-US" dirty="0"/>
                    </a:p>
                  </a:txBody>
                  <a:tcPr/>
                </a:tc>
                <a:tc>
                  <a:txBody>
                    <a:bodyPr/>
                    <a:lstStyle/>
                    <a:p>
                      <a:r>
                        <a:rPr lang="en-IN" dirty="0"/>
                        <a:t>0x70</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0x02</a:t>
                      </a:r>
                      <a:endParaRPr lang="en-US" dirty="0"/>
                    </a:p>
                  </a:txBody>
                  <a:tcPr/>
                </a:tc>
                <a:extLst>
                  <a:ext uri="{0D108BD9-81ED-4DB2-BD59-A6C34878D82A}">
                    <a16:rowId xmlns:a16="http://schemas.microsoft.com/office/drawing/2014/main" val="1404428211"/>
                  </a:ext>
                </a:extLst>
              </a:tr>
            </a:tbl>
          </a:graphicData>
        </a:graphic>
      </p:graphicFrame>
      <p:sp>
        <p:nvSpPr>
          <p:cNvPr id="13" name="Rectangle 12">
            <a:extLst>
              <a:ext uri="{FF2B5EF4-FFF2-40B4-BE49-F238E27FC236}">
                <a16:creationId xmlns:a16="http://schemas.microsoft.com/office/drawing/2014/main" id="{89950B5C-B529-4549-BB85-B22FA222099A}"/>
              </a:ext>
            </a:extLst>
          </p:cNvPr>
          <p:cNvSpPr/>
          <p:nvPr/>
        </p:nvSpPr>
        <p:spPr>
          <a:xfrm>
            <a:off x="1906269" y="5414343"/>
            <a:ext cx="2233741" cy="369332"/>
          </a:xfrm>
          <a:prstGeom prst="rect">
            <a:avLst/>
          </a:prstGeom>
        </p:spPr>
        <p:txBody>
          <a:bodyPr wrap="square">
            <a:spAutoFit/>
          </a:bodyPr>
          <a:lstStyle/>
          <a:p>
            <a:r>
              <a:rPr lang="en-IN" b="1" dirty="0"/>
              <a:t>Variable header</a:t>
            </a:r>
            <a:endParaRPr lang="en-US" b="1" dirty="0"/>
          </a:p>
        </p:txBody>
      </p:sp>
      <p:graphicFrame>
        <p:nvGraphicFramePr>
          <p:cNvPr id="16" name="Table 15">
            <a:extLst>
              <a:ext uri="{FF2B5EF4-FFF2-40B4-BE49-F238E27FC236}">
                <a16:creationId xmlns:a16="http://schemas.microsoft.com/office/drawing/2014/main" id="{9488D434-E6B6-42D9-BB8E-1FDE07F9E2CF}"/>
              </a:ext>
            </a:extLst>
          </p:cNvPr>
          <p:cNvGraphicFramePr>
            <a:graphicFrameLocks noGrp="1"/>
          </p:cNvGraphicFramePr>
          <p:nvPr>
            <p:extLst>
              <p:ext uri="{D42A27DB-BD31-4B8C-83A1-F6EECF244321}">
                <p14:modId xmlns:p14="http://schemas.microsoft.com/office/powerpoint/2010/main" val="2728160402"/>
              </p:ext>
            </p:extLst>
          </p:nvPr>
        </p:nvGraphicFramePr>
        <p:xfrm>
          <a:off x="1906269" y="5858557"/>
          <a:ext cx="10163814" cy="370840"/>
        </p:xfrm>
        <a:graphic>
          <a:graphicData uri="http://schemas.openxmlformats.org/drawingml/2006/table">
            <a:tbl>
              <a:tblPr firstRow="1" bandRow="1">
                <a:tableStyleId>{69CF1AB2-1976-4502-BF36-3FF5EA218861}</a:tableStyleId>
              </a:tblPr>
              <a:tblGrid>
                <a:gridCol w="1150279">
                  <a:extLst>
                    <a:ext uri="{9D8B030D-6E8A-4147-A177-3AD203B41FA5}">
                      <a16:colId xmlns:a16="http://schemas.microsoft.com/office/drawing/2014/main" val="733864453"/>
                    </a:ext>
                  </a:extLst>
                </a:gridCol>
                <a:gridCol w="2857634">
                  <a:extLst>
                    <a:ext uri="{9D8B030D-6E8A-4147-A177-3AD203B41FA5}">
                      <a16:colId xmlns:a16="http://schemas.microsoft.com/office/drawing/2014/main" val="2869853080"/>
                    </a:ext>
                  </a:extLst>
                </a:gridCol>
                <a:gridCol w="6155901">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IN" b="0" dirty="0"/>
                        <a:t>0x00 0x02</a:t>
                      </a:r>
                      <a:endParaRPr lang="en-US" b="0" dirty="0"/>
                    </a:p>
                  </a:txBody>
                  <a:tcPr/>
                </a:tc>
                <a:extLst>
                  <a:ext uri="{0D108BD9-81ED-4DB2-BD59-A6C34878D82A}">
                    <a16:rowId xmlns:a16="http://schemas.microsoft.com/office/drawing/2014/main" val="4113096506"/>
                  </a:ext>
                </a:extLst>
              </a:tr>
            </a:tbl>
          </a:graphicData>
        </a:graphic>
      </p:graphicFrame>
      <p:sp>
        <p:nvSpPr>
          <p:cNvPr id="17" name="TextBox 16">
            <a:extLst>
              <a:ext uri="{FF2B5EF4-FFF2-40B4-BE49-F238E27FC236}">
                <a16:creationId xmlns:a16="http://schemas.microsoft.com/office/drawing/2014/main" id="{9CE8DC28-BA12-406B-83AA-E23C5C09B134}"/>
              </a:ext>
            </a:extLst>
          </p:cNvPr>
          <p:cNvSpPr txBox="1"/>
          <p:nvPr/>
        </p:nvSpPr>
        <p:spPr>
          <a:xfrm>
            <a:off x="457591" y="3845668"/>
            <a:ext cx="1159292" cy="369332"/>
          </a:xfrm>
          <a:prstGeom prst="rect">
            <a:avLst/>
          </a:prstGeom>
          <a:noFill/>
        </p:spPr>
        <p:txBody>
          <a:bodyPr wrap="none" rtlCol="0">
            <a:spAutoFit/>
          </a:bodyPr>
          <a:lstStyle/>
          <a:p>
            <a:r>
              <a:rPr lang="en-IN" b="1" dirty="0">
                <a:solidFill>
                  <a:srgbClr val="0070C0"/>
                </a:solidFill>
              </a:rPr>
              <a:t>Example</a:t>
            </a:r>
            <a:endParaRPr lang="en-US" b="1" dirty="0">
              <a:solidFill>
                <a:srgbClr val="0070C0"/>
              </a:solidFill>
            </a:endParaRPr>
          </a:p>
        </p:txBody>
      </p:sp>
    </p:spTree>
    <p:extLst>
      <p:ext uri="{BB962C8B-B14F-4D97-AF65-F5344CB8AC3E}">
        <p14:creationId xmlns:p14="http://schemas.microsoft.com/office/powerpoint/2010/main" val="412312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DBFD43A-EF85-4D2D-A1C1-B2E8FE90AF50}"/>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AA68EF18-0C64-4CE3-8EE2-C52940E914D7}"/>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0E2052D-40C8-47C0-9D92-0713F2CCF28D}"/>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SUBSCRIBE packet</a:t>
              </a:r>
              <a:endParaRPr lang="en-US" sz="2000" b="1" dirty="0">
                <a:solidFill>
                  <a:schemeClr val="bg1"/>
                </a:solidFill>
              </a:endParaRPr>
            </a:p>
          </p:txBody>
        </p:sp>
      </p:grpSp>
      <p:graphicFrame>
        <p:nvGraphicFramePr>
          <p:cNvPr id="7" name="Table 6">
            <a:extLst>
              <a:ext uri="{FF2B5EF4-FFF2-40B4-BE49-F238E27FC236}">
                <a16:creationId xmlns:a16="http://schemas.microsoft.com/office/drawing/2014/main" id="{579FEC00-C269-4EB2-A3B4-616C79A82A76}"/>
              </a:ext>
            </a:extLst>
          </p:cNvPr>
          <p:cNvGraphicFramePr>
            <a:graphicFrameLocks noGrp="1"/>
          </p:cNvGraphicFramePr>
          <p:nvPr>
            <p:extLst>
              <p:ext uri="{D42A27DB-BD31-4B8C-83A1-F6EECF244321}">
                <p14:modId xmlns:p14="http://schemas.microsoft.com/office/powerpoint/2010/main" val="4040334201"/>
              </p:ext>
            </p:extLst>
          </p:nvPr>
        </p:nvGraphicFramePr>
        <p:xfrm>
          <a:off x="694690" y="1234016"/>
          <a:ext cx="11283954" cy="2225040"/>
        </p:xfrm>
        <a:graphic>
          <a:graphicData uri="http://schemas.openxmlformats.org/drawingml/2006/table">
            <a:tbl>
              <a:tblPr firstRow="1" bandRow="1">
                <a:tableStyleId>{5C22544A-7EE6-4342-B048-85BDC9FD1C3A}</a:tableStyleId>
              </a:tblPr>
              <a:tblGrid>
                <a:gridCol w="802640">
                  <a:extLst>
                    <a:ext uri="{9D8B030D-6E8A-4147-A177-3AD203B41FA5}">
                      <a16:colId xmlns:a16="http://schemas.microsoft.com/office/drawing/2014/main" val="2957382667"/>
                    </a:ext>
                  </a:extLst>
                </a:gridCol>
                <a:gridCol w="1248988">
                  <a:extLst>
                    <a:ext uri="{9D8B030D-6E8A-4147-A177-3AD203B41FA5}">
                      <a16:colId xmlns:a16="http://schemas.microsoft.com/office/drawing/2014/main" val="3091202773"/>
                    </a:ext>
                  </a:extLst>
                </a:gridCol>
                <a:gridCol w="5940482">
                  <a:extLst>
                    <a:ext uri="{9D8B030D-6E8A-4147-A177-3AD203B41FA5}">
                      <a16:colId xmlns:a16="http://schemas.microsoft.com/office/drawing/2014/main" val="1237304626"/>
                    </a:ext>
                  </a:extLst>
                </a:gridCol>
                <a:gridCol w="457200">
                  <a:extLst>
                    <a:ext uri="{9D8B030D-6E8A-4147-A177-3AD203B41FA5}">
                      <a16:colId xmlns:a16="http://schemas.microsoft.com/office/drawing/2014/main" val="2625187469"/>
                    </a:ext>
                  </a:extLst>
                </a:gridCol>
                <a:gridCol w="422910">
                  <a:extLst>
                    <a:ext uri="{9D8B030D-6E8A-4147-A177-3AD203B41FA5}">
                      <a16:colId xmlns:a16="http://schemas.microsoft.com/office/drawing/2014/main" val="1119917567"/>
                    </a:ext>
                  </a:extLst>
                </a:gridCol>
                <a:gridCol w="400050">
                  <a:extLst>
                    <a:ext uri="{9D8B030D-6E8A-4147-A177-3AD203B41FA5}">
                      <a16:colId xmlns:a16="http://schemas.microsoft.com/office/drawing/2014/main" val="1602627450"/>
                    </a:ext>
                  </a:extLst>
                </a:gridCol>
                <a:gridCol w="411480">
                  <a:extLst>
                    <a:ext uri="{9D8B030D-6E8A-4147-A177-3AD203B41FA5}">
                      <a16:colId xmlns:a16="http://schemas.microsoft.com/office/drawing/2014/main" val="1647053857"/>
                    </a:ext>
                  </a:extLst>
                </a:gridCol>
                <a:gridCol w="411480">
                  <a:extLst>
                    <a:ext uri="{9D8B030D-6E8A-4147-A177-3AD203B41FA5}">
                      <a16:colId xmlns:a16="http://schemas.microsoft.com/office/drawing/2014/main" val="4220259677"/>
                    </a:ext>
                  </a:extLst>
                </a:gridCol>
                <a:gridCol w="388620">
                  <a:extLst>
                    <a:ext uri="{9D8B030D-6E8A-4147-A177-3AD203B41FA5}">
                      <a16:colId xmlns:a16="http://schemas.microsoft.com/office/drawing/2014/main" val="3638918663"/>
                    </a:ext>
                  </a:extLst>
                </a:gridCol>
                <a:gridCol w="400050">
                  <a:extLst>
                    <a:ext uri="{9D8B030D-6E8A-4147-A177-3AD203B41FA5}">
                      <a16:colId xmlns:a16="http://schemas.microsoft.com/office/drawing/2014/main" val="1234162919"/>
                    </a:ext>
                  </a:extLst>
                </a:gridCol>
                <a:gridCol w="400054">
                  <a:extLst>
                    <a:ext uri="{9D8B030D-6E8A-4147-A177-3AD203B41FA5}">
                      <a16:colId xmlns:a16="http://schemas.microsoft.com/office/drawing/2014/main" val="2000723090"/>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333244011"/>
                  </a:ext>
                </a:extLst>
              </a:tr>
              <a:tr h="370840">
                <a:tc>
                  <a:txBody>
                    <a:bodyPr/>
                    <a:lstStyle/>
                    <a:p>
                      <a:pPr algn="ctr"/>
                      <a:r>
                        <a:rPr lang="en-IN" b="0" dirty="0"/>
                        <a:t>Byte1</a:t>
                      </a:r>
                      <a:endParaRPr lang="en-US" b="0" dirty="0"/>
                    </a:p>
                  </a:txBody>
                  <a:tcPr/>
                </a:tc>
                <a:tc>
                  <a:txBody>
                    <a:bodyPr/>
                    <a:lstStyle/>
                    <a:p>
                      <a:pPr algn="ctr"/>
                      <a:r>
                        <a:rPr lang="en-IN" dirty="0"/>
                        <a:t>0x82 </a:t>
                      </a:r>
                      <a:endParaRPr lang="en-US" dirty="0"/>
                    </a:p>
                  </a:txBody>
                  <a:tcPr/>
                </a:tc>
                <a:tc>
                  <a:txBody>
                    <a:bodyPr/>
                    <a:lstStyle/>
                    <a:p>
                      <a:pPr algn="ctr"/>
                      <a:r>
                        <a:rPr lang="en-IN" dirty="0"/>
                        <a:t>Control header (Subscribe packet)</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991460651"/>
                  </a:ext>
                </a:extLst>
              </a:tr>
              <a:tr h="370840">
                <a:tc>
                  <a:txBody>
                    <a:bodyPr/>
                    <a:lstStyle/>
                    <a:p>
                      <a:pPr algn="ctr"/>
                      <a:r>
                        <a:rPr lang="en-IN" dirty="0"/>
                        <a:t>Byte2</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057658423"/>
                  </a:ext>
                </a:extLst>
              </a:tr>
              <a:tr h="370840">
                <a:tc>
                  <a:txBody>
                    <a:bodyPr/>
                    <a:lstStyle/>
                    <a:p>
                      <a:pPr algn="ctr"/>
                      <a:r>
                        <a:rPr lang="en-IN" dirty="0"/>
                        <a:t>B</a:t>
                      </a:r>
                      <a:r>
                        <a:rPr lang="en-US" dirty="0"/>
                        <a:t>yte3</a:t>
                      </a:r>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11813703"/>
                  </a:ext>
                </a:extLst>
              </a:tr>
              <a:tr h="370840">
                <a:tc>
                  <a:txBody>
                    <a:bodyPr/>
                    <a:lstStyle/>
                    <a:p>
                      <a:pPr algn="ctr"/>
                      <a:r>
                        <a:rPr lang="en-IN" dirty="0"/>
                        <a:t>Byte4</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288914701"/>
                  </a:ext>
                </a:extLst>
              </a:tr>
              <a:tr h="370840">
                <a:tc>
                  <a:txBody>
                    <a:bodyPr/>
                    <a:lstStyle/>
                    <a:p>
                      <a:pPr algn="ctr"/>
                      <a:r>
                        <a:rPr lang="en-IN" dirty="0"/>
                        <a:t>Byte5</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653520690"/>
                  </a:ext>
                </a:extLst>
              </a:tr>
            </a:tbl>
          </a:graphicData>
        </a:graphic>
      </p:graphicFrame>
      <p:graphicFrame>
        <p:nvGraphicFramePr>
          <p:cNvPr id="9" name="Table 9">
            <a:extLst>
              <a:ext uri="{FF2B5EF4-FFF2-40B4-BE49-F238E27FC236}">
                <a16:creationId xmlns:a16="http://schemas.microsoft.com/office/drawing/2014/main" id="{69744C2A-E4F6-4BF3-BDCA-2F9E183C58F8}"/>
              </a:ext>
            </a:extLst>
          </p:cNvPr>
          <p:cNvGraphicFramePr>
            <a:graphicFrameLocks noGrp="1"/>
          </p:cNvGraphicFramePr>
          <p:nvPr>
            <p:extLst>
              <p:ext uri="{D42A27DB-BD31-4B8C-83A1-F6EECF244321}">
                <p14:modId xmlns:p14="http://schemas.microsoft.com/office/powerpoint/2010/main" val="2139458829"/>
              </p:ext>
            </p:extLst>
          </p:nvPr>
        </p:nvGraphicFramePr>
        <p:xfrm>
          <a:off x="694690" y="3972507"/>
          <a:ext cx="11283954" cy="741680"/>
        </p:xfrm>
        <a:graphic>
          <a:graphicData uri="http://schemas.openxmlformats.org/drawingml/2006/table">
            <a:tbl>
              <a:tblPr firstRow="1" bandRow="1">
                <a:tableStyleId>{BC89EF96-8CEA-46FF-86C4-4CE0E7609802}</a:tableStyleId>
              </a:tblPr>
              <a:tblGrid>
                <a:gridCol w="974090">
                  <a:extLst>
                    <a:ext uri="{9D8B030D-6E8A-4147-A177-3AD203B41FA5}">
                      <a16:colId xmlns:a16="http://schemas.microsoft.com/office/drawing/2014/main" val="2386907746"/>
                    </a:ext>
                  </a:extLst>
                </a:gridCol>
                <a:gridCol w="1077538">
                  <a:extLst>
                    <a:ext uri="{9D8B030D-6E8A-4147-A177-3AD203B41FA5}">
                      <a16:colId xmlns:a16="http://schemas.microsoft.com/office/drawing/2014/main" val="2812180265"/>
                    </a:ext>
                  </a:extLst>
                </a:gridCol>
                <a:gridCol w="5951912">
                  <a:extLst>
                    <a:ext uri="{9D8B030D-6E8A-4147-A177-3AD203B41FA5}">
                      <a16:colId xmlns:a16="http://schemas.microsoft.com/office/drawing/2014/main" val="1828084286"/>
                    </a:ext>
                  </a:extLst>
                </a:gridCol>
                <a:gridCol w="434340">
                  <a:extLst>
                    <a:ext uri="{9D8B030D-6E8A-4147-A177-3AD203B41FA5}">
                      <a16:colId xmlns:a16="http://schemas.microsoft.com/office/drawing/2014/main" val="1029408684"/>
                    </a:ext>
                  </a:extLst>
                </a:gridCol>
                <a:gridCol w="434340">
                  <a:extLst>
                    <a:ext uri="{9D8B030D-6E8A-4147-A177-3AD203B41FA5}">
                      <a16:colId xmlns:a16="http://schemas.microsoft.com/office/drawing/2014/main" val="2540964546"/>
                    </a:ext>
                  </a:extLst>
                </a:gridCol>
                <a:gridCol w="400050">
                  <a:extLst>
                    <a:ext uri="{9D8B030D-6E8A-4147-A177-3AD203B41FA5}">
                      <a16:colId xmlns:a16="http://schemas.microsoft.com/office/drawing/2014/main" val="273946746"/>
                    </a:ext>
                  </a:extLst>
                </a:gridCol>
                <a:gridCol w="445770">
                  <a:extLst>
                    <a:ext uri="{9D8B030D-6E8A-4147-A177-3AD203B41FA5}">
                      <a16:colId xmlns:a16="http://schemas.microsoft.com/office/drawing/2014/main" val="1269942396"/>
                    </a:ext>
                  </a:extLst>
                </a:gridCol>
                <a:gridCol w="377190">
                  <a:extLst>
                    <a:ext uri="{9D8B030D-6E8A-4147-A177-3AD203B41FA5}">
                      <a16:colId xmlns:a16="http://schemas.microsoft.com/office/drawing/2014/main" val="2784546207"/>
                    </a:ext>
                  </a:extLst>
                </a:gridCol>
                <a:gridCol w="377190">
                  <a:extLst>
                    <a:ext uri="{9D8B030D-6E8A-4147-A177-3AD203B41FA5}">
                      <a16:colId xmlns:a16="http://schemas.microsoft.com/office/drawing/2014/main" val="1549287204"/>
                    </a:ext>
                  </a:extLst>
                </a:gridCol>
                <a:gridCol w="400050">
                  <a:extLst>
                    <a:ext uri="{9D8B030D-6E8A-4147-A177-3AD203B41FA5}">
                      <a16:colId xmlns:a16="http://schemas.microsoft.com/office/drawing/2014/main" val="3443267651"/>
                    </a:ext>
                  </a:extLst>
                </a:gridCol>
                <a:gridCol w="411484">
                  <a:extLst>
                    <a:ext uri="{9D8B030D-6E8A-4147-A177-3AD203B41FA5}">
                      <a16:colId xmlns:a16="http://schemas.microsoft.com/office/drawing/2014/main" val="3188828448"/>
                    </a:ext>
                  </a:extLst>
                </a:gridCol>
              </a:tblGrid>
              <a:tr h="370840">
                <a:tc>
                  <a:txBody>
                    <a:bodyPr/>
                    <a:lstStyle/>
                    <a:p>
                      <a:pPr algn="ctr"/>
                      <a:r>
                        <a:rPr lang="en-IN" b="0" dirty="0"/>
                        <a:t>ByteA1</a:t>
                      </a:r>
                      <a:endParaRPr lang="en-US" b="0" dirty="0"/>
                    </a:p>
                  </a:txBody>
                  <a:tcPr/>
                </a:tc>
                <a:tc>
                  <a:txBody>
                    <a:bodyPr/>
                    <a:lstStyle/>
                    <a:p>
                      <a:pPr algn="ctr"/>
                      <a:r>
                        <a:rPr lang="en-IN" b="0" dirty="0"/>
                        <a:t>-</a:t>
                      </a:r>
                      <a:endParaRPr lang="en-US" b="0" dirty="0"/>
                    </a:p>
                  </a:txBody>
                  <a:tcPr/>
                </a:tc>
                <a:tc>
                  <a:txBody>
                    <a:bodyPr/>
                    <a:lstStyle/>
                    <a:p>
                      <a:pPr algn="ctr"/>
                      <a:r>
                        <a:rPr lang="en-IN" b="0" dirty="0"/>
                        <a:t>Packet identifier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645214051"/>
                  </a:ext>
                </a:extLst>
              </a:tr>
              <a:tr h="370840">
                <a:tc>
                  <a:txBody>
                    <a:bodyPr/>
                    <a:lstStyle/>
                    <a:p>
                      <a:pPr algn="ctr"/>
                      <a:r>
                        <a:rPr lang="en-IN" b="0" dirty="0"/>
                        <a:t>ByteA2</a:t>
                      </a:r>
                      <a:endParaRPr lang="en-US" b="0" dirty="0"/>
                    </a:p>
                  </a:txBody>
                  <a:tcPr/>
                </a:tc>
                <a:tc>
                  <a:txBody>
                    <a:bodyPr/>
                    <a:lstStyle/>
                    <a:p>
                      <a:pPr algn="ctr"/>
                      <a:r>
                        <a:rPr lang="en-IN" b="0" dirty="0"/>
                        <a:t>-</a:t>
                      </a:r>
                      <a:endParaRPr lang="en-US" b="0" dirty="0"/>
                    </a:p>
                  </a:txBody>
                  <a:tcPr/>
                </a:tc>
                <a:tc>
                  <a:txBody>
                    <a:bodyPr/>
                    <a:lstStyle/>
                    <a:p>
                      <a:pPr algn="ctr"/>
                      <a:r>
                        <a:rPr lang="en-IN" b="0" dirty="0"/>
                        <a:t>Packet identifier LSB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2210499361"/>
                  </a:ext>
                </a:extLst>
              </a:tr>
            </a:tbl>
          </a:graphicData>
        </a:graphic>
      </p:graphicFrame>
      <p:graphicFrame>
        <p:nvGraphicFramePr>
          <p:cNvPr id="17" name="Table 17">
            <a:extLst>
              <a:ext uri="{FF2B5EF4-FFF2-40B4-BE49-F238E27FC236}">
                <a16:creationId xmlns:a16="http://schemas.microsoft.com/office/drawing/2014/main" id="{183E5D57-FC83-4F43-8241-FB66681D72D6}"/>
              </a:ext>
            </a:extLst>
          </p:cNvPr>
          <p:cNvGraphicFramePr>
            <a:graphicFrameLocks noGrp="1"/>
          </p:cNvGraphicFramePr>
          <p:nvPr>
            <p:extLst>
              <p:ext uri="{D42A27DB-BD31-4B8C-83A1-F6EECF244321}">
                <p14:modId xmlns:p14="http://schemas.microsoft.com/office/powerpoint/2010/main" val="2419665196"/>
              </p:ext>
            </p:extLst>
          </p:nvPr>
        </p:nvGraphicFramePr>
        <p:xfrm>
          <a:off x="694690" y="5188369"/>
          <a:ext cx="11283954" cy="1483360"/>
        </p:xfrm>
        <a:graphic>
          <a:graphicData uri="http://schemas.openxmlformats.org/drawingml/2006/table">
            <a:tbl>
              <a:tblPr firstRow="1" bandRow="1">
                <a:tableStyleId>{BC89EF96-8CEA-46FF-86C4-4CE0E7609802}</a:tableStyleId>
              </a:tblPr>
              <a:tblGrid>
                <a:gridCol w="1397000">
                  <a:extLst>
                    <a:ext uri="{9D8B030D-6E8A-4147-A177-3AD203B41FA5}">
                      <a16:colId xmlns:a16="http://schemas.microsoft.com/office/drawing/2014/main" val="4142170262"/>
                    </a:ext>
                  </a:extLst>
                </a:gridCol>
                <a:gridCol w="654628">
                  <a:extLst>
                    <a:ext uri="{9D8B030D-6E8A-4147-A177-3AD203B41FA5}">
                      <a16:colId xmlns:a16="http://schemas.microsoft.com/office/drawing/2014/main" val="111869942"/>
                    </a:ext>
                  </a:extLst>
                </a:gridCol>
                <a:gridCol w="5951912">
                  <a:extLst>
                    <a:ext uri="{9D8B030D-6E8A-4147-A177-3AD203B41FA5}">
                      <a16:colId xmlns:a16="http://schemas.microsoft.com/office/drawing/2014/main" val="1691561193"/>
                    </a:ext>
                  </a:extLst>
                </a:gridCol>
                <a:gridCol w="422910">
                  <a:extLst>
                    <a:ext uri="{9D8B030D-6E8A-4147-A177-3AD203B41FA5}">
                      <a16:colId xmlns:a16="http://schemas.microsoft.com/office/drawing/2014/main" val="2208702499"/>
                    </a:ext>
                  </a:extLst>
                </a:gridCol>
                <a:gridCol w="434340">
                  <a:extLst>
                    <a:ext uri="{9D8B030D-6E8A-4147-A177-3AD203B41FA5}">
                      <a16:colId xmlns:a16="http://schemas.microsoft.com/office/drawing/2014/main" val="1341462466"/>
                    </a:ext>
                  </a:extLst>
                </a:gridCol>
                <a:gridCol w="422910">
                  <a:extLst>
                    <a:ext uri="{9D8B030D-6E8A-4147-A177-3AD203B41FA5}">
                      <a16:colId xmlns:a16="http://schemas.microsoft.com/office/drawing/2014/main" val="1152634852"/>
                    </a:ext>
                  </a:extLst>
                </a:gridCol>
                <a:gridCol w="434340">
                  <a:extLst>
                    <a:ext uri="{9D8B030D-6E8A-4147-A177-3AD203B41FA5}">
                      <a16:colId xmlns:a16="http://schemas.microsoft.com/office/drawing/2014/main" val="2170676761"/>
                    </a:ext>
                  </a:extLst>
                </a:gridCol>
                <a:gridCol w="377190">
                  <a:extLst>
                    <a:ext uri="{9D8B030D-6E8A-4147-A177-3AD203B41FA5}">
                      <a16:colId xmlns:a16="http://schemas.microsoft.com/office/drawing/2014/main" val="2412130295"/>
                    </a:ext>
                  </a:extLst>
                </a:gridCol>
                <a:gridCol w="388620">
                  <a:extLst>
                    <a:ext uri="{9D8B030D-6E8A-4147-A177-3AD203B41FA5}">
                      <a16:colId xmlns:a16="http://schemas.microsoft.com/office/drawing/2014/main" val="1504116394"/>
                    </a:ext>
                  </a:extLst>
                </a:gridCol>
                <a:gridCol w="388620">
                  <a:extLst>
                    <a:ext uri="{9D8B030D-6E8A-4147-A177-3AD203B41FA5}">
                      <a16:colId xmlns:a16="http://schemas.microsoft.com/office/drawing/2014/main" val="1513377343"/>
                    </a:ext>
                  </a:extLst>
                </a:gridCol>
                <a:gridCol w="411484">
                  <a:extLst>
                    <a:ext uri="{9D8B030D-6E8A-4147-A177-3AD203B41FA5}">
                      <a16:colId xmlns:a16="http://schemas.microsoft.com/office/drawing/2014/main" val="1377479506"/>
                    </a:ext>
                  </a:extLst>
                </a:gridCol>
              </a:tblGrid>
              <a:tr h="370840">
                <a:tc>
                  <a:txBody>
                    <a:bodyPr/>
                    <a:lstStyle/>
                    <a:p>
                      <a:pPr algn="ctr"/>
                      <a:r>
                        <a:rPr lang="en-IN" b="0" dirty="0"/>
                        <a:t>ByteB1</a:t>
                      </a:r>
                      <a:endParaRPr lang="en-US" b="0" dirty="0"/>
                    </a:p>
                  </a:txBody>
                  <a:tcPr/>
                </a:tc>
                <a:tc>
                  <a:txBody>
                    <a:bodyPr/>
                    <a:lstStyle/>
                    <a:p>
                      <a:pPr algn="ctr"/>
                      <a:r>
                        <a:rPr lang="en-IN" b="0" dirty="0"/>
                        <a:t>-</a:t>
                      </a:r>
                      <a:endParaRPr lang="en-US" b="0" dirty="0"/>
                    </a:p>
                  </a:txBody>
                  <a:tcPr/>
                </a:tc>
                <a:tc>
                  <a:txBody>
                    <a:bodyPr/>
                    <a:lstStyle/>
                    <a:p>
                      <a:pPr algn="ctr"/>
                      <a:r>
                        <a:rPr lang="en-IN" b="0" dirty="0"/>
                        <a:t>Topic length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7322540"/>
                  </a:ext>
                </a:extLst>
              </a:tr>
              <a:tr h="370840">
                <a:tc>
                  <a:txBody>
                    <a:bodyPr/>
                    <a:lstStyle/>
                    <a:p>
                      <a:pPr algn="ctr"/>
                      <a:r>
                        <a:rPr lang="en-IN" b="0" dirty="0"/>
                        <a:t>ByteB2</a:t>
                      </a:r>
                      <a:endParaRPr lang="en-US" b="0" dirty="0"/>
                    </a:p>
                  </a:txBody>
                  <a:tcPr/>
                </a:tc>
                <a:tc>
                  <a:txBody>
                    <a:bodyPr/>
                    <a:lstStyle/>
                    <a:p>
                      <a:pPr algn="ctr"/>
                      <a:r>
                        <a:rPr lang="en-IN" b="0" dirty="0"/>
                        <a:t>-</a:t>
                      </a:r>
                      <a:endParaRPr lang="en-US" b="0" dirty="0"/>
                    </a:p>
                  </a:txBody>
                  <a:tcPr/>
                </a:tc>
                <a:tc>
                  <a:txBody>
                    <a:bodyPr/>
                    <a:lstStyle/>
                    <a:p>
                      <a:pPr algn="ctr"/>
                      <a:r>
                        <a:rPr lang="en-IN" b="0" dirty="0"/>
                        <a:t>Topic length LSB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2609439212"/>
                  </a:ext>
                </a:extLst>
              </a:tr>
              <a:tr h="370840">
                <a:tc>
                  <a:txBody>
                    <a:bodyPr/>
                    <a:lstStyle/>
                    <a:p>
                      <a:pPr algn="ctr"/>
                      <a:r>
                        <a:rPr lang="en-IN" b="0" dirty="0"/>
                        <a:t>ByteC1-Cn</a:t>
                      </a:r>
                      <a:endParaRPr lang="en-US" b="0" dirty="0"/>
                    </a:p>
                  </a:txBody>
                  <a:tcPr/>
                </a:tc>
                <a:tc>
                  <a:txBody>
                    <a:bodyPr/>
                    <a:lstStyle/>
                    <a:p>
                      <a:pPr algn="ctr"/>
                      <a:r>
                        <a:rPr lang="en-IN" b="0" dirty="0"/>
                        <a:t>-</a:t>
                      </a:r>
                      <a:endParaRPr lang="en-US" b="0" dirty="0"/>
                    </a:p>
                  </a:txBody>
                  <a:tcPr/>
                </a:tc>
                <a:tc>
                  <a:txBody>
                    <a:bodyPr/>
                    <a:lstStyle/>
                    <a:p>
                      <a:pPr algn="ctr"/>
                      <a:r>
                        <a:rPr lang="en-IN" b="0" dirty="0"/>
                        <a:t>Topic</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2519694702"/>
                  </a:ext>
                </a:extLst>
              </a:tr>
              <a:tr h="370840">
                <a:tc>
                  <a:txBody>
                    <a:bodyPr/>
                    <a:lstStyle/>
                    <a:p>
                      <a:pPr algn="ctr"/>
                      <a:r>
                        <a:rPr lang="en-IN" b="0" dirty="0"/>
                        <a:t>ByteD1</a:t>
                      </a:r>
                      <a:endParaRPr lang="en-US" b="0" dirty="0"/>
                    </a:p>
                  </a:txBody>
                  <a:tcPr/>
                </a:tc>
                <a:tc>
                  <a:txBody>
                    <a:bodyPr/>
                    <a:lstStyle/>
                    <a:p>
                      <a:pPr algn="ctr"/>
                      <a:r>
                        <a:rPr lang="en-IN" b="0" dirty="0"/>
                        <a:t>-</a:t>
                      </a:r>
                      <a:endParaRPr lang="en-US" b="0" dirty="0"/>
                    </a:p>
                  </a:txBody>
                  <a:tcPr/>
                </a:tc>
                <a:tc>
                  <a:txBody>
                    <a:bodyPr/>
                    <a:lstStyle/>
                    <a:p>
                      <a:pPr algn="ctr"/>
                      <a:r>
                        <a:rPr lang="en-IN" b="0" dirty="0"/>
                        <a:t>Quality of service</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Q</a:t>
                      </a:r>
                      <a:endParaRPr lang="en-US" b="0" dirty="0"/>
                    </a:p>
                  </a:txBody>
                  <a:tcPr/>
                </a:tc>
                <a:tc>
                  <a:txBody>
                    <a:bodyPr/>
                    <a:lstStyle/>
                    <a:p>
                      <a:pPr algn="ctr"/>
                      <a:r>
                        <a:rPr lang="en-IN" b="0" dirty="0"/>
                        <a:t>Q</a:t>
                      </a:r>
                      <a:endParaRPr lang="en-US" b="0" dirty="0"/>
                    </a:p>
                  </a:txBody>
                  <a:tcPr/>
                </a:tc>
                <a:extLst>
                  <a:ext uri="{0D108BD9-81ED-4DB2-BD59-A6C34878D82A}">
                    <a16:rowId xmlns:a16="http://schemas.microsoft.com/office/drawing/2014/main" val="3780661344"/>
                  </a:ext>
                </a:extLst>
              </a:tr>
            </a:tbl>
          </a:graphicData>
        </a:graphic>
      </p:graphicFrame>
      <p:sp>
        <p:nvSpPr>
          <p:cNvPr id="19" name="Rectangle 18">
            <a:extLst>
              <a:ext uri="{FF2B5EF4-FFF2-40B4-BE49-F238E27FC236}">
                <a16:creationId xmlns:a16="http://schemas.microsoft.com/office/drawing/2014/main" id="{B8890272-123F-4696-A56F-8062AC1D872B}"/>
              </a:ext>
            </a:extLst>
          </p:cNvPr>
          <p:cNvSpPr/>
          <p:nvPr/>
        </p:nvSpPr>
        <p:spPr>
          <a:xfrm>
            <a:off x="4432972" y="722174"/>
            <a:ext cx="2149948" cy="461665"/>
          </a:xfrm>
          <a:prstGeom prst="rect">
            <a:avLst/>
          </a:prstGeom>
        </p:spPr>
        <p:txBody>
          <a:bodyPr wrap="none">
            <a:spAutoFit/>
          </a:bodyPr>
          <a:lstStyle/>
          <a:p>
            <a:r>
              <a:rPr lang="en-IN" sz="2400" b="1" dirty="0"/>
              <a:t>Fixed header</a:t>
            </a:r>
            <a:endParaRPr lang="en-US" sz="2400" b="1" dirty="0"/>
          </a:p>
        </p:txBody>
      </p:sp>
      <p:sp>
        <p:nvSpPr>
          <p:cNvPr id="20" name="Rectangle 19">
            <a:extLst>
              <a:ext uri="{FF2B5EF4-FFF2-40B4-BE49-F238E27FC236}">
                <a16:creationId xmlns:a16="http://schemas.microsoft.com/office/drawing/2014/main" id="{A1BF04EB-29BF-4B6A-8C60-C1567694C29F}"/>
              </a:ext>
            </a:extLst>
          </p:cNvPr>
          <p:cNvSpPr/>
          <p:nvPr/>
        </p:nvSpPr>
        <p:spPr>
          <a:xfrm>
            <a:off x="4296338" y="3525313"/>
            <a:ext cx="2622834" cy="461665"/>
          </a:xfrm>
          <a:prstGeom prst="rect">
            <a:avLst/>
          </a:prstGeom>
        </p:spPr>
        <p:txBody>
          <a:bodyPr wrap="none">
            <a:spAutoFit/>
          </a:bodyPr>
          <a:lstStyle/>
          <a:p>
            <a:r>
              <a:rPr lang="en-IN" sz="2400" b="1" dirty="0"/>
              <a:t>Variable header</a:t>
            </a:r>
            <a:endParaRPr lang="en-US" sz="2400" b="1" dirty="0"/>
          </a:p>
        </p:txBody>
      </p:sp>
      <p:sp>
        <p:nvSpPr>
          <p:cNvPr id="21" name="Rectangle 20">
            <a:extLst>
              <a:ext uri="{FF2B5EF4-FFF2-40B4-BE49-F238E27FC236}">
                <a16:creationId xmlns:a16="http://schemas.microsoft.com/office/drawing/2014/main" id="{CEE3221D-DA5D-4691-90DE-AFF48885EE46}"/>
              </a:ext>
            </a:extLst>
          </p:cNvPr>
          <p:cNvSpPr/>
          <p:nvPr/>
        </p:nvSpPr>
        <p:spPr>
          <a:xfrm>
            <a:off x="4799258" y="4676527"/>
            <a:ext cx="1417376" cy="461665"/>
          </a:xfrm>
          <a:prstGeom prst="rect">
            <a:avLst/>
          </a:prstGeom>
        </p:spPr>
        <p:txBody>
          <a:bodyPr wrap="none">
            <a:spAutoFit/>
          </a:bodyPr>
          <a:lstStyle/>
          <a:p>
            <a:r>
              <a:rPr lang="en-IN" sz="2400" b="1" dirty="0"/>
              <a:t>Payload</a:t>
            </a:r>
            <a:endParaRPr lang="en-US" sz="2400" b="1" dirty="0"/>
          </a:p>
        </p:txBody>
      </p:sp>
    </p:spTree>
    <p:extLst>
      <p:ext uri="{BB962C8B-B14F-4D97-AF65-F5344CB8AC3E}">
        <p14:creationId xmlns:p14="http://schemas.microsoft.com/office/powerpoint/2010/main" val="2694331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E21703-2FCE-4D7D-9E8D-CF7CEB6BB178}"/>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5534AFC9-F758-4F6C-BE8B-7004A2F08E33}"/>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F90643A-3F42-414C-AECC-C1E9A9803E44}"/>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SUBSCRIBE packet</a:t>
              </a:r>
              <a:endParaRPr lang="en-US" sz="2000" b="1" dirty="0">
                <a:solidFill>
                  <a:schemeClr val="bg1"/>
                </a:solidFill>
              </a:endParaRPr>
            </a:p>
          </p:txBody>
        </p:sp>
      </p:grpSp>
      <p:sp>
        <p:nvSpPr>
          <p:cNvPr id="7" name="TextBox 6">
            <a:extLst>
              <a:ext uri="{FF2B5EF4-FFF2-40B4-BE49-F238E27FC236}">
                <a16:creationId xmlns:a16="http://schemas.microsoft.com/office/drawing/2014/main" id="{60FCD83D-C6DD-48D8-97D2-AA182DD0919A}"/>
              </a:ext>
            </a:extLst>
          </p:cNvPr>
          <p:cNvSpPr txBox="1"/>
          <p:nvPr/>
        </p:nvSpPr>
        <p:spPr>
          <a:xfrm>
            <a:off x="2765786" y="158432"/>
            <a:ext cx="1159292" cy="369332"/>
          </a:xfrm>
          <a:prstGeom prst="rect">
            <a:avLst/>
          </a:prstGeom>
          <a:noFill/>
        </p:spPr>
        <p:txBody>
          <a:bodyPr wrap="none" rtlCol="0">
            <a:spAutoFit/>
          </a:bodyPr>
          <a:lstStyle/>
          <a:p>
            <a:r>
              <a:rPr lang="en-IN" b="1" dirty="0"/>
              <a:t>Example</a:t>
            </a:r>
            <a:endParaRPr lang="en-US" b="1" dirty="0"/>
          </a:p>
        </p:txBody>
      </p:sp>
      <p:sp>
        <p:nvSpPr>
          <p:cNvPr id="8" name="Rectangle 7">
            <a:extLst>
              <a:ext uri="{FF2B5EF4-FFF2-40B4-BE49-F238E27FC236}">
                <a16:creationId xmlns:a16="http://schemas.microsoft.com/office/drawing/2014/main" id="{F9DB79B2-44AF-4B42-B88E-524811B27597}"/>
              </a:ext>
            </a:extLst>
          </p:cNvPr>
          <p:cNvSpPr/>
          <p:nvPr/>
        </p:nvSpPr>
        <p:spPr>
          <a:xfrm>
            <a:off x="2647134" y="837788"/>
            <a:ext cx="4185761" cy="369332"/>
          </a:xfrm>
          <a:prstGeom prst="rect">
            <a:avLst/>
          </a:prstGeom>
        </p:spPr>
        <p:txBody>
          <a:bodyPr wrap="none">
            <a:spAutoFit/>
          </a:bodyPr>
          <a:lstStyle/>
          <a:p>
            <a:r>
              <a:rPr lang="en-US" b="1" dirty="0">
                <a:solidFill>
                  <a:srgbClr val="0070C0"/>
                </a:solidFill>
              </a:rPr>
              <a:t>topic name "CC:50:E3:9B:F7:84/led"</a:t>
            </a:r>
          </a:p>
        </p:txBody>
      </p:sp>
      <p:sp>
        <p:nvSpPr>
          <p:cNvPr id="9" name="TextBox 8">
            <a:extLst>
              <a:ext uri="{FF2B5EF4-FFF2-40B4-BE49-F238E27FC236}">
                <a16:creationId xmlns:a16="http://schemas.microsoft.com/office/drawing/2014/main" id="{201E4974-720E-4475-B39D-D0ECFE6444EC}"/>
              </a:ext>
            </a:extLst>
          </p:cNvPr>
          <p:cNvSpPr txBox="1"/>
          <p:nvPr/>
        </p:nvSpPr>
        <p:spPr>
          <a:xfrm>
            <a:off x="6608212" y="841075"/>
            <a:ext cx="776175" cy="369332"/>
          </a:xfrm>
          <a:prstGeom prst="rect">
            <a:avLst/>
          </a:prstGeom>
          <a:noFill/>
        </p:spPr>
        <p:txBody>
          <a:bodyPr wrap="none" rtlCol="0">
            <a:spAutoFit/>
          </a:bodyPr>
          <a:lstStyle/>
          <a:p>
            <a:r>
              <a:rPr lang="en-IN" b="1" dirty="0">
                <a:solidFill>
                  <a:srgbClr val="FF0000"/>
                </a:solidFill>
              </a:rPr>
              <a:t>QoS0</a:t>
            </a:r>
            <a:endParaRPr lang="en-US" b="1" dirty="0">
              <a:solidFill>
                <a:srgbClr val="FF0000"/>
              </a:solidFill>
            </a:endParaRPr>
          </a:p>
        </p:txBody>
      </p:sp>
      <p:graphicFrame>
        <p:nvGraphicFramePr>
          <p:cNvPr id="10" name="Table 8">
            <a:extLst>
              <a:ext uri="{FF2B5EF4-FFF2-40B4-BE49-F238E27FC236}">
                <a16:creationId xmlns:a16="http://schemas.microsoft.com/office/drawing/2014/main" id="{FB8B50B4-F122-4767-9060-2A7EFA3139D4}"/>
              </a:ext>
            </a:extLst>
          </p:cNvPr>
          <p:cNvGraphicFramePr>
            <a:graphicFrameLocks noGrp="1"/>
          </p:cNvGraphicFramePr>
          <p:nvPr>
            <p:extLst>
              <p:ext uri="{D42A27DB-BD31-4B8C-83A1-F6EECF244321}">
                <p14:modId xmlns:p14="http://schemas.microsoft.com/office/powerpoint/2010/main" val="2783460946"/>
              </p:ext>
            </p:extLst>
          </p:nvPr>
        </p:nvGraphicFramePr>
        <p:xfrm>
          <a:off x="1213402" y="1966211"/>
          <a:ext cx="10634552"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2178854">
                  <a:extLst>
                    <a:ext uri="{9D8B030D-6E8A-4147-A177-3AD203B41FA5}">
                      <a16:colId xmlns:a16="http://schemas.microsoft.com/office/drawing/2014/main" val="3125772007"/>
                    </a:ext>
                  </a:extLst>
                </a:gridCol>
                <a:gridCol w="7213810">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Subscribe packet</a:t>
                      </a:r>
                      <a:endParaRPr lang="en-US" dirty="0"/>
                    </a:p>
                  </a:txBody>
                  <a:tcPr/>
                </a:tc>
                <a:tc>
                  <a:txBody>
                    <a:bodyPr/>
                    <a:lstStyle/>
                    <a:p>
                      <a:r>
                        <a:rPr lang="en-IN" dirty="0"/>
                        <a:t>0x82</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0x1A (26 bytes)</a:t>
                      </a:r>
                      <a:endParaRPr lang="en-US" dirty="0"/>
                    </a:p>
                  </a:txBody>
                  <a:tcPr/>
                </a:tc>
                <a:extLst>
                  <a:ext uri="{0D108BD9-81ED-4DB2-BD59-A6C34878D82A}">
                    <a16:rowId xmlns:a16="http://schemas.microsoft.com/office/drawing/2014/main" val="1404428211"/>
                  </a:ext>
                </a:extLst>
              </a:tr>
            </a:tbl>
          </a:graphicData>
        </a:graphic>
      </p:graphicFrame>
      <p:graphicFrame>
        <p:nvGraphicFramePr>
          <p:cNvPr id="11" name="Table 10">
            <a:extLst>
              <a:ext uri="{FF2B5EF4-FFF2-40B4-BE49-F238E27FC236}">
                <a16:creationId xmlns:a16="http://schemas.microsoft.com/office/drawing/2014/main" id="{24B533F7-CD10-486B-9CAE-96C8E0696F3A}"/>
              </a:ext>
            </a:extLst>
          </p:cNvPr>
          <p:cNvGraphicFramePr>
            <a:graphicFrameLocks noGrp="1"/>
          </p:cNvGraphicFramePr>
          <p:nvPr>
            <p:extLst>
              <p:ext uri="{D42A27DB-BD31-4B8C-83A1-F6EECF244321}">
                <p14:modId xmlns:p14="http://schemas.microsoft.com/office/powerpoint/2010/main" val="2295272072"/>
              </p:ext>
            </p:extLst>
          </p:nvPr>
        </p:nvGraphicFramePr>
        <p:xfrm>
          <a:off x="1213402" y="3715178"/>
          <a:ext cx="10620532"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79809">
                  <a:extLst>
                    <a:ext uri="{9D8B030D-6E8A-4147-A177-3AD203B41FA5}">
                      <a16:colId xmlns:a16="http://schemas.microsoft.com/office/drawing/2014/main" val="2869853080"/>
                    </a:ext>
                  </a:extLst>
                </a:gridCol>
                <a:gridCol w="7389957">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US" b="0" dirty="0"/>
                        <a:t>0x00 0x01</a:t>
                      </a:r>
                    </a:p>
                  </a:txBody>
                  <a:tcPr/>
                </a:tc>
                <a:extLst>
                  <a:ext uri="{0D108BD9-81ED-4DB2-BD59-A6C34878D82A}">
                    <a16:rowId xmlns:a16="http://schemas.microsoft.com/office/drawing/2014/main" val="4113096506"/>
                  </a:ext>
                </a:extLst>
              </a:tr>
            </a:tbl>
          </a:graphicData>
        </a:graphic>
      </p:graphicFrame>
      <p:sp>
        <p:nvSpPr>
          <p:cNvPr id="12" name="Rectangle 11">
            <a:extLst>
              <a:ext uri="{FF2B5EF4-FFF2-40B4-BE49-F238E27FC236}">
                <a16:creationId xmlns:a16="http://schemas.microsoft.com/office/drawing/2014/main" id="{F469F920-5E14-4869-B5FF-EDFFF8FDBB4D}"/>
              </a:ext>
            </a:extLst>
          </p:cNvPr>
          <p:cNvSpPr/>
          <p:nvPr/>
        </p:nvSpPr>
        <p:spPr>
          <a:xfrm>
            <a:off x="1088328" y="3301474"/>
            <a:ext cx="2012089" cy="369332"/>
          </a:xfrm>
          <a:prstGeom prst="rect">
            <a:avLst/>
          </a:prstGeom>
        </p:spPr>
        <p:txBody>
          <a:bodyPr wrap="none">
            <a:spAutoFit/>
          </a:bodyPr>
          <a:lstStyle/>
          <a:p>
            <a:r>
              <a:rPr lang="en-IN" b="1" dirty="0"/>
              <a:t>Variable header</a:t>
            </a:r>
            <a:endParaRPr lang="en-US" b="1" dirty="0"/>
          </a:p>
        </p:txBody>
      </p:sp>
      <p:sp>
        <p:nvSpPr>
          <p:cNvPr id="13" name="Rectangle 12">
            <a:extLst>
              <a:ext uri="{FF2B5EF4-FFF2-40B4-BE49-F238E27FC236}">
                <a16:creationId xmlns:a16="http://schemas.microsoft.com/office/drawing/2014/main" id="{4FFF9649-47FD-44A6-9E42-D7A21E9226BB}"/>
              </a:ext>
            </a:extLst>
          </p:cNvPr>
          <p:cNvSpPr/>
          <p:nvPr/>
        </p:nvSpPr>
        <p:spPr>
          <a:xfrm>
            <a:off x="1088328" y="4270316"/>
            <a:ext cx="1109599" cy="369332"/>
          </a:xfrm>
          <a:prstGeom prst="rect">
            <a:avLst/>
          </a:prstGeom>
        </p:spPr>
        <p:txBody>
          <a:bodyPr wrap="none">
            <a:spAutoFit/>
          </a:bodyPr>
          <a:lstStyle/>
          <a:p>
            <a:r>
              <a:rPr lang="en-IN" b="1" dirty="0"/>
              <a:t>Payload</a:t>
            </a:r>
            <a:endParaRPr lang="en-US" b="1" dirty="0"/>
          </a:p>
        </p:txBody>
      </p:sp>
      <p:graphicFrame>
        <p:nvGraphicFramePr>
          <p:cNvPr id="14" name="Table 10">
            <a:extLst>
              <a:ext uri="{FF2B5EF4-FFF2-40B4-BE49-F238E27FC236}">
                <a16:creationId xmlns:a16="http://schemas.microsoft.com/office/drawing/2014/main" id="{8EADEB34-49C0-4548-BBDC-2A299FC86384}"/>
              </a:ext>
            </a:extLst>
          </p:cNvPr>
          <p:cNvGraphicFramePr>
            <a:graphicFrameLocks noGrp="1"/>
          </p:cNvGraphicFramePr>
          <p:nvPr>
            <p:extLst>
              <p:ext uri="{D42A27DB-BD31-4B8C-83A1-F6EECF244321}">
                <p14:modId xmlns:p14="http://schemas.microsoft.com/office/powerpoint/2010/main" val="393925297"/>
              </p:ext>
            </p:extLst>
          </p:nvPr>
        </p:nvGraphicFramePr>
        <p:xfrm>
          <a:off x="1186769" y="4731685"/>
          <a:ext cx="10647165" cy="138176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87928">
                  <a:extLst>
                    <a:ext uri="{9D8B030D-6E8A-4147-A177-3AD203B41FA5}">
                      <a16:colId xmlns:a16="http://schemas.microsoft.com/office/drawing/2014/main" val="2869853080"/>
                    </a:ext>
                  </a:extLst>
                </a:gridCol>
                <a:gridCol w="7408471">
                  <a:extLst>
                    <a:ext uri="{9D8B030D-6E8A-4147-A177-3AD203B41FA5}">
                      <a16:colId xmlns:a16="http://schemas.microsoft.com/office/drawing/2014/main" val="3610465948"/>
                    </a:ext>
                  </a:extLst>
                </a:gridCol>
              </a:tblGrid>
              <a:tr h="370840">
                <a:tc>
                  <a:txBody>
                    <a:bodyPr/>
                    <a:lstStyle/>
                    <a:p>
                      <a:r>
                        <a:rPr lang="en-IN" b="0" dirty="0"/>
                        <a:t>05,06</a:t>
                      </a:r>
                      <a:endParaRPr lang="en-US" b="0" dirty="0"/>
                    </a:p>
                  </a:txBody>
                  <a:tcPr/>
                </a:tc>
                <a:tc>
                  <a:txBody>
                    <a:bodyPr/>
                    <a:lstStyle/>
                    <a:p>
                      <a:r>
                        <a:rPr lang="en-IN" b="0" dirty="0"/>
                        <a:t>Topic length</a:t>
                      </a:r>
                      <a:endParaRPr lang="en-US" b="0" dirty="0"/>
                    </a:p>
                  </a:txBody>
                  <a:tcPr/>
                </a:tc>
                <a:tc>
                  <a:txBody>
                    <a:bodyPr/>
                    <a:lstStyle/>
                    <a:p>
                      <a:r>
                        <a:rPr lang="en-IN" b="0" dirty="0"/>
                        <a:t>0x00 0x15</a:t>
                      </a:r>
                      <a:endParaRPr lang="en-US" b="0" dirty="0"/>
                    </a:p>
                  </a:txBody>
                  <a:tcPr/>
                </a:tc>
                <a:extLst>
                  <a:ext uri="{0D108BD9-81ED-4DB2-BD59-A6C34878D82A}">
                    <a16:rowId xmlns:a16="http://schemas.microsoft.com/office/drawing/2014/main" val="4113096506"/>
                  </a:ext>
                </a:extLst>
              </a:tr>
              <a:tr h="370840">
                <a:tc>
                  <a:txBody>
                    <a:bodyPr/>
                    <a:lstStyle/>
                    <a:p>
                      <a:r>
                        <a:rPr lang="en-IN" b="0" dirty="0"/>
                        <a:t>07 - 28</a:t>
                      </a:r>
                      <a:endParaRPr lang="en-US" b="0" dirty="0"/>
                    </a:p>
                  </a:txBody>
                  <a:tcPr/>
                </a:tc>
                <a:tc>
                  <a:txBody>
                    <a:bodyPr/>
                    <a:lstStyle/>
                    <a:p>
                      <a:r>
                        <a:rPr lang="en-IN" b="0" dirty="0"/>
                        <a:t>Topic </a:t>
                      </a:r>
                      <a:endParaRPr lang="en-US" b="0" dirty="0"/>
                    </a:p>
                  </a:txBody>
                  <a:tcPr/>
                </a:tc>
                <a:tc>
                  <a:txBody>
                    <a:bodyPr/>
                    <a:lstStyle/>
                    <a:p>
                      <a:r>
                        <a:rPr lang="pt-BR" b="0" dirty="0"/>
                        <a:t>0x43 0x43 0x3A 0x35 0x30 0x3A 0x45 0x33 0x3A 0x39 0x42 0x3A 0x46 0x37 0x3A 0x38 0x34 0x2F 0x6C 0x65 0x64 {CC:50:E3:9B:F7:84/led}</a:t>
                      </a:r>
                      <a:endParaRPr lang="en-US" b="0" dirty="0"/>
                    </a:p>
                  </a:txBody>
                  <a:tcPr/>
                </a:tc>
                <a:extLst>
                  <a:ext uri="{0D108BD9-81ED-4DB2-BD59-A6C34878D82A}">
                    <a16:rowId xmlns:a16="http://schemas.microsoft.com/office/drawing/2014/main" val="2605642549"/>
                  </a:ext>
                </a:extLst>
              </a:tr>
              <a:tr h="370840">
                <a:tc>
                  <a:txBody>
                    <a:bodyPr/>
                    <a:lstStyle/>
                    <a:p>
                      <a:r>
                        <a:rPr lang="en-IN" b="0" dirty="0"/>
                        <a:t>29</a:t>
                      </a:r>
                      <a:endParaRPr lang="en-US" b="0" dirty="0"/>
                    </a:p>
                  </a:txBody>
                  <a:tcPr/>
                </a:tc>
                <a:tc>
                  <a:txBody>
                    <a:bodyPr/>
                    <a:lstStyle/>
                    <a:p>
                      <a:r>
                        <a:rPr lang="en-IN" b="0" dirty="0"/>
                        <a:t>QoS</a:t>
                      </a:r>
                      <a:endParaRPr lang="en-US" b="0" dirty="0"/>
                    </a:p>
                  </a:txBody>
                  <a:tcPr/>
                </a:tc>
                <a:tc>
                  <a:txBody>
                    <a:bodyPr/>
                    <a:lstStyle/>
                    <a:p>
                      <a:r>
                        <a:rPr lang="en-IN" b="0" dirty="0"/>
                        <a:t>0</a:t>
                      </a:r>
                      <a:endParaRPr lang="en-US" b="0" dirty="0"/>
                    </a:p>
                  </a:txBody>
                  <a:tcPr/>
                </a:tc>
                <a:extLst>
                  <a:ext uri="{0D108BD9-81ED-4DB2-BD59-A6C34878D82A}">
                    <a16:rowId xmlns:a16="http://schemas.microsoft.com/office/drawing/2014/main" val="636622527"/>
                  </a:ext>
                </a:extLst>
              </a:tr>
            </a:tbl>
          </a:graphicData>
        </a:graphic>
      </p:graphicFrame>
      <p:sp>
        <p:nvSpPr>
          <p:cNvPr id="15" name="Rectangle 14">
            <a:extLst>
              <a:ext uri="{FF2B5EF4-FFF2-40B4-BE49-F238E27FC236}">
                <a16:creationId xmlns:a16="http://schemas.microsoft.com/office/drawing/2014/main" id="{09E22339-788D-4AFB-BC65-DBF28A8AE8A7}"/>
              </a:ext>
            </a:extLst>
          </p:cNvPr>
          <p:cNvSpPr/>
          <p:nvPr/>
        </p:nvSpPr>
        <p:spPr>
          <a:xfrm>
            <a:off x="1088328" y="1579559"/>
            <a:ext cx="1656223" cy="369332"/>
          </a:xfrm>
          <a:prstGeom prst="rect">
            <a:avLst/>
          </a:prstGeom>
        </p:spPr>
        <p:txBody>
          <a:bodyPr wrap="none">
            <a:spAutoFit/>
          </a:bodyPr>
          <a:lstStyle/>
          <a:p>
            <a:r>
              <a:rPr lang="en-IN" b="1" dirty="0"/>
              <a:t>Fixed header</a:t>
            </a:r>
            <a:endParaRPr lang="en-US" b="1" dirty="0"/>
          </a:p>
        </p:txBody>
      </p:sp>
    </p:spTree>
    <p:extLst>
      <p:ext uri="{BB962C8B-B14F-4D97-AF65-F5344CB8AC3E}">
        <p14:creationId xmlns:p14="http://schemas.microsoft.com/office/powerpoint/2010/main" val="226581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E21703-2FCE-4D7D-9E8D-CF7CEB6BB178}"/>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5534AFC9-F758-4F6C-BE8B-7004A2F08E33}"/>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F90643A-3F42-414C-AECC-C1E9A9803E44}"/>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SUBSCRIBE packet</a:t>
              </a:r>
              <a:endParaRPr lang="en-US" sz="2000" b="1" dirty="0">
                <a:solidFill>
                  <a:schemeClr val="bg1"/>
                </a:solidFill>
              </a:endParaRPr>
            </a:p>
          </p:txBody>
        </p:sp>
      </p:grpSp>
      <p:sp>
        <p:nvSpPr>
          <p:cNvPr id="7" name="TextBox 6">
            <a:extLst>
              <a:ext uri="{FF2B5EF4-FFF2-40B4-BE49-F238E27FC236}">
                <a16:creationId xmlns:a16="http://schemas.microsoft.com/office/drawing/2014/main" id="{60FCD83D-C6DD-48D8-97D2-AA182DD0919A}"/>
              </a:ext>
            </a:extLst>
          </p:cNvPr>
          <p:cNvSpPr txBox="1"/>
          <p:nvPr/>
        </p:nvSpPr>
        <p:spPr>
          <a:xfrm>
            <a:off x="2765786" y="158432"/>
            <a:ext cx="1159292" cy="369332"/>
          </a:xfrm>
          <a:prstGeom prst="rect">
            <a:avLst/>
          </a:prstGeom>
          <a:noFill/>
        </p:spPr>
        <p:txBody>
          <a:bodyPr wrap="none" rtlCol="0">
            <a:spAutoFit/>
          </a:bodyPr>
          <a:lstStyle/>
          <a:p>
            <a:r>
              <a:rPr lang="en-IN" b="1" dirty="0"/>
              <a:t>Example</a:t>
            </a:r>
            <a:endParaRPr lang="en-US" b="1" dirty="0"/>
          </a:p>
        </p:txBody>
      </p:sp>
      <p:sp>
        <p:nvSpPr>
          <p:cNvPr id="8" name="Rectangle 7">
            <a:extLst>
              <a:ext uri="{FF2B5EF4-FFF2-40B4-BE49-F238E27FC236}">
                <a16:creationId xmlns:a16="http://schemas.microsoft.com/office/drawing/2014/main" id="{F9DB79B2-44AF-4B42-B88E-524811B27597}"/>
              </a:ext>
            </a:extLst>
          </p:cNvPr>
          <p:cNvSpPr/>
          <p:nvPr/>
        </p:nvSpPr>
        <p:spPr>
          <a:xfrm>
            <a:off x="2647134" y="837788"/>
            <a:ext cx="4185761" cy="369332"/>
          </a:xfrm>
          <a:prstGeom prst="rect">
            <a:avLst/>
          </a:prstGeom>
        </p:spPr>
        <p:txBody>
          <a:bodyPr wrap="none">
            <a:spAutoFit/>
          </a:bodyPr>
          <a:lstStyle/>
          <a:p>
            <a:r>
              <a:rPr lang="en-US" b="1" dirty="0">
                <a:solidFill>
                  <a:srgbClr val="0070C0"/>
                </a:solidFill>
              </a:rPr>
              <a:t>topic name "CC:50:E3:9B:F7:84/led"</a:t>
            </a:r>
          </a:p>
        </p:txBody>
      </p:sp>
      <p:sp>
        <p:nvSpPr>
          <p:cNvPr id="9" name="TextBox 8">
            <a:extLst>
              <a:ext uri="{FF2B5EF4-FFF2-40B4-BE49-F238E27FC236}">
                <a16:creationId xmlns:a16="http://schemas.microsoft.com/office/drawing/2014/main" id="{201E4974-720E-4475-B39D-D0ECFE6444EC}"/>
              </a:ext>
            </a:extLst>
          </p:cNvPr>
          <p:cNvSpPr txBox="1"/>
          <p:nvPr/>
        </p:nvSpPr>
        <p:spPr>
          <a:xfrm>
            <a:off x="6608212" y="841075"/>
            <a:ext cx="776175" cy="369332"/>
          </a:xfrm>
          <a:prstGeom prst="rect">
            <a:avLst/>
          </a:prstGeom>
          <a:noFill/>
        </p:spPr>
        <p:txBody>
          <a:bodyPr wrap="none" rtlCol="0">
            <a:spAutoFit/>
          </a:bodyPr>
          <a:lstStyle/>
          <a:p>
            <a:r>
              <a:rPr lang="en-IN" b="1" dirty="0">
                <a:solidFill>
                  <a:srgbClr val="FF0000"/>
                </a:solidFill>
              </a:rPr>
              <a:t>QoS1</a:t>
            </a:r>
            <a:endParaRPr lang="en-US" b="1" dirty="0">
              <a:solidFill>
                <a:srgbClr val="FF0000"/>
              </a:solidFill>
            </a:endParaRPr>
          </a:p>
        </p:txBody>
      </p:sp>
      <p:graphicFrame>
        <p:nvGraphicFramePr>
          <p:cNvPr id="10" name="Table 8">
            <a:extLst>
              <a:ext uri="{FF2B5EF4-FFF2-40B4-BE49-F238E27FC236}">
                <a16:creationId xmlns:a16="http://schemas.microsoft.com/office/drawing/2014/main" id="{FB8B50B4-F122-4767-9060-2A7EFA3139D4}"/>
              </a:ext>
            </a:extLst>
          </p:cNvPr>
          <p:cNvGraphicFramePr>
            <a:graphicFrameLocks noGrp="1"/>
          </p:cNvGraphicFramePr>
          <p:nvPr/>
        </p:nvGraphicFramePr>
        <p:xfrm>
          <a:off x="1213402" y="1966211"/>
          <a:ext cx="10634552"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2178854">
                  <a:extLst>
                    <a:ext uri="{9D8B030D-6E8A-4147-A177-3AD203B41FA5}">
                      <a16:colId xmlns:a16="http://schemas.microsoft.com/office/drawing/2014/main" val="3125772007"/>
                    </a:ext>
                  </a:extLst>
                </a:gridCol>
                <a:gridCol w="7213810">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Subscribe packet</a:t>
                      </a:r>
                      <a:endParaRPr lang="en-US" dirty="0"/>
                    </a:p>
                  </a:txBody>
                  <a:tcPr/>
                </a:tc>
                <a:tc>
                  <a:txBody>
                    <a:bodyPr/>
                    <a:lstStyle/>
                    <a:p>
                      <a:r>
                        <a:rPr lang="en-IN" dirty="0"/>
                        <a:t>0x82</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0x1A (26 bytes)</a:t>
                      </a:r>
                      <a:endParaRPr lang="en-US" dirty="0"/>
                    </a:p>
                  </a:txBody>
                  <a:tcPr/>
                </a:tc>
                <a:extLst>
                  <a:ext uri="{0D108BD9-81ED-4DB2-BD59-A6C34878D82A}">
                    <a16:rowId xmlns:a16="http://schemas.microsoft.com/office/drawing/2014/main" val="1404428211"/>
                  </a:ext>
                </a:extLst>
              </a:tr>
            </a:tbl>
          </a:graphicData>
        </a:graphic>
      </p:graphicFrame>
      <p:graphicFrame>
        <p:nvGraphicFramePr>
          <p:cNvPr id="11" name="Table 10">
            <a:extLst>
              <a:ext uri="{FF2B5EF4-FFF2-40B4-BE49-F238E27FC236}">
                <a16:creationId xmlns:a16="http://schemas.microsoft.com/office/drawing/2014/main" id="{24B533F7-CD10-486B-9CAE-96C8E0696F3A}"/>
              </a:ext>
            </a:extLst>
          </p:cNvPr>
          <p:cNvGraphicFramePr>
            <a:graphicFrameLocks noGrp="1"/>
          </p:cNvGraphicFramePr>
          <p:nvPr/>
        </p:nvGraphicFramePr>
        <p:xfrm>
          <a:off x="1213402" y="3715178"/>
          <a:ext cx="10620532"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79809">
                  <a:extLst>
                    <a:ext uri="{9D8B030D-6E8A-4147-A177-3AD203B41FA5}">
                      <a16:colId xmlns:a16="http://schemas.microsoft.com/office/drawing/2014/main" val="2869853080"/>
                    </a:ext>
                  </a:extLst>
                </a:gridCol>
                <a:gridCol w="7389957">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US" b="0" dirty="0"/>
                        <a:t>0x00 0x01</a:t>
                      </a:r>
                    </a:p>
                  </a:txBody>
                  <a:tcPr/>
                </a:tc>
                <a:extLst>
                  <a:ext uri="{0D108BD9-81ED-4DB2-BD59-A6C34878D82A}">
                    <a16:rowId xmlns:a16="http://schemas.microsoft.com/office/drawing/2014/main" val="4113096506"/>
                  </a:ext>
                </a:extLst>
              </a:tr>
            </a:tbl>
          </a:graphicData>
        </a:graphic>
      </p:graphicFrame>
      <p:sp>
        <p:nvSpPr>
          <p:cNvPr id="12" name="Rectangle 11">
            <a:extLst>
              <a:ext uri="{FF2B5EF4-FFF2-40B4-BE49-F238E27FC236}">
                <a16:creationId xmlns:a16="http://schemas.microsoft.com/office/drawing/2014/main" id="{F469F920-5E14-4869-B5FF-EDFFF8FDBB4D}"/>
              </a:ext>
            </a:extLst>
          </p:cNvPr>
          <p:cNvSpPr/>
          <p:nvPr/>
        </p:nvSpPr>
        <p:spPr>
          <a:xfrm>
            <a:off x="1088328" y="3301474"/>
            <a:ext cx="2012089" cy="369332"/>
          </a:xfrm>
          <a:prstGeom prst="rect">
            <a:avLst/>
          </a:prstGeom>
        </p:spPr>
        <p:txBody>
          <a:bodyPr wrap="none">
            <a:spAutoFit/>
          </a:bodyPr>
          <a:lstStyle/>
          <a:p>
            <a:r>
              <a:rPr lang="en-IN" b="1" dirty="0"/>
              <a:t>Variable header</a:t>
            </a:r>
            <a:endParaRPr lang="en-US" b="1" dirty="0"/>
          </a:p>
        </p:txBody>
      </p:sp>
      <p:sp>
        <p:nvSpPr>
          <p:cNvPr id="13" name="Rectangle 12">
            <a:extLst>
              <a:ext uri="{FF2B5EF4-FFF2-40B4-BE49-F238E27FC236}">
                <a16:creationId xmlns:a16="http://schemas.microsoft.com/office/drawing/2014/main" id="{4FFF9649-47FD-44A6-9E42-D7A21E9226BB}"/>
              </a:ext>
            </a:extLst>
          </p:cNvPr>
          <p:cNvSpPr/>
          <p:nvPr/>
        </p:nvSpPr>
        <p:spPr>
          <a:xfrm>
            <a:off x="1088328" y="4270316"/>
            <a:ext cx="1109599" cy="369332"/>
          </a:xfrm>
          <a:prstGeom prst="rect">
            <a:avLst/>
          </a:prstGeom>
        </p:spPr>
        <p:txBody>
          <a:bodyPr wrap="none">
            <a:spAutoFit/>
          </a:bodyPr>
          <a:lstStyle/>
          <a:p>
            <a:r>
              <a:rPr lang="en-IN" b="1" dirty="0"/>
              <a:t>Payload</a:t>
            </a:r>
            <a:endParaRPr lang="en-US" b="1" dirty="0"/>
          </a:p>
        </p:txBody>
      </p:sp>
      <p:sp>
        <p:nvSpPr>
          <p:cNvPr id="15" name="Rectangle 14">
            <a:extLst>
              <a:ext uri="{FF2B5EF4-FFF2-40B4-BE49-F238E27FC236}">
                <a16:creationId xmlns:a16="http://schemas.microsoft.com/office/drawing/2014/main" id="{09E22339-788D-4AFB-BC65-DBF28A8AE8A7}"/>
              </a:ext>
            </a:extLst>
          </p:cNvPr>
          <p:cNvSpPr/>
          <p:nvPr/>
        </p:nvSpPr>
        <p:spPr>
          <a:xfrm>
            <a:off x="1088328" y="1579559"/>
            <a:ext cx="1656223" cy="369332"/>
          </a:xfrm>
          <a:prstGeom prst="rect">
            <a:avLst/>
          </a:prstGeom>
        </p:spPr>
        <p:txBody>
          <a:bodyPr wrap="none">
            <a:spAutoFit/>
          </a:bodyPr>
          <a:lstStyle/>
          <a:p>
            <a:r>
              <a:rPr lang="en-IN" b="1" dirty="0"/>
              <a:t>Fixed header</a:t>
            </a:r>
            <a:endParaRPr lang="en-US" b="1" dirty="0"/>
          </a:p>
        </p:txBody>
      </p:sp>
      <p:graphicFrame>
        <p:nvGraphicFramePr>
          <p:cNvPr id="16" name="Table 10">
            <a:extLst>
              <a:ext uri="{FF2B5EF4-FFF2-40B4-BE49-F238E27FC236}">
                <a16:creationId xmlns:a16="http://schemas.microsoft.com/office/drawing/2014/main" id="{78FA8B86-2D61-4E05-AD1D-0329218774DE}"/>
              </a:ext>
            </a:extLst>
          </p:cNvPr>
          <p:cNvGraphicFramePr>
            <a:graphicFrameLocks noGrp="1"/>
          </p:cNvGraphicFramePr>
          <p:nvPr>
            <p:extLst>
              <p:ext uri="{D42A27DB-BD31-4B8C-83A1-F6EECF244321}">
                <p14:modId xmlns:p14="http://schemas.microsoft.com/office/powerpoint/2010/main" val="2787027212"/>
              </p:ext>
            </p:extLst>
          </p:nvPr>
        </p:nvGraphicFramePr>
        <p:xfrm>
          <a:off x="1186769" y="4731685"/>
          <a:ext cx="10647165" cy="138176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87928">
                  <a:extLst>
                    <a:ext uri="{9D8B030D-6E8A-4147-A177-3AD203B41FA5}">
                      <a16:colId xmlns:a16="http://schemas.microsoft.com/office/drawing/2014/main" val="2869853080"/>
                    </a:ext>
                  </a:extLst>
                </a:gridCol>
                <a:gridCol w="7408471">
                  <a:extLst>
                    <a:ext uri="{9D8B030D-6E8A-4147-A177-3AD203B41FA5}">
                      <a16:colId xmlns:a16="http://schemas.microsoft.com/office/drawing/2014/main" val="3610465948"/>
                    </a:ext>
                  </a:extLst>
                </a:gridCol>
              </a:tblGrid>
              <a:tr h="370840">
                <a:tc>
                  <a:txBody>
                    <a:bodyPr/>
                    <a:lstStyle/>
                    <a:p>
                      <a:r>
                        <a:rPr lang="en-IN" b="0" dirty="0"/>
                        <a:t>05,06</a:t>
                      </a:r>
                      <a:endParaRPr lang="en-US" b="0" dirty="0"/>
                    </a:p>
                  </a:txBody>
                  <a:tcPr/>
                </a:tc>
                <a:tc>
                  <a:txBody>
                    <a:bodyPr/>
                    <a:lstStyle/>
                    <a:p>
                      <a:r>
                        <a:rPr lang="en-IN" b="0" dirty="0"/>
                        <a:t>Topic length</a:t>
                      </a:r>
                      <a:endParaRPr lang="en-US" b="0" dirty="0"/>
                    </a:p>
                  </a:txBody>
                  <a:tcPr/>
                </a:tc>
                <a:tc>
                  <a:txBody>
                    <a:bodyPr/>
                    <a:lstStyle/>
                    <a:p>
                      <a:r>
                        <a:rPr lang="en-IN" b="0" dirty="0"/>
                        <a:t>0x00 0x15</a:t>
                      </a:r>
                      <a:endParaRPr lang="en-US" b="0" dirty="0"/>
                    </a:p>
                  </a:txBody>
                  <a:tcPr/>
                </a:tc>
                <a:extLst>
                  <a:ext uri="{0D108BD9-81ED-4DB2-BD59-A6C34878D82A}">
                    <a16:rowId xmlns:a16="http://schemas.microsoft.com/office/drawing/2014/main" val="4113096506"/>
                  </a:ext>
                </a:extLst>
              </a:tr>
              <a:tr h="370840">
                <a:tc>
                  <a:txBody>
                    <a:bodyPr/>
                    <a:lstStyle/>
                    <a:p>
                      <a:r>
                        <a:rPr lang="en-IN" b="0" dirty="0"/>
                        <a:t>07 - 28</a:t>
                      </a:r>
                      <a:endParaRPr lang="en-US" b="0" dirty="0"/>
                    </a:p>
                  </a:txBody>
                  <a:tcPr/>
                </a:tc>
                <a:tc>
                  <a:txBody>
                    <a:bodyPr/>
                    <a:lstStyle/>
                    <a:p>
                      <a:r>
                        <a:rPr lang="en-IN" b="0" dirty="0"/>
                        <a:t>Topic </a:t>
                      </a:r>
                      <a:endParaRPr lang="en-US" b="0" dirty="0"/>
                    </a:p>
                  </a:txBody>
                  <a:tcPr/>
                </a:tc>
                <a:tc>
                  <a:txBody>
                    <a:bodyPr/>
                    <a:lstStyle/>
                    <a:p>
                      <a:r>
                        <a:rPr lang="pt-BR" b="0" dirty="0"/>
                        <a:t>0x43 0x43 0x3A 0x35 0x30 0x3A 0x45 0x33 0x3A 0x39 0x42 0x3A 0x46 0x37 0x3A 0x38 0x34 0x2F 0x6C 0x65 0x64 {CC:50:E3:9B:F7:84/led}</a:t>
                      </a:r>
                      <a:endParaRPr lang="en-US" b="0" dirty="0"/>
                    </a:p>
                  </a:txBody>
                  <a:tcPr/>
                </a:tc>
                <a:extLst>
                  <a:ext uri="{0D108BD9-81ED-4DB2-BD59-A6C34878D82A}">
                    <a16:rowId xmlns:a16="http://schemas.microsoft.com/office/drawing/2014/main" val="2605642549"/>
                  </a:ext>
                </a:extLst>
              </a:tr>
              <a:tr h="370840">
                <a:tc>
                  <a:txBody>
                    <a:bodyPr/>
                    <a:lstStyle/>
                    <a:p>
                      <a:r>
                        <a:rPr lang="en-IN" b="0" dirty="0"/>
                        <a:t>29</a:t>
                      </a:r>
                      <a:endParaRPr lang="en-US" b="0" dirty="0"/>
                    </a:p>
                  </a:txBody>
                  <a:tcPr/>
                </a:tc>
                <a:tc>
                  <a:txBody>
                    <a:bodyPr/>
                    <a:lstStyle/>
                    <a:p>
                      <a:r>
                        <a:rPr lang="en-IN" b="0" dirty="0"/>
                        <a:t>QoS</a:t>
                      </a:r>
                      <a:endParaRPr lang="en-US" b="0" dirty="0"/>
                    </a:p>
                  </a:txBody>
                  <a:tcPr/>
                </a:tc>
                <a:tc>
                  <a:txBody>
                    <a:bodyPr/>
                    <a:lstStyle/>
                    <a:p>
                      <a:r>
                        <a:rPr lang="en-IN" b="0" dirty="0"/>
                        <a:t>1</a:t>
                      </a:r>
                      <a:endParaRPr lang="en-US" b="0" dirty="0"/>
                    </a:p>
                  </a:txBody>
                  <a:tcPr/>
                </a:tc>
                <a:extLst>
                  <a:ext uri="{0D108BD9-81ED-4DB2-BD59-A6C34878D82A}">
                    <a16:rowId xmlns:a16="http://schemas.microsoft.com/office/drawing/2014/main" val="636622527"/>
                  </a:ext>
                </a:extLst>
              </a:tr>
            </a:tbl>
          </a:graphicData>
        </a:graphic>
      </p:graphicFrame>
    </p:spTree>
    <p:extLst>
      <p:ext uri="{BB962C8B-B14F-4D97-AF65-F5344CB8AC3E}">
        <p14:creationId xmlns:p14="http://schemas.microsoft.com/office/powerpoint/2010/main" val="245793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86A84-73FA-4825-BD6F-2B2C3143FA9A}"/>
              </a:ext>
            </a:extLst>
          </p:cNvPr>
          <p:cNvSpPr txBox="1"/>
          <p:nvPr/>
        </p:nvSpPr>
        <p:spPr>
          <a:xfrm>
            <a:off x="2868930" y="480060"/>
            <a:ext cx="5444119" cy="707886"/>
          </a:xfrm>
          <a:prstGeom prst="rect">
            <a:avLst/>
          </a:prstGeom>
          <a:noFill/>
        </p:spPr>
        <p:txBody>
          <a:bodyPr wrap="none" rtlCol="0">
            <a:spAutoFit/>
          </a:bodyPr>
          <a:lstStyle/>
          <a:p>
            <a:r>
              <a:rPr lang="en-IN" sz="4000" b="1" dirty="0">
                <a:solidFill>
                  <a:srgbClr val="C00000"/>
                </a:solidFill>
              </a:rPr>
              <a:t>Pub Sub Architecture</a:t>
            </a:r>
            <a:endParaRPr lang="en-US" sz="4000" b="1" dirty="0">
              <a:solidFill>
                <a:srgbClr val="C00000"/>
              </a:solidFill>
            </a:endParaRPr>
          </a:p>
        </p:txBody>
      </p:sp>
      <p:grpSp>
        <p:nvGrpSpPr>
          <p:cNvPr id="8" name="Group 7">
            <a:extLst>
              <a:ext uri="{FF2B5EF4-FFF2-40B4-BE49-F238E27FC236}">
                <a16:creationId xmlns:a16="http://schemas.microsoft.com/office/drawing/2014/main" id="{6499A2B9-2C25-4FE8-B80D-E2EE8A446463}"/>
              </a:ext>
            </a:extLst>
          </p:cNvPr>
          <p:cNvGrpSpPr/>
          <p:nvPr/>
        </p:nvGrpSpPr>
        <p:grpSpPr>
          <a:xfrm>
            <a:off x="1219200" y="1935526"/>
            <a:ext cx="9753600" cy="3769043"/>
            <a:chOff x="1219200" y="1740217"/>
            <a:chExt cx="9753600" cy="3769043"/>
          </a:xfrm>
        </p:grpSpPr>
        <p:pic>
          <p:nvPicPr>
            <p:cNvPr id="5" name="Picture 4">
              <a:extLst>
                <a:ext uri="{FF2B5EF4-FFF2-40B4-BE49-F238E27FC236}">
                  <a16:creationId xmlns:a16="http://schemas.microsoft.com/office/drawing/2014/main" id="{06EDA273-88CA-43B1-A936-AF7A15FC4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40217"/>
              <a:ext cx="9753600" cy="3769043"/>
            </a:xfrm>
            <a:prstGeom prst="rect">
              <a:avLst/>
            </a:prstGeom>
          </p:spPr>
        </p:pic>
        <p:sp>
          <p:nvSpPr>
            <p:cNvPr id="2" name="TextBox 1">
              <a:extLst>
                <a:ext uri="{FF2B5EF4-FFF2-40B4-BE49-F238E27FC236}">
                  <a16:creationId xmlns:a16="http://schemas.microsoft.com/office/drawing/2014/main" id="{AE9BCC70-BD8B-4483-A2BD-0BB51A7C38A0}"/>
                </a:ext>
              </a:extLst>
            </p:cNvPr>
            <p:cNvSpPr txBox="1"/>
            <p:nvPr/>
          </p:nvSpPr>
          <p:spPr>
            <a:xfrm>
              <a:off x="2743200" y="3366640"/>
              <a:ext cx="385042" cy="523220"/>
            </a:xfrm>
            <a:prstGeom prst="rect">
              <a:avLst/>
            </a:prstGeom>
            <a:noFill/>
          </p:spPr>
          <p:txBody>
            <a:bodyPr wrap="none" rtlCol="0">
              <a:spAutoFit/>
            </a:bodyPr>
            <a:lstStyle/>
            <a:p>
              <a:r>
                <a:rPr lang="en-IN" sz="2800" b="1" dirty="0"/>
                <a:t>1</a:t>
              </a:r>
              <a:endParaRPr lang="en-US" sz="2800" b="1" dirty="0"/>
            </a:p>
          </p:txBody>
        </p:sp>
        <p:sp>
          <p:nvSpPr>
            <p:cNvPr id="4" name="TextBox 3">
              <a:extLst>
                <a:ext uri="{FF2B5EF4-FFF2-40B4-BE49-F238E27FC236}">
                  <a16:creationId xmlns:a16="http://schemas.microsoft.com/office/drawing/2014/main" id="{D83F309D-95F8-4622-BC1A-C1CD548EA3D9}"/>
                </a:ext>
              </a:extLst>
            </p:cNvPr>
            <p:cNvSpPr txBox="1"/>
            <p:nvPr/>
          </p:nvSpPr>
          <p:spPr>
            <a:xfrm>
              <a:off x="10229850" y="2080260"/>
              <a:ext cx="385042" cy="523220"/>
            </a:xfrm>
            <a:prstGeom prst="rect">
              <a:avLst/>
            </a:prstGeom>
            <a:noFill/>
          </p:spPr>
          <p:txBody>
            <a:bodyPr wrap="none" rtlCol="0">
              <a:spAutoFit/>
            </a:bodyPr>
            <a:lstStyle/>
            <a:p>
              <a:r>
                <a:rPr lang="en-IN" sz="2800" b="1" dirty="0"/>
                <a:t>2</a:t>
              </a:r>
              <a:endParaRPr lang="en-US" sz="2800" b="1" dirty="0"/>
            </a:p>
          </p:txBody>
        </p:sp>
        <p:sp>
          <p:nvSpPr>
            <p:cNvPr id="7" name="TextBox 6">
              <a:extLst>
                <a:ext uri="{FF2B5EF4-FFF2-40B4-BE49-F238E27FC236}">
                  <a16:creationId xmlns:a16="http://schemas.microsoft.com/office/drawing/2014/main" id="{7B15C7A5-A64E-42ED-9AB5-B98D0C0EEB87}"/>
                </a:ext>
              </a:extLst>
            </p:cNvPr>
            <p:cNvSpPr txBox="1"/>
            <p:nvPr/>
          </p:nvSpPr>
          <p:spPr>
            <a:xfrm>
              <a:off x="10206990" y="4640580"/>
              <a:ext cx="385042" cy="523220"/>
            </a:xfrm>
            <a:prstGeom prst="rect">
              <a:avLst/>
            </a:prstGeom>
            <a:noFill/>
          </p:spPr>
          <p:txBody>
            <a:bodyPr wrap="none" rtlCol="0">
              <a:spAutoFit/>
            </a:bodyPr>
            <a:lstStyle/>
            <a:p>
              <a:r>
                <a:rPr lang="en-IN" sz="2800" b="1" dirty="0"/>
                <a:t>3</a:t>
              </a:r>
              <a:endParaRPr lang="en-US" sz="2800" b="1" dirty="0"/>
            </a:p>
          </p:txBody>
        </p:sp>
      </p:grpSp>
    </p:spTree>
    <p:extLst>
      <p:ext uri="{BB962C8B-B14F-4D97-AF65-F5344CB8AC3E}">
        <p14:creationId xmlns:p14="http://schemas.microsoft.com/office/powerpoint/2010/main" val="1483845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E21703-2FCE-4D7D-9E8D-CF7CEB6BB178}"/>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5534AFC9-F758-4F6C-BE8B-7004A2F08E33}"/>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F90643A-3F42-414C-AECC-C1E9A9803E44}"/>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SUBSCRIBE packet</a:t>
              </a:r>
              <a:endParaRPr lang="en-US" sz="2000" b="1" dirty="0">
                <a:solidFill>
                  <a:schemeClr val="bg1"/>
                </a:solidFill>
              </a:endParaRPr>
            </a:p>
          </p:txBody>
        </p:sp>
      </p:grpSp>
      <p:sp>
        <p:nvSpPr>
          <p:cNvPr id="7" name="TextBox 6">
            <a:extLst>
              <a:ext uri="{FF2B5EF4-FFF2-40B4-BE49-F238E27FC236}">
                <a16:creationId xmlns:a16="http://schemas.microsoft.com/office/drawing/2014/main" id="{60FCD83D-C6DD-48D8-97D2-AA182DD0919A}"/>
              </a:ext>
            </a:extLst>
          </p:cNvPr>
          <p:cNvSpPr txBox="1"/>
          <p:nvPr/>
        </p:nvSpPr>
        <p:spPr>
          <a:xfrm>
            <a:off x="2765786" y="158432"/>
            <a:ext cx="1159292" cy="369332"/>
          </a:xfrm>
          <a:prstGeom prst="rect">
            <a:avLst/>
          </a:prstGeom>
          <a:noFill/>
        </p:spPr>
        <p:txBody>
          <a:bodyPr wrap="none" rtlCol="0">
            <a:spAutoFit/>
          </a:bodyPr>
          <a:lstStyle/>
          <a:p>
            <a:r>
              <a:rPr lang="en-IN" b="1" dirty="0"/>
              <a:t>Example</a:t>
            </a:r>
            <a:endParaRPr lang="en-US" b="1" dirty="0"/>
          </a:p>
        </p:txBody>
      </p:sp>
      <p:sp>
        <p:nvSpPr>
          <p:cNvPr id="8" name="Rectangle 7">
            <a:extLst>
              <a:ext uri="{FF2B5EF4-FFF2-40B4-BE49-F238E27FC236}">
                <a16:creationId xmlns:a16="http://schemas.microsoft.com/office/drawing/2014/main" id="{F9DB79B2-44AF-4B42-B88E-524811B27597}"/>
              </a:ext>
            </a:extLst>
          </p:cNvPr>
          <p:cNvSpPr/>
          <p:nvPr/>
        </p:nvSpPr>
        <p:spPr>
          <a:xfrm>
            <a:off x="2647134" y="837788"/>
            <a:ext cx="4185761" cy="369332"/>
          </a:xfrm>
          <a:prstGeom prst="rect">
            <a:avLst/>
          </a:prstGeom>
        </p:spPr>
        <p:txBody>
          <a:bodyPr wrap="none">
            <a:spAutoFit/>
          </a:bodyPr>
          <a:lstStyle/>
          <a:p>
            <a:r>
              <a:rPr lang="en-US" b="1" dirty="0">
                <a:solidFill>
                  <a:srgbClr val="0070C0"/>
                </a:solidFill>
              </a:rPr>
              <a:t>topic name "CC:50:E3:9B:F7:84/led"</a:t>
            </a:r>
          </a:p>
        </p:txBody>
      </p:sp>
      <p:sp>
        <p:nvSpPr>
          <p:cNvPr id="9" name="TextBox 8">
            <a:extLst>
              <a:ext uri="{FF2B5EF4-FFF2-40B4-BE49-F238E27FC236}">
                <a16:creationId xmlns:a16="http://schemas.microsoft.com/office/drawing/2014/main" id="{201E4974-720E-4475-B39D-D0ECFE6444EC}"/>
              </a:ext>
            </a:extLst>
          </p:cNvPr>
          <p:cNvSpPr txBox="1"/>
          <p:nvPr/>
        </p:nvSpPr>
        <p:spPr>
          <a:xfrm>
            <a:off x="6608212" y="841075"/>
            <a:ext cx="776175" cy="369332"/>
          </a:xfrm>
          <a:prstGeom prst="rect">
            <a:avLst/>
          </a:prstGeom>
          <a:noFill/>
        </p:spPr>
        <p:txBody>
          <a:bodyPr wrap="none" rtlCol="0">
            <a:spAutoFit/>
          </a:bodyPr>
          <a:lstStyle/>
          <a:p>
            <a:r>
              <a:rPr lang="en-IN" b="1" dirty="0">
                <a:solidFill>
                  <a:srgbClr val="FF0000"/>
                </a:solidFill>
              </a:rPr>
              <a:t>QoS2</a:t>
            </a:r>
            <a:endParaRPr lang="en-US" b="1" dirty="0">
              <a:solidFill>
                <a:srgbClr val="FF0000"/>
              </a:solidFill>
            </a:endParaRPr>
          </a:p>
        </p:txBody>
      </p:sp>
      <p:graphicFrame>
        <p:nvGraphicFramePr>
          <p:cNvPr id="10" name="Table 8">
            <a:extLst>
              <a:ext uri="{FF2B5EF4-FFF2-40B4-BE49-F238E27FC236}">
                <a16:creationId xmlns:a16="http://schemas.microsoft.com/office/drawing/2014/main" id="{FB8B50B4-F122-4767-9060-2A7EFA3139D4}"/>
              </a:ext>
            </a:extLst>
          </p:cNvPr>
          <p:cNvGraphicFramePr>
            <a:graphicFrameLocks noGrp="1"/>
          </p:cNvGraphicFramePr>
          <p:nvPr/>
        </p:nvGraphicFramePr>
        <p:xfrm>
          <a:off x="1213402" y="1966211"/>
          <a:ext cx="10634552"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2178854">
                  <a:extLst>
                    <a:ext uri="{9D8B030D-6E8A-4147-A177-3AD203B41FA5}">
                      <a16:colId xmlns:a16="http://schemas.microsoft.com/office/drawing/2014/main" val="3125772007"/>
                    </a:ext>
                  </a:extLst>
                </a:gridCol>
                <a:gridCol w="7213810">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Subscribe packet</a:t>
                      </a:r>
                      <a:endParaRPr lang="en-US" dirty="0"/>
                    </a:p>
                  </a:txBody>
                  <a:tcPr/>
                </a:tc>
                <a:tc>
                  <a:txBody>
                    <a:bodyPr/>
                    <a:lstStyle/>
                    <a:p>
                      <a:r>
                        <a:rPr lang="en-IN" dirty="0"/>
                        <a:t>0x82</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0x1A (26 bytes)</a:t>
                      </a:r>
                      <a:endParaRPr lang="en-US" dirty="0"/>
                    </a:p>
                  </a:txBody>
                  <a:tcPr/>
                </a:tc>
                <a:extLst>
                  <a:ext uri="{0D108BD9-81ED-4DB2-BD59-A6C34878D82A}">
                    <a16:rowId xmlns:a16="http://schemas.microsoft.com/office/drawing/2014/main" val="1404428211"/>
                  </a:ext>
                </a:extLst>
              </a:tr>
            </a:tbl>
          </a:graphicData>
        </a:graphic>
      </p:graphicFrame>
      <p:graphicFrame>
        <p:nvGraphicFramePr>
          <p:cNvPr id="11" name="Table 10">
            <a:extLst>
              <a:ext uri="{FF2B5EF4-FFF2-40B4-BE49-F238E27FC236}">
                <a16:creationId xmlns:a16="http://schemas.microsoft.com/office/drawing/2014/main" id="{24B533F7-CD10-486B-9CAE-96C8E0696F3A}"/>
              </a:ext>
            </a:extLst>
          </p:cNvPr>
          <p:cNvGraphicFramePr>
            <a:graphicFrameLocks noGrp="1"/>
          </p:cNvGraphicFramePr>
          <p:nvPr/>
        </p:nvGraphicFramePr>
        <p:xfrm>
          <a:off x="1213402" y="3715178"/>
          <a:ext cx="10620532"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79809">
                  <a:extLst>
                    <a:ext uri="{9D8B030D-6E8A-4147-A177-3AD203B41FA5}">
                      <a16:colId xmlns:a16="http://schemas.microsoft.com/office/drawing/2014/main" val="2869853080"/>
                    </a:ext>
                  </a:extLst>
                </a:gridCol>
                <a:gridCol w="7389957">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US" b="0" dirty="0"/>
                        <a:t>0x00 0x01</a:t>
                      </a:r>
                    </a:p>
                  </a:txBody>
                  <a:tcPr/>
                </a:tc>
                <a:extLst>
                  <a:ext uri="{0D108BD9-81ED-4DB2-BD59-A6C34878D82A}">
                    <a16:rowId xmlns:a16="http://schemas.microsoft.com/office/drawing/2014/main" val="4113096506"/>
                  </a:ext>
                </a:extLst>
              </a:tr>
            </a:tbl>
          </a:graphicData>
        </a:graphic>
      </p:graphicFrame>
      <p:sp>
        <p:nvSpPr>
          <p:cNvPr id="12" name="Rectangle 11">
            <a:extLst>
              <a:ext uri="{FF2B5EF4-FFF2-40B4-BE49-F238E27FC236}">
                <a16:creationId xmlns:a16="http://schemas.microsoft.com/office/drawing/2014/main" id="{F469F920-5E14-4869-B5FF-EDFFF8FDBB4D}"/>
              </a:ext>
            </a:extLst>
          </p:cNvPr>
          <p:cNvSpPr/>
          <p:nvPr/>
        </p:nvSpPr>
        <p:spPr>
          <a:xfrm>
            <a:off x="1088328" y="3301474"/>
            <a:ext cx="2012089" cy="369332"/>
          </a:xfrm>
          <a:prstGeom prst="rect">
            <a:avLst/>
          </a:prstGeom>
        </p:spPr>
        <p:txBody>
          <a:bodyPr wrap="none">
            <a:spAutoFit/>
          </a:bodyPr>
          <a:lstStyle/>
          <a:p>
            <a:r>
              <a:rPr lang="en-IN" b="1" dirty="0"/>
              <a:t>Variable header</a:t>
            </a:r>
            <a:endParaRPr lang="en-US" b="1" dirty="0"/>
          </a:p>
        </p:txBody>
      </p:sp>
      <p:sp>
        <p:nvSpPr>
          <p:cNvPr id="13" name="Rectangle 12">
            <a:extLst>
              <a:ext uri="{FF2B5EF4-FFF2-40B4-BE49-F238E27FC236}">
                <a16:creationId xmlns:a16="http://schemas.microsoft.com/office/drawing/2014/main" id="{4FFF9649-47FD-44A6-9E42-D7A21E9226BB}"/>
              </a:ext>
            </a:extLst>
          </p:cNvPr>
          <p:cNvSpPr/>
          <p:nvPr/>
        </p:nvSpPr>
        <p:spPr>
          <a:xfrm>
            <a:off x="1088328" y="4270316"/>
            <a:ext cx="1109599" cy="369332"/>
          </a:xfrm>
          <a:prstGeom prst="rect">
            <a:avLst/>
          </a:prstGeom>
        </p:spPr>
        <p:txBody>
          <a:bodyPr wrap="none">
            <a:spAutoFit/>
          </a:bodyPr>
          <a:lstStyle/>
          <a:p>
            <a:r>
              <a:rPr lang="en-IN" b="1" dirty="0"/>
              <a:t>Payload</a:t>
            </a:r>
            <a:endParaRPr lang="en-US" b="1" dirty="0"/>
          </a:p>
        </p:txBody>
      </p:sp>
      <p:sp>
        <p:nvSpPr>
          <p:cNvPr id="15" name="Rectangle 14">
            <a:extLst>
              <a:ext uri="{FF2B5EF4-FFF2-40B4-BE49-F238E27FC236}">
                <a16:creationId xmlns:a16="http://schemas.microsoft.com/office/drawing/2014/main" id="{09E22339-788D-4AFB-BC65-DBF28A8AE8A7}"/>
              </a:ext>
            </a:extLst>
          </p:cNvPr>
          <p:cNvSpPr/>
          <p:nvPr/>
        </p:nvSpPr>
        <p:spPr>
          <a:xfrm>
            <a:off x="1088328" y="1579559"/>
            <a:ext cx="1656223" cy="369332"/>
          </a:xfrm>
          <a:prstGeom prst="rect">
            <a:avLst/>
          </a:prstGeom>
        </p:spPr>
        <p:txBody>
          <a:bodyPr wrap="none">
            <a:spAutoFit/>
          </a:bodyPr>
          <a:lstStyle/>
          <a:p>
            <a:r>
              <a:rPr lang="en-IN" b="1" dirty="0"/>
              <a:t>Fixed header</a:t>
            </a:r>
            <a:endParaRPr lang="en-US" b="1" dirty="0"/>
          </a:p>
        </p:txBody>
      </p:sp>
      <p:graphicFrame>
        <p:nvGraphicFramePr>
          <p:cNvPr id="16" name="Table 10">
            <a:extLst>
              <a:ext uri="{FF2B5EF4-FFF2-40B4-BE49-F238E27FC236}">
                <a16:creationId xmlns:a16="http://schemas.microsoft.com/office/drawing/2014/main" id="{FBE54AAA-ACC7-45AF-B9BA-7C43441AD41E}"/>
              </a:ext>
            </a:extLst>
          </p:cNvPr>
          <p:cNvGraphicFramePr>
            <a:graphicFrameLocks noGrp="1"/>
          </p:cNvGraphicFramePr>
          <p:nvPr>
            <p:extLst>
              <p:ext uri="{D42A27DB-BD31-4B8C-83A1-F6EECF244321}">
                <p14:modId xmlns:p14="http://schemas.microsoft.com/office/powerpoint/2010/main" val="2808833767"/>
              </p:ext>
            </p:extLst>
          </p:nvPr>
        </p:nvGraphicFramePr>
        <p:xfrm>
          <a:off x="1186769" y="4731685"/>
          <a:ext cx="10647165" cy="138176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87928">
                  <a:extLst>
                    <a:ext uri="{9D8B030D-6E8A-4147-A177-3AD203B41FA5}">
                      <a16:colId xmlns:a16="http://schemas.microsoft.com/office/drawing/2014/main" val="2869853080"/>
                    </a:ext>
                  </a:extLst>
                </a:gridCol>
                <a:gridCol w="7408471">
                  <a:extLst>
                    <a:ext uri="{9D8B030D-6E8A-4147-A177-3AD203B41FA5}">
                      <a16:colId xmlns:a16="http://schemas.microsoft.com/office/drawing/2014/main" val="3610465948"/>
                    </a:ext>
                  </a:extLst>
                </a:gridCol>
              </a:tblGrid>
              <a:tr h="370840">
                <a:tc>
                  <a:txBody>
                    <a:bodyPr/>
                    <a:lstStyle/>
                    <a:p>
                      <a:r>
                        <a:rPr lang="en-IN" b="0" dirty="0"/>
                        <a:t>05,06</a:t>
                      </a:r>
                      <a:endParaRPr lang="en-US" b="0" dirty="0"/>
                    </a:p>
                  </a:txBody>
                  <a:tcPr/>
                </a:tc>
                <a:tc>
                  <a:txBody>
                    <a:bodyPr/>
                    <a:lstStyle/>
                    <a:p>
                      <a:r>
                        <a:rPr lang="en-IN" b="0" dirty="0"/>
                        <a:t>Topic length</a:t>
                      </a:r>
                      <a:endParaRPr lang="en-US" b="0" dirty="0"/>
                    </a:p>
                  </a:txBody>
                  <a:tcPr/>
                </a:tc>
                <a:tc>
                  <a:txBody>
                    <a:bodyPr/>
                    <a:lstStyle/>
                    <a:p>
                      <a:r>
                        <a:rPr lang="en-IN" b="0" dirty="0"/>
                        <a:t>0x00 0x15</a:t>
                      </a:r>
                      <a:endParaRPr lang="en-US" b="0" dirty="0"/>
                    </a:p>
                  </a:txBody>
                  <a:tcPr/>
                </a:tc>
                <a:extLst>
                  <a:ext uri="{0D108BD9-81ED-4DB2-BD59-A6C34878D82A}">
                    <a16:rowId xmlns:a16="http://schemas.microsoft.com/office/drawing/2014/main" val="4113096506"/>
                  </a:ext>
                </a:extLst>
              </a:tr>
              <a:tr h="370840">
                <a:tc>
                  <a:txBody>
                    <a:bodyPr/>
                    <a:lstStyle/>
                    <a:p>
                      <a:r>
                        <a:rPr lang="en-IN" b="0" dirty="0"/>
                        <a:t>07 - 28</a:t>
                      </a:r>
                      <a:endParaRPr lang="en-US" b="0" dirty="0"/>
                    </a:p>
                  </a:txBody>
                  <a:tcPr/>
                </a:tc>
                <a:tc>
                  <a:txBody>
                    <a:bodyPr/>
                    <a:lstStyle/>
                    <a:p>
                      <a:r>
                        <a:rPr lang="en-IN" b="0" dirty="0"/>
                        <a:t>Topic </a:t>
                      </a:r>
                      <a:endParaRPr lang="en-US" b="0" dirty="0"/>
                    </a:p>
                  </a:txBody>
                  <a:tcPr/>
                </a:tc>
                <a:tc>
                  <a:txBody>
                    <a:bodyPr/>
                    <a:lstStyle/>
                    <a:p>
                      <a:r>
                        <a:rPr lang="pt-BR" b="0" dirty="0"/>
                        <a:t>0x43 0x43 0x3A 0x35 0x30 0x3A 0x45 0x33 0x3A 0x39 0x42 0x3A 0x46 0x37 0x3A 0x38 0x34 0x2F 0x6C 0x65 0x64 {CC:50:E3:9B:F7:84/led}</a:t>
                      </a:r>
                      <a:endParaRPr lang="en-US" b="0" dirty="0"/>
                    </a:p>
                  </a:txBody>
                  <a:tcPr/>
                </a:tc>
                <a:extLst>
                  <a:ext uri="{0D108BD9-81ED-4DB2-BD59-A6C34878D82A}">
                    <a16:rowId xmlns:a16="http://schemas.microsoft.com/office/drawing/2014/main" val="2605642549"/>
                  </a:ext>
                </a:extLst>
              </a:tr>
              <a:tr h="370840">
                <a:tc>
                  <a:txBody>
                    <a:bodyPr/>
                    <a:lstStyle/>
                    <a:p>
                      <a:r>
                        <a:rPr lang="en-IN" b="0" dirty="0"/>
                        <a:t>29</a:t>
                      </a:r>
                      <a:endParaRPr lang="en-US" b="0" dirty="0"/>
                    </a:p>
                  </a:txBody>
                  <a:tcPr/>
                </a:tc>
                <a:tc>
                  <a:txBody>
                    <a:bodyPr/>
                    <a:lstStyle/>
                    <a:p>
                      <a:r>
                        <a:rPr lang="en-IN" b="0" dirty="0"/>
                        <a:t>QoS</a:t>
                      </a:r>
                      <a:endParaRPr lang="en-US" b="0" dirty="0"/>
                    </a:p>
                  </a:txBody>
                  <a:tcPr/>
                </a:tc>
                <a:tc>
                  <a:txBody>
                    <a:bodyPr/>
                    <a:lstStyle/>
                    <a:p>
                      <a:r>
                        <a:rPr lang="en-IN" b="0" dirty="0"/>
                        <a:t>2</a:t>
                      </a:r>
                      <a:endParaRPr lang="en-US" b="0" dirty="0"/>
                    </a:p>
                  </a:txBody>
                  <a:tcPr/>
                </a:tc>
                <a:extLst>
                  <a:ext uri="{0D108BD9-81ED-4DB2-BD59-A6C34878D82A}">
                    <a16:rowId xmlns:a16="http://schemas.microsoft.com/office/drawing/2014/main" val="636622527"/>
                  </a:ext>
                </a:extLst>
              </a:tr>
            </a:tbl>
          </a:graphicData>
        </a:graphic>
      </p:graphicFrame>
    </p:spTree>
    <p:extLst>
      <p:ext uri="{BB962C8B-B14F-4D97-AF65-F5344CB8AC3E}">
        <p14:creationId xmlns:p14="http://schemas.microsoft.com/office/powerpoint/2010/main" val="834082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2928BF8-FAA2-44D1-AB7C-5DEBFA6DA046}"/>
              </a:ext>
            </a:extLst>
          </p:cNvPr>
          <p:cNvGrpSpPr/>
          <p:nvPr/>
        </p:nvGrpSpPr>
        <p:grpSpPr>
          <a:xfrm>
            <a:off x="274398" y="98061"/>
            <a:ext cx="2501971" cy="497992"/>
            <a:chOff x="274398" y="109491"/>
            <a:chExt cx="2501971" cy="497992"/>
          </a:xfrm>
        </p:grpSpPr>
        <p:sp>
          <p:nvSpPr>
            <p:cNvPr id="8" name="Rectangle: Rounded Corners 7">
              <a:extLst>
                <a:ext uri="{FF2B5EF4-FFF2-40B4-BE49-F238E27FC236}">
                  <a16:creationId xmlns:a16="http://schemas.microsoft.com/office/drawing/2014/main" id="{4B0CB956-F60A-4FC9-B018-982BA1FBF477}"/>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CCB0C8E-C8E1-4948-BCD2-6D25FDCABD42}"/>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SUBACK packet</a:t>
              </a:r>
              <a:endParaRPr lang="en-US" sz="2000" b="1" dirty="0">
                <a:solidFill>
                  <a:schemeClr val="bg1"/>
                </a:solidFill>
              </a:endParaRPr>
            </a:p>
          </p:txBody>
        </p:sp>
      </p:grpSp>
      <p:graphicFrame>
        <p:nvGraphicFramePr>
          <p:cNvPr id="10" name="Table 9">
            <a:extLst>
              <a:ext uri="{FF2B5EF4-FFF2-40B4-BE49-F238E27FC236}">
                <a16:creationId xmlns:a16="http://schemas.microsoft.com/office/drawing/2014/main" id="{1524BCC8-70FD-4BDD-B4F7-034182B0C947}"/>
              </a:ext>
            </a:extLst>
          </p:cNvPr>
          <p:cNvGraphicFramePr>
            <a:graphicFrameLocks noGrp="1"/>
          </p:cNvGraphicFramePr>
          <p:nvPr>
            <p:extLst>
              <p:ext uri="{D42A27DB-BD31-4B8C-83A1-F6EECF244321}">
                <p14:modId xmlns:p14="http://schemas.microsoft.com/office/powerpoint/2010/main" val="3374020137"/>
              </p:ext>
            </p:extLst>
          </p:nvPr>
        </p:nvGraphicFramePr>
        <p:xfrm>
          <a:off x="1906270" y="1016846"/>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0x90</a:t>
                      </a:r>
                      <a:endParaRPr lang="en-US" dirty="0"/>
                    </a:p>
                  </a:txBody>
                  <a:tcPr/>
                </a:tc>
                <a:tc>
                  <a:txBody>
                    <a:bodyPr/>
                    <a:lstStyle/>
                    <a:p>
                      <a:pPr algn="ctr"/>
                      <a:r>
                        <a:rPr lang="en-IN" dirty="0"/>
                        <a:t>Subscribe acknowledge packet</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0x03</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extLst>
                  <a:ext uri="{0D108BD9-81ED-4DB2-BD59-A6C34878D82A}">
                    <a16:rowId xmlns:a16="http://schemas.microsoft.com/office/drawing/2014/main" val="3706922652"/>
                  </a:ext>
                </a:extLst>
              </a:tr>
            </a:tbl>
          </a:graphicData>
        </a:graphic>
      </p:graphicFrame>
      <p:graphicFrame>
        <p:nvGraphicFramePr>
          <p:cNvPr id="11" name="Table 11">
            <a:extLst>
              <a:ext uri="{FF2B5EF4-FFF2-40B4-BE49-F238E27FC236}">
                <a16:creationId xmlns:a16="http://schemas.microsoft.com/office/drawing/2014/main" id="{9D565E3F-3B3B-400C-8115-C388B7A85500}"/>
              </a:ext>
            </a:extLst>
          </p:cNvPr>
          <p:cNvGraphicFramePr>
            <a:graphicFrameLocks noGrp="1"/>
          </p:cNvGraphicFramePr>
          <p:nvPr/>
        </p:nvGraphicFramePr>
        <p:xfrm>
          <a:off x="1906270" y="2687320"/>
          <a:ext cx="10163813" cy="741680"/>
        </p:xfrm>
        <a:graphic>
          <a:graphicData uri="http://schemas.openxmlformats.org/drawingml/2006/table">
            <a:tbl>
              <a:tblPr firstRow="1" bandRow="1">
                <a:tableStyleId>{BC89EF96-8CEA-46FF-86C4-4CE0E7609802}</a:tableStyleId>
              </a:tblPr>
              <a:tblGrid>
                <a:gridCol w="923983">
                  <a:extLst>
                    <a:ext uri="{9D8B030D-6E8A-4147-A177-3AD203B41FA5}">
                      <a16:colId xmlns:a16="http://schemas.microsoft.com/office/drawing/2014/main" val="2433385903"/>
                    </a:ext>
                  </a:extLst>
                </a:gridCol>
                <a:gridCol w="1433137">
                  <a:extLst>
                    <a:ext uri="{9D8B030D-6E8A-4147-A177-3AD203B41FA5}">
                      <a16:colId xmlns:a16="http://schemas.microsoft.com/office/drawing/2014/main" val="491498563"/>
                    </a:ext>
                  </a:extLst>
                </a:gridCol>
                <a:gridCol w="3989070">
                  <a:extLst>
                    <a:ext uri="{9D8B030D-6E8A-4147-A177-3AD203B41FA5}">
                      <a16:colId xmlns:a16="http://schemas.microsoft.com/office/drawing/2014/main" val="516951514"/>
                    </a:ext>
                  </a:extLst>
                </a:gridCol>
                <a:gridCol w="480060">
                  <a:extLst>
                    <a:ext uri="{9D8B030D-6E8A-4147-A177-3AD203B41FA5}">
                      <a16:colId xmlns:a16="http://schemas.microsoft.com/office/drawing/2014/main" val="1794663225"/>
                    </a:ext>
                  </a:extLst>
                </a:gridCol>
                <a:gridCol w="434340">
                  <a:extLst>
                    <a:ext uri="{9D8B030D-6E8A-4147-A177-3AD203B41FA5}">
                      <a16:colId xmlns:a16="http://schemas.microsoft.com/office/drawing/2014/main" val="188789298"/>
                    </a:ext>
                  </a:extLst>
                </a:gridCol>
                <a:gridCol w="457200">
                  <a:extLst>
                    <a:ext uri="{9D8B030D-6E8A-4147-A177-3AD203B41FA5}">
                      <a16:colId xmlns:a16="http://schemas.microsoft.com/office/drawing/2014/main" val="245077950"/>
                    </a:ext>
                  </a:extLst>
                </a:gridCol>
                <a:gridCol w="491490">
                  <a:extLst>
                    <a:ext uri="{9D8B030D-6E8A-4147-A177-3AD203B41FA5}">
                      <a16:colId xmlns:a16="http://schemas.microsoft.com/office/drawing/2014/main" val="4062867289"/>
                    </a:ext>
                  </a:extLst>
                </a:gridCol>
                <a:gridCol w="468630">
                  <a:extLst>
                    <a:ext uri="{9D8B030D-6E8A-4147-A177-3AD203B41FA5}">
                      <a16:colId xmlns:a16="http://schemas.microsoft.com/office/drawing/2014/main" val="661203300"/>
                    </a:ext>
                  </a:extLst>
                </a:gridCol>
                <a:gridCol w="480060">
                  <a:extLst>
                    <a:ext uri="{9D8B030D-6E8A-4147-A177-3AD203B41FA5}">
                      <a16:colId xmlns:a16="http://schemas.microsoft.com/office/drawing/2014/main" val="3498236060"/>
                    </a:ext>
                  </a:extLst>
                </a:gridCol>
                <a:gridCol w="457200">
                  <a:extLst>
                    <a:ext uri="{9D8B030D-6E8A-4147-A177-3AD203B41FA5}">
                      <a16:colId xmlns:a16="http://schemas.microsoft.com/office/drawing/2014/main" val="210065344"/>
                    </a:ext>
                  </a:extLst>
                </a:gridCol>
                <a:gridCol w="548643">
                  <a:extLst>
                    <a:ext uri="{9D8B030D-6E8A-4147-A177-3AD203B41FA5}">
                      <a16:colId xmlns:a16="http://schemas.microsoft.com/office/drawing/2014/main" val="3253399059"/>
                    </a:ext>
                  </a:extLst>
                </a:gridCol>
              </a:tblGrid>
              <a:tr h="370840">
                <a:tc>
                  <a:txBody>
                    <a:bodyPr/>
                    <a:lstStyle/>
                    <a:p>
                      <a:pPr algn="ctr"/>
                      <a:r>
                        <a:rPr lang="en-IN" b="0" dirty="0"/>
                        <a:t>Byte3</a:t>
                      </a:r>
                      <a:endParaRPr lang="en-US" b="0" dirty="0"/>
                    </a:p>
                  </a:txBody>
                  <a:tcPr/>
                </a:tc>
                <a:tc>
                  <a:txBody>
                    <a:bodyPr/>
                    <a:lstStyle/>
                    <a:p>
                      <a:pPr algn="ctr"/>
                      <a:r>
                        <a:rPr lang="en-IN" b="0" dirty="0"/>
                        <a:t>-</a:t>
                      </a:r>
                      <a:endParaRPr lang="en-US"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0" dirty="0"/>
                        <a:t>Packet identifier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858403202"/>
                  </a:ext>
                </a:extLst>
              </a:tr>
              <a:tr h="370840">
                <a:tc>
                  <a:txBody>
                    <a:bodyPr/>
                    <a:lstStyle/>
                    <a:p>
                      <a:pPr algn="ctr"/>
                      <a:r>
                        <a:rPr lang="en-IN" b="0" dirty="0"/>
                        <a:t>Byte4</a:t>
                      </a:r>
                      <a:endParaRPr lang="en-US" b="0" dirty="0"/>
                    </a:p>
                  </a:txBody>
                  <a:tcPr/>
                </a:tc>
                <a:tc>
                  <a:txBody>
                    <a:bodyPr/>
                    <a:lstStyle/>
                    <a:p>
                      <a:pPr algn="ctr"/>
                      <a:r>
                        <a:rPr lang="en-IN" b="0" dirty="0"/>
                        <a:t>-</a:t>
                      </a:r>
                      <a:endParaRPr lang="en-US" b="0" dirty="0"/>
                    </a:p>
                  </a:txBody>
                  <a:tcPr/>
                </a:tc>
                <a:tc>
                  <a:txBody>
                    <a:bodyPr/>
                    <a:lstStyle/>
                    <a:p>
                      <a:pPr algn="ctr"/>
                      <a:r>
                        <a:rPr lang="en-IN" dirty="0"/>
                        <a:t>Packet identifier LSB</a:t>
                      </a:r>
                      <a:endParaRPr lang="en-US"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6921676"/>
                  </a:ext>
                </a:extLst>
              </a:tr>
            </a:tbl>
          </a:graphicData>
        </a:graphic>
      </p:graphicFrame>
      <p:sp>
        <p:nvSpPr>
          <p:cNvPr id="12" name="TextBox 11">
            <a:extLst>
              <a:ext uri="{FF2B5EF4-FFF2-40B4-BE49-F238E27FC236}">
                <a16:creationId xmlns:a16="http://schemas.microsoft.com/office/drawing/2014/main" id="{8832CA2D-3CAC-4D74-9212-346B892BE836}"/>
              </a:ext>
            </a:extLst>
          </p:cNvPr>
          <p:cNvSpPr txBox="1"/>
          <p:nvPr/>
        </p:nvSpPr>
        <p:spPr>
          <a:xfrm>
            <a:off x="5280660" y="470615"/>
            <a:ext cx="2149948" cy="461665"/>
          </a:xfrm>
          <a:prstGeom prst="rect">
            <a:avLst/>
          </a:prstGeom>
          <a:noFill/>
        </p:spPr>
        <p:txBody>
          <a:bodyPr wrap="none" rtlCol="0">
            <a:spAutoFit/>
          </a:bodyPr>
          <a:lstStyle/>
          <a:p>
            <a:r>
              <a:rPr lang="en-IN" sz="2400" b="1" dirty="0"/>
              <a:t>Fixed header</a:t>
            </a:r>
            <a:endParaRPr lang="en-US" sz="2400" b="1" dirty="0"/>
          </a:p>
        </p:txBody>
      </p:sp>
      <p:sp>
        <p:nvSpPr>
          <p:cNvPr id="13" name="Rectangle 12">
            <a:extLst>
              <a:ext uri="{FF2B5EF4-FFF2-40B4-BE49-F238E27FC236}">
                <a16:creationId xmlns:a16="http://schemas.microsoft.com/office/drawing/2014/main" id="{49DF57FB-870E-4A16-92B9-8F77710373AE}"/>
              </a:ext>
            </a:extLst>
          </p:cNvPr>
          <p:cNvSpPr/>
          <p:nvPr/>
        </p:nvSpPr>
        <p:spPr>
          <a:xfrm>
            <a:off x="5032809" y="2210737"/>
            <a:ext cx="2622834" cy="461665"/>
          </a:xfrm>
          <a:prstGeom prst="rect">
            <a:avLst/>
          </a:prstGeom>
        </p:spPr>
        <p:txBody>
          <a:bodyPr wrap="none">
            <a:spAutoFit/>
          </a:bodyPr>
          <a:lstStyle/>
          <a:p>
            <a:r>
              <a:rPr lang="en-IN" sz="2400" b="1" dirty="0"/>
              <a:t>Variable header</a:t>
            </a:r>
            <a:endParaRPr lang="en-US" sz="2400" b="1" dirty="0"/>
          </a:p>
        </p:txBody>
      </p:sp>
      <p:graphicFrame>
        <p:nvGraphicFramePr>
          <p:cNvPr id="14" name="Table 14">
            <a:extLst>
              <a:ext uri="{FF2B5EF4-FFF2-40B4-BE49-F238E27FC236}">
                <a16:creationId xmlns:a16="http://schemas.microsoft.com/office/drawing/2014/main" id="{705E546E-E843-47E4-85F8-181C38EDFC2D}"/>
              </a:ext>
            </a:extLst>
          </p:cNvPr>
          <p:cNvGraphicFramePr>
            <a:graphicFrameLocks noGrp="1"/>
          </p:cNvGraphicFramePr>
          <p:nvPr>
            <p:extLst>
              <p:ext uri="{D42A27DB-BD31-4B8C-83A1-F6EECF244321}">
                <p14:modId xmlns:p14="http://schemas.microsoft.com/office/powerpoint/2010/main" val="3182613107"/>
              </p:ext>
            </p:extLst>
          </p:nvPr>
        </p:nvGraphicFramePr>
        <p:xfrm>
          <a:off x="1906270" y="4114376"/>
          <a:ext cx="10163813" cy="370840"/>
        </p:xfrm>
        <a:graphic>
          <a:graphicData uri="http://schemas.openxmlformats.org/drawingml/2006/table">
            <a:tbl>
              <a:tblPr firstRow="1" bandRow="1">
                <a:tableStyleId>{BC89EF96-8CEA-46FF-86C4-4CE0E7609802}</a:tableStyleId>
              </a:tblPr>
              <a:tblGrid>
                <a:gridCol w="923983">
                  <a:extLst>
                    <a:ext uri="{9D8B030D-6E8A-4147-A177-3AD203B41FA5}">
                      <a16:colId xmlns:a16="http://schemas.microsoft.com/office/drawing/2014/main" val="363033305"/>
                    </a:ext>
                  </a:extLst>
                </a:gridCol>
                <a:gridCol w="1421707">
                  <a:extLst>
                    <a:ext uri="{9D8B030D-6E8A-4147-A177-3AD203B41FA5}">
                      <a16:colId xmlns:a16="http://schemas.microsoft.com/office/drawing/2014/main" val="2334702071"/>
                    </a:ext>
                  </a:extLst>
                </a:gridCol>
                <a:gridCol w="3989070">
                  <a:extLst>
                    <a:ext uri="{9D8B030D-6E8A-4147-A177-3AD203B41FA5}">
                      <a16:colId xmlns:a16="http://schemas.microsoft.com/office/drawing/2014/main" val="4255337970"/>
                    </a:ext>
                  </a:extLst>
                </a:gridCol>
                <a:gridCol w="502920">
                  <a:extLst>
                    <a:ext uri="{9D8B030D-6E8A-4147-A177-3AD203B41FA5}">
                      <a16:colId xmlns:a16="http://schemas.microsoft.com/office/drawing/2014/main" val="1235999878"/>
                    </a:ext>
                  </a:extLst>
                </a:gridCol>
                <a:gridCol w="411480">
                  <a:extLst>
                    <a:ext uri="{9D8B030D-6E8A-4147-A177-3AD203B41FA5}">
                      <a16:colId xmlns:a16="http://schemas.microsoft.com/office/drawing/2014/main" val="2972831667"/>
                    </a:ext>
                  </a:extLst>
                </a:gridCol>
                <a:gridCol w="491490">
                  <a:extLst>
                    <a:ext uri="{9D8B030D-6E8A-4147-A177-3AD203B41FA5}">
                      <a16:colId xmlns:a16="http://schemas.microsoft.com/office/drawing/2014/main" val="2750798265"/>
                    </a:ext>
                  </a:extLst>
                </a:gridCol>
                <a:gridCol w="468630">
                  <a:extLst>
                    <a:ext uri="{9D8B030D-6E8A-4147-A177-3AD203B41FA5}">
                      <a16:colId xmlns:a16="http://schemas.microsoft.com/office/drawing/2014/main" val="1876770033"/>
                    </a:ext>
                  </a:extLst>
                </a:gridCol>
                <a:gridCol w="491490">
                  <a:extLst>
                    <a:ext uri="{9D8B030D-6E8A-4147-A177-3AD203B41FA5}">
                      <a16:colId xmlns:a16="http://schemas.microsoft.com/office/drawing/2014/main" val="925372148"/>
                    </a:ext>
                  </a:extLst>
                </a:gridCol>
                <a:gridCol w="457200">
                  <a:extLst>
                    <a:ext uri="{9D8B030D-6E8A-4147-A177-3AD203B41FA5}">
                      <a16:colId xmlns:a16="http://schemas.microsoft.com/office/drawing/2014/main" val="1457133982"/>
                    </a:ext>
                  </a:extLst>
                </a:gridCol>
                <a:gridCol w="457200">
                  <a:extLst>
                    <a:ext uri="{9D8B030D-6E8A-4147-A177-3AD203B41FA5}">
                      <a16:colId xmlns:a16="http://schemas.microsoft.com/office/drawing/2014/main" val="2721259900"/>
                    </a:ext>
                  </a:extLst>
                </a:gridCol>
                <a:gridCol w="548643">
                  <a:extLst>
                    <a:ext uri="{9D8B030D-6E8A-4147-A177-3AD203B41FA5}">
                      <a16:colId xmlns:a16="http://schemas.microsoft.com/office/drawing/2014/main" val="1298494689"/>
                    </a:ext>
                  </a:extLst>
                </a:gridCol>
              </a:tblGrid>
              <a:tr h="370840">
                <a:tc>
                  <a:txBody>
                    <a:bodyPr/>
                    <a:lstStyle/>
                    <a:p>
                      <a:pPr algn="ctr"/>
                      <a:r>
                        <a:rPr lang="en-IN" b="0" dirty="0"/>
                        <a:t>Byte5</a:t>
                      </a:r>
                      <a:endParaRPr lang="en-US" b="0" dirty="0"/>
                    </a:p>
                  </a:txBody>
                  <a:tcPr/>
                </a:tc>
                <a:tc>
                  <a:txBody>
                    <a:bodyPr/>
                    <a:lstStyle/>
                    <a:p>
                      <a:pPr algn="ctr"/>
                      <a:r>
                        <a:rPr lang="en-IN" b="0" dirty="0"/>
                        <a:t>-</a:t>
                      </a:r>
                      <a:endParaRPr lang="en-US" b="0" dirty="0"/>
                    </a:p>
                  </a:txBody>
                  <a:tcPr/>
                </a:tc>
                <a:tc>
                  <a:txBody>
                    <a:bodyPr/>
                    <a:lstStyle/>
                    <a:p>
                      <a:pPr algn="ctr"/>
                      <a:r>
                        <a:rPr lang="en-IN" b="0" dirty="0"/>
                        <a:t>Response code</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0" dirty="0"/>
                        <a:t>0</a:t>
                      </a:r>
                      <a:endParaRPr lang="en-US" b="0" dirty="0"/>
                    </a:p>
                  </a:txBody>
                  <a:tcPr/>
                </a:tc>
                <a:tc>
                  <a:txBody>
                    <a:bodyPr/>
                    <a:lstStyle/>
                    <a:p>
                      <a:pPr algn="ctr"/>
                      <a:r>
                        <a:rPr lang="en-IN" b="1" dirty="0"/>
                        <a:t>Q</a:t>
                      </a:r>
                      <a:endParaRPr lang="en-US" b="1" dirty="0"/>
                    </a:p>
                  </a:txBody>
                  <a:tcPr/>
                </a:tc>
                <a:tc>
                  <a:txBody>
                    <a:bodyPr/>
                    <a:lstStyle/>
                    <a:p>
                      <a:pPr algn="ctr"/>
                      <a:r>
                        <a:rPr lang="en-IN" b="1" dirty="0"/>
                        <a:t>Q</a:t>
                      </a:r>
                      <a:endParaRPr lang="en-US" b="1" dirty="0"/>
                    </a:p>
                  </a:txBody>
                  <a:tcPr/>
                </a:tc>
                <a:extLst>
                  <a:ext uri="{0D108BD9-81ED-4DB2-BD59-A6C34878D82A}">
                    <a16:rowId xmlns:a16="http://schemas.microsoft.com/office/drawing/2014/main" val="40292011"/>
                  </a:ext>
                </a:extLst>
              </a:tr>
            </a:tbl>
          </a:graphicData>
        </a:graphic>
      </p:graphicFrame>
      <p:sp>
        <p:nvSpPr>
          <p:cNvPr id="23" name="Rectangle 22">
            <a:extLst>
              <a:ext uri="{FF2B5EF4-FFF2-40B4-BE49-F238E27FC236}">
                <a16:creationId xmlns:a16="http://schemas.microsoft.com/office/drawing/2014/main" id="{B384B1E6-4169-4356-B2A3-AC2E429286C3}"/>
              </a:ext>
            </a:extLst>
          </p:cNvPr>
          <p:cNvSpPr/>
          <p:nvPr/>
        </p:nvSpPr>
        <p:spPr>
          <a:xfrm>
            <a:off x="5541200" y="3587022"/>
            <a:ext cx="1417376" cy="461665"/>
          </a:xfrm>
          <a:prstGeom prst="rect">
            <a:avLst/>
          </a:prstGeom>
        </p:spPr>
        <p:txBody>
          <a:bodyPr wrap="none">
            <a:spAutoFit/>
          </a:bodyPr>
          <a:lstStyle/>
          <a:p>
            <a:r>
              <a:rPr lang="en-IN" sz="2400" b="1" dirty="0"/>
              <a:t>Payload</a:t>
            </a:r>
            <a:endParaRPr lang="en-US" sz="2400" b="1" dirty="0"/>
          </a:p>
        </p:txBody>
      </p:sp>
      <p:graphicFrame>
        <p:nvGraphicFramePr>
          <p:cNvPr id="24" name="Table 24">
            <a:extLst>
              <a:ext uri="{FF2B5EF4-FFF2-40B4-BE49-F238E27FC236}">
                <a16:creationId xmlns:a16="http://schemas.microsoft.com/office/drawing/2014/main" id="{3B73EAD7-184F-4CCF-A71C-0B4096F88D62}"/>
              </a:ext>
            </a:extLst>
          </p:cNvPr>
          <p:cNvGraphicFramePr>
            <a:graphicFrameLocks noGrp="1"/>
          </p:cNvGraphicFramePr>
          <p:nvPr>
            <p:extLst>
              <p:ext uri="{D42A27DB-BD31-4B8C-83A1-F6EECF244321}">
                <p14:modId xmlns:p14="http://schemas.microsoft.com/office/powerpoint/2010/main" val="1842125302"/>
              </p:ext>
            </p:extLst>
          </p:nvPr>
        </p:nvGraphicFramePr>
        <p:xfrm>
          <a:off x="8206739" y="4766865"/>
          <a:ext cx="3863344" cy="1483360"/>
        </p:xfrm>
        <a:graphic>
          <a:graphicData uri="http://schemas.openxmlformats.org/drawingml/2006/table">
            <a:tbl>
              <a:tblPr firstRow="1" bandRow="1">
                <a:tableStyleId>{BC89EF96-8CEA-46FF-86C4-4CE0E7609802}</a:tableStyleId>
              </a:tblPr>
              <a:tblGrid>
                <a:gridCol w="720091">
                  <a:extLst>
                    <a:ext uri="{9D8B030D-6E8A-4147-A177-3AD203B41FA5}">
                      <a16:colId xmlns:a16="http://schemas.microsoft.com/office/drawing/2014/main" val="3109319590"/>
                    </a:ext>
                  </a:extLst>
                </a:gridCol>
                <a:gridCol w="3143253">
                  <a:extLst>
                    <a:ext uri="{9D8B030D-6E8A-4147-A177-3AD203B41FA5}">
                      <a16:colId xmlns:a16="http://schemas.microsoft.com/office/drawing/2014/main" val="2181287779"/>
                    </a:ext>
                  </a:extLst>
                </a:gridCol>
              </a:tblGrid>
              <a:tr h="370840">
                <a:tc>
                  <a:txBody>
                    <a:bodyPr/>
                    <a:lstStyle/>
                    <a:p>
                      <a:pPr algn="ctr"/>
                      <a:r>
                        <a:rPr lang="en-IN" b="0" dirty="0"/>
                        <a:t>0x00</a:t>
                      </a:r>
                      <a:endParaRPr lang="en-US" b="0" dirty="0"/>
                    </a:p>
                  </a:txBody>
                  <a:tcPr/>
                </a:tc>
                <a:tc>
                  <a:txBody>
                    <a:bodyPr/>
                    <a:lstStyle/>
                    <a:p>
                      <a:pPr algn="ctr"/>
                      <a:r>
                        <a:rPr lang="en-IN" b="0" dirty="0"/>
                        <a:t>Success QoS0</a:t>
                      </a:r>
                      <a:endParaRPr lang="en-US" b="0" dirty="0"/>
                    </a:p>
                  </a:txBody>
                  <a:tcPr/>
                </a:tc>
                <a:extLst>
                  <a:ext uri="{0D108BD9-81ED-4DB2-BD59-A6C34878D82A}">
                    <a16:rowId xmlns:a16="http://schemas.microsoft.com/office/drawing/2014/main" val="3390795600"/>
                  </a:ext>
                </a:extLst>
              </a:tr>
              <a:tr h="370840">
                <a:tc>
                  <a:txBody>
                    <a:bodyPr/>
                    <a:lstStyle/>
                    <a:p>
                      <a:pPr algn="ctr"/>
                      <a:r>
                        <a:rPr lang="en-IN" b="0" dirty="0"/>
                        <a:t>0x01</a:t>
                      </a:r>
                      <a:endParaRPr lang="en-US" b="0" dirty="0"/>
                    </a:p>
                  </a:txBody>
                  <a:tcPr/>
                </a:tc>
                <a:tc>
                  <a:txBody>
                    <a:bodyPr/>
                    <a:lstStyle/>
                    <a:p>
                      <a:pPr algn="ctr"/>
                      <a:r>
                        <a:rPr lang="en-IN" b="0" dirty="0"/>
                        <a:t>Success QoS1</a:t>
                      </a:r>
                      <a:endParaRPr lang="en-US" b="0" dirty="0"/>
                    </a:p>
                  </a:txBody>
                  <a:tcPr/>
                </a:tc>
                <a:extLst>
                  <a:ext uri="{0D108BD9-81ED-4DB2-BD59-A6C34878D82A}">
                    <a16:rowId xmlns:a16="http://schemas.microsoft.com/office/drawing/2014/main" val="3213141245"/>
                  </a:ext>
                </a:extLst>
              </a:tr>
              <a:tr h="370840">
                <a:tc>
                  <a:txBody>
                    <a:bodyPr/>
                    <a:lstStyle/>
                    <a:p>
                      <a:pPr algn="ctr"/>
                      <a:r>
                        <a:rPr lang="en-IN" b="0" dirty="0"/>
                        <a:t>0x02</a:t>
                      </a:r>
                      <a:endParaRPr lang="en-US" b="0" dirty="0"/>
                    </a:p>
                  </a:txBody>
                  <a:tcPr/>
                </a:tc>
                <a:tc>
                  <a:txBody>
                    <a:bodyPr/>
                    <a:lstStyle/>
                    <a:p>
                      <a:pPr algn="ctr"/>
                      <a:r>
                        <a:rPr lang="en-IN" b="0" dirty="0"/>
                        <a:t>Success QoS2</a:t>
                      </a:r>
                      <a:endParaRPr lang="en-US" b="0" dirty="0"/>
                    </a:p>
                  </a:txBody>
                  <a:tcPr/>
                </a:tc>
                <a:extLst>
                  <a:ext uri="{0D108BD9-81ED-4DB2-BD59-A6C34878D82A}">
                    <a16:rowId xmlns:a16="http://schemas.microsoft.com/office/drawing/2014/main" val="662720028"/>
                  </a:ext>
                </a:extLst>
              </a:tr>
              <a:tr h="370840">
                <a:tc>
                  <a:txBody>
                    <a:bodyPr/>
                    <a:lstStyle/>
                    <a:p>
                      <a:pPr algn="ctr"/>
                      <a:r>
                        <a:rPr lang="en-IN" b="0" dirty="0"/>
                        <a:t>0x80</a:t>
                      </a:r>
                      <a:endParaRPr lang="en-US" b="0" dirty="0"/>
                    </a:p>
                  </a:txBody>
                  <a:tcPr/>
                </a:tc>
                <a:tc>
                  <a:txBody>
                    <a:bodyPr/>
                    <a:lstStyle/>
                    <a:p>
                      <a:pPr algn="ctr"/>
                      <a:r>
                        <a:rPr lang="en-IN" b="0" dirty="0"/>
                        <a:t>Failure</a:t>
                      </a:r>
                      <a:endParaRPr lang="en-US" b="0" dirty="0"/>
                    </a:p>
                  </a:txBody>
                  <a:tcPr/>
                </a:tc>
                <a:extLst>
                  <a:ext uri="{0D108BD9-81ED-4DB2-BD59-A6C34878D82A}">
                    <a16:rowId xmlns:a16="http://schemas.microsoft.com/office/drawing/2014/main" val="3945862310"/>
                  </a:ext>
                </a:extLst>
              </a:tr>
            </a:tbl>
          </a:graphicData>
        </a:graphic>
      </p:graphicFrame>
    </p:spTree>
    <p:extLst>
      <p:ext uri="{BB962C8B-B14F-4D97-AF65-F5344CB8AC3E}">
        <p14:creationId xmlns:p14="http://schemas.microsoft.com/office/powerpoint/2010/main" val="4104681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8D0F6F6-6163-4987-8E22-CBA1E0ACB709}"/>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34B2F02B-A068-4043-AEE0-C965A52A4F43}"/>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0F97750-3818-414D-A749-DA94A9AC0E32}"/>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SUBACK packet</a:t>
              </a:r>
              <a:endParaRPr lang="en-US" sz="2000" b="1" dirty="0">
                <a:solidFill>
                  <a:schemeClr val="bg1"/>
                </a:solidFill>
              </a:endParaRPr>
            </a:p>
          </p:txBody>
        </p:sp>
      </p:grpSp>
      <p:graphicFrame>
        <p:nvGraphicFramePr>
          <p:cNvPr id="7" name="Table 8">
            <a:extLst>
              <a:ext uri="{FF2B5EF4-FFF2-40B4-BE49-F238E27FC236}">
                <a16:creationId xmlns:a16="http://schemas.microsoft.com/office/drawing/2014/main" id="{3B1E9D06-1E6F-445E-B814-459878509F4C}"/>
              </a:ext>
            </a:extLst>
          </p:cNvPr>
          <p:cNvGraphicFramePr>
            <a:graphicFrameLocks noGrp="1"/>
          </p:cNvGraphicFramePr>
          <p:nvPr>
            <p:extLst>
              <p:ext uri="{D42A27DB-BD31-4B8C-83A1-F6EECF244321}">
                <p14:modId xmlns:p14="http://schemas.microsoft.com/office/powerpoint/2010/main" val="3156815763"/>
              </p:ext>
            </p:extLst>
          </p:nvPr>
        </p:nvGraphicFramePr>
        <p:xfrm>
          <a:off x="1213402" y="1966211"/>
          <a:ext cx="10634552"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2178854">
                  <a:extLst>
                    <a:ext uri="{9D8B030D-6E8A-4147-A177-3AD203B41FA5}">
                      <a16:colId xmlns:a16="http://schemas.microsoft.com/office/drawing/2014/main" val="3125772007"/>
                    </a:ext>
                  </a:extLst>
                </a:gridCol>
                <a:gridCol w="7213810">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SUBACK packet</a:t>
                      </a:r>
                      <a:endParaRPr lang="en-US" dirty="0"/>
                    </a:p>
                  </a:txBody>
                  <a:tcPr/>
                </a:tc>
                <a:tc>
                  <a:txBody>
                    <a:bodyPr/>
                    <a:lstStyle/>
                    <a:p>
                      <a:r>
                        <a:rPr lang="en-IN" dirty="0"/>
                        <a:t>0x90</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0x03</a:t>
                      </a:r>
                      <a:endParaRPr lang="en-US" dirty="0"/>
                    </a:p>
                  </a:txBody>
                  <a:tcPr/>
                </a:tc>
                <a:extLst>
                  <a:ext uri="{0D108BD9-81ED-4DB2-BD59-A6C34878D82A}">
                    <a16:rowId xmlns:a16="http://schemas.microsoft.com/office/drawing/2014/main" val="1404428211"/>
                  </a:ext>
                </a:extLst>
              </a:tr>
            </a:tbl>
          </a:graphicData>
        </a:graphic>
      </p:graphicFrame>
      <p:graphicFrame>
        <p:nvGraphicFramePr>
          <p:cNvPr id="8" name="Table 7">
            <a:extLst>
              <a:ext uri="{FF2B5EF4-FFF2-40B4-BE49-F238E27FC236}">
                <a16:creationId xmlns:a16="http://schemas.microsoft.com/office/drawing/2014/main" id="{383F5680-426A-4E33-83B6-6A21CA1D2362}"/>
              </a:ext>
            </a:extLst>
          </p:cNvPr>
          <p:cNvGraphicFramePr>
            <a:graphicFrameLocks noGrp="1"/>
          </p:cNvGraphicFramePr>
          <p:nvPr/>
        </p:nvGraphicFramePr>
        <p:xfrm>
          <a:off x="1213402" y="3715178"/>
          <a:ext cx="10620532"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79809">
                  <a:extLst>
                    <a:ext uri="{9D8B030D-6E8A-4147-A177-3AD203B41FA5}">
                      <a16:colId xmlns:a16="http://schemas.microsoft.com/office/drawing/2014/main" val="2869853080"/>
                    </a:ext>
                  </a:extLst>
                </a:gridCol>
                <a:gridCol w="7389957">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US" b="0" dirty="0"/>
                        <a:t>0x00 0x01</a:t>
                      </a:r>
                    </a:p>
                  </a:txBody>
                  <a:tcPr/>
                </a:tc>
                <a:extLst>
                  <a:ext uri="{0D108BD9-81ED-4DB2-BD59-A6C34878D82A}">
                    <a16:rowId xmlns:a16="http://schemas.microsoft.com/office/drawing/2014/main" val="4113096506"/>
                  </a:ext>
                </a:extLst>
              </a:tr>
            </a:tbl>
          </a:graphicData>
        </a:graphic>
      </p:graphicFrame>
      <p:sp>
        <p:nvSpPr>
          <p:cNvPr id="9" name="Rectangle 8">
            <a:extLst>
              <a:ext uri="{FF2B5EF4-FFF2-40B4-BE49-F238E27FC236}">
                <a16:creationId xmlns:a16="http://schemas.microsoft.com/office/drawing/2014/main" id="{FAEB676F-8D86-45B4-944E-784178550025}"/>
              </a:ext>
            </a:extLst>
          </p:cNvPr>
          <p:cNvSpPr/>
          <p:nvPr/>
        </p:nvSpPr>
        <p:spPr>
          <a:xfrm>
            <a:off x="1088328" y="3301474"/>
            <a:ext cx="2012089" cy="369332"/>
          </a:xfrm>
          <a:prstGeom prst="rect">
            <a:avLst/>
          </a:prstGeom>
        </p:spPr>
        <p:txBody>
          <a:bodyPr wrap="none">
            <a:spAutoFit/>
          </a:bodyPr>
          <a:lstStyle/>
          <a:p>
            <a:r>
              <a:rPr lang="en-IN" b="1" dirty="0"/>
              <a:t>Variable header</a:t>
            </a:r>
            <a:endParaRPr lang="en-US" b="1" dirty="0"/>
          </a:p>
        </p:txBody>
      </p:sp>
      <p:sp>
        <p:nvSpPr>
          <p:cNvPr id="10" name="Rectangle 9">
            <a:extLst>
              <a:ext uri="{FF2B5EF4-FFF2-40B4-BE49-F238E27FC236}">
                <a16:creationId xmlns:a16="http://schemas.microsoft.com/office/drawing/2014/main" id="{43BB2AE0-1C54-4F9C-A541-A293F65559A2}"/>
              </a:ext>
            </a:extLst>
          </p:cNvPr>
          <p:cNvSpPr/>
          <p:nvPr/>
        </p:nvSpPr>
        <p:spPr>
          <a:xfrm>
            <a:off x="1088328" y="4270316"/>
            <a:ext cx="1109599" cy="369332"/>
          </a:xfrm>
          <a:prstGeom prst="rect">
            <a:avLst/>
          </a:prstGeom>
        </p:spPr>
        <p:txBody>
          <a:bodyPr wrap="none">
            <a:spAutoFit/>
          </a:bodyPr>
          <a:lstStyle/>
          <a:p>
            <a:r>
              <a:rPr lang="en-IN" b="1" dirty="0"/>
              <a:t>Payload</a:t>
            </a:r>
            <a:endParaRPr lang="en-US" b="1" dirty="0"/>
          </a:p>
        </p:txBody>
      </p:sp>
      <p:graphicFrame>
        <p:nvGraphicFramePr>
          <p:cNvPr id="11" name="Table 10">
            <a:extLst>
              <a:ext uri="{FF2B5EF4-FFF2-40B4-BE49-F238E27FC236}">
                <a16:creationId xmlns:a16="http://schemas.microsoft.com/office/drawing/2014/main" id="{BF77F779-4E92-44D0-A321-9071F6E6454B}"/>
              </a:ext>
            </a:extLst>
          </p:cNvPr>
          <p:cNvGraphicFramePr>
            <a:graphicFrameLocks noGrp="1"/>
          </p:cNvGraphicFramePr>
          <p:nvPr>
            <p:extLst>
              <p:ext uri="{D42A27DB-BD31-4B8C-83A1-F6EECF244321}">
                <p14:modId xmlns:p14="http://schemas.microsoft.com/office/powerpoint/2010/main" val="3810263349"/>
              </p:ext>
            </p:extLst>
          </p:nvPr>
        </p:nvGraphicFramePr>
        <p:xfrm>
          <a:off x="1186769" y="4731685"/>
          <a:ext cx="10647165"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87928">
                  <a:extLst>
                    <a:ext uri="{9D8B030D-6E8A-4147-A177-3AD203B41FA5}">
                      <a16:colId xmlns:a16="http://schemas.microsoft.com/office/drawing/2014/main" val="2869853080"/>
                    </a:ext>
                  </a:extLst>
                </a:gridCol>
                <a:gridCol w="7408471">
                  <a:extLst>
                    <a:ext uri="{9D8B030D-6E8A-4147-A177-3AD203B41FA5}">
                      <a16:colId xmlns:a16="http://schemas.microsoft.com/office/drawing/2014/main" val="3610465948"/>
                    </a:ext>
                  </a:extLst>
                </a:gridCol>
              </a:tblGrid>
              <a:tr h="370840">
                <a:tc>
                  <a:txBody>
                    <a:bodyPr/>
                    <a:lstStyle/>
                    <a:p>
                      <a:r>
                        <a:rPr lang="en-IN" b="0" dirty="0"/>
                        <a:t>05</a:t>
                      </a:r>
                      <a:endParaRPr lang="en-US" b="0" dirty="0"/>
                    </a:p>
                  </a:txBody>
                  <a:tcPr/>
                </a:tc>
                <a:tc>
                  <a:txBody>
                    <a:bodyPr/>
                    <a:lstStyle/>
                    <a:p>
                      <a:r>
                        <a:rPr lang="en-IN" b="0" dirty="0"/>
                        <a:t>QoS</a:t>
                      </a:r>
                      <a:endParaRPr lang="en-US" b="0" dirty="0"/>
                    </a:p>
                  </a:txBody>
                  <a:tcPr/>
                </a:tc>
                <a:tc>
                  <a:txBody>
                    <a:bodyPr/>
                    <a:lstStyle/>
                    <a:p>
                      <a:r>
                        <a:rPr lang="en-IN" b="0" dirty="0"/>
                        <a:t>0x00</a:t>
                      </a:r>
                      <a:endParaRPr lang="en-US" b="0" dirty="0"/>
                    </a:p>
                  </a:txBody>
                  <a:tcPr/>
                </a:tc>
                <a:extLst>
                  <a:ext uri="{0D108BD9-81ED-4DB2-BD59-A6C34878D82A}">
                    <a16:rowId xmlns:a16="http://schemas.microsoft.com/office/drawing/2014/main" val="2605642549"/>
                  </a:ext>
                </a:extLst>
              </a:tr>
            </a:tbl>
          </a:graphicData>
        </a:graphic>
      </p:graphicFrame>
      <p:sp>
        <p:nvSpPr>
          <p:cNvPr id="12" name="Rectangle 11">
            <a:extLst>
              <a:ext uri="{FF2B5EF4-FFF2-40B4-BE49-F238E27FC236}">
                <a16:creationId xmlns:a16="http://schemas.microsoft.com/office/drawing/2014/main" id="{825E5694-1DE6-4FDE-8F00-73B4BCF6DAB8}"/>
              </a:ext>
            </a:extLst>
          </p:cNvPr>
          <p:cNvSpPr/>
          <p:nvPr/>
        </p:nvSpPr>
        <p:spPr>
          <a:xfrm>
            <a:off x="1088328" y="1579559"/>
            <a:ext cx="1656223" cy="369332"/>
          </a:xfrm>
          <a:prstGeom prst="rect">
            <a:avLst/>
          </a:prstGeom>
        </p:spPr>
        <p:txBody>
          <a:bodyPr wrap="none">
            <a:spAutoFit/>
          </a:bodyPr>
          <a:lstStyle/>
          <a:p>
            <a:r>
              <a:rPr lang="en-IN" b="1" dirty="0"/>
              <a:t>Fixed header</a:t>
            </a:r>
            <a:endParaRPr lang="en-US" b="1" dirty="0"/>
          </a:p>
        </p:txBody>
      </p:sp>
      <p:sp>
        <p:nvSpPr>
          <p:cNvPr id="13" name="TextBox 12">
            <a:extLst>
              <a:ext uri="{FF2B5EF4-FFF2-40B4-BE49-F238E27FC236}">
                <a16:creationId xmlns:a16="http://schemas.microsoft.com/office/drawing/2014/main" id="{90115360-D19E-4039-A158-67F3307ECFB2}"/>
              </a:ext>
            </a:extLst>
          </p:cNvPr>
          <p:cNvSpPr txBox="1"/>
          <p:nvPr/>
        </p:nvSpPr>
        <p:spPr>
          <a:xfrm>
            <a:off x="2765786" y="158432"/>
            <a:ext cx="1159292" cy="369332"/>
          </a:xfrm>
          <a:prstGeom prst="rect">
            <a:avLst/>
          </a:prstGeom>
          <a:noFill/>
        </p:spPr>
        <p:txBody>
          <a:bodyPr wrap="none" rtlCol="0">
            <a:spAutoFit/>
          </a:bodyPr>
          <a:lstStyle/>
          <a:p>
            <a:r>
              <a:rPr lang="en-IN" b="1" dirty="0"/>
              <a:t>Example</a:t>
            </a:r>
            <a:endParaRPr lang="en-US" b="1" dirty="0"/>
          </a:p>
        </p:txBody>
      </p:sp>
    </p:spTree>
    <p:extLst>
      <p:ext uri="{BB962C8B-B14F-4D97-AF65-F5344CB8AC3E}">
        <p14:creationId xmlns:p14="http://schemas.microsoft.com/office/powerpoint/2010/main" val="657819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395DF-27B5-4AE1-A8BB-7D7C790B6CED}"/>
              </a:ext>
            </a:extLst>
          </p:cNvPr>
          <p:cNvGrpSpPr/>
          <p:nvPr/>
        </p:nvGrpSpPr>
        <p:grpSpPr>
          <a:xfrm>
            <a:off x="274398" y="98061"/>
            <a:ext cx="2880282" cy="756827"/>
            <a:chOff x="274398" y="109491"/>
            <a:chExt cx="2501971" cy="756827"/>
          </a:xfrm>
        </p:grpSpPr>
        <p:sp>
          <p:nvSpPr>
            <p:cNvPr id="8" name="Rectangle: Rounded Corners 7">
              <a:extLst>
                <a:ext uri="{FF2B5EF4-FFF2-40B4-BE49-F238E27FC236}">
                  <a16:creationId xmlns:a16="http://schemas.microsoft.com/office/drawing/2014/main" id="{8E2502FE-2D22-4B89-AC60-42D28D76CE07}"/>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EC27053-08EC-4DE7-BB1D-511370D598C9}"/>
                </a:ext>
              </a:extLst>
            </p:cNvPr>
            <p:cNvSpPr txBox="1"/>
            <p:nvPr/>
          </p:nvSpPr>
          <p:spPr>
            <a:xfrm>
              <a:off x="284981" y="158432"/>
              <a:ext cx="2491388" cy="707886"/>
            </a:xfrm>
            <a:prstGeom prst="rect">
              <a:avLst/>
            </a:prstGeom>
            <a:noFill/>
          </p:spPr>
          <p:txBody>
            <a:bodyPr wrap="square" rtlCol="0">
              <a:spAutoFit/>
            </a:bodyPr>
            <a:lstStyle/>
            <a:p>
              <a:r>
                <a:rPr lang="en-IN" sz="2000" b="1" dirty="0">
                  <a:solidFill>
                    <a:schemeClr val="bg1"/>
                  </a:solidFill>
                </a:rPr>
                <a:t>UNSUBSCRIBE packet</a:t>
              </a:r>
              <a:endParaRPr lang="en-US" sz="2000" b="1" dirty="0">
                <a:solidFill>
                  <a:schemeClr val="bg1"/>
                </a:solidFill>
              </a:endParaRPr>
            </a:p>
          </p:txBody>
        </p:sp>
      </p:grpSp>
      <p:graphicFrame>
        <p:nvGraphicFramePr>
          <p:cNvPr id="10" name="Table 9">
            <a:extLst>
              <a:ext uri="{FF2B5EF4-FFF2-40B4-BE49-F238E27FC236}">
                <a16:creationId xmlns:a16="http://schemas.microsoft.com/office/drawing/2014/main" id="{8D356BD8-B916-467E-8DE8-B0E035939206}"/>
              </a:ext>
            </a:extLst>
          </p:cNvPr>
          <p:cNvGraphicFramePr>
            <a:graphicFrameLocks noGrp="1"/>
          </p:cNvGraphicFramePr>
          <p:nvPr>
            <p:extLst>
              <p:ext uri="{D42A27DB-BD31-4B8C-83A1-F6EECF244321}">
                <p14:modId xmlns:p14="http://schemas.microsoft.com/office/powerpoint/2010/main" val="3649154706"/>
              </p:ext>
            </p:extLst>
          </p:nvPr>
        </p:nvGraphicFramePr>
        <p:xfrm>
          <a:off x="694690" y="1234016"/>
          <a:ext cx="11283954" cy="2225040"/>
        </p:xfrm>
        <a:graphic>
          <a:graphicData uri="http://schemas.openxmlformats.org/drawingml/2006/table">
            <a:tbl>
              <a:tblPr firstRow="1" bandRow="1">
                <a:tableStyleId>{5C22544A-7EE6-4342-B048-85BDC9FD1C3A}</a:tableStyleId>
              </a:tblPr>
              <a:tblGrid>
                <a:gridCol w="802640">
                  <a:extLst>
                    <a:ext uri="{9D8B030D-6E8A-4147-A177-3AD203B41FA5}">
                      <a16:colId xmlns:a16="http://schemas.microsoft.com/office/drawing/2014/main" val="2957382667"/>
                    </a:ext>
                  </a:extLst>
                </a:gridCol>
                <a:gridCol w="1248988">
                  <a:extLst>
                    <a:ext uri="{9D8B030D-6E8A-4147-A177-3AD203B41FA5}">
                      <a16:colId xmlns:a16="http://schemas.microsoft.com/office/drawing/2014/main" val="3091202773"/>
                    </a:ext>
                  </a:extLst>
                </a:gridCol>
                <a:gridCol w="5940482">
                  <a:extLst>
                    <a:ext uri="{9D8B030D-6E8A-4147-A177-3AD203B41FA5}">
                      <a16:colId xmlns:a16="http://schemas.microsoft.com/office/drawing/2014/main" val="1237304626"/>
                    </a:ext>
                  </a:extLst>
                </a:gridCol>
                <a:gridCol w="457200">
                  <a:extLst>
                    <a:ext uri="{9D8B030D-6E8A-4147-A177-3AD203B41FA5}">
                      <a16:colId xmlns:a16="http://schemas.microsoft.com/office/drawing/2014/main" val="2625187469"/>
                    </a:ext>
                  </a:extLst>
                </a:gridCol>
                <a:gridCol w="422910">
                  <a:extLst>
                    <a:ext uri="{9D8B030D-6E8A-4147-A177-3AD203B41FA5}">
                      <a16:colId xmlns:a16="http://schemas.microsoft.com/office/drawing/2014/main" val="1119917567"/>
                    </a:ext>
                  </a:extLst>
                </a:gridCol>
                <a:gridCol w="400050">
                  <a:extLst>
                    <a:ext uri="{9D8B030D-6E8A-4147-A177-3AD203B41FA5}">
                      <a16:colId xmlns:a16="http://schemas.microsoft.com/office/drawing/2014/main" val="1602627450"/>
                    </a:ext>
                  </a:extLst>
                </a:gridCol>
                <a:gridCol w="411480">
                  <a:extLst>
                    <a:ext uri="{9D8B030D-6E8A-4147-A177-3AD203B41FA5}">
                      <a16:colId xmlns:a16="http://schemas.microsoft.com/office/drawing/2014/main" val="1647053857"/>
                    </a:ext>
                  </a:extLst>
                </a:gridCol>
                <a:gridCol w="411480">
                  <a:extLst>
                    <a:ext uri="{9D8B030D-6E8A-4147-A177-3AD203B41FA5}">
                      <a16:colId xmlns:a16="http://schemas.microsoft.com/office/drawing/2014/main" val="4220259677"/>
                    </a:ext>
                  </a:extLst>
                </a:gridCol>
                <a:gridCol w="388620">
                  <a:extLst>
                    <a:ext uri="{9D8B030D-6E8A-4147-A177-3AD203B41FA5}">
                      <a16:colId xmlns:a16="http://schemas.microsoft.com/office/drawing/2014/main" val="3638918663"/>
                    </a:ext>
                  </a:extLst>
                </a:gridCol>
                <a:gridCol w="400050">
                  <a:extLst>
                    <a:ext uri="{9D8B030D-6E8A-4147-A177-3AD203B41FA5}">
                      <a16:colId xmlns:a16="http://schemas.microsoft.com/office/drawing/2014/main" val="1234162919"/>
                    </a:ext>
                  </a:extLst>
                </a:gridCol>
                <a:gridCol w="400054">
                  <a:extLst>
                    <a:ext uri="{9D8B030D-6E8A-4147-A177-3AD203B41FA5}">
                      <a16:colId xmlns:a16="http://schemas.microsoft.com/office/drawing/2014/main" val="2000723090"/>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333244011"/>
                  </a:ext>
                </a:extLst>
              </a:tr>
              <a:tr h="370840">
                <a:tc>
                  <a:txBody>
                    <a:bodyPr/>
                    <a:lstStyle/>
                    <a:p>
                      <a:pPr algn="ctr"/>
                      <a:r>
                        <a:rPr lang="en-IN" b="0" dirty="0"/>
                        <a:t>Byte1</a:t>
                      </a:r>
                      <a:endParaRPr lang="en-US" b="0" dirty="0"/>
                    </a:p>
                  </a:txBody>
                  <a:tcPr/>
                </a:tc>
                <a:tc>
                  <a:txBody>
                    <a:bodyPr/>
                    <a:lstStyle/>
                    <a:p>
                      <a:pPr algn="ctr"/>
                      <a:r>
                        <a:rPr lang="en-IN" dirty="0"/>
                        <a:t>0xA2 </a:t>
                      </a:r>
                      <a:endParaRPr lang="en-US" dirty="0"/>
                    </a:p>
                  </a:txBody>
                  <a:tcPr/>
                </a:tc>
                <a:tc>
                  <a:txBody>
                    <a:bodyPr/>
                    <a:lstStyle/>
                    <a:p>
                      <a:pPr algn="ctr"/>
                      <a:r>
                        <a:rPr lang="en-IN" dirty="0"/>
                        <a:t>Control header (unsubscribe packet)</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991460651"/>
                  </a:ext>
                </a:extLst>
              </a:tr>
              <a:tr h="370840">
                <a:tc>
                  <a:txBody>
                    <a:bodyPr/>
                    <a:lstStyle/>
                    <a:p>
                      <a:pPr algn="ctr"/>
                      <a:r>
                        <a:rPr lang="en-IN" dirty="0"/>
                        <a:t>Byte2</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057658423"/>
                  </a:ext>
                </a:extLst>
              </a:tr>
              <a:tr h="370840">
                <a:tc>
                  <a:txBody>
                    <a:bodyPr/>
                    <a:lstStyle/>
                    <a:p>
                      <a:pPr algn="ctr"/>
                      <a:r>
                        <a:rPr lang="en-IN" dirty="0"/>
                        <a:t>B</a:t>
                      </a:r>
                      <a:r>
                        <a:rPr lang="en-US" dirty="0"/>
                        <a:t>yte3</a:t>
                      </a:r>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11813703"/>
                  </a:ext>
                </a:extLst>
              </a:tr>
              <a:tr h="370840">
                <a:tc>
                  <a:txBody>
                    <a:bodyPr/>
                    <a:lstStyle/>
                    <a:p>
                      <a:pPr algn="ctr"/>
                      <a:r>
                        <a:rPr lang="en-IN" dirty="0"/>
                        <a:t>Byte4</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288914701"/>
                  </a:ext>
                </a:extLst>
              </a:tr>
              <a:tr h="370840">
                <a:tc>
                  <a:txBody>
                    <a:bodyPr/>
                    <a:lstStyle/>
                    <a:p>
                      <a:pPr algn="ctr"/>
                      <a:r>
                        <a:rPr lang="en-IN" dirty="0"/>
                        <a:t>Byte5</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653520690"/>
                  </a:ext>
                </a:extLst>
              </a:tr>
            </a:tbl>
          </a:graphicData>
        </a:graphic>
      </p:graphicFrame>
      <p:graphicFrame>
        <p:nvGraphicFramePr>
          <p:cNvPr id="11" name="Table 9">
            <a:extLst>
              <a:ext uri="{FF2B5EF4-FFF2-40B4-BE49-F238E27FC236}">
                <a16:creationId xmlns:a16="http://schemas.microsoft.com/office/drawing/2014/main" id="{F0B89B2D-0616-408E-9C01-AAB2A609E525}"/>
              </a:ext>
            </a:extLst>
          </p:cNvPr>
          <p:cNvGraphicFramePr>
            <a:graphicFrameLocks noGrp="1"/>
          </p:cNvGraphicFramePr>
          <p:nvPr>
            <p:extLst>
              <p:ext uri="{D42A27DB-BD31-4B8C-83A1-F6EECF244321}">
                <p14:modId xmlns:p14="http://schemas.microsoft.com/office/powerpoint/2010/main" val="3224317829"/>
              </p:ext>
            </p:extLst>
          </p:nvPr>
        </p:nvGraphicFramePr>
        <p:xfrm>
          <a:off x="694690" y="3972507"/>
          <a:ext cx="11283954" cy="741680"/>
        </p:xfrm>
        <a:graphic>
          <a:graphicData uri="http://schemas.openxmlformats.org/drawingml/2006/table">
            <a:tbl>
              <a:tblPr firstRow="1" bandRow="1">
                <a:tableStyleId>{BC89EF96-8CEA-46FF-86C4-4CE0E7609802}</a:tableStyleId>
              </a:tblPr>
              <a:tblGrid>
                <a:gridCol w="974090">
                  <a:extLst>
                    <a:ext uri="{9D8B030D-6E8A-4147-A177-3AD203B41FA5}">
                      <a16:colId xmlns:a16="http://schemas.microsoft.com/office/drawing/2014/main" val="2386907746"/>
                    </a:ext>
                  </a:extLst>
                </a:gridCol>
                <a:gridCol w="1077538">
                  <a:extLst>
                    <a:ext uri="{9D8B030D-6E8A-4147-A177-3AD203B41FA5}">
                      <a16:colId xmlns:a16="http://schemas.microsoft.com/office/drawing/2014/main" val="2812180265"/>
                    </a:ext>
                  </a:extLst>
                </a:gridCol>
                <a:gridCol w="5951912">
                  <a:extLst>
                    <a:ext uri="{9D8B030D-6E8A-4147-A177-3AD203B41FA5}">
                      <a16:colId xmlns:a16="http://schemas.microsoft.com/office/drawing/2014/main" val="1828084286"/>
                    </a:ext>
                  </a:extLst>
                </a:gridCol>
                <a:gridCol w="434340">
                  <a:extLst>
                    <a:ext uri="{9D8B030D-6E8A-4147-A177-3AD203B41FA5}">
                      <a16:colId xmlns:a16="http://schemas.microsoft.com/office/drawing/2014/main" val="1029408684"/>
                    </a:ext>
                  </a:extLst>
                </a:gridCol>
                <a:gridCol w="434340">
                  <a:extLst>
                    <a:ext uri="{9D8B030D-6E8A-4147-A177-3AD203B41FA5}">
                      <a16:colId xmlns:a16="http://schemas.microsoft.com/office/drawing/2014/main" val="2540964546"/>
                    </a:ext>
                  </a:extLst>
                </a:gridCol>
                <a:gridCol w="400050">
                  <a:extLst>
                    <a:ext uri="{9D8B030D-6E8A-4147-A177-3AD203B41FA5}">
                      <a16:colId xmlns:a16="http://schemas.microsoft.com/office/drawing/2014/main" val="273946746"/>
                    </a:ext>
                  </a:extLst>
                </a:gridCol>
                <a:gridCol w="445770">
                  <a:extLst>
                    <a:ext uri="{9D8B030D-6E8A-4147-A177-3AD203B41FA5}">
                      <a16:colId xmlns:a16="http://schemas.microsoft.com/office/drawing/2014/main" val="1269942396"/>
                    </a:ext>
                  </a:extLst>
                </a:gridCol>
                <a:gridCol w="377190">
                  <a:extLst>
                    <a:ext uri="{9D8B030D-6E8A-4147-A177-3AD203B41FA5}">
                      <a16:colId xmlns:a16="http://schemas.microsoft.com/office/drawing/2014/main" val="2784546207"/>
                    </a:ext>
                  </a:extLst>
                </a:gridCol>
                <a:gridCol w="377190">
                  <a:extLst>
                    <a:ext uri="{9D8B030D-6E8A-4147-A177-3AD203B41FA5}">
                      <a16:colId xmlns:a16="http://schemas.microsoft.com/office/drawing/2014/main" val="1549287204"/>
                    </a:ext>
                  </a:extLst>
                </a:gridCol>
                <a:gridCol w="400050">
                  <a:extLst>
                    <a:ext uri="{9D8B030D-6E8A-4147-A177-3AD203B41FA5}">
                      <a16:colId xmlns:a16="http://schemas.microsoft.com/office/drawing/2014/main" val="3443267651"/>
                    </a:ext>
                  </a:extLst>
                </a:gridCol>
                <a:gridCol w="411484">
                  <a:extLst>
                    <a:ext uri="{9D8B030D-6E8A-4147-A177-3AD203B41FA5}">
                      <a16:colId xmlns:a16="http://schemas.microsoft.com/office/drawing/2014/main" val="3188828448"/>
                    </a:ext>
                  </a:extLst>
                </a:gridCol>
              </a:tblGrid>
              <a:tr h="370840">
                <a:tc>
                  <a:txBody>
                    <a:bodyPr/>
                    <a:lstStyle/>
                    <a:p>
                      <a:pPr algn="ctr"/>
                      <a:r>
                        <a:rPr lang="en-IN" b="0" dirty="0"/>
                        <a:t>ByteA1</a:t>
                      </a:r>
                      <a:endParaRPr lang="en-US" b="0" dirty="0"/>
                    </a:p>
                  </a:txBody>
                  <a:tcPr/>
                </a:tc>
                <a:tc>
                  <a:txBody>
                    <a:bodyPr/>
                    <a:lstStyle/>
                    <a:p>
                      <a:pPr algn="ctr"/>
                      <a:r>
                        <a:rPr lang="en-IN" b="0" dirty="0"/>
                        <a:t>-</a:t>
                      </a:r>
                      <a:endParaRPr lang="en-US" b="0" dirty="0"/>
                    </a:p>
                  </a:txBody>
                  <a:tcPr/>
                </a:tc>
                <a:tc>
                  <a:txBody>
                    <a:bodyPr/>
                    <a:lstStyle/>
                    <a:p>
                      <a:pPr algn="ctr"/>
                      <a:r>
                        <a:rPr lang="en-IN" b="0" dirty="0"/>
                        <a:t>Packet identifier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645214051"/>
                  </a:ext>
                </a:extLst>
              </a:tr>
              <a:tr h="370840">
                <a:tc>
                  <a:txBody>
                    <a:bodyPr/>
                    <a:lstStyle/>
                    <a:p>
                      <a:pPr algn="ctr"/>
                      <a:r>
                        <a:rPr lang="en-IN" b="0" dirty="0"/>
                        <a:t>ByteA2</a:t>
                      </a:r>
                      <a:endParaRPr lang="en-US" b="0" dirty="0"/>
                    </a:p>
                  </a:txBody>
                  <a:tcPr/>
                </a:tc>
                <a:tc>
                  <a:txBody>
                    <a:bodyPr/>
                    <a:lstStyle/>
                    <a:p>
                      <a:pPr algn="ctr"/>
                      <a:r>
                        <a:rPr lang="en-IN" b="0" dirty="0"/>
                        <a:t>-</a:t>
                      </a:r>
                      <a:endParaRPr lang="en-US" b="0" dirty="0"/>
                    </a:p>
                  </a:txBody>
                  <a:tcPr/>
                </a:tc>
                <a:tc>
                  <a:txBody>
                    <a:bodyPr/>
                    <a:lstStyle/>
                    <a:p>
                      <a:pPr algn="ctr"/>
                      <a:r>
                        <a:rPr lang="en-IN" b="0" dirty="0"/>
                        <a:t>Packet identifier LSB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2210499361"/>
                  </a:ext>
                </a:extLst>
              </a:tr>
            </a:tbl>
          </a:graphicData>
        </a:graphic>
      </p:graphicFrame>
      <p:graphicFrame>
        <p:nvGraphicFramePr>
          <p:cNvPr id="12" name="Table 17">
            <a:extLst>
              <a:ext uri="{FF2B5EF4-FFF2-40B4-BE49-F238E27FC236}">
                <a16:creationId xmlns:a16="http://schemas.microsoft.com/office/drawing/2014/main" id="{0FFBD6D4-F9C4-421B-A9DA-A0564F48F185}"/>
              </a:ext>
            </a:extLst>
          </p:cNvPr>
          <p:cNvGraphicFramePr>
            <a:graphicFrameLocks noGrp="1"/>
          </p:cNvGraphicFramePr>
          <p:nvPr>
            <p:extLst>
              <p:ext uri="{D42A27DB-BD31-4B8C-83A1-F6EECF244321}">
                <p14:modId xmlns:p14="http://schemas.microsoft.com/office/powerpoint/2010/main" val="494130425"/>
              </p:ext>
            </p:extLst>
          </p:nvPr>
        </p:nvGraphicFramePr>
        <p:xfrm>
          <a:off x="694690" y="5271481"/>
          <a:ext cx="11283954" cy="1112520"/>
        </p:xfrm>
        <a:graphic>
          <a:graphicData uri="http://schemas.openxmlformats.org/drawingml/2006/table">
            <a:tbl>
              <a:tblPr firstRow="1" bandRow="1">
                <a:tableStyleId>{BC89EF96-8CEA-46FF-86C4-4CE0E7609802}</a:tableStyleId>
              </a:tblPr>
              <a:tblGrid>
                <a:gridCol w="1397000">
                  <a:extLst>
                    <a:ext uri="{9D8B030D-6E8A-4147-A177-3AD203B41FA5}">
                      <a16:colId xmlns:a16="http://schemas.microsoft.com/office/drawing/2014/main" val="4142170262"/>
                    </a:ext>
                  </a:extLst>
                </a:gridCol>
                <a:gridCol w="654628">
                  <a:extLst>
                    <a:ext uri="{9D8B030D-6E8A-4147-A177-3AD203B41FA5}">
                      <a16:colId xmlns:a16="http://schemas.microsoft.com/office/drawing/2014/main" val="111869942"/>
                    </a:ext>
                  </a:extLst>
                </a:gridCol>
                <a:gridCol w="5951912">
                  <a:extLst>
                    <a:ext uri="{9D8B030D-6E8A-4147-A177-3AD203B41FA5}">
                      <a16:colId xmlns:a16="http://schemas.microsoft.com/office/drawing/2014/main" val="1691561193"/>
                    </a:ext>
                  </a:extLst>
                </a:gridCol>
                <a:gridCol w="422910">
                  <a:extLst>
                    <a:ext uri="{9D8B030D-6E8A-4147-A177-3AD203B41FA5}">
                      <a16:colId xmlns:a16="http://schemas.microsoft.com/office/drawing/2014/main" val="2208702499"/>
                    </a:ext>
                  </a:extLst>
                </a:gridCol>
                <a:gridCol w="434340">
                  <a:extLst>
                    <a:ext uri="{9D8B030D-6E8A-4147-A177-3AD203B41FA5}">
                      <a16:colId xmlns:a16="http://schemas.microsoft.com/office/drawing/2014/main" val="1341462466"/>
                    </a:ext>
                  </a:extLst>
                </a:gridCol>
                <a:gridCol w="422910">
                  <a:extLst>
                    <a:ext uri="{9D8B030D-6E8A-4147-A177-3AD203B41FA5}">
                      <a16:colId xmlns:a16="http://schemas.microsoft.com/office/drawing/2014/main" val="1152634852"/>
                    </a:ext>
                  </a:extLst>
                </a:gridCol>
                <a:gridCol w="434340">
                  <a:extLst>
                    <a:ext uri="{9D8B030D-6E8A-4147-A177-3AD203B41FA5}">
                      <a16:colId xmlns:a16="http://schemas.microsoft.com/office/drawing/2014/main" val="2170676761"/>
                    </a:ext>
                  </a:extLst>
                </a:gridCol>
                <a:gridCol w="377190">
                  <a:extLst>
                    <a:ext uri="{9D8B030D-6E8A-4147-A177-3AD203B41FA5}">
                      <a16:colId xmlns:a16="http://schemas.microsoft.com/office/drawing/2014/main" val="2412130295"/>
                    </a:ext>
                  </a:extLst>
                </a:gridCol>
                <a:gridCol w="388620">
                  <a:extLst>
                    <a:ext uri="{9D8B030D-6E8A-4147-A177-3AD203B41FA5}">
                      <a16:colId xmlns:a16="http://schemas.microsoft.com/office/drawing/2014/main" val="1504116394"/>
                    </a:ext>
                  </a:extLst>
                </a:gridCol>
                <a:gridCol w="388620">
                  <a:extLst>
                    <a:ext uri="{9D8B030D-6E8A-4147-A177-3AD203B41FA5}">
                      <a16:colId xmlns:a16="http://schemas.microsoft.com/office/drawing/2014/main" val="1513377343"/>
                    </a:ext>
                  </a:extLst>
                </a:gridCol>
                <a:gridCol w="411484">
                  <a:extLst>
                    <a:ext uri="{9D8B030D-6E8A-4147-A177-3AD203B41FA5}">
                      <a16:colId xmlns:a16="http://schemas.microsoft.com/office/drawing/2014/main" val="1377479506"/>
                    </a:ext>
                  </a:extLst>
                </a:gridCol>
              </a:tblGrid>
              <a:tr h="370840">
                <a:tc>
                  <a:txBody>
                    <a:bodyPr/>
                    <a:lstStyle/>
                    <a:p>
                      <a:pPr algn="ctr"/>
                      <a:r>
                        <a:rPr lang="en-IN" b="0" dirty="0"/>
                        <a:t>ByteB1</a:t>
                      </a:r>
                      <a:endParaRPr lang="en-US" b="0" dirty="0"/>
                    </a:p>
                  </a:txBody>
                  <a:tcPr/>
                </a:tc>
                <a:tc>
                  <a:txBody>
                    <a:bodyPr/>
                    <a:lstStyle/>
                    <a:p>
                      <a:pPr algn="ctr"/>
                      <a:r>
                        <a:rPr lang="en-IN" b="0" dirty="0"/>
                        <a:t>-</a:t>
                      </a:r>
                      <a:endParaRPr lang="en-US" b="0" dirty="0"/>
                    </a:p>
                  </a:txBody>
                  <a:tcPr/>
                </a:tc>
                <a:tc>
                  <a:txBody>
                    <a:bodyPr/>
                    <a:lstStyle/>
                    <a:p>
                      <a:pPr algn="ctr"/>
                      <a:r>
                        <a:rPr lang="en-IN" b="0" dirty="0"/>
                        <a:t>Topic length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7322540"/>
                  </a:ext>
                </a:extLst>
              </a:tr>
              <a:tr h="370840">
                <a:tc>
                  <a:txBody>
                    <a:bodyPr/>
                    <a:lstStyle/>
                    <a:p>
                      <a:pPr algn="ctr"/>
                      <a:r>
                        <a:rPr lang="en-IN" b="0" dirty="0"/>
                        <a:t>ByteB2</a:t>
                      </a:r>
                      <a:endParaRPr lang="en-US" b="0" dirty="0"/>
                    </a:p>
                  </a:txBody>
                  <a:tcPr/>
                </a:tc>
                <a:tc>
                  <a:txBody>
                    <a:bodyPr/>
                    <a:lstStyle/>
                    <a:p>
                      <a:pPr algn="ctr"/>
                      <a:r>
                        <a:rPr lang="en-IN" b="0" dirty="0"/>
                        <a:t>-</a:t>
                      </a:r>
                      <a:endParaRPr lang="en-US" b="0" dirty="0"/>
                    </a:p>
                  </a:txBody>
                  <a:tcPr/>
                </a:tc>
                <a:tc>
                  <a:txBody>
                    <a:bodyPr/>
                    <a:lstStyle/>
                    <a:p>
                      <a:pPr algn="ctr"/>
                      <a:r>
                        <a:rPr lang="en-IN" b="0" dirty="0"/>
                        <a:t>Topic length LSB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2609439212"/>
                  </a:ext>
                </a:extLst>
              </a:tr>
              <a:tr h="370840">
                <a:tc>
                  <a:txBody>
                    <a:bodyPr/>
                    <a:lstStyle/>
                    <a:p>
                      <a:pPr algn="ctr"/>
                      <a:r>
                        <a:rPr lang="en-IN" b="0" dirty="0"/>
                        <a:t>ByteC1-Cn</a:t>
                      </a:r>
                      <a:endParaRPr lang="en-US" b="0" dirty="0"/>
                    </a:p>
                  </a:txBody>
                  <a:tcPr/>
                </a:tc>
                <a:tc>
                  <a:txBody>
                    <a:bodyPr/>
                    <a:lstStyle/>
                    <a:p>
                      <a:pPr algn="ctr"/>
                      <a:r>
                        <a:rPr lang="en-IN" b="0" dirty="0"/>
                        <a:t>-</a:t>
                      </a:r>
                      <a:endParaRPr lang="en-US" b="0" dirty="0"/>
                    </a:p>
                  </a:txBody>
                  <a:tcPr/>
                </a:tc>
                <a:tc>
                  <a:txBody>
                    <a:bodyPr/>
                    <a:lstStyle/>
                    <a:p>
                      <a:pPr algn="ctr"/>
                      <a:r>
                        <a:rPr lang="en-IN" b="0" dirty="0"/>
                        <a:t>Topic</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2519694702"/>
                  </a:ext>
                </a:extLst>
              </a:tr>
            </a:tbl>
          </a:graphicData>
        </a:graphic>
      </p:graphicFrame>
      <p:sp>
        <p:nvSpPr>
          <p:cNvPr id="13" name="Rectangle 12">
            <a:extLst>
              <a:ext uri="{FF2B5EF4-FFF2-40B4-BE49-F238E27FC236}">
                <a16:creationId xmlns:a16="http://schemas.microsoft.com/office/drawing/2014/main" id="{08D21A5C-A4B6-4554-9D35-73630ABF3A40}"/>
              </a:ext>
            </a:extLst>
          </p:cNvPr>
          <p:cNvSpPr/>
          <p:nvPr/>
        </p:nvSpPr>
        <p:spPr>
          <a:xfrm>
            <a:off x="4432972" y="722174"/>
            <a:ext cx="2149948" cy="461665"/>
          </a:xfrm>
          <a:prstGeom prst="rect">
            <a:avLst/>
          </a:prstGeom>
        </p:spPr>
        <p:txBody>
          <a:bodyPr wrap="none">
            <a:spAutoFit/>
          </a:bodyPr>
          <a:lstStyle/>
          <a:p>
            <a:r>
              <a:rPr lang="en-IN" sz="2400" b="1" dirty="0"/>
              <a:t>Fixed header</a:t>
            </a:r>
            <a:endParaRPr lang="en-US" sz="2400" b="1" dirty="0"/>
          </a:p>
        </p:txBody>
      </p:sp>
      <p:sp>
        <p:nvSpPr>
          <p:cNvPr id="14" name="Rectangle 13">
            <a:extLst>
              <a:ext uri="{FF2B5EF4-FFF2-40B4-BE49-F238E27FC236}">
                <a16:creationId xmlns:a16="http://schemas.microsoft.com/office/drawing/2014/main" id="{C7749601-8068-49A0-9020-A070D995EAD6}"/>
              </a:ext>
            </a:extLst>
          </p:cNvPr>
          <p:cNvSpPr/>
          <p:nvPr/>
        </p:nvSpPr>
        <p:spPr>
          <a:xfrm>
            <a:off x="4296338" y="3525313"/>
            <a:ext cx="2622834" cy="461665"/>
          </a:xfrm>
          <a:prstGeom prst="rect">
            <a:avLst/>
          </a:prstGeom>
        </p:spPr>
        <p:txBody>
          <a:bodyPr wrap="none">
            <a:spAutoFit/>
          </a:bodyPr>
          <a:lstStyle/>
          <a:p>
            <a:r>
              <a:rPr lang="en-IN" sz="2400" b="1" dirty="0"/>
              <a:t>Variable header</a:t>
            </a:r>
            <a:endParaRPr lang="en-US" sz="2400" b="1" dirty="0"/>
          </a:p>
        </p:txBody>
      </p:sp>
      <p:sp>
        <p:nvSpPr>
          <p:cNvPr id="15" name="Rectangle 14">
            <a:extLst>
              <a:ext uri="{FF2B5EF4-FFF2-40B4-BE49-F238E27FC236}">
                <a16:creationId xmlns:a16="http://schemas.microsoft.com/office/drawing/2014/main" id="{558F82D9-B44E-4E18-82F1-641FE17CE6E5}"/>
              </a:ext>
            </a:extLst>
          </p:cNvPr>
          <p:cNvSpPr/>
          <p:nvPr/>
        </p:nvSpPr>
        <p:spPr>
          <a:xfrm>
            <a:off x="4919291" y="4761893"/>
            <a:ext cx="1417376" cy="461665"/>
          </a:xfrm>
          <a:prstGeom prst="rect">
            <a:avLst/>
          </a:prstGeom>
        </p:spPr>
        <p:txBody>
          <a:bodyPr wrap="none">
            <a:spAutoFit/>
          </a:bodyPr>
          <a:lstStyle/>
          <a:p>
            <a:r>
              <a:rPr lang="en-IN" sz="2400" b="1" dirty="0"/>
              <a:t>Payload</a:t>
            </a:r>
            <a:endParaRPr lang="en-US" sz="2400" b="1" dirty="0"/>
          </a:p>
        </p:txBody>
      </p:sp>
    </p:spTree>
    <p:extLst>
      <p:ext uri="{BB962C8B-B14F-4D97-AF65-F5344CB8AC3E}">
        <p14:creationId xmlns:p14="http://schemas.microsoft.com/office/powerpoint/2010/main" val="1591153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F9B447F-14B2-4F76-BE3A-98234A9792D1}"/>
              </a:ext>
            </a:extLst>
          </p:cNvPr>
          <p:cNvGrpSpPr/>
          <p:nvPr/>
        </p:nvGrpSpPr>
        <p:grpSpPr>
          <a:xfrm>
            <a:off x="274398" y="98061"/>
            <a:ext cx="2880282" cy="756827"/>
            <a:chOff x="274398" y="109491"/>
            <a:chExt cx="2501971" cy="756827"/>
          </a:xfrm>
        </p:grpSpPr>
        <p:sp>
          <p:nvSpPr>
            <p:cNvPr id="5" name="Rectangle: Rounded Corners 4">
              <a:extLst>
                <a:ext uri="{FF2B5EF4-FFF2-40B4-BE49-F238E27FC236}">
                  <a16:creationId xmlns:a16="http://schemas.microsoft.com/office/drawing/2014/main" id="{5B77F93C-FE75-4765-9065-8ABF38A0BDC4}"/>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5A00B01-DAB6-4956-9915-1A17C107A8CF}"/>
                </a:ext>
              </a:extLst>
            </p:cNvPr>
            <p:cNvSpPr txBox="1"/>
            <p:nvPr/>
          </p:nvSpPr>
          <p:spPr>
            <a:xfrm>
              <a:off x="284981" y="158432"/>
              <a:ext cx="2491388" cy="707886"/>
            </a:xfrm>
            <a:prstGeom prst="rect">
              <a:avLst/>
            </a:prstGeom>
            <a:noFill/>
          </p:spPr>
          <p:txBody>
            <a:bodyPr wrap="square" rtlCol="0">
              <a:spAutoFit/>
            </a:bodyPr>
            <a:lstStyle/>
            <a:p>
              <a:r>
                <a:rPr lang="en-IN" sz="2000" b="1" dirty="0">
                  <a:solidFill>
                    <a:schemeClr val="bg1"/>
                  </a:solidFill>
                </a:rPr>
                <a:t>UNSUBSCRIBE packet</a:t>
              </a:r>
              <a:endParaRPr lang="en-US" sz="2000" b="1" dirty="0">
                <a:solidFill>
                  <a:schemeClr val="bg1"/>
                </a:solidFill>
              </a:endParaRPr>
            </a:p>
          </p:txBody>
        </p:sp>
      </p:grpSp>
      <p:sp>
        <p:nvSpPr>
          <p:cNvPr id="7" name="TextBox 6">
            <a:extLst>
              <a:ext uri="{FF2B5EF4-FFF2-40B4-BE49-F238E27FC236}">
                <a16:creationId xmlns:a16="http://schemas.microsoft.com/office/drawing/2014/main" id="{18B18CA5-29B9-4F48-BCD3-0B36EA739594}"/>
              </a:ext>
            </a:extLst>
          </p:cNvPr>
          <p:cNvSpPr txBox="1"/>
          <p:nvPr/>
        </p:nvSpPr>
        <p:spPr>
          <a:xfrm>
            <a:off x="3120893" y="158432"/>
            <a:ext cx="1159292" cy="369332"/>
          </a:xfrm>
          <a:prstGeom prst="rect">
            <a:avLst/>
          </a:prstGeom>
          <a:noFill/>
        </p:spPr>
        <p:txBody>
          <a:bodyPr wrap="none" rtlCol="0">
            <a:spAutoFit/>
          </a:bodyPr>
          <a:lstStyle/>
          <a:p>
            <a:r>
              <a:rPr lang="en-IN" b="1" dirty="0"/>
              <a:t>Example</a:t>
            </a:r>
            <a:endParaRPr lang="en-US" b="1" dirty="0"/>
          </a:p>
        </p:txBody>
      </p:sp>
      <p:sp>
        <p:nvSpPr>
          <p:cNvPr id="8" name="Rectangle 7">
            <a:extLst>
              <a:ext uri="{FF2B5EF4-FFF2-40B4-BE49-F238E27FC236}">
                <a16:creationId xmlns:a16="http://schemas.microsoft.com/office/drawing/2014/main" id="{1354B2D8-3FE6-4022-AC0F-851F4F49C099}"/>
              </a:ext>
            </a:extLst>
          </p:cNvPr>
          <p:cNvSpPr/>
          <p:nvPr/>
        </p:nvSpPr>
        <p:spPr>
          <a:xfrm>
            <a:off x="2647134" y="837788"/>
            <a:ext cx="4185761" cy="369332"/>
          </a:xfrm>
          <a:prstGeom prst="rect">
            <a:avLst/>
          </a:prstGeom>
        </p:spPr>
        <p:txBody>
          <a:bodyPr wrap="none">
            <a:spAutoFit/>
          </a:bodyPr>
          <a:lstStyle/>
          <a:p>
            <a:r>
              <a:rPr lang="en-US" b="1" dirty="0">
                <a:solidFill>
                  <a:srgbClr val="0070C0"/>
                </a:solidFill>
              </a:rPr>
              <a:t>topic name "CC:50:E3:9B:F7:84/led"</a:t>
            </a:r>
          </a:p>
        </p:txBody>
      </p:sp>
      <p:graphicFrame>
        <p:nvGraphicFramePr>
          <p:cNvPr id="10" name="Table 8">
            <a:extLst>
              <a:ext uri="{FF2B5EF4-FFF2-40B4-BE49-F238E27FC236}">
                <a16:creationId xmlns:a16="http://schemas.microsoft.com/office/drawing/2014/main" id="{92398EF8-EDD6-4FD8-916C-FEE6FC7E3D86}"/>
              </a:ext>
            </a:extLst>
          </p:cNvPr>
          <p:cNvGraphicFramePr>
            <a:graphicFrameLocks noGrp="1"/>
          </p:cNvGraphicFramePr>
          <p:nvPr>
            <p:extLst>
              <p:ext uri="{D42A27DB-BD31-4B8C-83A1-F6EECF244321}">
                <p14:modId xmlns:p14="http://schemas.microsoft.com/office/powerpoint/2010/main" val="280049130"/>
              </p:ext>
            </p:extLst>
          </p:nvPr>
        </p:nvGraphicFramePr>
        <p:xfrm>
          <a:off x="1213402" y="1966211"/>
          <a:ext cx="10634552" cy="1112520"/>
        </p:xfrm>
        <a:graphic>
          <a:graphicData uri="http://schemas.openxmlformats.org/drawingml/2006/table">
            <a:tbl>
              <a:tblPr firstRow="1" bandRow="1">
                <a:tableStyleId>{5C22544A-7EE6-4342-B048-85BDC9FD1C3A}</a:tableStyleId>
              </a:tblPr>
              <a:tblGrid>
                <a:gridCol w="1241888">
                  <a:extLst>
                    <a:ext uri="{9D8B030D-6E8A-4147-A177-3AD203B41FA5}">
                      <a16:colId xmlns:a16="http://schemas.microsoft.com/office/drawing/2014/main" val="706653014"/>
                    </a:ext>
                  </a:extLst>
                </a:gridCol>
                <a:gridCol w="2436306">
                  <a:extLst>
                    <a:ext uri="{9D8B030D-6E8A-4147-A177-3AD203B41FA5}">
                      <a16:colId xmlns:a16="http://schemas.microsoft.com/office/drawing/2014/main" val="3125772007"/>
                    </a:ext>
                  </a:extLst>
                </a:gridCol>
                <a:gridCol w="6956358">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unsubscribe packet</a:t>
                      </a:r>
                      <a:endParaRPr lang="en-US" dirty="0"/>
                    </a:p>
                  </a:txBody>
                  <a:tcPr/>
                </a:tc>
                <a:tc>
                  <a:txBody>
                    <a:bodyPr/>
                    <a:lstStyle/>
                    <a:p>
                      <a:r>
                        <a:rPr lang="en-IN" dirty="0"/>
                        <a:t>0xA2</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0x19 (25 bytes)</a:t>
                      </a:r>
                      <a:endParaRPr lang="en-US" dirty="0"/>
                    </a:p>
                  </a:txBody>
                  <a:tcPr/>
                </a:tc>
                <a:extLst>
                  <a:ext uri="{0D108BD9-81ED-4DB2-BD59-A6C34878D82A}">
                    <a16:rowId xmlns:a16="http://schemas.microsoft.com/office/drawing/2014/main" val="1404428211"/>
                  </a:ext>
                </a:extLst>
              </a:tr>
            </a:tbl>
          </a:graphicData>
        </a:graphic>
      </p:graphicFrame>
      <p:graphicFrame>
        <p:nvGraphicFramePr>
          <p:cNvPr id="11" name="Table 10">
            <a:extLst>
              <a:ext uri="{FF2B5EF4-FFF2-40B4-BE49-F238E27FC236}">
                <a16:creationId xmlns:a16="http://schemas.microsoft.com/office/drawing/2014/main" id="{5B2966D7-7EFE-4855-A952-5BE88B303843}"/>
              </a:ext>
            </a:extLst>
          </p:cNvPr>
          <p:cNvGraphicFramePr>
            <a:graphicFrameLocks noGrp="1"/>
          </p:cNvGraphicFramePr>
          <p:nvPr/>
        </p:nvGraphicFramePr>
        <p:xfrm>
          <a:off x="1213402" y="3715178"/>
          <a:ext cx="10620532" cy="37084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79809">
                  <a:extLst>
                    <a:ext uri="{9D8B030D-6E8A-4147-A177-3AD203B41FA5}">
                      <a16:colId xmlns:a16="http://schemas.microsoft.com/office/drawing/2014/main" val="2869853080"/>
                    </a:ext>
                  </a:extLst>
                </a:gridCol>
                <a:gridCol w="7389957">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US" b="0" dirty="0"/>
                        <a:t>0x00 0x01</a:t>
                      </a:r>
                    </a:p>
                  </a:txBody>
                  <a:tcPr/>
                </a:tc>
                <a:extLst>
                  <a:ext uri="{0D108BD9-81ED-4DB2-BD59-A6C34878D82A}">
                    <a16:rowId xmlns:a16="http://schemas.microsoft.com/office/drawing/2014/main" val="4113096506"/>
                  </a:ext>
                </a:extLst>
              </a:tr>
            </a:tbl>
          </a:graphicData>
        </a:graphic>
      </p:graphicFrame>
      <p:sp>
        <p:nvSpPr>
          <p:cNvPr id="12" name="Rectangle 11">
            <a:extLst>
              <a:ext uri="{FF2B5EF4-FFF2-40B4-BE49-F238E27FC236}">
                <a16:creationId xmlns:a16="http://schemas.microsoft.com/office/drawing/2014/main" id="{EB896B7E-B866-4CC9-862F-DC121970B3A1}"/>
              </a:ext>
            </a:extLst>
          </p:cNvPr>
          <p:cNvSpPr/>
          <p:nvPr/>
        </p:nvSpPr>
        <p:spPr>
          <a:xfrm>
            <a:off x="1088328" y="3301474"/>
            <a:ext cx="2012089" cy="369332"/>
          </a:xfrm>
          <a:prstGeom prst="rect">
            <a:avLst/>
          </a:prstGeom>
        </p:spPr>
        <p:txBody>
          <a:bodyPr wrap="none">
            <a:spAutoFit/>
          </a:bodyPr>
          <a:lstStyle/>
          <a:p>
            <a:r>
              <a:rPr lang="en-IN" b="1" dirty="0"/>
              <a:t>Variable header</a:t>
            </a:r>
            <a:endParaRPr lang="en-US" b="1" dirty="0"/>
          </a:p>
        </p:txBody>
      </p:sp>
      <p:sp>
        <p:nvSpPr>
          <p:cNvPr id="13" name="Rectangle 12">
            <a:extLst>
              <a:ext uri="{FF2B5EF4-FFF2-40B4-BE49-F238E27FC236}">
                <a16:creationId xmlns:a16="http://schemas.microsoft.com/office/drawing/2014/main" id="{972439E7-989D-4503-8F1D-572A93BAFC30}"/>
              </a:ext>
            </a:extLst>
          </p:cNvPr>
          <p:cNvSpPr/>
          <p:nvPr/>
        </p:nvSpPr>
        <p:spPr>
          <a:xfrm>
            <a:off x="1088328" y="4270316"/>
            <a:ext cx="1109599" cy="369332"/>
          </a:xfrm>
          <a:prstGeom prst="rect">
            <a:avLst/>
          </a:prstGeom>
        </p:spPr>
        <p:txBody>
          <a:bodyPr wrap="none">
            <a:spAutoFit/>
          </a:bodyPr>
          <a:lstStyle/>
          <a:p>
            <a:r>
              <a:rPr lang="en-IN" b="1" dirty="0"/>
              <a:t>Payload</a:t>
            </a:r>
            <a:endParaRPr lang="en-US" b="1" dirty="0"/>
          </a:p>
        </p:txBody>
      </p:sp>
      <p:sp>
        <p:nvSpPr>
          <p:cNvPr id="15" name="Rectangle 14">
            <a:extLst>
              <a:ext uri="{FF2B5EF4-FFF2-40B4-BE49-F238E27FC236}">
                <a16:creationId xmlns:a16="http://schemas.microsoft.com/office/drawing/2014/main" id="{C6A2DBB7-AB86-4812-9F6B-3725795FC9F8}"/>
              </a:ext>
            </a:extLst>
          </p:cNvPr>
          <p:cNvSpPr/>
          <p:nvPr/>
        </p:nvSpPr>
        <p:spPr>
          <a:xfrm>
            <a:off x="1088328" y="1579559"/>
            <a:ext cx="1656223" cy="369332"/>
          </a:xfrm>
          <a:prstGeom prst="rect">
            <a:avLst/>
          </a:prstGeom>
        </p:spPr>
        <p:txBody>
          <a:bodyPr wrap="none">
            <a:spAutoFit/>
          </a:bodyPr>
          <a:lstStyle/>
          <a:p>
            <a:r>
              <a:rPr lang="en-IN" b="1" dirty="0"/>
              <a:t>Fixed header</a:t>
            </a:r>
            <a:endParaRPr lang="en-US" b="1" dirty="0"/>
          </a:p>
        </p:txBody>
      </p:sp>
      <p:graphicFrame>
        <p:nvGraphicFramePr>
          <p:cNvPr id="16" name="Table 10">
            <a:extLst>
              <a:ext uri="{FF2B5EF4-FFF2-40B4-BE49-F238E27FC236}">
                <a16:creationId xmlns:a16="http://schemas.microsoft.com/office/drawing/2014/main" id="{D8D4CC58-2ED0-4128-8A11-83C18F332B73}"/>
              </a:ext>
            </a:extLst>
          </p:cNvPr>
          <p:cNvGraphicFramePr>
            <a:graphicFrameLocks noGrp="1"/>
          </p:cNvGraphicFramePr>
          <p:nvPr>
            <p:extLst>
              <p:ext uri="{D42A27DB-BD31-4B8C-83A1-F6EECF244321}">
                <p14:modId xmlns:p14="http://schemas.microsoft.com/office/powerpoint/2010/main" val="2007999751"/>
              </p:ext>
            </p:extLst>
          </p:nvPr>
        </p:nvGraphicFramePr>
        <p:xfrm>
          <a:off x="1186769" y="4731685"/>
          <a:ext cx="10647165" cy="1010920"/>
        </p:xfrm>
        <a:graphic>
          <a:graphicData uri="http://schemas.openxmlformats.org/drawingml/2006/table">
            <a:tbl>
              <a:tblPr firstRow="1" bandRow="1">
                <a:tableStyleId>{69CF1AB2-1976-4502-BF36-3FF5EA218861}</a:tableStyleId>
              </a:tblPr>
              <a:tblGrid>
                <a:gridCol w="1250766">
                  <a:extLst>
                    <a:ext uri="{9D8B030D-6E8A-4147-A177-3AD203B41FA5}">
                      <a16:colId xmlns:a16="http://schemas.microsoft.com/office/drawing/2014/main" val="733864453"/>
                    </a:ext>
                  </a:extLst>
                </a:gridCol>
                <a:gridCol w="1987928">
                  <a:extLst>
                    <a:ext uri="{9D8B030D-6E8A-4147-A177-3AD203B41FA5}">
                      <a16:colId xmlns:a16="http://schemas.microsoft.com/office/drawing/2014/main" val="2869853080"/>
                    </a:ext>
                  </a:extLst>
                </a:gridCol>
                <a:gridCol w="7408471">
                  <a:extLst>
                    <a:ext uri="{9D8B030D-6E8A-4147-A177-3AD203B41FA5}">
                      <a16:colId xmlns:a16="http://schemas.microsoft.com/office/drawing/2014/main" val="3610465948"/>
                    </a:ext>
                  </a:extLst>
                </a:gridCol>
              </a:tblGrid>
              <a:tr h="370840">
                <a:tc>
                  <a:txBody>
                    <a:bodyPr/>
                    <a:lstStyle/>
                    <a:p>
                      <a:r>
                        <a:rPr lang="en-IN" b="0" dirty="0"/>
                        <a:t>05,06</a:t>
                      </a:r>
                      <a:endParaRPr lang="en-US" b="0" dirty="0"/>
                    </a:p>
                  </a:txBody>
                  <a:tcPr/>
                </a:tc>
                <a:tc>
                  <a:txBody>
                    <a:bodyPr/>
                    <a:lstStyle/>
                    <a:p>
                      <a:r>
                        <a:rPr lang="en-IN" b="0" dirty="0"/>
                        <a:t>Topic length</a:t>
                      </a:r>
                      <a:endParaRPr lang="en-US" b="0" dirty="0"/>
                    </a:p>
                  </a:txBody>
                  <a:tcPr/>
                </a:tc>
                <a:tc>
                  <a:txBody>
                    <a:bodyPr/>
                    <a:lstStyle/>
                    <a:p>
                      <a:r>
                        <a:rPr lang="en-IN" b="0" dirty="0"/>
                        <a:t>0x00 0x15</a:t>
                      </a:r>
                      <a:endParaRPr lang="en-US" b="0" dirty="0"/>
                    </a:p>
                  </a:txBody>
                  <a:tcPr/>
                </a:tc>
                <a:extLst>
                  <a:ext uri="{0D108BD9-81ED-4DB2-BD59-A6C34878D82A}">
                    <a16:rowId xmlns:a16="http://schemas.microsoft.com/office/drawing/2014/main" val="4113096506"/>
                  </a:ext>
                </a:extLst>
              </a:tr>
              <a:tr h="370840">
                <a:tc>
                  <a:txBody>
                    <a:bodyPr/>
                    <a:lstStyle/>
                    <a:p>
                      <a:r>
                        <a:rPr lang="en-IN" b="0" dirty="0"/>
                        <a:t>07 - 28</a:t>
                      </a:r>
                      <a:endParaRPr lang="en-US" b="0" dirty="0"/>
                    </a:p>
                  </a:txBody>
                  <a:tcPr/>
                </a:tc>
                <a:tc>
                  <a:txBody>
                    <a:bodyPr/>
                    <a:lstStyle/>
                    <a:p>
                      <a:r>
                        <a:rPr lang="en-IN" b="0" dirty="0"/>
                        <a:t>Topic </a:t>
                      </a:r>
                      <a:endParaRPr lang="en-US" b="0" dirty="0"/>
                    </a:p>
                  </a:txBody>
                  <a:tcPr/>
                </a:tc>
                <a:tc>
                  <a:txBody>
                    <a:bodyPr/>
                    <a:lstStyle/>
                    <a:p>
                      <a:r>
                        <a:rPr lang="pt-BR" b="0" dirty="0"/>
                        <a:t>0x43 0x43 0x3A 0x35 0x30 0x3A 0x45 0x33 0x3A 0x39 0x42 0x3A 0x46 0x37 0x3A 0x38 0x34 0x2F 0x6C 0x65 0x64 {CC:50:E3:9B:F7:84/led}</a:t>
                      </a:r>
                      <a:endParaRPr lang="en-US" b="0" dirty="0"/>
                    </a:p>
                  </a:txBody>
                  <a:tcPr/>
                </a:tc>
                <a:extLst>
                  <a:ext uri="{0D108BD9-81ED-4DB2-BD59-A6C34878D82A}">
                    <a16:rowId xmlns:a16="http://schemas.microsoft.com/office/drawing/2014/main" val="2605642549"/>
                  </a:ext>
                </a:extLst>
              </a:tr>
            </a:tbl>
          </a:graphicData>
        </a:graphic>
      </p:graphicFrame>
    </p:spTree>
    <p:extLst>
      <p:ext uri="{BB962C8B-B14F-4D97-AF65-F5344CB8AC3E}">
        <p14:creationId xmlns:p14="http://schemas.microsoft.com/office/powerpoint/2010/main" val="276188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49F84F1-DD5B-4702-A80D-11D7D8F17F5D}"/>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0B29428F-2F2B-46CA-9ABE-3FA697C71D38}"/>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3661D34-8BC2-4B5F-9466-05FD9E661F4B}"/>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UNSUBACK packet</a:t>
              </a:r>
              <a:endParaRPr lang="en-US" sz="2000" b="1" dirty="0">
                <a:solidFill>
                  <a:schemeClr val="bg1"/>
                </a:solidFill>
              </a:endParaRPr>
            </a:p>
          </p:txBody>
        </p:sp>
      </p:grpSp>
      <p:graphicFrame>
        <p:nvGraphicFramePr>
          <p:cNvPr id="7" name="Table 6">
            <a:extLst>
              <a:ext uri="{FF2B5EF4-FFF2-40B4-BE49-F238E27FC236}">
                <a16:creationId xmlns:a16="http://schemas.microsoft.com/office/drawing/2014/main" id="{2B010E15-040A-4935-A222-4D8E6DFD956D}"/>
              </a:ext>
            </a:extLst>
          </p:cNvPr>
          <p:cNvGraphicFramePr>
            <a:graphicFrameLocks noGrp="1"/>
          </p:cNvGraphicFramePr>
          <p:nvPr>
            <p:extLst>
              <p:ext uri="{D42A27DB-BD31-4B8C-83A1-F6EECF244321}">
                <p14:modId xmlns:p14="http://schemas.microsoft.com/office/powerpoint/2010/main" val="233526254"/>
              </p:ext>
            </p:extLst>
          </p:nvPr>
        </p:nvGraphicFramePr>
        <p:xfrm>
          <a:off x="1906270" y="1261422"/>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0xB0</a:t>
                      </a:r>
                      <a:endParaRPr lang="en-US" dirty="0"/>
                    </a:p>
                  </a:txBody>
                  <a:tcPr/>
                </a:tc>
                <a:tc>
                  <a:txBody>
                    <a:bodyPr/>
                    <a:lstStyle/>
                    <a:p>
                      <a:pPr algn="ctr"/>
                      <a:r>
                        <a:rPr lang="en-IN" dirty="0"/>
                        <a:t>Subscribe acknowledge packet</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0x03</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graphicFrame>
        <p:nvGraphicFramePr>
          <p:cNvPr id="8" name="Table 11">
            <a:extLst>
              <a:ext uri="{FF2B5EF4-FFF2-40B4-BE49-F238E27FC236}">
                <a16:creationId xmlns:a16="http://schemas.microsoft.com/office/drawing/2014/main" id="{C696ABE5-F6B4-405F-BE3A-C9633886609E}"/>
              </a:ext>
            </a:extLst>
          </p:cNvPr>
          <p:cNvGraphicFramePr>
            <a:graphicFrameLocks noGrp="1"/>
          </p:cNvGraphicFramePr>
          <p:nvPr>
            <p:extLst>
              <p:ext uri="{D42A27DB-BD31-4B8C-83A1-F6EECF244321}">
                <p14:modId xmlns:p14="http://schemas.microsoft.com/office/powerpoint/2010/main" val="2569861549"/>
              </p:ext>
            </p:extLst>
          </p:nvPr>
        </p:nvGraphicFramePr>
        <p:xfrm>
          <a:off x="1906269" y="3058160"/>
          <a:ext cx="10163813" cy="741680"/>
        </p:xfrm>
        <a:graphic>
          <a:graphicData uri="http://schemas.openxmlformats.org/drawingml/2006/table">
            <a:tbl>
              <a:tblPr firstRow="1" bandRow="1">
                <a:tableStyleId>{BC89EF96-8CEA-46FF-86C4-4CE0E7609802}</a:tableStyleId>
              </a:tblPr>
              <a:tblGrid>
                <a:gridCol w="923983">
                  <a:extLst>
                    <a:ext uri="{9D8B030D-6E8A-4147-A177-3AD203B41FA5}">
                      <a16:colId xmlns:a16="http://schemas.microsoft.com/office/drawing/2014/main" val="2433385903"/>
                    </a:ext>
                  </a:extLst>
                </a:gridCol>
                <a:gridCol w="1433137">
                  <a:extLst>
                    <a:ext uri="{9D8B030D-6E8A-4147-A177-3AD203B41FA5}">
                      <a16:colId xmlns:a16="http://schemas.microsoft.com/office/drawing/2014/main" val="491498563"/>
                    </a:ext>
                  </a:extLst>
                </a:gridCol>
                <a:gridCol w="3989070">
                  <a:extLst>
                    <a:ext uri="{9D8B030D-6E8A-4147-A177-3AD203B41FA5}">
                      <a16:colId xmlns:a16="http://schemas.microsoft.com/office/drawing/2014/main" val="516951514"/>
                    </a:ext>
                  </a:extLst>
                </a:gridCol>
                <a:gridCol w="480060">
                  <a:extLst>
                    <a:ext uri="{9D8B030D-6E8A-4147-A177-3AD203B41FA5}">
                      <a16:colId xmlns:a16="http://schemas.microsoft.com/office/drawing/2014/main" val="1794663225"/>
                    </a:ext>
                  </a:extLst>
                </a:gridCol>
                <a:gridCol w="434340">
                  <a:extLst>
                    <a:ext uri="{9D8B030D-6E8A-4147-A177-3AD203B41FA5}">
                      <a16:colId xmlns:a16="http://schemas.microsoft.com/office/drawing/2014/main" val="188789298"/>
                    </a:ext>
                  </a:extLst>
                </a:gridCol>
                <a:gridCol w="457200">
                  <a:extLst>
                    <a:ext uri="{9D8B030D-6E8A-4147-A177-3AD203B41FA5}">
                      <a16:colId xmlns:a16="http://schemas.microsoft.com/office/drawing/2014/main" val="245077950"/>
                    </a:ext>
                  </a:extLst>
                </a:gridCol>
                <a:gridCol w="491490">
                  <a:extLst>
                    <a:ext uri="{9D8B030D-6E8A-4147-A177-3AD203B41FA5}">
                      <a16:colId xmlns:a16="http://schemas.microsoft.com/office/drawing/2014/main" val="4062867289"/>
                    </a:ext>
                  </a:extLst>
                </a:gridCol>
                <a:gridCol w="468630">
                  <a:extLst>
                    <a:ext uri="{9D8B030D-6E8A-4147-A177-3AD203B41FA5}">
                      <a16:colId xmlns:a16="http://schemas.microsoft.com/office/drawing/2014/main" val="661203300"/>
                    </a:ext>
                  </a:extLst>
                </a:gridCol>
                <a:gridCol w="480060">
                  <a:extLst>
                    <a:ext uri="{9D8B030D-6E8A-4147-A177-3AD203B41FA5}">
                      <a16:colId xmlns:a16="http://schemas.microsoft.com/office/drawing/2014/main" val="3498236060"/>
                    </a:ext>
                  </a:extLst>
                </a:gridCol>
                <a:gridCol w="457200">
                  <a:extLst>
                    <a:ext uri="{9D8B030D-6E8A-4147-A177-3AD203B41FA5}">
                      <a16:colId xmlns:a16="http://schemas.microsoft.com/office/drawing/2014/main" val="210065344"/>
                    </a:ext>
                  </a:extLst>
                </a:gridCol>
                <a:gridCol w="548643">
                  <a:extLst>
                    <a:ext uri="{9D8B030D-6E8A-4147-A177-3AD203B41FA5}">
                      <a16:colId xmlns:a16="http://schemas.microsoft.com/office/drawing/2014/main" val="3253399059"/>
                    </a:ext>
                  </a:extLst>
                </a:gridCol>
              </a:tblGrid>
              <a:tr h="370840">
                <a:tc>
                  <a:txBody>
                    <a:bodyPr/>
                    <a:lstStyle/>
                    <a:p>
                      <a:pPr algn="ctr"/>
                      <a:r>
                        <a:rPr lang="en-IN" b="0" dirty="0"/>
                        <a:t>Byte3</a:t>
                      </a:r>
                      <a:endParaRPr lang="en-US" b="0" dirty="0"/>
                    </a:p>
                  </a:txBody>
                  <a:tcPr/>
                </a:tc>
                <a:tc>
                  <a:txBody>
                    <a:bodyPr/>
                    <a:lstStyle/>
                    <a:p>
                      <a:pPr algn="ctr"/>
                      <a:r>
                        <a:rPr lang="en-IN" b="0" dirty="0"/>
                        <a:t>-</a:t>
                      </a:r>
                      <a:endParaRPr lang="en-US"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0" dirty="0"/>
                        <a:t>Packet identifier MSB</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1858403202"/>
                  </a:ext>
                </a:extLst>
              </a:tr>
              <a:tr h="370840">
                <a:tc>
                  <a:txBody>
                    <a:bodyPr/>
                    <a:lstStyle/>
                    <a:p>
                      <a:pPr algn="ctr"/>
                      <a:r>
                        <a:rPr lang="en-IN" b="0" dirty="0"/>
                        <a:t>Byte4</a:t>
                      </a:r>
                      <a:endParaRPr lang="en-US" b="0" dirty="0"/>
                    </a:p>
                  </a:txBody>
                  <a:tcPr/>
                </a:tc>
                <a:tc>
                  <a:txBody>
                    <a:bodyPr/>
                    <a:lstStyle/>
                    <a:p>
                      <a:pPr algn="ctr"/>
                      <a:r>
                        <a:rPr lang="en-IN" b="0" dirty="0"/>
                        <a:t>-</a:t>
                      </a:r>
                      <a:endParaRPr lang="en-US" b="0" dirty="0"/>
                    </a:p>
                  </a:txBody>
                  <a:tcPr/>
                </a:tc>
                <a:tc>
                  <a:txBody>
                    <a:bodyPr/>
                    <a:lstStyle/>
                    <a:p>
                      <a:pPr algn="ctr"/>
                      <a:r>
                        <a:rPr lang="en-IN" dirty="0"/>
                        <a:t>Packet identifier LSB</a:t>
                      </a:r>
                      <a:endParaRPr lang="en-US"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tc>
                  <a:txBody>
                    <a:bodyPr/>
                    <a:lstStyle/>
                    <a:p>
                      <a:pPr algn="ctr"/>
                      <a:r>
                        <a:rPr lang="en-IN" b="0" dirty="0"/>
                        <a:t>-</a:t>
                      </a:r>
                      <a:endParaRPr lang="en-US" b="0" dirty="0"/>
                    </a:p>
                  </a:txBody>
                  <a:tcPr/>
                </a:tc>
                <a:extLst>
                  <a:ext uri="{0D108BD9-81ED-4DB2-BD59-A6C34878D82A}">
                    <a16:rowId xmlns:a16="http://schemas.microsoft.com/office/drawing/2014/main" val="826921676"/>
                  </a:ext>
                </a:extLst>
              </a:tr>
            </a:tbl>
          </a:graphicData>
        </a:graphic>
      </p:graphicFrame>
      <p:sp>
        <p:nvSpPr>
          <p:cNvPr id="9" name="TextBox 8">
            <a:extLst>
              <a:ext uri="{FF2B5EF4-FFF2-40B4-BE49-F238E27FC236}">
                <a16:creationId xmlns:a16="http://schemas.microsoft.com/office/drawing/2014/main" id="{4DD66E40-0C2F-407B-A08A-2B9F77003C39}"/>
              </a:ext>
            </a:extLst>
          </p:cNvPr>
          <p:cNvSpPr txBox="1"/>
          <p:nvPr/>
        </p:nvSpPr>
        <p:spPr>
          <a:xfrm>
            <a:off x="4970665" y="732218"/>
            <a:ext cx="2149948" cy="461665"/>
          </a:xfrm>
          <a:prstGeom prst="rect">
            <a:avLst/>
          </a:prstGeom>
          <a:noFill/>
        </p:spPr>
        <p:txBody>
          <a:bodyPr wrap="none" rtlCol="0">
            <a:spAutoFit/>
          </a:bodyPr>
          <a:lstStyle/>
          <a:p>
            <a:r>
              <a:rPr lang="en-IN" sz="2400" b="1" dirty="0"/>
              <a:t>Fixed header</a:t>
            </a:r>
            <a:endParaRPr lang="en-US" sz="2400" b="1" dirty="0"/>
          </a:p>
        </p:txBody>
      </p:sp>
      <p:sp>
        <p:nvSpPr>
          <p:cNvPr id="10" name="Rectangle 9">
            <a:extLst>
              <a:ext uri="{FF2B5EF4-FFF2-40B4-BE49-F238E27FC236}">
                <a16:creationId xmlns:a16="http://schemas.microsoft.com/office/drawing/2014/main" id="{DFDACF43-6FE2-4D7E-AE6D-8F19256A1115}"/>
              </a:ext>
            </a:extLst>
          </p:cNvPr>
          <p:cNvSpPr/>
          <p:nvPr/>
        </p:nvSpPr>
        <p:spPr>
          <a:xfrm>
            <a:off x="4970665" y="2509020"/>
            <a:ext cx="2622834" cy="461665"/>
          </a:xfrm>
          <a:prstGeom prst="rect">
            <a:avLst/>
          </a:prstGeom>
        </p:spPr>
        <p:txBody>
          <a:bodyPr wrap="none">
            <a:spAutoFit/>
          </a:bodyPr>
          <a:lstStyle/>
          <a:p>
            <a:r>
              <a:rPr lang="en-IN" sz="2400" b="1" dirty="0"/>
              <a:t>Variable header</a:t>
            </a:r>
            <a:endParaRPr lang="en-US" sz="2400" b="1" dirty="0"/>
          </a:p>
        </p:txBody>
      </p:sp>
      <p:sp>
        <p:nvSpPr>
          <p:cNvPr id="11" name="Rectangle 10">
            <a:extLst>
              <a:ext uri="{FF2B5EF4-FFF2-40B4-BE49-F238E27FC236}">
                <a16:creationId xmlns:a16="http://schemas.microsoft.com/office/drawing/2014/main" id="{F034263C-C7EB-44FC-AB17-2367D2C66064}"/>
              </a:ext>
            </a:extLst>
          </p:cNvPr>
          <p:cNvSpPr/>
          <p:nvPr/>
        </p:nvSpPr>
        <p:spPr>
          <a:xfrm>
            <a:off x="1906268" y="4000932"/>
            <a:ext cx="2058723" cy="369332"/>
          </a:xfrm>
          <a:prstGeom prst="rect">
            <a:avLst/>
          </a:prstGeom>
        </p:spPr>
        <p:txBody>
          <a:bodyPr wrap="square">
            <a:spAutoFit/>
          </a:bodyPr>
          <a:lstStyle/>
          <a:p>
            <a:r>
              <a:rPr lang="en-IN" b="1" dirty="0"/>
              <a:t>Fixed header</a:t>
            </a:r>
            <a:endParaRPr lang="en-US" b="1" dirty="0"/>
          </a:p>
        </p:txBody>
      </p:sp>
      <p:graphicFrame>
        <p:nvGraphicFramePr>
          <p:cNvPr id="12" name="Table 11">
            <a:extLst>
              <a:ext uri="{FF2B5EF4-FFF2-40B4-BE49-F238E27FC236}">
                <a16:creationId xmlns:a16="http://schemas.microsoft.com/office/drawing/2014/main" id="{FD5F5CEE-BAA2-448D-B874-AB29B33CEC67}"/>
              </a:ext>
            </a:extLst>
          </p:cNvPr>
          <p:cNvGraphicFramePr>
            <a:graphicFrameLocks noGrp="1"/>
          </p:cNvGraphicFramePr>
          <p:nvPr>
            <p:extLst>
              <p:ext uri="{D42A27DB-BD31-4B8C-83A1-F6EECF244321}">
                <p14:modId xmlns:p14="http://schemas.microsoft.com/office/powerpoint/2010/main" val="3539919997"/>
              </p:ext>
            </p:extLst>
          </p:nvPr>
        </p:nvGraphicFramePr>
        <p:xfrm>
          <a:off x="1906269" y="4382206"/>
          <a:ext cx="10163813" cy="1112520"/>
        </p:xfrm>
        <a:graphic>
          <a:graphicData uri="http://schemas.openxmlformats.org/drawingml/2006/table">
            <a:tbl>
              <a:tblPr firstRow="1" bandRow="1">
                <a:tableStyleId>{5C22544A-7EE6-4342-B048-85BDC9FD1C3A}</a:tableStyleId>
              </a:tblPr>
              <a:tblGrid>
                <a:gridCol w="1139368">
                  <a:extLst>
                    <a:ext uri="{9D8B030D-6E8A-4147-A177-3AD203B41FA5}">
                      <a16:colId xmlns:a16="http://schemas.microsoft.com/office/drawing/2014/main" val="706653014"/>
                    </a:ext>
                  </a:extLst>
                </a:gridCol>
                <a:gridCol w="2494029">
                  <a:extLst>
                    <a:ext uri="{9D8B030D-6E8A-4147-A177-3AD203B41FA5}">
                      <a16:colId xmlns:a16="http://schemas.microsoft.com/office/drawing/2014/main" val="3125772007"/>
                    </a:ext>
                  </a:extLst>
                </a:gridCol>
                <a:gridCol w="6530416">
                  <a:extLst>
                    <a:ext uri="{9D8B030D-6E8A-4147-A177-3AD203B41FA5}">
                      <a16:colId xmlns:a16="http://schemas.microsoft.com/office/drawing/2014/main" val="4197549118"/>
                    </a:ext>
                  </a:extLst>
                </a:gridCol>
              </a:tblGrid>
              <a:tr h="370840">
                <a:tc>
                  <a:txBody>
                    <a:bodyPr/>
                    <a:lstStyle/>
                    <a:p>
                      <a:r>
                        <a:rPr lang="en-IN" dirty="0"/>
                        <a:t>Byte</a:t>
                      </a:r>
                      <a:endParaRPr lang="en-US" dirty="0"/>
                    </a:p>
                  </a:txBody>
                  <a:tcPr/>
                </a:tc>
                <a:tc>
                  <a:txBody>
                    <a:bodyPr/>
                    <a:lstStyle/>
                    <a:p>
                      <a:r>
                        <a:rPr lang="en-IN" dirty="0"/>
                        <a:t>Description</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3364838207"/>
                  </a:ext>
                </a:extLst>
              </a:tr>
              <a:tr h="370840">
                <a:tc>
                  <a:txBody>
                    <a:bodyPr/>
                    <a:lstStyle/>
                    <a:p>
                      <a:r>
                        <a:rPr lang="en-IN" dirty="0"/>
                        <a:t>01</a:t>
                      </a:r>
                      <a:endParaRPr lang="en-US" dirty="0"/>
                    </a:p>
                  </a:txBody>
                  <a:tcPr/>
                </a:tc>
                <a:tc>
                  <a:txBody>
                    <a:bodyPr/>
                    <a:lstStyle/>
                    <a:p>
                      <a:pPr algn="l"/>
                      <a:r>
                        <a:rPr lang="en-IN" dirty="0"/>
                        <a:t>UNSUBACK packet</a:t>
                      </a:r>
                      <a:endParaRPr lang="en-US" dirty="0"/>
                    </a:p>
                  </a:txBody>
                  <a:tcPr/>
                </a:tc>
                <a:tc>
                  <a:txBody>
                    <a:bodyPr/>
                    <a:lstStyle/>
                    <a:p>
                      <a:r>
                        <a:rPr lang="en-IN" dirty="0"/>
                        <a:t>0xB0</a:t>
                      </a:r>
                      <a:endParaRPr lang="en-US" dirty="0"/>
                    </a:p>
                  </a:txBody>
                  <a:tcPr/>
                </a:tc>
                <a:extLst>
                  <a:ext uri="{0D108BD9-81ED-4DB2-BD59-A6C34878D82A}">
                    <a16:rowId xmlns:a16="http://schemas.microsoft.com/office/drawing/2014/main" val="4269486027"/>
                  </a:ext>
                </a:extLst>
              </a:tr>
              <a:tr h="370840">
                <a:tc>
                  <a:txBody>
                    <a:bodyPr/>
                    <a:lstStyle/>
                    <a:p>
                      <a:r>
                        <a:rPr lang="en-IN" dirty="0"/>
                        <a:t>02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Packet length</a:t>
                      </a:r>
                      <a:endParaRPr lang="en-US" dirty="0"/>
                    </a:p>
                  </a:txBody>
                  <a:tcPr/>
                </a:tc>
                <a:tc>
                  <a:txBody>
                    <a:bodyPr/>
                    <a:lstStyle/>
                    <a:p>
                      <a:r>
                        <a:rPr lang="en-IN" dirty="0"/>
                        <a:t>0x02</a:t>
                      </a:r>
                      <a:endParaRPr lang="en-US" dirty="0"/>
                    </a:p>
                  </a:txBody>
                  <a:tcPr/>
                </a:tc>
                <a:extLst>
                  <a:ext uri="{0D108BD9-81ED-4DB2-BD59-A6C34878D82A}">
                    <a16:rowId xmlns:a16="http://schemas.microsoft.com/office/drawing/2014/main" val="1404428211"/>
                  </a:ext>
                </a:extLst>
              </a:tr>
            </a:tbl>
          </a:graphicData>
        </a:graphic>
      </p:graphicFrame>
      <p:sp>
        <p:nvSpPr>
          <p:cNvPr id="13" name="Rectangle 12">
            <a:extLst>
              <a:ext uri="{FF2B5EF4-FFF2-40B4-BE49-F238E27FC236}">
                <a16:creationId xmlns:a16="http://schemas.microsoft.com/office/drawing/2014/main" id="{E1584467-2914-4778-B384-F240BAD2A544}"/>
              </a:ext>
            </a:extLst>
          </p:cNvPr>
          <p:cNvSpPr/>
          <p:nvPr/>
        </p:nvSpPr>
        <p:spPr>
          <a:xfrm>
            <a:off x="1906268" y="5569607"/>
            <a:ext cx="2233741" cy="369332"/>
          </a:xfrm>
          <a:prstGeom prst="rect">
            <a:avLst/>
          </a:prstGeom>
        </p:spPr>
        <p:txBody>
          <a:bodyPr wrap="square">
            <a:spAutoFit/>
          </a:bodyPr>
          <a:lstStyle/>
          <a:p>
            <a:r>
              <a:rPr lang="en-IN" b="1" dirty="0"/>
              <a:t>Variable header</a:t>
            </a:r>
            <a:endParaRPr lang="en-US" b="1" dirty="0"/>
          </a:p>
        </p:txBody>
      </p:sp>
      <p:graphicFrame>
        <p:nvGraphicFramePr>
          <p:cNvPr id="14" name="Table 13">
            <a:extLst>
              <a:ext uri="{FF2B5EF4-FFF2-40B4-BE49-F238E27FC236}">
                <a16:creationId xmlns:a16="http://schemas.microsoft.com/office/drawing/2014/main" id="{058A504B-0342-41CD-B6B7-1FD284F8F202}"/>
              </a:ext>
            </a:extLst>
          </p:cNvPr>
          <p:cNvGraphicFramePr>
            <a:graphicFrameLocks noGrp="1"/>
          </p:cNvGraphicFramePr>
          <p:nvPr>
            <p:extLst>
              <p:ext uri="{D42A27DB-BD31-4B8C-83A1-F6EECF244321}">
                <p14:modId xmlns:p14="http://schemas.microsoft.com/office/powerpoint/2010/main" val="3329296032"/>
              </p:ext>
            </p:extLst>
          </p:nvPr>
        </p:nvGraphicFramePr>
        <p:xfrm>
          <a:off x="1906268" y="6013821"/>
          <a:ext cx="10163814" cy="370840"/>
        </p:xfrm>
        <a:graphic>
          <a:graphicData uri="http://schemas.openxmlformats.org/drawingml/2006/table">
            <a:tbl>
              <a:tblPr firstRow="1" bandRow="1">
                <a:tableStyleId>{69CF1AB2-1976-4502-BF36-3FF5EA218861}</a:tableStyleId>
              </a:tblPr>
              <a:tblGrid>
                <a:gridCol w="1150279">
                  <a:extLst>
                    <a:ext uri="{9D8B030D-6E8A-4147-A177-3AD203B41FA5}">
                      <a16:colId xmlns:a16="http://schemas.microsoft.com/office/drawing/2014/main" val="733864453"/>
                    </a:ext>
                  </a:extLst>
                </a:gridCol>
                <a:gridCol w="2857634">
                  <a:extLst>
                    <a:ext uri="{9D8B030D-6E8A-4147-A177-3AD203B41FA5}">
                      <a16:colId xmlns:a16="http://schemas.microsoft.com/office/drawing/2014/main" val="2869853080"/>
                    </a:ext>
                  </a:extLst>
                </a:gridCol>
                <a:gridCol w="6155901">
                  <a:extLst>
                    <a:ext uri="{9D8B030D-6E8A-4147-A177-3AD203B41FA5}">
                      <a16:colId xmlns:a16="http://schemas.microsoft.com/office/drawing/2014/main" val="3610465948"/>
                    </a:ext>
                  </a:extLst>
                </a:gridCol>
              </a:tblGrid>
              <a:tr h="370840">
                <a:tc>
                  <a:txBody>
                    <a:bodyPr/>
                    <a:lstStyle/>
                    <a:p>
                      <a:r>
                        <a:rPr lang="en-IN" b="0" dirty="0"/>
                        <a:t>03,04</a:t>
                      </a:r>
                      <a:endParaRPr lang="en-US" b="0" dirty="0"/>
                    </a:p>
                  </a:txBody>
                  <a:tcPr/>
                </a:tc>
                <a:tc>
                  <a:txBody>
                    <a:bodyPr/>
                    <a:lstStyle/>
                    <a:p>
                      <a:r>
                        <a:rPr lang="en-IN" b="0" dirty="0"/>
                        <a:t>Packet identifier</a:t>
                      </a:r>
                      <a:endParaRPr lang="en-US" b="0" dirty="0"/>
                    </a:p>
                  </a:txBody>
                  <a:tcPr/>
                </a:tc>
                <a:tc>
                  <a:txBody>
                    <a:bodyPr/>
                    <a:lstStyle/>
                    <a:p>
                      <a:r>
                        <a:rPr lang="en-IN" b="0" dirty="0"/>
                        <a:t>0x00 0x02</a:t>
                      </a:r>
                      <a:endParaRPr lang="en-US" b="0" dirty="0"/>
                    </a:p>
                  </a:txBody>
                  <a:tcPr/>
                </a:tc>
                <a:extLst>
                  <a:ext uri="{0D108BD9-81ED-4DB2-BD59-A6C34878D82A}">
                    <a16:rowId xmlns:a16="http://schemas.microsoft.com/office/drawing/2014/main" val="4113096506"/>
                  </a:ext>
                </a:extLst>
              </a:tr>
            </a:tbl>
          </a:graphicData>
        </a:graphic>
      </p:graphicFrame>
      <p:sp>
        <p:nvSpPr>
          <p:cNvPr id="15" name="TextBox 14">
            <a:extLst>
              <a:ext uri="{FF2B5EF4-FFF2-40B4-BE49-F238E27FC236}">
                <a16:creationId xmlns:a16="http://schemas.microsoft.com/office/drawing/2014/main" id="{322CB4E4-6EFA-47F5-87FB-FBAD3C1F12EE}"/>
              </a:ext>
            </a:extLst>
          </p:cNvPr>
          <p:cNvSpPr txBox="1"/>
          <p:nvPr/>
        </p:nvSpPr>
        <p:spPr>
          <a:xfrm>
            <a:off x="457590" y="4000932"/>
            <a:ext cx="1159292" cy="369332"/>
          </a:xfrm>
          <a:prstGeom prst="rect">
            <a:avLst/>
          </a:prstGeom>
          <a:noFill/>
        </p:spPr>
        <p:txBody>
          <a:bodyPr wrap="none" rtlCol="0">
            <a:spAutoFit/>
          </a:bodyPr>
          <a:lstStyle/>
          <a:p>
            <a:r>
              <a:rPr lang="en-IN" b="1" dirty="0">
                <a:solidFill>
                  <a:srgbClr val="0070C0"/>
                </a:solidFill>
              </a:rPr>
              <a:t>Example</a:t>
            </a:r>
            <a:endParaRPr lang="en-US" b="1" dirty="0">
              <a:solidFill>
                <a:srgbClr val="0070C0"/>
              </a:solidFill>
            </a:endParaRPr>
          </a:p>
        </p:txBody>
      </p:sp>
    </p:spTree>
    <p:extLst>
      <p:ext uri="{BB962C8B-B14F-4D97-AF65-F5344CB8AC3E}">
        <p14:creationId xmlns:p14="http://schemas.microsoft.com/office/powerpoint/2010/main" val="3010087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37FAAE2-4EF2-4077-92FD-1CCC45767F77}"/>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3E36447F-39EB-464A-BE8A-C0AF5CD08A3A}"/>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4313B16-94D6-493B-AEF9-AF5FF76F61EF}"/>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PINGREQ packet</a:t>
              </a:r>
              <a:endParaRPr lang="en-US" sz="2000" b="1" dirty="0">
                <a:solidFill>
                  <a:schemeClr val="bg1"/>
                </a:solidFill>
              </a:endParaRPr>
            </a:p>
          </p:txBody>
        </p:sp>
      </p:grpSp>
      <p:graphicFrame>
        <p:nvGraphicFramePr>
          <p:cNvPr id="7" name="Table 6">
            <a:extLst>
              <a:ext uri="{FF2B5EF4-FFF2-40B4-BE49-F238E27FC236}">
                <a16:creationId xmlns:a16="http://schemas.microsoft.com/office/drawing/2014/main" id="{385E3A19-FF1E-43DF-8FA2-AE239F481D71}"/>
              </a:ext>
            </a:extLst>
          </p:cNvPr>
          <p:cNvGraphicFramePr>
            <a:graphicFrameLocks noGrp="1"/>
          </p:cNvGraphicFramePr>
          <p:nvPr>
            <p:extLst>
              <p:ext uri="{D42A27DB-BD31-4B8C-83A1-F6EECF244321}">
                <p14:modId xmlns:p14="http://schemas.microsoft.com/office/powerpoint/2010/main" val="776107749"/>
              </p:ext>
            </p:extLst>
          </p:nvPr>
        </p:nvGraphicFramePr>
        <p:xfrm>
          <a:off x="1357630" y="2316480"/>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0xC0</a:t>
                      </a:r>
                      <a:endParaRPr lang="en-US" dirty="0"/>
                    </a:p>
                  </a:txBody>
                  <a:tcPr/>
                </a:tc>
                <a:tc>
                  <a:txBody>
                    <a:bodyPr/>
                    <a:lstStyle/>
                    <a:p>
                      <a:pPr algn="ctr"/>
                      <a:r>
                        <a:rPr lang="en-IN" dirty="0"/>
                        <a:t>Ping Request packet</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0x00</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sp>
        <p:nvSpPr>
          <p:cNvPr id="9" name="TextBox 8">
            <a:extLst>
              <a:ext uri="{FF2B5EF4-FFF2-40B4-BE49-F238E27FC236}">
                <a16:creationId xmlns:a16="http://schemas.microsoft.com/office/drawing/2014/main" id="{D08FBD61-081C-4D1C-8FFB-3584423028B9}"/>
              </a:ext>
            </a:extLst>
          </p:cNvPr>
          <p:cNvSpPr txBox="1"/>
          <p:nvPr/>
        </p:nvSpPr>
        <p:spPr>
          <a:xfrm>
            <a:off x="4583452" y="1758526"/>
            <a:ext cx="2149948" cy="461665"/>
          </a:xfrm>
          <a:prstGeom prst="rect">
            <a:avLst/>
          </a:prstGeom>
          <a:noFill/>
        </p:spPr>
        <p:txBody>
          <a:bodyPr wrap="none" rtlCol="0">
            <a:spAutoFit/>
          </a:bodyPr>
          <a:lstStyle/>
          <a:p>
            <a:r>
              <a:rPr lang="en-IN" sz="2400" b="1" dirty="0"/>
              <a:t>Fixed header</a:t>
            </a:r>
            <a:endParaRPr lang="en-US" sz="2400" b="1" dirty="0"/>
          </a:p>
        </p:txBody>
      </p:sp>
    </p:spTree>
    <p:extLst>
      <p:ext uri="{BB962C8B-B14F-4D97-AF65-F5344CB8AC3E}">
        <p14:creationId xmlns:p14="http://schemas.microsoft.com/office/powerpoint/2010/main" val="3303728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37FAAE2-4EF2-4077-92FD-1CCC45767F77}"/>
              </a:ext>
            </a:extLst>
          </p:cNvPr>
          <p:cNvGrpSpPr/>
          <p:nvPr/>
        </p:nvGrpSpPr>
        <p:grpSpPr>
          <a:xfrm>
            <a:off x="274398" y="98061"/>
            <a:ext cx="2501971" cy="497992"/>
            <a:chOff x="274398" y="109491"/>
            <a:chExt cx="2501971" cy="497992"/>
          </a:xfrm>
        </p:grpSpPr>
        <p:sp>
          <p:nvSpPr>
            <p:cNvPr id="5" name="Rectangle: Rounded Corners 4">
              <a:extLst>
                <a:ext uri="{FF2B5EF4-FFF2-40B4-BE49-F238E27FC236}">
                  <a16:creationId xmlns:a16="http://schemas.microsoft.com/office/drawing/2014/main" id="{3E36447F-39EB-464A-BE8A-C0AF5CD08A3A}"/>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4313B16-94D6-493B-AEF9-AF5FF76F61EF}"/>
                </a:ext>
              </a:extLst>
            </p:cNvPr>
            <p:cNvSpPr txBox="1"/>
            <p:nvPr/>
          </p:nvSpPr>
          <p:spPr>
            <a:xfrm>
              <a:off x="284981" y="158432"/>
              <a:ext cx="2491388" cy="400110"/>
            </a:xfrm>
            <a:prstGeom prst="rect">
              <a:avLst/>
            </a:prstGeom>
            <a:noFill/>
          </p:spPr>
          <p:txBody>
            <a:bodyPr wrap="square" rtlCol="0">
              <a:spAutoFit/>
            </a:bodyPr>
            <a:lstStyle/>
            <a:p>
              <a:r>
                <a:rPr lang="en-IN" sz="2000" b="1" dirty="0">
                  <a:solidFill>
                    <a:schemeClr val="bg1"/>
                  </a:solidFill>
                </a:rPr>
                <a:t>PINGRES packet</a:t>
              </a:r>
              <a:endParaRPr lang="en-US" sz="2000" b="1" dirty="0">
                <a:solidFill>
                  <a:schemeClr val="bg1"/>
                </a:solidFill>
              </a:endParaRPr>
            </a:p>
          </p:txBody>
        </p:sp>
      </p:grpSp>
      <p:graphicFrame>
        <p:nvGraphicFramePr>
          <p:cNvPr id="7" name="Table 6">
            <a:extLst>
              <a:ext uri="{FF2B5EF4-FFF2-40B4-BE49-F238E27FC236}">
                <a16:creationId xmlns:a16="http://schemas.microsoft.com/office/drawing/2014/main" id="{385E3A19-FF1E-43DF-8FA2-AE239F481D71}"/>
              </a:ext>
            </a:extLst>
          </p:cNvPr>
          <p:cNvGraphicFramePr>
            <a:graphicFrameLocks noGrp="1"/>
          </p:cNvGraphicFramePr>
          <p:nvPr>
            <p:extLst>
              <p:ext uri="{D42A27DB-BD31-4B8C-83A1-F6EECF244321}">
                <p14:modId xmlns:p14="http://schemas.microsoft.com/office/powerpoint/2010/main" val="1012512739"/>
              </p:ext>
            </p:extLst>
          </p:nvPr>
        </p:nvGraphicFramePr>
        <p:xfrm>
          <a:off x="1357630" y="2316480"/>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0xD0</a:t>
                      </a:r>
                      <a:endParaRPr lang="en-US" dirty="0"/>
                    </a:p>
                  </a:txBody>
                  <a:tcPr/>
                </a:tc>
                <a:tc>
                  <a:txBody>
                    <a:bodyPr/>
                    <a:lstStyle/>
                    <a:p>
                      <a:pPr algn="ctr"/>
                      <a:r>
                        <a:rPr lang="en-IN" dirty="0"/>
                        <a:t>Ping Response packet</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0x00</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sp>
        <p:nvSpPr>
          <p:cNvPr id="9" name="TextBox 8">
            <a:extLst>
              <a:ext uri="{FF2B5EF4-FFF2-40B4-BE49-F238E27FC236}">
                <a16:creationId xmlns:a16="http://schemas.microsoft.com/office/drawing/2014/main" id="{D08FBD61-081C-4D1C-8FFB-3584423028B9}"/>
              </a:ext>
            </a:extLst>
          </p:cNvPr>
          <p:cNvSpPr txBox="1"/>
          <p:nvPr/>
        </p:nvSpPr>
        <p:spPr>
          <a:xfrm>
            <a:off x="4583452" y="1758526"/>
            <a:ext cx="2149948" cy="461665"/>
          </a:xfrm>
          <a:prstGeom prst="rect">
            <a:avLst/>
          </a:prstGeom>
          <a:noFill/>
        </p:spPr>
        <p:txBody>
          <a:bodyPr wrap="none" rtlCol="0">
            <a:spAutoFit/>
          </a:bodyPr>
          <a:lstStyle/>
          <a:p>
            <a:r>
              <a:rPr lang="en-IN" sz="2400" b="1" dirty="0"/>
              <a:t>Fixed header</a:t>
            </a:r>
            <a:endParaRPr lang="en-US" sz="2400" b="1" dirty="0"/>
          </a:p>
        </p:txBody>
      </p:sp>
    </p:spTree>
    <p:extLst>
      <p:ext uri="{BB962C8B-B14F-4D97-AF65-F5344CB8AC3E}">
        <p14:creationId xmlns:p14="http://schemas.microsoft.com/office/powerpoint/2010/main" val="3753185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37FAAE2-4EF2-4077-92FD-1CCC45767F77}"/>
              </a:ext>
            </a:extLst>
          </p:cNvPr>
          <p:cNvGrpSpPr/>
          <p:nvPr/>
        </p:nvGrpSpPr>
        <p:grpSpPr>
          <a:xfrm>
            <a:off x="274398" y="98061"/>
            <a:ext cx="2926002" cy="756827"/>
            <a:chOff x="274398" y="109491"/>
            <a:chExt cx="2501971" cy="756827"/>
          </a:xfrm>
        </p:grpSpPr>
        <p:sp>
          <p:nvSpPr>
            <p:cNvPr id="5" name="Rectangle: Rounded Corners 4">
              <a:extLst>
                <a:ext uri="{FF2B5EF4-FFF2-40B4-BE49-F238E27FC236}">
                  <a16:creationId xmlns:a16="http://schemas.microsoft.com/office/drawing/2014/main" id="{3E36447F-39EB-464A-BE8A-C0AF5CD08A3A}"/>
                </a:ext>
              </a:extLst>
            </p:cNvPr>
            <p:cNvSpPr/>
            <p:nvPr/>
          </p:nvSpPr>
          <p:spPr>
            <a:xfrm>
              <a:off x="274398" y="109491"/>
              <a:ext cx="2491388"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4313B16-94D6-493B-AEF9-AF5FF76F61EF}"/>
                </a:ext>
              </a:extLst>
            </p:cNvPr>
            <p:cNvSpPr txBox="1"/>
            <p:nvPr/>
          </p:nvSpPr>
          <p:spPr>
            <a:xfrm>
              <a:off x="284981" y="158432"/>
              <a:ext cx="2491388" cy="707886"/>
            </a:xfrm>
            <a:prstGeom prst="rect">
              <a:avLst/>
            </a:prstGeom>
            <a:noFill/>
          </p:spPr>
          <p:txBody>
            <a:bodyPr wrap="square" rtlCol="0">
              <a:spAutoFit/>
            </a:bodyPr>
            <a:lstStyle/>
            <a:p>
              <a:r>
                <a:rPr lang="en-IN" sz="2000" b="1" dirty="0">
                  <a:solidFill>
                    <a:schemeClr val="bg1"/>
                  </a:solidFill>
                </a:rPr>
                <a:t>DISCONNECT packet</a:t>
              </a:r>
              <a:endParaRPr lang="en-US" sz="2000" b="1" dirty="0">
                <a:solidFill>
                  <a:schemeClr val="bg1"/>
                </a:solidFill>
              </a:endParaRPr>
            </a:p>
          </p:txBody>
        </p:sp>
      </p:grpSp>
      <p:graphicFrame>
        <p:nvGraphicFramePr>
          <p:cNvPr id="7" name="Table 6">
            <a:extLst>
              <a:ext uri="{FF2B5EF4-FFF2-40B4-BE49-F238E27FC236}">
                <a16:creationId xmlns:a16="http://schemas.microsoft.com/office/drawing/2014/main" id="{385E3A19-FF1E-43DF-8FA2-AE239F481D71}"/>
              </a:ext>
            </a:extLst>
          </p:cNvPr>
          <p:cNvGraphicFramePr>
            <a:graphicFrameLocks noGrp="1"/>
          </p:cNvGraphicFramePr>
          <p:nvPr>
            <p:extLst>
              <p:ext uri="{D42A27DB-BD31-4B8C-83A1-F6EECF244321}">
                <p14:modId xmlns:p14="http://schemas.microsoft.com/office/powerpoint/2010/main" val="1930926993"/>
              </p:ext>
            </p:extLst>
          </p:nvPr>
        </p:nvGraphicFramePr>
        <p:xfrm>
          <a:off x="1357630" y="2316480"/>
          <a:ext cx="10163813" cy="1112520"/>
        </p:xfrm>
        <a:graphic>
          <a:graphicData uri="http://schemas.openxmlformats.org/drawingml/2006/table">
            <a:tbl>
              <a:tblPr firstRow="1" bandRow="1">
                <a:tableStyleId>{5C22544A-7EE6-4342-B048-85BDC9FD1C3A}</a:tableStyleId>
              </a:tblPr>
              <a:tblGrid>
                <a:gridCol w="923983">
                  <a:extLst>
                    <a:ext uri="{9D8B030D-6E8A-4147-A177-3AD203B41FA5}">
                      <a16:colId xmlns:a16="http://schemas.microsoft.com/office/drawing/2014/main" val="2147875139"/>
                    </a:ext>
                  </a:extLst>
                </a:gridCol>
                <a:gridCol w="923983">
                  <a:extLst>
                    <a:ext uri="{9D8B030D-6E8A-4147-A177-3AD203B41FA5}">
                      <a16:colId xmlns:a16="http://schemas.microsoft.com/office/drawing/2014/main" val="3370368473"/>
                    </a:ext>
                  </a:extLst>
                </a:gridCol>
                <a:gridCol w="4589664">
                  <a:extLst>
                    <a:ext uri="{9D8B030D-6E8A-4147-A177-3AD203B41FA5}">
                      <a16:colId xmlns:a16="http://schemas.microsoft.com/office/drawing/2014/main" val="1923871562"/>
                    </a:ext>
                  </a:extLst>
                </a:gridCol>
                <a:gridCol w="502920">
                  <a:extLst>
                    <a:ext uri="{9D8B030D-6E8A-4147-A177-3AD203B41FA5}">
                      <a16:colId xmlns:a16="http://schemas.microsoft.com/office/drawing/2014/main" val="2224931206"/>
                    </a:ext>
                  </a:extLst>
                </a:gridCol>
                <a:gridCol w="457200">
                  <a:extLst>
                    <a:ext uri="{9D8B030D-6E8A-4147-A177-3AD203B41FA5}">
                      <a16:colId xmlns:a16="http://schemas.microsoft.com/office/drawing/2014/main" val="3205069433"/>
                    </a:ext>
                  </a:extLst>
                </a:gridCol>
                <a:gridCol w="502920">
                  <a:extLst>
                    <a:ext uri="{9D8B030D-6E8A-4147-A177-3AD203B41FA5}">
                      <a16:colId xmlns:a16="http://schemas.microsoft.com/office/drawing/2014/main" val="1145339650"/>
                    </a:ext>
                  </a:extLst>
                </a:gridCol>
                <a:gridCol w="457200">
                  <a:extLst>
                    <a:ext uri="{9D8B030D-6E8A-4147-A177-3AD203B41FA5}">
                      <a16:colId xmlns:a16="http://schemas.microsoft.com/office/drawing/2014/main" val="809306672"/>
                    </a:ext>
                  </a:extLst>
                </a:gridCol>
                <a:gridCol w="422910">
                  <a:extLst>
                    <a:ext uri="{9D8B030D-6E8A-4147-A177-3AD203B41FA5}">
                      <a16:colId xmlns:a16="http://schemas.microsoft.com/office/drawing/2014/main" val="1190925382"/>
                    </a:ext>
                  </a:extLst>
                </a:gridCol>
                <a:gridCol w="480060">
                  <a:extLst>
                    <a:ext uri="{9D8B030D-6E8A-4147-A177-3AD203B41FA5}">
                      <a16:colId xmlns:a16="http://schemas.microsoft.com/office/drawing/2014/main" val="4009361335"/>
                    </a:ext>
                  </a:extLst>
                </a:gridCol>
                <a:gridCol w="445770">
                  <a:extLst>
                    <a:ext uri="{9D8B030D-6E8A-4147-A177-3AD203B41FA5}">
                      <a16:colId xmlns:a16="http://schemas.microsoft.com/office/drawing/2014/main" val="3121237911"/>
                    </a:ext>
                  </a:extLst>
                </a:gridCol>
                <a:gridCol w="457203">
                  <a:extLst>
                    <a:ext uri="{9D8B030D-6E8A-4147-A177-3AD203B41FA5}">
                      <a16:colId xmlns:a16="http://schemas.microsoft.com/office/drawing/2014/main" val="1795692041"/>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292039776"/>
                  </a:ext>
                </a:extLst>
              </a:tr>
              <a:tr h="370840">
                <a:tc>
                  <a:txBody>
                    <a:bodyPr/>
                    <a:lstStyle/>
                    <a:p>
                      <a:pPr algn="ctr"/>
                      <a:r>
                        <a:rPr lang="en-IN" dirty="0"/>
                        <a:t>Byte1</a:t>
                      </a:r>
                      <a:endParaRPr lang="en-US" dirty="0"/>
                    </a:p>
                  </a:txBody>
                  <a:tcPr/>
                </a:tc>
                <a:tc>
                  <a:txBody>
                    <a:bodyPr/>
                    <a:lstStyle/>
                    <a:p>
                      <a:pPr algn="ctr"/>
                      <a:r>
                        <a:rPr lang="en-IN" dirty="0"/>
                        <a:t>0xE0</a:t>
                      </a:r>
                      <a:endParaRPr lang="en-US" dirty="0"/>
                    </a:p>
                  </a:txBody>
                  <a:tcPr/>
                </a:tc>
                <a:tc>
                  <a:txBody>
                    <a:bodyPr/>
                    <a:lstStyle/>
                    <a:p>
                      <a:pPr algn="ctr"/>
                      <a:r>
                        <a:rPr lang="en-IN" dirty="0"/>
                        <a:t>Disconnect packet</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2566820900"/>
                  </a:ext>
                </a:extLst>
              </a:tr>
              <a:tr h="370840">
                <a:tc>
                  <a:txBody>
                    <a:bodyPr/>
                    <a:lstStyle/>
                    <a:p>
                      <a:pPr algn="ctr"/>
                      <a:r>
                        <a:rPr lang="en-IN" dirty="0"/>
                        <a:t>Byte2 </a:t>
                      </a:r>
                      <a:endParaRPr lang="en-US" dirty="0"/>
                    </a:p>
                  </a:txBody>
                  <a:tcPr/>
                </a:tc>
                <a:tc>
                  <a:txBody>
                    <a:bodyPr/>
                    <a:lstStyle/>
                    <a:p>
                      <a:pPr algn="ctr"/>
                      <a:r>
                        <a:rPr lang="en-IN" dirty="0"/>
                        <a:t>0x00</a:t>
                      </a:r>
                      <a:endParaRPr lang="en-US" dirty="0"/>
                    </a:p>
                  </a:txBody>
                  <a:tcPr/>
                </a:tc>
                <a:tc>
                  <a:txBody>
                    <a:bodyPr/>
                    <a:lstStyle/>
                    <a:p>
                      <a:pPr algn="ctr"/>
                      <a:r>
                        <a:rPr lang="en-IN" dirty="0"/>
                        <a:t>Length of remaining bytes</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706922652"/>
                  </a:ext>
                </a:extLst>
              </a:tr>
            </a:tbl>
          </a:graphicData>
        </a:graphic>
      </p:graphicFrame>
      <p:sp>
        <p:nvSpPr>
          <p:cNvPr id="9" name="TextBox 8">
            <a:extLst>
              <a:ext uri="{FF2B5EF4-FFF2-40B4-BE49-F238E27FC236}">
                <a16:creationId xmlns:a16="http://schemas.microsoft.com/office/drawing/2014/main" id="{D08FBD61-081C-4D1C-8FFB-3584423028B9}"/>
              </a:ext>
            </a:extLst>
          </p:cNvPr>
          <p:cNvSpPr txBox="1"/>
          <p:nvPr/>
        </p:nvSpPr>
        <p:spPr>
          <a:xfrm>
            <a:off x="4583452" y="1758526"/>
            <a:ext cx="2149948" cy="461665"/>
          </a:xfrm>
          <a:prstGeom prst="rect">
            <a:avLst/>
          </a:prstGeom>
          <a:noFill/>
        </p:spPr>
        <p:txBody>
          <a:bodyPr wrap="none" rtlCol="0">
            <a:spAutoFit/>
          </a:bodyPr>
          <a:lstStyle/>
          <a:p>
            <a:r>
              <a:rPr lang="en-IN" sz="2400" b="1" dirty="0"/>
              <a:t>Fixed header</a:t>
            </a:r>
            <a:endParaRPr lang="en-US" sz="2400" b="1" dirty="0"/>
          </a:p>
        </p:txBody>
      </p:sp>
    </p:spTree>
    <p:extLst>
      <p:ext uri="{BB962C8B-B14F-4D97-AF65-F5344CB8AC3E}">
        <p14:creationId xmlns:p14="http://schemas.microsoft.com/office/powerpoint/2010/main" val="416262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E0921D-7487-4046-9A8E-C9AEB03A2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565" y="1657531"/>
            <a:ext cx="2388870" cy="2388870"/>
          </a:xfrm>
          <a:prstGeom prst="rect">
            <a:avLst/>
          </a:prstGeom>
        </p:spPr>
      </p:pic>
      <p:sp>
        <p:nvSpPr>
          <p:cNvPr id="3" name="TextBox 2">
            <a:extLst>
              <a:ext uri="{FF2B5EF4-FFF2-40B4-BE49-F238E27FC236}">
                <a16:creationId xmlns:a16="http://schemas.microsoft.com/office/drawing/2014/main" id="{13A5E9A3-FA4A-4E86-B5E0-860818726CF5}"/>
              </a:ext>
            </a:extLst>
          </p:cNvPr>
          <p:cNvSpPr txBox="1"/>
          <p:nvPr/>
        </p:nvSpPr>
        <p:spPr>
          <a:xfrm>
            <a:off x="5275102" y="2510969"/>
            <a:ext cx="1641796" cy="769441"/>
          </a:xfrm>
          <a:prstGeom prst="rect">
            <a:avLst/>
          </a:prstGeom>
          <a:noFill/>
        </p:spPr>
        <p:txBody>
          <a:bodyPr wrap="none" rtlCol="0">
            <a:spAutoFit/>
          </a:bodyPr>
          <a:lstStyle/>
          <a:p>
            <a:r>
              <a:rPr lang="en-IN" sz="4400" b="1" dirty="0">
                <a:solidFill>
                  <a:schemeClr val="accent1"/>
                </a:solidFill>
              </a:rPr>
              <a:t>MQTT</a:t>
            </a:r>
            <a:endParaRPr lang="en-US" sz="4400" b="1" dirty="0">
              <a:solidFill>
                <a:schemeClr val="accent1"/>
              </a:solidFill>
            </a:endParaRPr>
          </a:p>
        </p:txBody>
      </p:sp>
      <p:pic>
        <p:nvPicPr>
          <p:cNvPr id="4" name="Picture 3">
            <a:extLst>
              <a:ext uri="{FF2B5EF4-FFF2-40B4-BE49-F238E27FC236}">
                <a16:creationId xmlns:a16="http://schemas.microsoft.com/office/drawing/2014/main" id="{50E02F42-797D-4779-97DD-86E5B9680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188" y="687857"/>
            <a:ext cx="1097942" cy="1097942"/>
          </a:xfrm>
          <a:prstGeom prst="rect">
            <a:avLst/>
          </a:prstGeom>
        </p:spPr>
      </p:pic>
      <p:pic>
        <p:nvPicPr>
          <p:cNvPr id="5" name="Picture 4">
            <a:extLst>
              <a:ext uri="{FF2B5EF4-FFF2-40B4-BE49-F238E27FC236}">
                <a16:creationId xmlns:a16="http://schemas.microsoft.com/office/drawing/2014/main" id="{C5D487BC-63FF-47C7-B4BD-EA6E0BAF6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7637" y="500724"/>
            <a:ext cx="2301066" cy="1900798"/>
          </a:xfrm>
          <a:prstGeom prst="rect">
            <a:avLst/>
          </a:prstGeom>
        </p:spPr>
      </p:pic>
      <p:pic>
        <p:nvPicPr>
          <p:cNvPr id="7" name="Picture 6">
            <a:extLst>
              <a:ext uri="{FF2B5EF4-FFF2-40B4-BE49-F238E27FC236}">
                <a16:creationId xmlns:a16="http://schemas.microsoft.com/office/drawing/2014/main" id="{C64A37C0-83C6-4B46-8E0C-C6F8D9C11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6250" y="4433358"/>
            <a:ext cx="1446755" cy="1446755"/>
          </a:xfrm>
          <a:prstGeom prst="rect">
            <a:avLst/>
          </a:prstGeom>
        </p:spPr>
      </p:pic>
      <p:sp>
        <p:nvSpPr>
          <p:cNvPr id="20" name="TextBox 19">
            <a:extLst>
              <a:ext uri="{FF2B5EF4-FFF2-40B4-BE49-F238E27FC236}">
                <a16:creationId xmlns:a16="http://schemas.microsoft.com/office/drawing/2014/main" id="{75B5746C-8C9A-4914-8ECA-B8B000A7A10C}"/>
              </a:ext>
            </a:extLst>
          </p:cNvPr>
          <p:cNvSpPr txBox="1"/>
          <p:nvPr/>
        </p:nvSpPr>
        <p:spPr>
          <a:xfrm rot="2019169">
            <a:off x="3133745" y="1556248"/>
            <a:ext cx="2363147" cy="369332"/>
          </a:xfrm>
          <a:prstGeom prst="rect">
            <a:avLst/>
          </a:prstGeom>
          <a:noFill/>
        </p:spPr>
        <p:txBody>
          <a:bodyPr wrap="none" rtlCol="0">
            <a:spAutoFit/>
          </a:bodyPr>
          <a:lstStyle/>
          <a:p>
            <a:r>
              <a:rPr lang="en-IN" b="1" dirty="0">
                <a:solidFill>
                  <a:srgbClr val="00B050"/>
                </a:solidFill>
              </a:rPr>
              <a:t>home/temperature</a:t>
            </a:r>
            <a:endParaRPr lang="en-US" b="1" dirty="0">
              <a:solidFill>
                <a:srgbClr val="00B050"/>
              </a:solidFill>
            </a:endParaRPr>
          </a:p>
        </p:txBody>
      </p:sp>
      <p:sp>
        <p:nvSpPr>
          <p:cNvPr id="21" name="TextBox 20">
            <a:extLst>
              <a:ext uri="{FF2B5EF4-FFF2-40B4-BE49-F238E27FC236}">
                <a16:creationId xmlns:a16="http://schemas.microsoft.com/office/drawing/2014/main" id="{8283DF32-7FE2-49CC-AACD-2AE9E260BB2E}"/>
              </a:ext>
            </a:extLst>
          </p:cNvPr>
          <p:cNvSpPr txBox="1"/>
          <p:nvPr/>
        </p:nvSpPr>
        <p:spPr>
          <a:xfrm rot="19739654">
            <a:off x="6891724" y="1456984"/>
            <a:ext cx="2363147" cy="369332"/>
          </a:xfrm>
          <a:prstGeom prst="rect">
            <a:avLst/>
          </a:prstGeom>
          <a:noFill/>
        </p:spPr>
        <p:txBody>
          <a:bodyPr wrap="none" rtlCol="0">
            <a:spAutoFit/>
          </a:bodyPr>
          <a:lstStyle/>
          <a:p>
            <a:r>
              <a:rPr lang="en-IN" b="1" dirty="0">
                <a:solidFill>
                  <a:srgbClr val="00B0F0"/>
                </a:solidFill>
              </a:rPr>
              <a:t>home/temperature</a:t>
            </a:r>
            <a:endParaRPr lang="en-US" b="1" dirty="0">
              <a:solidFill>
                <a:srgbClr val="00B0F0"/>
              </a:solidFill>
            </a:endParaRPr>
          </a:p>
        </p:txBody>
      </p:sp>
      <p:sp>
        <p:nvSpPr>
          <p:cNvPr id="22" name="TextBox 21">
            <a:extLst>
              <a:ext uri="{FF2B5EF4-FFF2-40B4-BE49-F238E27FC236}">
                <a16:creationId xmlns:a16="http://schemas.microsoft.com/office/drawing/2014/main" id="{9742DCFA-EA9F-430D-9192-AB053257F69C}"/>
              </a:ext>
            </a:extLst>
          </p:cNvPr>
          <p:cNvSpPr txBox="1"/>
          <p:nvPr/>
        </p:nvSpPr>
        <p:spPr>
          <a:xfrm rot="19823655">
            <a:off x="7799457" y="2132559"/>
            <a:ext cx="1293944" cy="369332"/>
          </a:xfrm>
          <a:prstGeom prst="rect">
            <a:avLst/>
          </a:prstGeom>
          <a:noFill/>
        </p:spPr>
        <p:txBody>
          <a:bodyPr wrap="none" rtlCol="0">
            <a:spAutoFit/>
          </a:bodyPr>
          <a:lstStyle/>
          <a:p>
            <a:r>
              <a:rPr lang="en-IN" b="1" dirty="0">
                <a:solidFill>
                  <a:srgbClr val="00B050"/>
                </a:solidFill>
              </a:rPr>
              <a:t>home/fan</a:t>
            </a:r>
            <a:endParaRPr lang="en-US" b="1" dirty="0">
              <a:solidFill>
                <a:srgbClr val="00B050"/>
              </a:solidFill>
            </a:endParaRPr>
          </a:p>
        </p:txBody>
      </p:sp>
      <p:sp>
        <p:nvSpPr>
          <p:cNvPr id="23" name="Rectangle 22">
            <a:extLst>
              <a:ext uri="{FF2B5EF4-FFF2-40B4-BE49-F238E27FC236}">
                <a16:creationId xmlns:a16="http://schemas.microsoft.com/office/drawing/2014/main" id="{D029B63D-BA76-4101-9DE7-3723250FA936}"/>
              </a:ext>
            </a:extLst>
          </p:cNvPr>
          <p:cNvSpPr/>
          <p:nvPr/>
        </p:nvSpPr>
        <p:spPr>
          <a:xfrm rot="1781704">
            <a:off x="7831579" y="3618534"/>
            <a:ext cx="1293944" cy="369332"/>
          </a:xfrm>
          <a:prstGeom prst="rect">
            <a:avLst/>
          </a:prstGeom>
        </p:spPr>
        <p:txBody>
          <a:bodyPr wrap="none">
            <a:spAutoFit/>
          </a:bodyPr>
          <a:lstStyle/>
          <a:p>
            <a:r>
              <a:rPr lang="en-IN" b="1" dirty="0">
                <a:solidFill>
                  <a:srgbClr val="00B0F0"/>
                </a:solidFill>
              </a:rPr>
              <a:t>home/fan</a:t>
            </a:r>
            <a:endParaRPr lang="en-US" b="1" dirty="0">
              <a:solidFill>
                <a:srgbClr val="00B0F0"/>
              </a:solidFill>
            </a:endParaRPr>
          </a:p>
        </p:txBody>
      </p:sp>
      <p:sp>
        <p:nvSpPr>
          <p:cNvPr id="24" name="TextBox 23">
            <a:extLst>
              <a:ext uri="{FF2B5EF4-FFF2-40B4-BE49-F238E27FC236}">
                <a16:creationId xmlns:a16="http://schemas.microsoft.com/office/drawing/2014/main" id="{F9C4C31B-949A-4FEF-BEF8-FAC828FFA38A}"/>
              </a:ext>
            </a:extLst>
          </p:cNvPr>
          <p:cNvSpPr txBox="1"/>
          <p:nvPr/>
        </p:nvSpPr>
        <p:spPr>
          <a:xfrm>
            <a:off x="1895651" y="4186746"/>
            <a:ext cx="3379451" cy="707886"/>
          </a:xfrm>
          <a:prstGeom prst="rect">
            <a:avLst/>
          </a:prstGeom>
          <a:noFill/>
        </p:spPr>
        <p:txBody>
          <a:bodyPr wrap="none" rtlCol="0">
            <a:spAutoFit/>
          </a:bodyPr>
          <a:lstStyle/>
          <a:p>
            <a:r>
              <a:rPr lang="en-IN" sz="4000" b="1" dirty="0">
                <a:solidFill>
                  <a:srgbClr val="00B050"/>
                </a:solidFill>
              </a:rPr>
              <a:t>Publish topic</a:t>
            </a:r>
            <a:r>
              <a:rPr lang="en-IN" dirty="0"/>
              <a:t> </a:t>
            </a:r>
            <a:endParaRPr lang="en-US" dirty="0"/>
          </a:p>
        </p:txBody>
      </p:sp>
      <p:sp>
        <p:nvSpPr>
          <p:cNvPr id="25" name="Rectangle 24">
            <a:extLst>
              <a:ext uri="{FF2B5EF4-FFF2-40B4-BE49-F238E27FC236}">
                <a16:creationId xmlns:a16="http://schemas.microsoft.com/office/drawing/2014/main" id="{D3B9810F-A08A-4BC7-AB53-6A8177E91630}"/>
              </a:ext>
            </a:extLst>
          </p:cNvPr>
          <p:cNvSpPr/>
          <p:nvPr/>
        </p:nvSpPr>
        <p:spPr>
          <a:xfrm>
            <a:off x="1502913" y="4938084"/>
            <a:ext cx="4164923" cy="707886"/>
          </a:xfrm>
          <a:prstGeom prst="rect">
            <a:avLst/>
          </a:prstGeom>
        </p:spPr>
        <p:txBody>
          <a:bodyPr wrap="none">
            <a:spAutoFit/>
          </a:bodyPr>
          <a:lstStyle/>
          <a:p>
            <a:r>
              <a:rPr lang="en-IN" sz="4000" b="1" dirty="0">
                <a:solidFill>
                  <a:srgbClr val="00B0F0"/>
                </a:solidFill>
              </a:rPr>
              <a:t>Subscribe topic</a:t>
            </a:r>
            <a:r>
              <a:rPr lang="en-IN" sz="4000" dirty="0">
                <a:solidFill>
                  <a:srgbClr val="00B0F0"/>
                </a:solidFill>
              </a:rPr>
              <a:t> </a:t>
            </a:r>
            <a:endParaRPr lang="en-US" sz="4000" dirty="0">
              <a:solidFill>
                <a:srgbClr val="00B0F0"/>
              </a:solidFill>
            </a:endParaRPr>
          </a:p>
        </p:txBody>
      </p:sp>
      <p:cxnSp>
        <p:nvCxnSpPr>
          <p:cNvPr id="27" name="Straight Arrow Connector 26">
            <a:extLst>
              <a:ext uri="{FF2B5EF4-FFF2-40B4-BE49-F238E27FC236}">
                <a16:creationId xmlns:a16="http://schemas.microsoft.com/office/drawing/2014/main" id="{6BF4AA64-8FA3-49BF-ABD2-A3511DCA4FE1}"/>
              </a:ext>
            </a:extLst>
          </p:cNvPr>
          <p:cNvCxnSpPr>
            <a:cxnSpLocks/>
          </p:cNvCxnSpPr>
          <p:nvPr/>
        </p:nvCxnSpPr>
        <p:spPr>
          <a:xfrm>
            <a:off x="3293329" y="1411234"/>
            <a:ext cx="1803768" cy="1117838"/>
          </a:xfrm>
          <a:prstGeom prst="straightConnector1">
            <a:avLst/>
          </a:prstGeom>
          <a:ln w="57150">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F85A0979-0D6C-45D9-8460-028B42BA2E18}"/>
              </a:ext>
            </a:extLst>
          </p:cNvPr>
          <p:cNvCxnSpPr>
            <a:cxnSpLocks/>
          </p:cNvCxnSpPr>
          <p:nvPr/>
        </p:nvCxnSpPr>
        <p:spPr>
          <a:xfrm flipV="1">
            <a:off x="7132320" y="1311721"/>
            <a:ext cx="1967847" cy="1139615"/>
          </a:xfrm>
          <a:prstGeom prst="straightConnector1">
            <a:avLst/>
          </a:prstGeom>
          <a:ln w="57150">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C2E2FFBB-8E42-4075-94D4-85DC0436BD97}"/>
              </a:ext>
            </a:extLst>
          </p:cNvPr>
          <p:cNvCxnSpPr>
            <a:cxnSpLocks/>
          </p:cNvCxnSpPr>
          <p:nvPr/>
        </p:nvCxnSpPr>
        <p:spPr>
          <a:xfrm flipH="1">
            <a:off x="7415017" y="1979175"/>
            <a:ext cx="2127072" cy="1127923"/>
          </a:xfrm>
          <a:prstGeom prst="straightConnector1">
            <a:avLst/>
          </a:prstGeom>
          <a:ln w="57150">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CFA48436-6BB9-41C9-B7EA-79BAA1F52FEE}"/>
              </a:ext>
            </a:extLst>
          </p:cNvPr>
          <p:cNvCxnSpPr>
            <a:cxnSpLocks/>
          </p:cNvCxnSpPr>
          <p:nvPr/>
        </p:nvCxnSpPr>
        <p:spPr>
          <a:xfrm>
            <a:off x="7330857" y="3407300"/>
            <a:ext cx="2211232" cy="1267570"/>
          </a:xfrm>
          <a:prstGeom prst="straightConnector1">
            <a:avLst/>
          </a:prstGeom>
          <a:ln w="57150">
            <a:solidFill>
              <a:srgbClr val="00B0F0"/>
            </a:solidFill>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5E3EAC58-CF50-4C40-A46D-B9CB300FEC6A}"/>
              </a:ext>
            </a:extLst>
          </p:cNvPr>
          <p:cNvSpPr txBox="1"/>
          <p:nvPr/>
        </p:nvSpPr>
        <p:spPr>
          <a:xfrm rot="1776289">
            <a:off x="3510263" y="1815157"/>
            <a:ext cx="821059" cy="369332"/>
          </a:xfrm>
          <a:prstGeom prst="rect">
            <a:avLst/>
          </a:prstGeom>
          <a:noFill/>
        </p:spPr>
        <p:txBody>
          <a:bodyPr wrap="none" rtlCol="0">
            <a:spAutoFit/>
          </a:bodyPr>
          <a:lstStyle/>
          <a:p>
            <a:r>
              <a:rPr lang="en-IN" b="1" dirty="0">
                <a:solidFill>
                  <a:srgbClr val="002060"/>
                </a:solidFill>
              </a:rPr>
              <a:t>45.3C</a:t>
            </a:r>
            <a:endParaRPr lang="en-US" b="1" dirty="0">
              <a:solidFill>
                <a:srgbClr val="002060"/>
              </a:solidFill>
            </a:endParaRPr>
          </a:p>
        </p:txBody>
      </p:sp>
      <p:sp>
        <p:nvSpPr>
          <p:cNvPr id="41" name="TextBox 40">
            <a:extLst>
              <a:ext uri="{FF2B5EF4-FFF2-40B4-BE49-F238E27FC236}">
                <a16:creationId xmlns:a16="http://schemas.microsoft.com/office/drawing/2014/main" id="{0E1DB309-622D-461D-B232-934ECB417075}"/>
              </a:ext>
            </a:extLst>
          </p:cNvPr>
          <p:cNvSpPr txBox="1"/>
          <p:nvPr/>
        </p:nvSpPr>
        <p:spPr>
          <a:xfrm>
            <a:off x="2390003" y="5738059"/>
            <a:ext cx="2029723" cy="646331"/>
          </a:xfrm>
          <a:prstGeom prst="rect">
            <a:avLst/>
          </a:prstGeom>
          <a:noFill/>
        </p:spPr>
        <p:txBody>
          <a:bodyPr wrap="none" rtlCol="0">
            <a:spAutoFit/>
          </a:bodyPr>
          <a:lstStyle/>
          <a:p>
            <a:r>
              <a:rPr lang="en-IN" sz="3600" b="1" dirty="0">
                <a:solidFill>
                  <a:srgbClr val="002060"/>
                </a:solidFill>
              </a:rPr>
              <a:t>Payload</a:t>
            </a:r>
            <a:endParaRPr lang="en-US" sz="3600" b="1" dirty="0">
              <a:solidFill>
                <a:srgbClr val="002060"/>
              </a:solidFill>
            </a:endParaRPr>
          </a:p>
        </p:txBody>
      </p:sp>
      <p:sp>
        <p:nvSpPr>
          <p:cNvPr id="42" name="Rectangle 41">
            <a:extLst>
              <a:ext uri="{FF2B5EF4-FFF2-40B4-BE49-F238E27FC236}">
                <a16:creationId xmlns:a16="http://schemas.microsoft.com/office/drawing/2014/main" id="{CB7BC1D4-D0FC-4559-8449-AE93ED9EFC04}"/>
              </a:ext>
            </a:extLst>
          </p:cNvPr>
          <p:cNvSpPr/>
          <p:nvPr/>
        </p:nvSpPr>
        <p:spPr>
          <a:xfrm rot="19811348">
            <a:off x="7733036" y="1881774"/>
            <a:ext cx="817853" cy="369332"/>
          </a:xfrm>
          <a:prstGeom prst="rect">
            <a:avLst/>
          </a:prstGeom>
        </p:spPr>
        <p:txBody>
          <a:bodyPr wrap="none">
            <a:spAutoFit/>
          </a:bodyPr>
          <a:lstStyle/>
          <a:p>
            <a:r>
              <a:rPr lang="en-IN" b="1" dirty="0">
                <a:solidFill>
                  <a:srgbClr val="002060"/>
                </a:solidFill>
              </a:rPr>
              <a:t>45.3C</a:t>
            </a:r>
            <a:endParaRPr lang="en-US" b="1" dirty="0">
              <a:solidFill>
                <a:srgbClr val="002060"/>
              </a:solidFill>
            </a:endParaRPr>
          </a:p>
        </p:txBody>
      </p:sp>
      <p:sp>
        <p:nvSpPr>
          <p:cNvPr id="43" name="Rectangle 42">
            <a:extLst>
              <a:ext uri="{FF2B5EF4-FFF2-40B4-BE49-F238E27FC236}">
                <a16:creationId xmlns:a16="http://schemas.microsoft.com/office/drawing/2014/main" id="{6AB8A10F-6C6F-4FC3-AC59-3D6CE7BCCAD9}"/>
              </a:ext>
            </a:extLst>
          </p:cNvPr>
          <p:cNvSpPr/>
          <p:nvPr/>
        </p:nvSpPr>
        <p:spPr>
          <a:xfrm rot="19892631">
            <a:off x="8260963" y="2562482"/>
            <a:ext cx="550151" cy="369332"/>
          </a:xfrm>
          <a:prstGeom prst="rect">
            <a:avLst/>
          </a:prstGeom>
        </p:spPr>
        <p:txBody>
          <a:bodyPr wrap="none">
            <a:spAutoFit/>
          </a:bodyPr>
          <a:lstStyle/>
          <a:p>
            <a:r>
              <a:rPr lang="en-IN" b="1" dirty="0">
                <a:solidFill>
                  <a:srgbClr val="002060"/>
                </a:solidFill>
              </a:rPr>
              <a:t>ON</a:t>
            </a:r>
            <a:endParaRPr lang="en-US" b="1" dirty="0">
              <a:solidFill>
                <a:srgbClr val="002060"/>
              </a:solidFill>
            </a:endParaRPr>
          </a:p>
        </p:txBody>
      </p:sp>
      <p:sp>
        <p:nvSpPr>
          <p:cNvPr id="48" name="Rectangle 47">
            <a:extLst>
              <a:ext uri="{FF2B5EF4-FFF2-40B4-BE49-F238E27FC236}">
                <a16:creationId xmlns:a16="http://schemas.microsoft.com/office/drawing/2014/main" id="{079E4D21-3839-460D-8BD1-ABEB4517281C}"/>
              </a:ext>
            </a:extLst>
          </p:cNvPr>
          <p:cNvSpPr/>
          <p:nvPr/>
        </p:nvSpPr>
        <p:spPr>
          <a:xfrm rot="1828612">
            <a:off x="7848346" y="3904289"/>
            <a:ext cx="550151" cy="369332"/>
          </a:xfrm>
          <a:prstGeom prst="rect">
            <a:avLst/>
          </a:prstGeom>
        </p:spPr>
        <p:txBody>
          <a:bodyPr wrap="none">
            <a:spAutoFit/>
          </a:bodyPr>
          <a:lstStyle/>
          <a:p>
            <a:r>
              <a:rPr lang="en-IN" b="1" dirty="0">
                <a:solidFill>
                  <a:srgbClr val="002060"/>
                </a:solidFill>
              </a:rPr>
              <a:t>ON</a:t>
            </a:r>
            <a:endParaRPr lang="en-US" b="1" dirty="0">
              <a:solidFill>
                <a:srgbClr val="002060"/>
              </a:solidFill>
            </a:endParaRPr>
          </a:p>
        </p:txBody>
      </p:sp>
      <p:sp>
        <p:nvSpPr>
          <p:cNvPr id="49" name="TextBox 48">
            <a:extLst>
              <a:ext uri="{FF2B5EF4-FFF2-40B4-BE49-F238E27FC236}">
                <a16:creationId xmlns:a16="http://schemas.microsoft.com/office/drawing/2014/main" id="{E3D6287E-BD9D-42D7-AF5F-16CC33048DFC}"/>
              </a:ext>
            </a:extLst>
          </p:cNvPr>
          <p:cNvSpPr txBox="1"/>
          <p:nvPr/>
        </p:nvSpPr>
        <p:spPr>
          <a:xfrm>
            <a:off x="5668402" y="3157375"/>
            <a:ext cx="914033" cy="369332"/>
          </a:xfrm>
          <a:prstGeom prst="rect">
            <a:avLst/>
          </a:prstGeom>
          <a:noFill/>
        </p:spPr>
        <p:txBody>
          <a:bodyPr wrap="none" rtlCol="0">
            <a:spAutoFit/>
          </a:bodyPr>
          <a:lstStyle/>
          <a:p>
            <a:r>
              <a:rPr lang="en-IN" b="1" dirty="0">
                <a:solidFill>
                  <a:schemeClr val="accent1"/>
                </a:solidFill>
              </a:rPr>
              <a:t>broker</a:t>
            </a:r>
            <a:endParaRPr lang="en-US" b="1" dirty="0">
              <a:solidFill>
                <a:schemeClr val="accent1"/>
              </a:solidFill>
            </a:endParaRPr>
          </a:p>
        </p:txBody>
      </p:sp>
    </p:spTree>
    <p:extLst>
      <p:ext uri="{BB962C8B-B14F-4D97-AF65-F5344CB8AC3E}">
        <p14:creationId xmlns:p14="http://schemas.microsoft.com/office/powerpoint/2010/main" val="172755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E37140-5036-452B-8660-367761479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790" y="1018937"/>
            <a:ext cx="7756420" cy="4992687"/>
          </a:xfrm>
          <a:prstGeom prst="rect">
            <a:avLst/>
          </a:prstGeom>
        </p:spPr>
      </p:pic>
      <p:sp>
        <p:nvSpPr>
          <p:cNvPr id="6" name="Rectangle 5">
            <a:extLst>
              <a:ext uri="{FF2B5EF4-FFF2-40B4-BE49-F238E27FC236}">
                <a16:creationId xmlns:a16="http://schemas.microsoft.com/office/drawing/2014/main" id="{1790ADEC-2A4B-4F4D-99FE-3EF580899919}"/>
              </a:ext>
            </a:extLst>
          </p:cNvPr>
          <p:cNvSpPr/>
          <p:nvPr/>
        </p:nvSpPr>
        <p:spPr>
          <a:xfrm>
            <a:off x="4368258" y="443984"/>
            <a:ext cx="4855751" cy="369332"/>
          </a:xfrm>
          <a:prstGeom prst="rect">
            <a:avLst/>
          </a:prstGeom>
        </p:spPr>
        <p:txBody>
          <a:bodyPr wrap="square">
            <a:spAutoFit/>
          </a:bodyPr>
          <a:lstStyle/>
          <a:p>
            <a:r>
              <a:rPr lang="en-IN" b="1" dirty="0">
                <a:solidFill>
                  <a:srgbClr val="C00000"/>
                </a:solidFill>
              </a:rPr>
              <a:t>How many device you can connect???</a:t>
            </a:r>
            <a:endParaRPr lang="en-US" b="1" dirty="0">
              <a:solidFill>
                <a:srgbClr val="C00000"/>
              </a:solidFill>
            </a:endParaRPr>
          </a:p>
        </p:txBody>
      </p:sp>
    </p:spTree>
    <p:extLst>
      <p:ext uri="{BB962C8B-B14F-4D97-AF65-F5344CB8AC3E}">
        <p14:creationId xmlns:p14="http://schemas.microsoft.com/office/powerpoint/2010/main" val="346274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E736B1-4F30-4276-9118-A53F8B423266}"/>
              </a:ext>
            </a:extLst>
          </p:cNvPr>
          <p:cNvSpPr txBox="1"/>
          <p:nvPr/>
        </p:nvSpPr>
        <p:spPr>
          <a:xfrm>
            <a:off x="1988073" y="253157"/>
            <a:ext cx="8021748" cy="646331"/>
          </a:xfrm>
          <a:prstGeom prst="rect">
            <a:avLst/>
          </a:prstGeom>
          <a:noFill/>
        </p:spPr>
        <p:txBody>
          <a:bodyPr wrap="none" rtlCol="0">
            <a:spAutoFit/>
          </a:bodyPr>
          <a:lstStyle/>
          <a:p>
            <a:r>
              <a:rPr lang="en-IN" sz="3600" b="1" dirty="0">
                <a:solidFill>
                  <a:schemeClr val="accent1"/>
                </a:solidFill>
              </a:rPr>
              <a:t>MQTT </a:t>
            </a:r>
            <a:r>
              <a:rPr lang="en-IN" sz="3600" b="1" dirty="0">
                <a:solidFill>
                  <a:srgbClr val="00B050"/>
                </a:solidFill>
              </a:rPr>
              <a:t>Client</a:t>
            </a:r>
            <a:r>
              <a:rPr lang="en-IN" sz="3600" b="1" dirty="0">
                <a:solidFill>
                  <a:schemeClr val="accent1"/>
                </a:solidFill>
              </a:rPr>
              <a:t> </a:t>
            </a:r>
            <a:r>
              <a:rPr lang="en-IN" sz="3600" b="1" dirty="0">
                <a:solidFill>
                  <a:srgbClr val="7030A0"/>
                </a:solidFill>
              </a:rPr>
              <a:t>Broker </a:t>
            </a:r>
            <a:r>
              <a:rPr lang="en-IN" sz="3600" b="1" dirty="0">
                <a:solidFill>
                  <a:srgbClr val="C00000"/>
                </a:solidFill>
              </a:rPr>
              <a:t>communication</a:t>
            </a:r>
            <a:endParaRPr lang="en-US" sz="3600" b="1" dirty="0">
              <a:solidFill>
                <a:srgbClr val="C00000"/>
              </a:solidFill>
            </a:endParaRPr>
          </a:p>
        </p:txBody>
      </p:sp>
      <p:grpSp>
        <p:nvGrpSpPr>
          <p:cNvPr id="27" name="Group 26">
            <a:extLst>
              <a:ext uri="{FF2B5EF4-FFF2-40B4-BE49-F238E27FC236}">
                <a16:creationId xmlns:a16="http://schemas.microsoft.com/office/drawing/2014/main" id="{DD484F46-FFCD-46F0-8E8D-73CD8957B303}"/>
              </a:ext>
            </a:extLst>
          </p:cNvPr>
          <p:cNvGrpSpPr/>
          <p:nvPr/>
        </p:nvGrpSpPr>
        <p:grpSpPr>
          <a:xfrm>
            <a:off x="2583180" y="1029235"/>
            <a:ext cx="7010400" cy="5245834"/>
            <a:chOff x="2583180" y="1029235"/>
            <a:chExt cx="7010400" cy="5245834"/>
          </a:xfrm>
        </p:grpSpPr>
        <p:sp>
          <p:nvSpPr>
            <p:cNvPr id="5" name="Rectangle: Rounded Corners 4">
              <a:extLst>
                <a:ext uri="{FF2B5EF4-FFF2-40B4-BE49-F238E27FC236}">
                  <a16:creationId xmlns:a16="http://schemas.microsoft.com/office/drawing/2014/main" id="{533A599E-C8A1-49A3-BA3D-361A04737EC0}"/>
                </a:ext>
              </a:extLst>
            </p:cNvPr>
            <p:cNvSpPr/>
            <p:nvPr/>
          </p:nvSpPr>
          <p:spPr>
            <a:xfrm>
              <a:off x="2583180" y="1314454"/>
              <a:ext cx="902970" cy="496061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BDF7B87-F43B-4785-8DA3-D69D3AA4D6BE}"/>
                </a:ext>
              </a:extLst>
            </p:cNvPr>
            <p:cNvSpPr/>
            <p:nvPr/>
          </p:nvSpPr>
          <p:spPr>
            <a:xfrm>
              <a:off x="8690610" y="1314454"/>
              <a:ext cx="902970" cy="485774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6CEA8DB9-33F3-411E-AA5A-FB3C903CA964}"/>
                </a:ext>
              </a:extLst>
            </p:cNvPr>
            <p:cNvCxnSpPr/>
            <p:nvPr/>
          </p:nvCxnSpPr>
          <p:spPr>
            <a:xfrm>
              <a:off x="4095946" y="1531620"/>
              <a:ext cx="3874770" cy="0"/>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3AB93ACB-99D4-4E73-A392-AEEB4B6BE667}"/>
                </a:ext>
              </a:extLst>
            </p:cNvPr>
            <p:cNvCxnSpPr/>
            <p:nvPr/>
          </p:nvCxnSpPr>
          <p:spPr>
            <a:xfrm flipH="1">
              <a:off x="3954780" y="2148603"/>
              <a:ext cx="3989070" cy="0"/>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E52FEC9-53CB-4F7A-9CB9-C870E20F5765}"/>
                </a:ext>
              </a:extLst>
            </p:cNvPr>
            <p:cNvCxnSpPr/>
            <p:nvPr/>
          </p:nvCxnSpPr>
          <p:spPr>
            <a:xfrm>
              <a:off x="4011930" y="2781300"/>
              <a:ext cx="3874770" cy="0"/>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B0E3BBF1-FC61-46FC-B4C6-D861626625BA}"/>
                </a:ext>
              </a:extLst>
            </p:cNvPr>
            <p:cNvCxnSpPr/>
            <p:nvPr/>
          </p:nvCxnSpPr>
          <p:spPr>
            <a:xfrm flipH="1">
              <a:off x="3942085" y="3429000"/>
              <a:ext cx="3989070" cy="0"/>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C31DC8AF-A4DF-4CCF-BED8-3DCC61CF8F13}"/>
                </a:ext>
              </a:extLst>
            </p:cNvPr>
            <p:cNvCxnSpPr/>
            <p:nvPr/>
          </p:nvCxnSpPr>
          <p:spPr>
            <a:xfrm>
              <a:off x="4044955" y="4061460"/>
              <a:ext cx="3874770" cy="0"/>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96DE3F04-4610-46C1-874F-DF0DA40CACEF}"/>
                </a:ext>
              </a:extLst>
            </p:cNvPr>
            <p:cNvCxnSpPr/>
            <p:nvPr/>
          </p:nvCxnSpPr>
          <p:spPr>
            <a:xfrm flipH="1">
              <a:off x="3924300" y="4758690"/>
              <a:ext cx="3989070" cy="0"/>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1B78793F-5111-4765-B6DD-B82576C353B3}"/>
                </a:ext>
              </a:extLst>
            </p:cNvPr>
            <p:cNvSpPr txBox="1"/>
            <p:nvPr/>
          </p:nvSpPr>
          <p:spPr>
            <a:xfrm>
              <a:off x="5110634" y="1029235"/>
              <a:ext cx="1183337" cy="369332"/>
            </a:xfrm>
            <a:prstGeom prst="rect">
              <a:avLst/>
            </a:prstGeom>
            <a:noFill/>
          </p:spPr>
          <p:txBody>
            <a:bodyPr wrap="none" rtlCol="0">
              <a:spAutoFit/>
            </a:bodyPr>
            <a:lstStyle/>
            <a:p>
              <a:r>
                <a:rPr lang="en-IN" b="1" dirty="0">
                  <a:solidFill>
                    <a:srgbClr val="00B050"/>
                  </a:solidFill>
                </a:rPr>
                <a:t>Connect</a:t>
              </a:r>
              <a:endParaRPr lang="en-US" b="1" dirty="0">
                <a:solidFill>
                  <a:srgbClr val="00B050"/>
                </a:solidFill>
              </a:endParaRPr>
            </a:p>
          </p:txBody>
        </p:sp>
        <p:sp>
          <p:nvSpPr>
            <p:cNvPr id="16" name="Rectangle 15">
              <a:extLst>
                <a:ext uri="{FF2B5EF4-FFF2-40B4-BE49-F238E27FC236}">
                  <a16:creationId xmlns:a16="http://schemas.microsoft.com/office/drawing/2014/main" id="{3DC88621-E1BB-4BA4-9FAF-4DBB5272EE50}"/>
                </a:ext>
              </a:extLst>
            </p:cNvPr>
            <p:cNvSpPr/>
            <p:nvPr/>
          </p:nvSpPr>
          <p:spPr>
            <a:xfrm>
              <a:off x="4543299" y="1733551"/>
              <a:ext cx="2829621" cy="369332"/>
            </a:xfrm>
            <a:prstGeom prst="rect">
              <a:avLst/>
            </a:prstGeom>
          </p:spPr>
          <p:txBody>
            <a:bodyPr wrap="none">
              <a:spAutoFit/>
            </a:bodyPr>
            <a:lstStyle/>
            <a:p>
              <a:r>
                <a:rPr lang="en-IN" b="1" dirty="0">
                  <a:solidFill>
                    <a:srgbClr val="7030A0"/>
                  </a:solidFill>
                </a:rPr>
                <a:t>Connect Acknowledge</a:t>
              </a:r>
              <a:endParaRPr lang="en-US" b="1" dirty="0">
                <a:solidFill>
                  <a:srgbClr val="7030A0"/>
                </a:solidFill>
              </a:endParaRPr>
            </a:p>
          </p:txBody>
        </p:sp>
        <p:sp>
          <p:nvSpPr>
            <p:cNvPr id="17" name="Rectangle 16">
              <a:extLst>
                <a:ext uri="{FF2B5EF4-FFF2-40B4-BE49-F238E27FC236}">
                  <a16:creationId xmlns:a16="http://schemas.microsoft.com/office/drawing/2014/main" id="{0330079D-E573-483B-B6F7-548C149DC004}"/>
                </a:ext>
              </a:extLst>
            </p:cNvPr>
            <p:cNvSpPr/>
            <p:nvPr/>
          </p:nvSpPr>
          <p:spPr>
            <a:xfrm>
              <a:off x="5167176" y="2292488"/>
              <a:ext cx="1273105" cy="369332"/>
            </a:xfrm>
            <a:prstGeom prst="rect">
              <a:avLst/>
            </a:prstGeom>
          </p:spPr>
          <p:txBody>
            <a:bodyPr wrap="none">
              <a:spAutoFit/>
            </a:bodyPr>
            <a:lstStyle/>
            <a:p>
              <a:r>
                <a:rPr lang="en-IN" b="1" dirty="0">
                  <a:solidFill>
                    <a:srgbClr val="00B050"/>
                  </a:solidFill>
                </a:rPr>
                <a:t>Subscribe</a:t>
              </a:r>
              <a:endParaRPr lang="en-US" b="1" dirty="0">
                <a:solidFill>
                  <a:srgbClr val="00B050"/>
                </a:solidFill>
              </a:endParaRPr>
            </a:p>
          </p:txBody>
        </p:sp>
        <p:sp>
          <p:nvSpPr>
            <p:cNvPr id="18" name="Rectangle 17">
              <a:extLst>
                <a:ext uri="{FF2B5EF4-FFF2-40B4-BE49-F238E27FC236}">
                  <a16:creationId xmlns:a16="http://schemas.microsoft.com/office/drawing/2014/main" id="{FFE6993F-EE72-4368-BF98-E15AAA9EBB03}"/>
                </a:ext>
              </a:extLst>
            </p:cNvPr>
            <p:cNvSpPr/>
            <p:nvPr/>
          </p:nvSpPr>
          <p:spPr>
            <a:xfrm>
              <a:off x="4483338" y="2926765"/>
              <a:ext cx="2906565" cy="369332"/>
            </a:xfrm>
            <a:prstGeom prst="rect">
              <a:avLst/>
            </a:prstGeom>
          </p:spPr>
          <p:txBody>
            <a:bodyPr wrap="none">
              <a:spAutoFit/>
            </a:bodyPr>
            <a:lstStyle/>
            <a:p>
              <a:r>
                <a:rPr lang="en-IN" b="1" dirty="0">
                  <a:solidFill>
                    <a:srgbClr val="7030A0"/>
                  </a:solidFill>
                </a:rPr>
                <a:t>Subscribe Acknowledge</a:t>
              </a:r>
              <a:endParaRPr lang="en-US" b="1" dirty="0">
                <a:solidFill>
                  <a:srgbClr val="7030A0"/>
                </a:solidFill>
              </a:endParaRPr>
            </a:p>
          </p:txBody>
        </p:sp>
        <p:sp>
          <p:nvSpPr>
            <p:cNvPr id="19" name="Rectangle 18">
              <a:extLst>
                <a:ext uri="{FF2B5EF4-FFF2-40B4-BE49-F238E27FC236}">
                  <a16:creationId xmlns:a16="http://schemas.microsoft.com/office/drawing/2014/main" id="{2BE755D3-6553-4251-A8BE-DECC15D7D816}"/>
                </a:ext>
              </a:extLst>
            </p:cNvPr>
            <p:cNvSpPr/>
            <p:nvPr/>
          </p:nvSpPr>
          <p:spPr>
            <a:xfrm>
              <a:off x="5324563" y="3579615"/>
              <a:ext cx="955711" cy="369332"/>
            </a:xfrm>
            <a:prstGeom prst="rect">
              <a:avLst/>
            </a:prstGeom>
          </p:spPr>
          <p:txBody>
            <a:bodyPr wrap="none">
              <a:spAutoFit/>
            </a:bodyPr>
            <a:lstStyle/>
            <a:p>
              <a:r>
                <a:rPr lang="en-IN" b="1" dirty="0">
                  <a:solidFill>
                    <a:srgbClr val="00B050"/>
                  </a:solidFill>
                </a:rPr>
                <a:t>Publish</a:t>
              </a:r>
              <a:endParaRPr lang="en-US" b="1" dirty="0">
                <a:solidFill>
                  <a:srgbClr val="00B050"/>
                </a:solidFill>
              </a:endParaRPr>
            </a:p>
          </p:txBody>
        </p:sp>
        <p:sp>
          <p:nvSpPr>
            <p:cNvPr id="20" name="Rectangle 19">
              <a:extLst>
                <a:ext uri="{FF2B5EF4-FFF2-40B4-BE49-F238E27FC236}">
                  <a16:creationId xmlns:a16="http://schemas.microsoft.com/office/drawing/2014/main" id="{BF84E43F-2A0C-4A50-B1E2-DE0EAD46DCDB}"/>
                </a:ext>
              </a:extLst>
            </p:cNvPr>
            <p:cNvSpPr/>
            <p:nvPr/>
          </p:nvSpPr>
          <p:spPr>
            <a:xfrm>
              <a:off x="4642035" y="4233031"/>
              <a:ext cx="2589170" cy="369332"/>
            </a:xfrm>
            <a:prstGeom prst="rect">
              <a:avLst/>
            </a:prstGeom>
          </p:spPr>
          <p:txBody>
            <a:bodyPr wrap="none">
              <a:spAutoFit/>
            </a:bodyPr>
            <a:lstStyle/>
            <a:p>
              <a:r>
                <a:rPr lang="en-IN" b="1" dirty="0">
                  <a:solidFill>
                    <a:srgbClr val="7030A0"/>
                  </a:solidFill>
                </a:rPr>
                <a:t>Publish Acknowledge</a:t>
              </a:r>
              <a:endParaRPr lang="en-US" b="1" dirty="0">
                <a:solidFill>
                  <a:srgbClr val="7030A0"/>
                </a:solidFill>
              </a:endParaRPr>
            </a:p>
          </p:txBody>
        </p:sp>
        <p:sp>
          <p:nvSpPr>
            <p:cNvPr id="21" name="Rectangle 20">
              <a:extLst>
                <a:ext uri="{FF2B5EF4-FFF2-40B4-BE49-F238E27FC236}">
                  <a16:creationId xmlns:a16="http://schemas.microsoft.com/office/drawing/2014/main" id="{FD3C6C2A-77AE-4983-96AF-6AC219E9A50E}"/>
                </a:ext>
              </a:extLst>
            </p:cNvPr>
            <p:cNvSpPr/>
            <p:nvPr/>
          </p:nvSpPr>
          <p:spPr>
            <a:xfrm>
              <a:off x="5030697" y="4919363"/>
              <a:ext cx="1452642" cy="369332"/>
            </a:xfrm>
            <a:prstGeom prst="rect">
              <a:avLst/>
            </a:prstGeom>
          </p:spPr>
          <p:txBody>
            <a:bodyPr wrap="none">
              <a:spAutoFit/>
            </a:bodyPr>
            <a:lstStyle/>
            <a:p>
              <a:r>
                <a:rPr lang="en-IN" b="1" dirty="0">
                  <a:solidFill>
                    <a:srgbClr val="00B050"/>
                  </a:solidFill>
                </a:rPr>
                <a:t>Disconnect</a:t>
              </a:r>
              <a:endParaRPr lang="en-US" b="1" dirty="0">
                <a:solidFill>
                  <a:srgbClr val="00B050"/>
                </a:solidFill>
              </a:endParaRPr>
            </a:p>
          </p:txBody>
        </p:sp>
        <p:cxnSp>
          <p:nvCxnSpPr>
            <p:cNvPr id="22" name="Straight Arrow Connector 21">
              <a:extLst>
                <a:ext uri="{FF2B5EF4-FFF2-40B4-BE49-F238E27FC236}">
                  <a16:creationId xmlns:a16="http://schemas.microsoft.com/office/drawing/2014/main" id="{9D2B3F26-A597-4AA3-9B76-9A22BB076985}"/>
                </a:ext>
              </a:extLst>
            </p:cNvPr>
            <p:cNvCxnSpPr/>
            <p:nvPr/>
          </p:nvCxnSpPr>
          <p:spPr>
            <a:xfrm>
              <a:off x="3999235" y="5319175"/>
              <a:ext cx="3874770" cy="0"/>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98FCE57A-0369-4131-A6FB-F901B6696564}"/>
                </a:ext>
              </a:extLst>
            </p:cNvPr>
            <p:cNvCxnSpPr/>
            <p:nvPr/>
          </p:nvCxnSpPr>
          <p:spPr>
            <a:xfrm flipH="1">
              <a:off x="3942085" y="6042660"/>
              <a:ext cx="3989070" cy="0"/>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5E52C504-B4B7-4579-8273-FB38B5AC2095}"/>
                </a:ext>
              </a:extLst>
            </p:cNvPr>
            <p:cNvSpPr/>
            <p:nvPr/>
          </p:nvSpPr>
          <p:spPr>
            <a:xfrm>
              <a:off x="4398553" y="5517000"/>
              <a:ext cx="3283271" cy="369332"/>
            </a:xfrm>
            <a:prstGeom prst="rect">
              <a:avLst/>
            </a:prstGeom>
          </p:spPr>
          <p:txBody>
            <a:bodyPr wrap="none">
              <a:spAutoFit/>
            </a:bodyPr>
            <a:lstStyle/>
            <a:p>
              <a:r>
                <a:rPr lang="en-IN" b="1" dirty="0">
                  <a:solidFill>
                    <a:srgbClr val="7030A0"/>
                  </a:solidFill>
                </a:rPr>
                <a:t>Disconnect Acknowledge</a:t>
              </a:r>
              <a:r>
                <a:rPr lang="en-IN" b="1" dirty="0">
                  <a:solidFill>
                    <a:srgbClr val="FF0000"/>
                  </a:solidFill>
                </a:rPr>
                <a:t>**</a:t>
              </a:r>
              <a:endParaRPr lang="en-US" b="1" dirty="0">
                <a:solidFill>
                  <a:srgbClr val="FF0000"/>
                </a:solidFill>
              </a:endParaRPr>
            </a:p>
          </p:txBody>
        </p:sp>
        <p:sp>
          <p:nvSpPr>
            <p:cNvPr id="25" name="TextBox 24">
              <a:extLst>
                <a:ext uri="{FF2B5EF4-FFF2-40B4-BE49-F238E27FC236}">
                  <a16:creationId xmlns:a16="http://schemas.microsoft.com/office/drawing/2014/main" id="{F266A2E8-222A-4044-8A46-743399CF732A}"/>
                </a:ext>
              </a:extLst>
            </p:cNvPr>
            <p:cNvSpPr txBox="1"/>
            <p:nvPr/>
          </p:nvSpPr>
          <p:spPr>
            <a:xfrm rot="16200000">
              <a:off x="1478226" y="3326394"/>
              <a:ext cx="3089307" cy="707886"/>
            </a:xfrm>
            <a:prstGeom prst="rect">
              <a:avLst/>
            </a:prstGeom>
            <a:noFill/>
          </p:spPr>
          <p:txBody>
            <a:bodyPr wrap="none" rtlCol="0">
              <a:spAutoFit/>
            </a:bodyPr>
            <a:lstStyle/>
            <a:p>
              <a:r>
                <a:rPr lang="en-IN" sz="4000" b="1" dirty="0">
                  <a:solidFill>
                    <a:schemeClr val="bg1"/>
                  </a:solidFill>
                </a:rPr>
                <a:t>MQTT Client</a:t>
              </a:r>
              <a:endParaRPr lang="en-US" sz="4000" b="1" dirty="0">
                <a:solidFill>
                  <a:schemeClr val="bg1"/>
                </a:solidFill>
              </a:endParaRPr>
            </a:p>
          </p:txBody>
        </p:sp>
        <p:sp>
          <p:nvSpPr>
            <p:cNvPr id="26" name="Rectangle 25">
              <a:extLst>
                <a:ext uri="{FF2B5EF4-FFF2-40B4-BE49-F238E27FC236}">
                  <a16:creationId xmlns:a16="http://schemas.microsoft.com/office/drawing/2014/main" id="{5ED23279-E5C3-4E5A-BFBC-84317802798C}"/>
                </a:ext>
              </a:extLst>
            </p:cNvPr>
            <p:cNvSpPr/>
            <p:nvPr/>
          </p:nvSpPr>
          <p:spPr>
            <a:xfrm rot="16200000">
              <a:off x="7545453" y="3075057"/>
              <a:ext cx="3231975" cy="707886"/>
            </a:xfrm>
            <a:prstGeom prst="rect">
              <a:avLst/>
            </a:prstGeom>
          </p:spPr>
          <p:txBody>
            <a:bodyPr wrap="none">
              <a:spAutoFit/>
            </a:bodyPr>
            <a:lstStyle/>
            <a:p>
              <a:r>
                <a:rPr lang="en-IN" sz="4000" b="1" dirty="0">
                  <a:solidFill>
                    <a:schemeClr val="bg1"/>
                  </a:solidFill>
                </a:rPr>
                <a:t>MQTT Broker</a:t>
              </a:r>
              <a:endParaRPr lang="en-US" sz="4000" b="1" dirty="0">
                <a:solidFill>
                  <a:schemeClr val="bg1"/>
                </a:solidFill>
              </a:endParaRPr>
            </a:p>
          </p:txBody>
        </p:sp>
      </p:grpSp>
      <p:sp>
        <p:nvSpPr>
          <p:cNvPr id="2" name="TextBox 1">
            <a:extLst>
              <a:ext uri="{FF2B5EF4-FFF2-40B4-BE49-F238E27FC236}">
                <a16:creationId xmlns:a16="http://schemas.microsoft.com/office/drawing/2014/main" id="{39153887-FE7D-424C-ADEC-DEE226183392}"/>
              </a:ext>
            </a:extLst>
          </p:cNvPr>
          <p:cNvSpPr txBox="1"/>
          <p:nvPr/>
        </p:nvSpPr>
        <p:spPr>
          <a:xfrm>
            <a:off x="2057400" y="6301565"/>
            <a:ext cx="1678665" cy="369332"/>
          </a:xfrm>
          <a:prstGeom prst="rect">
            <a:avLst/>
          </a:prstGeom>
          <a:noFill/>
        </p:spPr>
        <p:txBody>
          <a:bodyPr wrap="none" rtlCol="0">
            <a:spAutoFit/>
          </a:bodyPr>
          <a:lstStyle/>
          <a:p>
            <a:r>
              <a:rPr lang="en-IN" dirty="0">
                <a:solidFill>
                  <a:srgbClr val="FF0000"/>
                </a:solidFill>
              </a:rPr>
              <a:t>** </a:t>
            </a:r>
            <a:r>
              <a:rPr lang="en-IN" dirty="0"/>
              <a:t>Only mqtt5</a:t>
            </a:r>
            <a:endParaRPr lang="en-US" dirty="0">
              <a:solidFill>
                <a:srgbClr val="FF0000"/>
              </a:solidFill>
            </a:endParaRPr>
          </a:p>
        </p:txBody>
      </p:sp>
    </p:spTree>
    <p:extLst>
      <p:ext uri="{BB962C8B-B14F-4D97-AF65-F5344CB8AC3E}">
        <p14:creationId xmlns:p14="http://schemas.microsoft.com/office/powerpoint/2010/main" val="207908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74FA6D-AE9A-4AE2-9DB1-1C5568FA338B}"/>
              </a:ext>
            </a:extLst>
          </p:cNvPr>
          <p:cNvSpPr txBox="1"/>
          <p:nvPr/>
        </p:nvSpPr>
        <p:spPr>
          <a:xfrm>
            <a:off x="3017520" y="480060"/>
            <a:ext cx="7300396" cy="646331"/>
          </a:xfrm>
          <a:prstGeom prst="rect">
            <a:avLst/>
          </a:prstGeom>
          <a:noFill/>
        </p:spPr>
        <p:txBody>
          <a:bodyPr wrap="none" rtlCol="0">
            <a:spAutoFit/>
          </a:bodyPr>
          <a:lstStyle/>
          <a:p>
            <a:r>
              <a:rPr lang="en-IN" sz="3600" b="1" dirty="0">
                <a:solidFill>
                  <a:schemeClr val="accent1"/>
                </a:solidFill>
              </a:rPr>
              <a:t>MQTT Standard Packet Structure</a:t>
            </a:r>
            <a:endParaRPr lang="en-US" sz="3600" b="1" dirty="0">
              <a:solidFill>
                <a:schemeClr val="accent1"/>
              </a:solidFill>
            </a:endParaRPr>
          </a:p>
        </p:txBody>
      </p:sp>
      <p:grpSp>
        <p:nvGrpSpPr>
          <p:cNvPr id="21" name="Group 20">
            <a:extLst>
              <a:ext uri="{FF2B5EF4-FFF2-40B4-BE49-F238E27FC236}">
                <a16:creationId xmlns:a16="http://schemas.microsoft.com/office/drawing/2014/main" id="{C25EB473-ED84-47BF-A882-740A44797849}"/>
              </a:ext>
            </a:extLst>
          </p:cNvPr>
          <p:cNvGrpSpPr/>
          <p:nvPr/>
        </p:nvGrpSpPr>
        <p:grpSpPr>
          <a:xfrm>
            <a:off x="1474469" y="1676815"/>
            <a:ext cx="9704264" cy="952708"/>
            <a:chOff x="1474469" y="1676815"/>
            <a:chExt cx="9704264" cy="952708"/>
          </a:xfrm>
        </p:grpSpPr>
        <p:sp>
          <p:nvSpPr>
            <p:cNvPr id="23" name="Rectangle: Rounded Corners 22">
              <a:extLst>
                <a:ext uri="{FF2B5EF4-FFF2-40B4-BE49-F238E27FC236}">
                  <a16:creationId xmlns:a16="http://schemas.microsoft.com/office/drawing/2014/main" id="{70FA19EC-FE0C-45AE-B4F8-C4CAED5B841B}"/>
                </a:ext>
              </a:extLst>
            </p:cNvPr>
            <p:cNvSpPr/>
            <p:nvPr/>
          </p:nvSpPr>
          <p:spPr>
            <a:xfrm>
              <a:off x="1474469" y="1683759"/>
              <a:ext cx="4125479" cy="94576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0E70066-7E50-4F96-9FCF-7E91744007B1}"/>
                </a:ext>
              </a:extLst>
            </p:cNvPr>
            <p:cNvSpPr/>
            <p:nvPr/>
          </p:nvSpPr>
          <p:spPr>
            <a:xfrm>
              <a:off x="1659066" y="1788708"/>
              <a:ext cx="1848994" cy="6554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5C8C845-DD38-428B-B83C-C070F21962E9}"/>
                </a:ext>
              </a:extLst>
            </p:cNvPr>
            <p:cNvSpPr/>
            <p:nvPr/>
          </p:nvSpPr>
          <p:spPr>
            <a:xfrm>
              <a:off x="3571412" y="1795134"/>
              <a:ext cx="1874033" cy="6554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3A38F02-3395-447C-8A5A-9B36D7B864F1}"/>
                </a:ext>
              </a:extLst>
            </p:cNvPr>
            <p:cNvSpPr/>
            <p:nvPr/>
          </p:nvSpPr>
          <p:spPr>
            <a:xfrm>
              <a:off x="5707382" y="1703693"/>
              <a:ext cx="2792730" cy="9258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EA7A3E3-5F99-492B-B318-AFC897D7BD1B}"/>
                </a:ext>
              </a:extLst>
            </p:cNvPr>
            <p:cNvSpPr/>
            <p:nvPr/>
          </p:nvSpPr>
          <p:spPr>
            <a:xfrm>
              <a:off x="8613459" y="1676815"/>
              <a:ext cx="2565274" cy="92583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A0560CB-76AF-483A-B6BB-F26333146E43}"/>
                </a:ext>
              </a:extLst>
            </p:cNvPr>
            <p:cNvSpPr txBox="1"/>
            <p:nvPr/>
          </p:nvSpPr>
          <p:spPr>
            <a:xfrm>
              <a:off x="1659066" y="1933802"/>
              <a:ext cx="1977390" cy="369332"/>
            </a:xfrm>
            <a:prstGeom prst="rect">
              <a:avLst/>
            </a:prstGeom>
            <a:noFill/>
          </p:spPr>
          <p:txBody>
            <a:bodyPr wrap="square" rtlCol="0">
              <a:spAutoFit/>
            </a:bodyPr>
            <a:lstStyle/>
            <a:p>
              <a:r>
                <a:rPr lang="en-IN" b="1" dirty="0">
                  <a:solidFill>
                    <a:schemeClr val="bg1"/>
                  </a:solidFill>
                </a:rPr>
                <a:t>Control Header</a:t>
              </a:r>
              <a:endParaRPr lang="en-US" b="1" dirty="0">
                <a:solidFill>
                  <a:schemeClr val="bg1"/>
                </a:solidFill>
              </a:endParaRPr>
            </a:p>
          </p:txBody>
        </p:sp>
        <p:sp>
          <p:nvSpPr>
            <p:cNvPr id="10" name="TextBox 9">
              <a:extLst>
                <a:ext uri="{FF2B5EF4-FFF2-40B4-BE49-F238E27FC236}">
                  <a16:creationId xmlns:a16="http://schemas.microsoft.com/office/drawing/2014/main" id="{9C745B9C-37D2-4AA5-8040-9F2D62C976C7}"/>
                </a:ext>
              </a:extLst>
            </p:cNvPr>
            <p:cNvSpPr txBox="1"/>
            <p:nvPr/>
          </p:nvSpPr>
          <p:spPr>
            <a:xfrm>
              <a:off x="3571412" y="1894061"/>
              <a:ext cx="2157306" cy="400110"/>
            </a:xfrm>
            <a:prstGeom prst="rect">
              <a:avLst/>
            </a:prstGeom>
            <a:noFill/>
          </p:spPr>
          <p:txBody>
            <a:bodyPr wrap="square" rtlCol="0">
              <a:spAutoFit/>
            </a:bodyPr>
            <a:lstStyle/>
            <a:p>
              <a:r>
                <a:rPr lang="en-IN" sz="2000" b="1" dirty="0">
                  <a:solidFill>
                    <a:schemeClr val="bg1"/>
                  </a:solidFill>
                </a:rPr>
                <a:t>Packet Length</a:t>
              </a:r>
              <a:endParaRPr lang="en-US" sz="2000" b="1" dirty="0">
                <a:solidFill>
                  <a:schemeClr val="bg1"/>
                </a:solidFill>
              </a:endParaRPr>
            </a:p>
          </p:txBody>
        </p:sp>
        <p:sp>
          <p:nvSpPr>
            <p:cNvPr id="11" name="TextBox 10">
              <a:extLst>
                <a:ext uri="{FF2B5EF4-FFF2-40B4-BE49-F238E27FC236}">
                  <a16:creationId xmlns:a16="http://schemas.microsoft.com/office/drawing/2014/main" id="{DDEA1F6C-AD48-4884-BC7C-4DAC6CAEF3FA}"/>
                </a:ext>
              </a:extLst>
            </p:cNvPr>
            <p:cNvSpPr txBox="1"/>
            <p:nvPr/>
          </p:nvSpPr>
          <p:spPr>
            <a:xfrm>
              <a:off x="5812949" y="1912826"/>
              <a:ext cx="2666851" cy="461665"/>
            </a:xfrm>
            <a:prstGeom prst="rect">
              <a:avLst/>
            </a:prstGeom>
            <a:noFill/>
          </p:spPr>
          <p:txBody>
            <a:bodyPr wrap="square" rtlCol="0">
              <a:spAutoFit/>
            </a:bodyPr>
            <a:lstStyle/>
            <a:p>
              <a:r>
                <a:rPr lang="en-IN" sz="2400" b="1" dirty="0">
                  <a:solidFill>
                    <a:schemeClr val="bg1"/>
                  </a:solidFill>
                </a:rPr>
                <a:t>Variable Header</a:t>
              </a:r>
              <a:endParaRPr lang="en-US" sz="2400" b="1" dirty="0">
                <a:solidFill>
                  <a:schemeClr val="bg1"/>
                </a:solidFill>
              </a:endParaRPr>
            </a:p>
          </p:txBody>
        </p:sp>
        <p:sp>
          <p:nvSpPr>
            <p:cNvPr id="13" name="TextBox 12">
              <a:extLst>
                <a:ext uri="{FF2B5EF4-FFF2-40B4-BE49-F238E27FC236}">
                  <a16:creationId xmlns:a16="http://schemas.microsoft.com/office/drawing/2014/main" id="{38E139BB-33AB-4F88-A0F5-186EA46759DC}"/>
                </a:ext>
              </a:extLst>
            </p:cNvPr>
            <p:cNvSpPr txBox="1"/>
            <p:nvPr/>
          </p:nvSpPr>
          <p:spPr>
            <a:xfrm>
              <a:off x="9098281" y="1850927"/>
              <a:ext cx="1564842" cy="461665"/>
            </a:xfrm>
            <a:prstGeom prst="rect">
              <a:avLst/>
            </a:prstGeom>
            <a:noFill/>
          </p:spPr>
          <p:txBody>
            <a:bodyPr wrap="square" rtlCol="0">
              <a:spAutoFit/>
            </a:bodyPr>
            <a:lstStyle/>
            <a:p>
              <a:r>
                <a:rPr lang="en-IN" sz="2400" b="1" dirty="0">
                  <a:solidFill>
                    <a:schemeClr val="bg1"/>
                  </a:solidFill>
                </a:rPr>
                <a:t>Payload</a:t>
              </a:r>
              <a:endParaRPr lang="en-US" sz="2400" b="1" dirty="0">
                <a:solidFill>
                  <a:schemeClr val="bg1"/>
                </a:solidFill>
              </a:endParaRPr>
            </a:p>
          </p:txBody>
        </p:sp>
      </p:grpSp>
      <p:sp>
        <p:nvSpPr>
          <p:cNvPr id="15" name="TextBox 14">
            <a:extLst>
              <a:ext uri="{FF2B5EF4-FFF2-40B4-BE49-F238E27FC236}">
                <a16:creationId xmlns:a16="http://schemas.microsoft.com/office/drawing/2014/main" id="{91B53EF8-009A-42AF-9631-6C3647FB72E9}"/>
              </a:ext>
            </a:extLst>
          </p:cNvPr>
          <p:cNvSpPr txBox="1"/>
          <p:nvPr/>
        </p:nvSpPr>
        <p:spPr>
          <a:xfrm>
            <a:off x="1971800" y="2686048"/>
            <a:ext cx="1090363" cy="461665"/>
          </a:xfrm>
          <a:prstGeom prst="rect">
            <a:avLst/>
          </a:prstGeom>
          <a:noFill/>
        </p:spPr>
        <p:txBody>
          <a:bodyPr wrap="none" rtlCol="0">
            <a:spAutoFit/>
          </a:bodyPr>
          <a:lstStyle/>
          <a:p>
            <a:r>
              <a:rPr lang="en-IN" sz="2400" b="1" dirty="0"/>
              <a:t>1 Byte</a:t>
            </a:r>
            <a:endParaRPr lang="en-US" sz="2400" b="1" dirty="0"/>
          </a:p>
        </p:txBody>
      </p:sp>
      <p:sp>
        <p:nvSpPr>
          <p:cNvPr id="16" name="Rectangle 15">
            <a:extLst>
              <a:ext uri="{FF2B5EF4-FFF2-40B4-BE49-F238E27FC236}">
                <a16:creationId xmlns:a16="http://schemas.microsoft.com/office/drawing/2014/main" id="{795E87B5-C32A-48DE-BC4A-7ACDA1875ABA}"/>
              </a:ext>
            </a:extLst>
          </p:cNvPr>
          <p:cNvSpPr/>
          <p:nvPr/>
        </p:nvSpPr>
        <p:spPr>
          <a:xfrm>
            <a:off x="3840055" y="2716826"/>
            <a:ext cx="1861407" cy="461665"/>
          </a:xfrm>
          <a:prstGeom prst="rect">
            <a:avLst/>
          </a:prstGeom>
        </p:spPr>
        <p:txBody>
          <a:bodyPr wrap="none">
            <a:spAutoFit/>
          </a:bodyPr>
          <a:lstStyle/>
          <a:p>
            <a:r>
              <a:rPr lang="en-IN" sz="2400" b="1" dirty="0"/>
              <a:t>1 to 4 Bytes</a:t>
            </a:r>
            <a:endParaRPr lang="en-US" sz="2400" b="1" dirty="0"/>
          </a:p>
        </p:txBody>
      </p:sp>
      <p:sp>
        <p:nvSpPr>
          <p:cNvPr id="17" name="Rectangle 16">
            <a:extLst>
              <a:ext uri="{FF2B5EF4-FFF2-40B4-BE49-F238E27FC236}">
                <a16:creationId xmlns:a16="http://schemas.microsoft.com/office/drawing/2014/main" id="{714BCC40-EBBA-4C0E-B78C-568E22B7333D}"/>
              </a:ext>
            </a:extLst>
          </p:cNvPr>
          <p:cNvSpPr/>
          <p:nvPr/>
        </p:nvSpPr>
        <p:spPr>
          <a:xfrm>
            <a:off x="6395350" y="2701437"/>
            <a:ext cx="1898277" cy="461665"/>
          </a:xfrm>
          <a:prstGeom prst="rect">
            <a:avLst/>
          </a:prstGeom>
        </p:spPr>
        <p:txBody>
          <a:bodyPr wrap="none">
            <a:spAutoFit/>
          </a:bodyPr>
          <a:lstStyle/>
          <a:p>
            <a:r>
              <a:rPr lang="en-IN" sz="2400" b="1" dirty="0"/>
              <a:t>0 to X Bytes</a:t>
            </a:r>
            <a:endParaRPr lang="en-US" sz="2400" b="1" dirty="0"/>
          </a:p>
        </p:txBody>
      </p:sp>
      <p:sp>
        <p:nvSpPr>
          <p:cNvPr id="18" name="Rectangle 17">
            <a:extLst>
              <a:ext uri="{FF2B5EF4-FFF2-40B4-BE49-F238E27FC236}">
                <a16:creationId xmlns:a16="http://schemas.microsoft.com/office/drawing/2014/main" id="{816B3AB5-4AEA-455B-BB72-309BE87D8E06}"/>
              </a:ext>
            </a:extLst>
          </p:cNvPr>
          <p:cNvSpPr/>
          <p:nvPr/>
        </p:nvSpPr>
        <p:spPr>
          <a:xfrm>
            <a:off x="9272645" y="2686048"/>
            <a:ext cx="1879041" cy="461665"/>
          </a:xfrm>
          <a:prstGeom prst="rect">
            <a:avLst/>
          </a:prstGeom>
        </p:spPr>
        <p:txBody>
          <a:bodyPr wrap="none">
            <a:spAutoFit/>
          </a:bodyPr>
          <a:lstStyle/>
          <a:p>
            <a:r>
              <a:rPr lang="en-IN" sz="2400" b="1" dirty="0"/>
              <a:t>0 to Y Bytes</a:t>
            </a:r>
            <a:endParaRPr lang="en-US" sz="2400" b="1" dirty="0"/>
          </a:p>
        </p:txBody>
      </p:sp>
      <p:cxnSp>
        <p:nvCxnSpPr>
          <p:cNvPr id="20" name="Straight Arrow Connector 19">
            <a:extLst>
              <a:ext uri="{FF2B5EF4-FFF2-40B4-BE49-F238E27FC236}">
                <a16:creationId xmlns:a16="http://schemas.microsoft.com/office/drawing/2014/main" id="{1AD7235A-DC4B-4A17-A097-CC1CB21AC814}"/>
              </a:ext>
            </a:extLst>
          </p:cNvPr>
          <p:cNvCxnSpPr/>
          <p:nvPr/>
        </p:nvCxnSpPr>
        <p:spPr>
          <a:xfrm>
            <a:off x="1680210" y="3291840"/>
            <a:ext cx="3740727"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DEE2C33E-0479-4070-8936-168139EB63A0}"/>
              </a:ext>
            </a:extLst>
          </p:cNvPr>
          <p:cNvSpPr txBox="1"/>
          <p:nvPr/>
        </p:nvSpPr>
        <p:spPr>
          <a:xfrm>
            <a:off x="2312894" y="3291840"/>
            <a:ext cx="2475358" cy="523220"/>
          </a:xfrm>
          <a:prstGeom prst="rect">
            <a:avLst/>
          </a:prstGeom>
          <a:noFill/>
        </p:spPr>
        <p:txBody>
          <a:bodyPr wrap="none" rtlCol="0">
            <a:spAutoFit/>
          </a:bodyPr>
          <a:lstStyle/>
          <a:p>
            <a:r>
              <a:rPr lang="en-IN" sz="2800" b="1" dirty="0"/>
              <a:t>Fixed header</a:t>
            </a:r>
            <a:endParaRPr lang="en-US" sz="2800" b="1" dirty="0"/>
          </a:p>
        </p:txBody>
      </p:sp>
      <p:sp>
        <p:nvSpPr>
          <p:cNvPr id="3" name="Rectangle 2">
            <a:extLst>
              <a:ext uri="{FF2B5EF4-FFF2-40B4-BE49-F238E27FC236}">
                <a16:creationId xmlns:a16="http://schemas.microsoft.com/office/drawing/2014/main" id="{AA9D2542-8C3D-41AB-A715-540B55D45877}"/>
              </a:ext>
            </a:extLst>
          </p:cNvPr>
          <p:cNvSpPr/>
          <p:nvPr/>
        </p:nvSpPr>
        <p:spPr>
          <a:xfrm>
            <a:off x="2312894" y="3815060"/>
            <a:ext cx="2443298" cy="461665"/>
          </a:xfrm>
          <a:prstGeom prst="rect">
            <a:avLst/>
          </a:prstGeom>
        </p:spPr>
        <p:txBody>
          <a:bodyPr wrap="none">
            <a:spAutoFit/>
          </a:bodyPr>
          <a:lstStyle/>
          <a:p>
            <a:r>
              <a:rPr lang="en-IN" sz="2400" b="1" dirty="0">
                <a:solidFill>
                  <a:schemeClr val="accent1"/>
                </a:solidFill>
              </a:rPr>
              <a:t>Always present</a:t>
            </a:r>
            <a:endParaRPr lang="en-US" sz="2400" b="1" dirty="0">
              <a:solidFill>
                <a:schemeClr val="accent1"/>
              </a:solidFill>
            </a:endParaRPr>
          </a:p>
        </p:txBody>
      </p:sp>
      <p:sp>
        <p:nvSpPr>
          <p:cNvPr id="12" name="TextBox 11">
            <a:extLst>
              <a:ext uri="{FF2B5EF4-FFF2-40B4-BE49-F238E27FC236}">
                <a16:creationId xmlns:a16="http://schemas.microsoft.com/office/drawing/2014/main" id="{76CB2C95-CF9F-4C0A-9F4B-73D3B24BCEF2}"/>
              </a:ext>
            </a:extLst>
          </p:cNvPr>
          <p:cNvSpPr txBox="1"/>
          <p:nvPr/>
        </p:nvSpPr>
        <p:spPr>
          <a:xfrm>
            <a:off x="5551903" y="3756454"/>
            <a:ext cx="3312125" cy="1200329"/>
          </a:xfrm>
          <a:prstGeom prst="rect">
            <a:avLst/>
          </a:prstGeom>
          <a:noFill/>
        </p:spPr>
        <p:txBody>
          <a:bodyPr wrap="none" rtlCol="0">
            <a:spAutoFit/>
          </a:bodyPr>
          <a:lstStyle/>
          <a:p>
            <a:r>
              <a:rPr lang="en-IN" sz="2400" b="1" dirty="0">
                <a:solidFill>
                  <a:schemeClr val="accent1"/>
                </a:solidFill>
              </a:rPr>
              <a:t>Not always present</a:t>
            </a:r>
          </a:p>
          <a:p>
            <a:r>
              <a:rPr lang="en-IN" sz="2400" b="1" dirty="0"/>
              <a:t>And size depends on</a:t>
            </a:r>
          </a:p>
          <a:p>
            <a:r>
              <a:rPr lang="en-IN" sz="2400" b="1" dirty="0"/>
              <a:t>Message type</a:t>
            </a:r>
            <a:endParaRPr lang="en-US" sz="2400" b="1" dirty="0"/>
          </a:p>
        </p:txBody>
      </p:sp>
      <p:sp>
        <p:nvSpPr>
          <p:cNvPr id="19" name="Rectangle 18">
            <a:extLst>
              <a:ext uri="{FF2B5EF4-FFF2-40B4-BE49-F238E27FC236}">
                <a16:creationId xmlns:a16="http://schemas.microsoft.com/office/drawing/2014/main" id="{9A49A333-D52D-4414-8545-94EB361FA473}"/>
              </a:ext>
            </a:extLst>
          </p:cNvPr>
          <p:cNvSpPr/>
          <p:nvPr/>
        </p:nvSpPr>
        <p:spPr>
          <a:xfrm>
            <a:off x="9098281" y="3822653"/>
            <a:ext cx="2971800" cy="1200329"/>
          </a:xfrm>
          <a:prstGeom prst="rect">
            <a:avLst/>
          </a:prstGeom>
        </p:spPr>
        <p:txBody>
          <a:bodyPr wrap="square">
            <a:spAutoFit/>
          </a:bodyPr>
          <a:lstStyle/>
          <a:p>
            <a:r>
              <a:rPr lang="en-IN" sz="2400" b="1" dirty="0">
                <a:solidFill>
                  <a:schemeClr val="accent1"/>
                </a:solidFill>
              </a:rPr>
              <a:t>Not always present</a:t>
            </a:r>
          </a:p>
          <a:p>
            <a:r>
              <a:rPr lang="en-IN" sz="2400" b="1" dirty="0"/>
              <a:t>This contains data</a:t>
            </a:r>
          </a:p>
        </p:txBody>
      </p:sp>
      <p:cxnSp>
        <p:nvCxnSpPr>
          <p:cNvPr id="22" name="Straight Arrow Connector 21">
            <a:extLst>
              <a:ext uri="{FF2B5EF4-FFF2-40B4-BE49-F238E27FC236}">
                <a16:creationId xmlns:a16="http://schemas.microsoft.com/office/drawing/2014/main" id="{54FADC29-D2F3-4728-B176-5EB07AEDB96B}"/>
              </a:ext>
            </a:extLst>
          </p:cNvPr>
          <p:cNvCxnSpPr>
            <a:cxnSpLocks/>
          </p:cNvCxnSpPr>
          <p:nvPr/>
        </p:nvCxnSpPr>
        <p:spPr>
          <a:xfrm flipV="1">
            <a:off x="7075170" y="3178491"/>
            <a:ext cx="0" cy="6391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5D941534-DC28-431D-BE8A-D7F33DFA6315}"/>
              </a:ext>
            </a:extLst>
          </p:cNvPr>
          <p:cNvCxnSpPr>
            <a:cxnSpLocks/>
          </p:cNvCxnSpPr>
          <p:nvPr/>
        </p:nvCxnSpPr>
        <p:spPr>
          <a:xfrm flipV="1">
            <a:off x="10027920" y="3163102"/>
            <a:ext cx="0" cy="6519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446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CF49B33-9109-44E6-A1F1-CA2A1E5DCA52}"/>
              </a:ext>
            </a:extLst>
          </p:cNvPr>
          <p:cNvSpPr/>
          <p:nvPr/>
        </p:nvSpPr>
        <p:spPr>
          <a:xfrm>
            <a:off x="1383108" y="168367"/>
            <a:ext cx="2178021" cy="49799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6510532-AB5B-497F-819C-136AF8E6750F}"/>
              </a:ext>
            </a:extLst>
          </p:cNvPr>
          <p:cNvSpPr txBox="1"/>
          <p:nvPr/>
        </p:nvSpPr>
        <p:spPr>
          <a:xfrm>
            <a:off x="1425382" y="191832"/>
            <a:ext cx="2135748" cy="400110"/>
          </a:xfrm>
          <a:prstGeom prst="rect">
            <a:avLst/>
          </a:prstGeom>
          <a:noFill/>
        </p:spPr>
        <p:txBody>
          <a:bodyPr wrap="square" rtlCol="0">
            <a:spAutoFit/>
          </a:bodyPr>
          <a:lstStyle/>
          <a:p>
            <a:r>
              <a:rPr lang="en-IN" sz="2000" b="1" dirty="0">
                <a:solidFill>
                  <a:schemeClr val="bg1"/>
                </a:solidFill>
              </a:rPr>
              <a:t>Control Packet</a:t>
            </a:r>
          </a:p>
        </p:txBody>
      </p:sp>
      <p:graphicFrame>
        <p:nvGraphicFramePr>
          <p:cNvPr id="8" name="Table 10">
            <a:extLst>
              <a:ext uri="{FF2B5EF4-FFF2-40B4-BE49-F238E27FC236}">
                <a16:creationId xmlns:a16="http://schemas.microsoft.com/office/drawing/2014/main" id="{97FFCF91-1E0E-4049-B927-851704868356}"/>
              </a:ext>
            </a:extLst>
          </p:cNvPr>
          <p:cNvGraphicFramePr>
            <a:graphicFrameLocks noGrp="1"/>
          </p:cNvGraphicFramePr>
          <p:nvPr>
            <p:extLst>
              <p:ext uri="{D42A27DB-BD31-4B8C-83A1-F6EECF244321}">
                <p14:modId xmlns:p14="http://schemas.microsoft.com/office/powerpoint/2010/main" val="1838912747"/>
              </p:ext>
            </p:extLst>
          </p:nvPr>
        </p:nvGraphicFramePr>
        <p:xfrm>
          <a:off x="3712210" y="282819"/>
          <a:ext cx="8128000" cy="767080"/>
        </p:xfrm>
        <a:graphic>
          <a:graphicData uri="http://schemas.openxmlformats.org/drawingml/2006/table">
            <a:tbl>
              <a:tblPr firstRow="1" bandRow="1">
                <a:tableStyleId>{69CF1AB2-1976-4502-BF36-3FF5EA218861}</a:tableStyleId>
              </a:tblPr>
              <a:tblGrid>
                <a:gridCol w="1016000">
                  <a:extLst>
                    <a:ext uri="{9D8B030D-6E8A-4147-A177-3AD203B41FA5}">
                      <a16:colId xmlns:a16="http://schemas.microsoft.com/office/drawing/2014/main" val="2847206238"/>
                    </a:ext>
                  </a:extLst>
                </a:gridCol>
                <a:gridCol w="1016000">
                  <a:extLst>
                    <a:ext uri="{9D8B030D-6E8A-4147-A177-3AD203B41FA5}">
                      <a16:colId xmlns:a16="http://schemas.microsoft.com/office/drawing/2014/main" val="481439590"/>
                    </a:ext>
                  </a:extLst>
                </a:gridCol>
                <a:gridCol w="1016000">
                  <a:extLst>
                    <a:ext uri="{9D8B030D-6E8A-4147-A177-3AD203B41FA5}">
                      <a16:colId xmlns:a16="http://schemas.microsoft.com/office/drawing/2014/main" val="515557776"/>
                    </a:ext>
                  </a:extLst>
                </a:gridCol>
                <a:gridCol w="1016000">
                  <a:extLst>
                    <a:ext uri="{9D8B030D-6E8A-4147-A177-3AD203B41FA5}">
                      <a16:colId xmlns:a16="http://schemas.microsoft.com/office/drawing/2014/main" val="1673251800"/>
                    </a:ext>
                  </a:extLst>
                </a:gridCol>
                <a:gridCol w="1016000">
                  <a:extLst>
                    <a:ext uri="{9D8B030D-6E8A-4147-A177-3AD203B41FA5}">
                      <a16:colId xmlns:a16="http://schemas.microsoft.com/office/drawing/2014/main" val="3186112325"/>
                    </a:ext>
                  </a:extLst>
                </a:gridCol>
                <a:gridCol w="1016000">
                  <a:extLst>
                    <a:ext uri="{9D8B030D-6E8A-4147-A177-3AD203B41FA5}">
                      <a16:colId xmlns:a16="http://schemas.microsoft.com/office/drawing/2014/main" val="4237369169"/>
                    </a:ext>
                  </a:extLst>
                </a:gridCol>
                <a:gridCol w="1016000">
                  <a:extLst>
                    <a:ext uri="{9D8B030D-6E8A-4147-A177-3AD203B41FA5}">
                      <a16:colId xmlns:a16="http://schemas.microsoft.com/office/drawing/2014/main" val="2348555022"/>
                    </a:ext>
                  </a:extLst>
                </a:gridCol>
                <a:gridCol w="1016000">
                  <a:extLst>
                    <a:ext uri="{9D8B030D-6E8A-4147-A177-3AD203B41FA5}">
                      <a16:colId xmlns:a16="http://schemas.microsoft.com/office/drawing/2014/main" val="307176201"/>
                    </a:ext>
                  </a:extLst>
                </a:gridCol>
              </a:tblGrid>
              <a:tr h="370840">
                <a:tc>
                  <a:txBody>
                    <a:bodyPr/>
                    <a:lstStyle/>
                    <a:p>
                      <a:r>
                        <a:rPr lang="en-IN" sz="2000" dirty="0"/>
                        <a:t>Bit-7</a:t>
                      </a:r>
                      <a:endParaRPr lang="en-US" sz="2000" dirty="0"/>
                    </a:p>
                  </a:txBody>
                  <a:tcPr/>
                </a:tc>
                <a:tc>
                  <a:txBody>
                    <a:bodyPr/>
                    <a:lstStyle/>
                    <a:p>
                      <a:r>
                        <a:rPr lang="en-IN" sz="2000" dirty="0"/>
                        <a:t>Bit-6</a:t>
                      </a:r>
                      <a:endParaRPr lang="en-US" sz="2000" dirty="0"/>
                    </a:p>
                  </a:txBody>
                  <a:tcPr/>
                </a:tc>
                <a:tc>
                  <a:txBody>
                    <a:bodyPr/>
                    <a:lstStyle/>
                    <a:p>
                      <a:r>
                        <a:rPr lang="en-IN" sz="2000" dirty="0"/>
                        <a:t>Bit-5</a:t>
                      </a:r>
                      <a:endParaRPr lang="en-US" sz="2000" dirty="0"/>
                    </a:p>
                  </a:txBody>
                  <a:tcPr/>
                </a:tc>
                <a:tc>
                  <a:txBody>
                    <a:bodyPr/>
                    <a:lstStyle/>
                    <a:p>
                      <a:r>
                        <a:rPr lang="en-IN" sz="2000" dirty="0"/>
                        <a:t>Bit-4</a:t>
                      </a:r>
                      <a:endParaRPr lang="en-US" sz="2000" dirty="0"/>
                    </a:p>
                  </a:txBody>
                  <a:tcPr/>
                </a:tc>
                <a:tc>
                  <a:txBody>
                    <a:bodyPr/>
                    <a:lstStyle/>
                    <a:p>
                      <a:r>
                        <a:rPr lang="en-IN" sz="2000" dirty="0"/>
                        <a:t>Bit-3</a:t>
                      </a:r>
                      <a:endParaRPr lang="en-US" sz="2000" dirty="0"/>
                    </a:p>
                  </a:txBody>
                  <a:tcPr/>
                </a:tc>
                <a:tc>
                  <a:txBody>
                    <a:bodyPr/>
                    <a:lstStyle/>
                    <a:p>
                      <a:r>
                        <a:rPr lang="en-IN" sz="2000" dirty="0"/>
                        <a:t>Bit-2</a:t>
                      </a:r>
                      <a:endParaRPr lang="en-US" sz="2000" dirty="0"/>
                    </a:p>
                  </a:txBody>
                  <a:tcPr/>
                </a:tc>
                <a:tc>
                  <a:txBody>
                    <a:bodyPr/>
                    <a:lstStyle/>
                    <a:p>
                      <a:r>
                        <a:rPr lang="en-IN" sz="2000" dirty="0"/>
                        <a:t>Bit-1</a:t>
                      </a:r>
                      <a:endParaRPr lang="en-US" sz="2000" dirty="0"/>
                    </a:p>
                  </a:txBody>
                  <a:tcPr/>
                </a:tc>
                <a:tc>
                  <a:txBody>
                    <a:bodyPr/>
                    <a:lstStyle/>
                    <a:p>
                      <a:r>
                        <a:rPr lang="en-IN" sz="2000" dirty="0"/>
                        <a:t>Bit-0</a:t>
                      </a:r>
                      <a:endParaRPr lang="en-US" sz="2000" dirty="0"/>
                    </a:p>
                  </a:txBody>
                  <a:tcPr/>
                </a:tc>
                <a:extLst>
                  <a:ext uri="{0D108BD9-81ED-4DB2-BD59-A6C34878D82A}">
                    <a16:rowId xmlns:a16="http://schemas.microsoft.com/office/drawing/2014/main" val="1245837622"/>
                  </a:ext>
                </a:extLst>
              </a:tr>
              <a:tr h="370840">
                <a:tc gridSpan="4">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512538"/>
                  </a:ext>
                </a:extLst>
              </a:tr>
            </a:tbl>
          </a:graphicData>
        </a:graphic>
      </p:graphicFrame>
      <p:sp>
        <p:nvSpPr>
          <p:cNvPr id="2" name="TextBox 1">
            <a:extLst>
              <a:ext uri="{FF2B5EF4-FFF2-40B4-BE49-F238E27FC236}">
                <a16:creationId xmlns:a16="http://schemas.microsoft.com/office/drawing/2014/main" id="{CABB1F13-57C5-409C-AB6E-18793BBD2568}"/>
              </a:ext>
            </a:extLst>
          </p:cNvPr>
          <p:cNvSpPr txBox="1"/>
          <p:nvPr/>
        </p:nvSpPr>
        <p:spPr>
          <a:xfrm>
            <a:off x="4521841" y="649789"/>
            <a:ext cx="2682145" cy="400110"/>
          </a:xfrm>
          <a:prstGeom prst="rect">
            <a:avLst/>
          </a:prstGeom>
          <a:noFill/>
        </p:spPr>
        <p:txBody>
          <a:bodyPr wrap="none" rtlCol="0">
            <a:spAutoFit/>
          </a:bodyPr>
          <a:lstStyle/>
          <a:p>
            <a:r>
              <a:rPr lang="en-IN" sz="2000" b="1" dirty="0"/>
              <a:t>Control packet type</a:t>
            </a:r>
            <a:endParaRPr lang="en-US" sz="2000" b="1" dirty="0"/>
          </a:p>
        </p:txBody>
      </p:sp>
      <p:sp>
        <p:nvSpPr>
          <p:cNvPr id="3" name="TextBox 2">
            <a:extLst>
              <a:ext uri="{FF2B5EF4-FFF2-40B4-BE49-F238E27FC236}">
                <a16:creationId xmlns:a16="http://schemas.microsoft.com/office/drawing/2014/main" id="{562E022B-E246-4817-93FD-0E5DFA55ED37}"/>
              </a:ext>
            </a:extLst>
          </p:cNvPr>
          <p:cNvSpPr txBox="1"/>
          <p:nvPr/>
        </p:nvSpPr>
        <p:spPr>
          <a:xfrm>
            <a:off x="8444077" y="671287"/>
            <a:ext cx="2707793" cy="400110"/>
          </a:xfrm>
          <a:prstGeom prst="rect">
            <a:avLst/>
          </a:prstGeom>
          <a:noFill/>
        </p:spPr>
        <p:txBody>
          <a:bodyPr wrap="none" rtlCol="0">
            <a:spAutoFit/>
          </a:bodyPr>
          <a:lstStyle/>
          <a:p>
            <a:r>
              <a:rPr lang="en-IN" sz="2000" b="1" dirty="0"/>
              <a:t>Control packet flags</a:t>
            </a:r>
            <a:endParaRPr lang="en-US" sz="2000" b="1" dirty="0"/>
          </a:p>
        </p:txBody>
      </p:sp>
      <p:graphicFrame>
        <p:nvGraphicFramePr>
          <p:cNvPr id="12" name="Table 12">
            <a:extLst>
              <a:ext uri="{FF2B5EF4-FFF2-40B4-BE49-F238E27FC236}">
                <a16:creationId xmlns:a16="http://schemas.microsoft.com/office/drawing/2014/main" id="{09743456-E029-4D1E-A42F-172F81F3763C}"/>
              </a:ext>
            </a:extLst>
          </p:cNvPr>
          <p:cNvGraphicFramePr>
            <a:graphicFrameLocks noGrp="1"/>
          </p:cNvGraphicFramePr>
          <p:nvPr>
            <p:extLst>
              <p:ext uri="{D42A27DB-BD31-4B8C-83A1-F6EECF244321}">
                <p14:modId xmlns:p14="http://schemas.microsoft.com/office/powerpoint/2010/main" val="3548902772"/>
              </p:ext>
            </p:extLst>
          </p:nvPr>
        </p:nvGraphicFramePr>
        <p:xfrm>
          <a:off x="319410" y="1255455"/>
          <a:ext cx="11750670" cy="5486400"/>
        </p:xfrm>
        <a:graphic>
          <a:graphicData uri="http://schemas.openxmlformats.org/drawingml/2006/table">
            <a:tbl>
              <a:tblPr firstRow="1" bandRow="1">
                <a:tableStyleId>{5C22544A-7EE6-4342-B048-85BDC9FD1C3A}</a:tableStyleId>
              </a:tblPr>
              <a:tblGrid>
                <a:gridCol w="1802575">
                  <a:extLst>
                    <a:ext uri="{9D8B030D-6E8A-4147-A177-3AD203B41FA5}">
                      <a16:colId xmlns:a16="http://schemas.microsoft.com/office/drawing/2014/main" val="3567759616"/>
                    </a:ext>
                  </a:extLst>
                </a:gridCol>
                <a:gridCol w="895155">
                  <a:extLst>
                    <a:ext uri="{9D8B030D-6E8A-4147-A177-3AD203B41FA5}">
                      <a16:colId xmlns:a16="http://schemas.microsoft.com/office/drawing/2014/main" val="879562850"/>
                    </a:ext>
                  </a:extLst>
                </a:gridCol>
                <a:gridCol w="1976315">
                  <a:extLst>
                    <a:ext uri="{9D8B030D-6E8A-4147-A177-3AD203B41FA5}">
                      <a16:colId xmlns:a16="http://schemas.microsoft.com/office/drawing/2014/main" val="2773260661"/>
                    </a:ext>
                  </a:extLst>
                </a:gridCol>
                <a:gridCol w="3921945">
                  <a:extLst>
                    <a:ext uri="{9D8B030D-6E8A-4147-A177-3AD203B41FA5}">
                      <a16:colId xmlns:a16="http://schemas.microsoft.com/office/drawing/2014/main" val="1104619294"/>
                    </a:ext>
                  </a:extLst>
                </a:gridCol>
                <a:gridCol w="3154680">
                  <a:extLst>
                    <a:ext uri="{9D8B030D-6E8A-4147-A177-3AD203B41FA5}">
                      <a16:colId xmlns:a16="http://schemas.microsoft.com/office/drawing/2014/main" val="4122086423"/>
                    </a:ext>
                  </a:extLst>
                </a:gridCol>
              </a:tblGrid>
              <a:tr h="352736">
                <a:tc>
                  <a:txBody>
                    <a:bodyPr/>
                    <a:lstStyle/>
                    <a:p>
                      <a:r>
                        <a:rPr lang="en-IN" dirty="0"/>
                        <a:t>Name</a:t>
                      </a:r>
                      <a:endParaRPr lang="en-US" dirty="0"/>
                    </a:p>
                  </a:txBody>
                  <a:tcPr/>
                </a:tc>
                <a:tc>
                  <a:txBody>
                    <a:bodyPr/>
                    <a:lstStyle/>
                    <a:p>
                      <a:r>
                        <a:rPr lang="en-IN" dirty="0"/>
                        <a:t>value</a:t>
                      </a:r>
                      <a:endParaRPr lang="en-US" dirty="0"/>
                    </a:p>
                  </a:txBody>
                  <a:tcPr/>
                </a:tc>
                <a:tc>
                  <a:txBody>
                    <a:bodyPr/>
                    <a:lstStyle/>
                    <a:p>
                      <a:r>
                        <a:rPr lang="en-IN" dirty="0"/>
                        <a:t>direction</a:t>
                      </a:r>
                      <a:endParaRPr lang="en-US" dirty="0"/>
                    </a:p>
                  </a:txBody>
                  <a:tcPr/>
                </a:tc>
                <a:tc>
                  <a:txBody>
                    <a:bodyPr/>
                    <a:lstStyle/>
                    <a:p>
                      <a:r>
                        <a:rPr lang="en-IN" dirty="0"/>
                        <a:t>description</a:t>
                      </a:r>
                      <a:endParaRPr lang="en-US" dirty="0"/>
                    </a:p>
                  </a:txBody>
                  <a:tcPr/>
                </a:tc>
                <a:tc>
                  <a:txBody>
                    <a:bodyPr/>
                    <a:lstStyle/>
                    <a:p>
                      <a:r>
                        <a:rPr lang="en-IN" dirty="0"/>
                        <a:t>Flags</a:t>
                      </a:r>
                    </a:p>
                  </a:txBody>
                  <a:tcPr/>
                </a:tc>
                <a:extLst>
                  <a:ext uri="{0D108BD9-81ED-4DB2-BD59-A6C34878D82A}">
                    <a16:rowId xmlns:a16="http://schemas.microsoft.com/office/drawing/2014/main" val="2953795992"/>
                  </a:ext>
                </a:extLst>
              </a:tr>
              <a:tr h="357635">
                <a:tc>
                  <a:txBody>
                    <a:bodyPr/>
                    <a:lstStyle/>
                    <a:p>
                      <a:r>
                        <a:rPr lang="en-IN" b="1" dirty="0"/>
                        <a:t>CONNECT</a:t>
                      </a:r>
                      <a:endParaRPr lang="en-US" b="1" dirty="0"/>
                    </a:p>
                  </a:txBody>
                  <a:tcPr/>
                </a:tc>
                <a:tc>
                  <a:txBody>
                    <a:bodyPr/>
                    <a:lstStyle/>
                    <a:p>
                      <a:r>
                        <a:rPr lang="en-IN"/>
                        <a:t>1</a:t>
                      </a:r>
                      <a:endParaRPr lang="en-US" dirty="0"/>
                    </a:p>
                  </a:txBody>
                  <a:tcPr/>
                </a:tc>
                <a:tc>
                  <a:txBody>
                    <a:bodyPr/>
                    <a:lstStyle/>
                    <a:p>
                      <a:r>
                        <a:rPr lang="en-IN" dirty="0"/>
                        <a:t>Client to server</a:t>
                      </a:r>
                      <a:endParaRPr lang="en-US" dirty="0"/>
                    </a:p>
                  </a:txBody>
                  <a:tcPr/>
                </a:tc>
                <a:tc>
                  <a:txBody>
                    <a:bodyPr/>
                    <a:lstStyle/>
                    <a:p>
                      <a:r>
                        <a:rPr lang="en-IN" dirty="0"/>
                        <a:t>Client request server to connect</a:t>
                      </a:r>
                      <a:endParaRPr lang="en-US" dirty="0"/>
                    </a:p>
                  </a:txBody>
                  <a:tcPr/>
                </a:tc>
                <a:tc>
                  <a:txBody>
                    <a:bodyPr/>
                    <a:lstStyle/>
                    <a:p>
                      <a:endParaRPr lang="en-US" dirty="0"/>
                    </a:p>
                  </a:txBody>
                  <a:tcPr/>
                </a:tc>
                <a:extLst>
                  <a:ext uri="{0D108BD9-81ED-4DB2-BD59-A6C34878D82A}">
                    <a16:rowId xmlns:a16="http://schemas.microsoft.com/office/drawing/2014/main" val="4158430487"/>
                  </a:ext>
                </a:extLst>
              </a:tr>
              <a:tr h="357635">
                <a:tc>
                  <a:txBody>
                    <a:bodyPr/>
                    <a:lstStyle/>
                    <a:p>
                      <a:r>
                        <a:rPr lang="en-IN" b="1" dirty="0"/>
                        <a:t>CONNACK</a:t>
                      </a:r>
                      <a:endParaRPr lang="en-US" b="1" dirty="0"/>
                    </a:p>
                  </a:txBody>
                  <a:tcPr/>
                </a:tc>
                <a:tc>
                  <a:txBody>
                    <a:bodyPr/>
                    <a:lstStyle/>
                    <a:p>
                      <a:r>
                        <a:rPr lang="en-IN" dirty="0"/>
                        <a:t>2</a:t>
                      </a:r>
                      <a:endParaRPr lang="en-US" dirty="0"/>
                    </a:p>
                  </a:txBody>
                  <a:tcPr/>
                </a:tc>
                <a:tc>
                  <a:txBody>
                    <a:bodyPr/>
                    <a:lstStyle/>
                    <a:p>
                      <a:r>
                        <a:rPr lang="en-IN" dirty="0"/>
                        <a:t>Server to client</a:t>
                      </a:r>
                      <a:endParaRPr lang="en-US" dirty="0"/>
                    </a:p>
                  </a:txBody>
                  <a:tcPr/>
                </a:tc>
                <a:tc>
                  <a:txBody>
                    <a:bodyPr/>
                    <a:lstStyle/>
                    <a:p>
                      <a:r>
                        <a:rPr lang="en-IN" dirty="0"/>
                        <a:t>Connect acknowledge</a:t>
                      </a:r>
                      <a:endParaRPr lang="en-US" dirty="0"/>
                    </a:p>
                  </a:txBody>
                  <a:tcPr/>
                </a:tc>
                <a:tc>
                  <a:txBody>
                    <a:bodyPr/>
                    <a:lstStyle/>
                    <a:p>
                      <a:endParaRPr lang="en-US" dirty="0"/>
                    </a:p>
                  </a:txBody>
                  <a:tcPr/>
                </a:tc>
                <a:extLst>
                  <a:ext uri="{0D108BD9-81ED-4DB2-BD59-A6C34878D82A}">
                    <a16:rowId xmlns:a16="http://schemas.microsoft.com/office/drawing/2014/main" val="785294352"/>
                  </a:ext>
                </a:extLst>
              </a:tr>
              <a:tr h="357635">
                <a:tc>
                  <a:txBody>
                    <a:bodyPr/>
                    <a:lstStyle/>
                    <a:p>
                      <a:r>
                        <a:rPr lang="en-IN" b="1" dirty="0"/>
                        <a:t>PUBLISH</a:t>
                      </a:r>
                      <a:endParaRPr lang="en-US" b="1" dirty="0"/>
                    </a:p>
                  </a:txBody>
                  <a:tcPr/>
                </a:tc>
                <a:tc>
                  <a:txBody>
                    <a:bodyPr/>
                    <a:lstStyle/>
                    <a:p>
                      <a:r>
                        <a:rPr lang="en-IN" dirty="0"/>
                        <a:t>3</a:t>
                      </a:r>
                      <a:endParaRPr lang="en-US" dirty="0"/>
                    </a:p>
                  </a:txBody>
                  <a:tcPr/>
                </a:tc>
                <a:tc>
                  <a:txBody>
                    <a:bodyPr/>
                    <a:lstStyle/>
                    <a:p>
                      <a:r>
                        <a:rPr lang="en-IN" dirty="0"/>
                        <a:t>Client to server</a:t>
                      </a:r>
                      <a:endParaRPr lang="en-US" dirty="0"/>
                    </a:p>
                  </a:txBody>
                  <a:tcPr/>
                </a:tc>
                <a:tc>
                  <a:txBody>
                    <a:bodyPr/>
                    <a:lstStyle/>
                    <a:p>
                      <a:r>
                        <a:rPr lang="en-IN" dirty="0"/>
                        <a:t>Publish message</a:t>
                      </a:r>
                      <a:endParaRPr lang="en-US" dirty="0"/>
                    </a:p>
                  </a:txBody>
                  <a:tcPr/>
                </a:tc>
                <a:tc>
                  <a:txBody>
                    <a:bodyPr/>
                    <a:lstStyle/>
                    <a:p>
                      <a:endParaRPr lang="en-US" dirty="0"/>
                    </a:p>
                  </a:txBody>
                  <a:tcPr/>
                </a:tc>
                <a:extLst>
                  <a:ext uri="{0D108BD9-81ED-4DB2-BD59-A6C34878D82A}">
                    <a16:rowId xmlns:a16="http://schemas.microsoft.com/office/drawing/2014/main" val="1716452539"/>
                  </a:ext>
                </a:extLst>
              </a:tr>
              <a:tr h="357635">
                <a:tc>
                  <a:txBody>
                    <a:bodyPr/>
                    <a:lstStyle/>
                    <a:p>
                      <a:r>
                        <a:rPr lang="en-IN" b="1" dirty="0"/>
                        <a:t>PUBACK</a:t>
                      </a:r>
                      <a:endParaRPr lang="en-US" b="1" dirty="0"/>
                    </a:p>
                  </a:txBody>
                  <a:tcPr/>
                </a:tc>
                <a:tc>
                  <a:txBody>
                    <a:bodyPr/>
                    <a:lstStyle/>
                    <a:p>
                      <a:r>
                        <a:rPr lang="en-IN" dirty="0"/>
                        <a:t>4</a:t>
                      </a:r>
                      <a:endParaRPr lang="en-US" dirty="0"/>
                    </a:p>
                  </a:txBody>
                  <a:tcPr/>
                </a:tc>
                <a:tc>
                  <a:txBody>
                    <a:bodyPr/>
                    <a:lstStyle/>
                    <a:p>
                      <a:r>
                        <a:rPr lang="en-IN" dirty="0"/>
                        <a:t>Server to client</a:t>
                      </a:r>
                      <a:endParaRPr lang="en-US" dirty="0"/>
                    </a:p>
                  </a:txBody>
                  <a:tcPr/>
                </a:tc>
                <a:tc>
                  <a:txBody>
                    <a:bodyPr/>
                    <a:lstStyle/>
                    <a:p>
                      <a:r>
                        <a:rPr lang="en-IN" dirty="0"/>
                        <a:t>Publish acknowledge</a:t>
                      </a:r>
                      <a:endParaRPr lang="en-US" dirty="0"/>
                    </a:p>
                  </a:txBody>
                  <a:tcPr/>
                </a:tc>
                <a:tc>
                  <a:txBody>
                    <a:bodyPr/>
                    <a:lstStyle/>
                    <a:p>
                      <a:endParaRPr lang="en-US" dirty="0"/>
                    </a:p>
                  </a:txBody>
                  <a:tcPr/>
                </a:tc>
                <a:extLst>
                  <a:ext uri="{0D108BD9-81ED-4DB2-BD59-A6C34878D82A}">
                    <a16:rowId xmlns:a16="http://schemas.microsoft.com/office/drawing/2014/main" val="2366608090"/>
                  </a:ext>
                </a:extLst>
              </a:tr>
              <a:tr h="357635">
                <a:tc>
                  <a:txBody>
                    <a:bodyPr/>
                    <a:lstStyle/>
                    <a:p>
                      <a:r>
                        <a:rPr lang="en-IN" b="1" dirty="0"/>
                        <a:t>PUBREC</a:t>
                      </a:r>
                      <a:endParaRPr lang="en-US" b="1" dirty="0"/>
                    </a:p>
                  </a:txBody>
                  <a:tcPr/>
                </a:tc>
                <a:tc>
                  <a:txBody>
                    <a:bodyPr/>
                    <a:lstStyle/>
                    <a:p>
                      <a:r>
                        <a:rPr lang="en-IN" dirty="0"/>
                        <a:t>5</a:t>
                      </a:r>
                      <a:endParaRPr lang="en-US" dirty="0"/>
                    </a:p>
                  </a:txBody>
                  <a:tcPr/>
                </a:tc>
                <a:tc>
                  <a:txBody>
                    <a:bodyPr/>
                    <a:lstStyle/>
                    <a:p>
                      <a:r>
                        <a:rPr lang="en-IN" dirty="0"/>
                        <a:t>C to S or S to C</a:t>
                      </a:r>
                      <a:endParaRPr lang="en-US" dirty="0"/>
                    </a:p>
                  </a:txBody>
                  <a:tcPr/>
                </a:tc>
                <a:tc>
                  <a:txBody>
                    <a:bodyPr/>
                    <a:lstStyle/>
                    <a:p>
                      <a:r>
                        <a:rPr lang="en-IN" dirty="0"/>
                        <a:t>Publish received</a:t>
                      </a:r>
                      <a:endParaRPr lang="en-US" dirty="0"/>
                    </a:p>
                  </a:txBody>
                  <a:tcPr/>
                </a:tc>
                <a:tc>
                  <a:txBody>
                    <a:bodyPr/>
                    <a:lstStyle/>
                    <a:p>
                      <a:endParaRPr lang="en-US" dirty="0"/>
                    </a:p>
                  </a:txBody>
                  <a:tcPr/>
                </a:tc>
                <a:extLst>
                  <a:ext uri="{0D108BD9-81ED-4DB2-BD59-A6C34878D82A}">
                    <a16:rowId xmlns:a16="http://schemas.microsoft.com/office/drawing/2014/main" val="3416059639"/>
                  </a:ext>
                </a:extLst>
              </a:tr>
              <a:tr h="357635">
                <a:tc>
                  <a:txBody>
                    <a:bodyPr/>
                    <a:lstStyle/>
                    <a:p>
                      <a:r>
                        <a:rPr lang="en-IN" b="1" dirty="0"/>
                        <a:t>PUBREL</a:t>
                      </a:r>
                      <a:endParaRPr lang="en-US" b="1" dirty="0"/>
                    </a:p>
                  </a:txBody>
                  <a:tcPr/>
                </a:tc>
                <a:tc>
                  <a:txBody>
                    <a:bodyPr/>
                    <a:lstStyle/>
                    <a:p>
                      <a:r>
                        <a:rPr lang="en-IN" dirty="0"/>
                        <a:t>6</a:t>
                      </a:r>
                      <a:endParaRPr lang="en-US" dirty="0"/>
                    </a:p>
                  </a:txBody>
                  <a:tcPr/>
                </a:tc>
                <a:tc>
                  <a:txBody>
                    <a:bodyPr/>
                    <a:lstStyle/>
                    <a:p>
                      <a:r>
                        <a:rPr lang="en-IN" dirty="0"/>
                        <a:t>C to S or S to C</a:t>
                      </a:r>
                      <a:endParaRPr lang="en-US" dirty="0"/>
                    </a:p>
                  </a:txBody>
                  <a:tcPr/>
                </a:tc>
                <a:tc>
                  <a:txBody>
                    <a:bodyPr/>
                    <a:lstStyle/>
                    <a:p>
                      <a:r>
                        <a:rPr lang="en-IN" dirty="0"/>
                        <a:t>Publish release</a:t>
                      </a:r>
                      <a:endParaRPr lang="en-US" dirty="0"/>
                    </a:p>
                  </a:txBody>
                  <a:tcPr/>
                </a:tc>
                <a:tc>
                  <a:txBody>
                    <a:bodyPr/>
                    <a:lstStyle/>
                    <a:p>
                      <a:endParaRPr lang="en-US" dirty="0"/>
                    </a:p>
                  </a:txBody>
                  <a:tcPr/>
                </a:tc>
                <a:extLst>
                  <a:ext uri="{0D108BD9-81ED-4DB2-BD59-A6C34878D82A}">
                    <a16:rowId xmlns:a16="http://schemas.microsoft.com/office/drawing/2014/main" val="1117084490"/>
                  </a:ext>
                </a:extLst>
              </a:tr>
              <a:tr h="357635">
                <a:tc>
                  <a:txBody>
                    <a:bodyPr/>
                    <a:lstStyle/>
                    <a:p>
                      <a:r>
                        <a:rPr lang="en-IN" b="1" dirty="0"/>
                        <a:t>PUBCOMP</a:t>
                      </a:r>
                      <a:endParaRPr lang="en-US" b="1" dirty="0"/>
                    </a:p>
                  </a:txBody>
                  <a:tcPr/>
                </a:tc>
                <a:tc>
                  <a:txBody>
                    <a:bodyPr/>
                    <a:lstStyle/>
                    <a:p>
                      <a:r>
                        <a:rPr lang="en-IN" dirty="0"/>
                        <a:t>7</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 to S or S to C</a:t>
                      </a:r>
                      <a:endParaRPr lang="en-US" dirty="0"/>
                    </a:p>
                  </a:txBody>
                  <a:tcPr/>
                </a:tc>
                <a:tc>
                  <a:txBody>
                    <a:bodyPr/>
                    <a:lstStyle/>
                    <a:p>
                      <a:r>
                        <a:rPr lang="en-IN" dirty="0"/>
                        <a:t>Publish complete</a:t>
                      </a:r>
                      <a:endParaRPr lang="en-US" dirty="0"/>
                    </a:p>
                  </a:txBody>
                  <a:tcPr/>
                </a:tc>
                <a:tc>
                  <a:txBody>
                    <a:bodyPr/>
                    <a:lstStyle/>
                    <a:p>
                      <a:endParaRPr lang="en-US" dirty="0"/>
                    </a:p>
                  </a:txBody>
                  <a:tcPr/>
                </a:tc>
                <a:extLst>
                  <a:ext uri="{0D108BD9-81ED-4DB2-BD59-A6C34878D82A}">
                    <a16:rowId xmlns:a16="http://schemas.microsoft.com/office/drawing/2014/main" val="1259773903"/>
                  </a:ext>
                </a:extLst>
              </a:tr>
              <a:tr h="357635">
                <a:tc>
                  <a:txBody>
                    <a:bodyPr/>
                    <a:lstStyle/>
                    <a:p>
                      <a:r>
                        <a:rPr lang="en-IN" b="1" dirty="0"/>
                        <a:t>SUBSCRIBE</a:t>
                      </a:r>
                      <a:endParaRPr lang="en-US" b="1" dirty="0"/>
                    </a:p>
                  </a:txBody>
                  <a:tcPr/>
                </a:tc>
                <a:tc>
                  <a:txBody>
                    <a:bodyPr/>
                    <a:lstStyle/>
                    <a:p>
                      <a:r>
                        <a:rPr lang="en-IN" dirty="0"/>
                        <a:t>8</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Client to server</a:t>
                      </a:r>
                      <a:endParaRPr lang="en-US" dirty="0"/>
                    </a:p>
                  </a:txBody>
                  <a:tcPr/>
                </a:tc>
                <a:tc>
                  <a:txBody>
                    <a:bodyPr/>
                    <a:lstStyle/>
                    <a:p>
                      <a:r>
                        <a:rPr lang="en-IN" dirty="0"/>
                        <a:t>Client subscribe request</a:t>
                      </a:r>
                      <a:endParaRPr lang="en-US" dirty="0"/>
                    </a:p>
                  </a:txBody>
                  <a:tcPr/>
                </a:tc>
                <a:tc>
                  <a:txBody>
                    <a:bodyPr/>
                    <a:lstStyle/>
                    <a:p>
                      <a:endParaRPr lang="en-US" dirty="0"/>
                    </a:p>
                  </a:txBody>
                  <a:tcPr/>
                </a:tc>
                <a:extLst>
                  <a:ext uri="{0D108BD9-81ED-4DB2-BD59-A6C34878D82A}">
                    <a16:rowId xmlns:a16="http://schemas.microsoft.com/office/drawing/2014/main" val="3543140266"/>
                  </a:ext>
                </a:extLst>
              </a:tr>
              <a:tr h="357635">
                <a:tc>
                  <a:txBody>
                    <a:bodyPr/>
                    <a:lstStyle/>
                    <a:p>
                      <a:r>
                        <a:rPr lang="en-IN" b="1" dirty="0"/>
                        <a:t>SUBACK</a:t>
                      </a:r>
                      <a:endParaRPr lang="en-US" b="1" dirty="0"/>
                    </a:p>
                  </a:txBody>
                  <a:tcPr/>
                </a:tc>
                <a:tc>
                  <a:txBody>
                    <a:bodyPr/>
                    <a:lstStyle/>
                    <a:p>
                      <a:r>
                        <a:rPr lang="en-IN" dirty="0"/>
                        <a:t>9</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Server to client</a:t>
                      </a:r>
                      <a:endParaRPr lang="en-US" dirty="0"/>
                    </a:p>
                  </a:txBody>
                  <a:tcPr/>
                </a:tc>
                <a:tc>
                  <a:txBody>
                    <a:bodyPr/>
                    <a:lstStyle/>
                    <a:p>
                      <a:r>
                        <a:rPr lang="en-IN" dirty="0"/>
                        <a:t>Subscribe acknowledge</a:t>
                      </a:r>
                      <a:endParaRPr lang="en-US" dirty="0"/>
                    </a:p>
                  </a:txBody>
                  <a:tcPr/>
                </a:tc>
                <a:tc>
                  <a:txBody>
                    <a:bodyPr/>
                    <a:lstStyle/>
                    <a:p>
                      <a:endParaRPr lang="en-US" dirty="0"/>
                    </a:p>
                  </a:txBody>
                  <a:tcPr/>
                </a:tc>
                <a:extLst>
                  <a:ext uri="{0D108BD9-81ED-4DB2-BD59-A6C34878D82A}">
                    <a16:rowId xmlns:a16="http://schemas.microsoft.com/office/drawing/2014/main" val="2394638543"/>
                  </a:ext>
                </a:extLst>
              </a:tr>
              <a:tr h="357635">
                <a:tc>
                  <a:txBody>
                    <a:bodyPr/>
                    <a:lstStyle/>
                    <a:p>
                      <a:r>
                        <a:rPr lang="en-IN" b="1" dirty="0"/>
                        <a:t>UNSUBSCRIBE</a:t>
                      </a:r>
                      <a:endParaRPr lang="en-US" b="1" dirty="0"/>
                    </a:p>
                  </a:txBody>
                  <a:tcPr/>
                </a:tc>
                <a:tc>
                  <a:txBody>
                    <a:bodyPr/>
                    <a:lstStyle/>
                    <a:p>
                      <a:r>
                        <a:rPr lang="en-IN" dirty="0"/>
                        <a:t>10</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Client to server</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Client unsubscribe request</a:t>
                      </a:r>
                      <a:endParaRPr lang="en-US" dirty="0"/>
                    </a:p>
                  </a:txBody>
                  <a:tcPr/>
                </a:tc>
                <a:tc>
                  <a:txBody>
                    <a:bodyPr/>
                    <a:lstStyle/>
                    <a:p>
                      <a:endParaRPr lang="en-US" dirty="0"/>
                    </a:p>
                  </a:txBody>
                  <a:tcPr/>
                </a:tc>
                <a:extLst>
                  <a:ext uri="{0D108BD9-81ED-4DB2-BD59-A6C34878D82A}">
                    <a16:rowId xmlns:a16="http://schemas.microsoft.com/office/drawing/2014/main" val="4074947348"/>
                  </a:ext>
                </a:extLst>
              </a:tr>
              <a:tr h="357635">
                <a:tc>
                  <a:txBody>
                    <a:bodyPr/>
                    <a:lstStyle/>
                    <a:p>
                      <a:r>
                        <a:rPr lang="en-IN" b="1" dirty="0"/>
                        <a:t>UNSUBACK</a:t>
                      </a:r>
                      <a:endParaRPr lang="en-US" b="1" dirty="0"/>
                    </a:p>
                  </a:txBody>
                  <a:tcPr/>
                </a:tc>
                <a:tc>
                  <a:txBody>
                    <a:bodyPr/>
                    <a:lstStyle/>
                    <a:p>
                      <a:r>
                        <a:rPr lang="en-IN" dirty="0"/>
                        <a:t>11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Server to client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Unsubscribe acknowledge</a:t>
                      </a:r>
                      <a:endParaRPr lang="en-US" dirty="0"/>
                    </a:p>
                  </a:txBody>
                  <a:tcPr/>
                </a:tc>
                <a:tc>
                  <a:txBody>
                    <a:bodyPr/>
                    <a:lstStyle/>
                    <a:p>
                      <a:endParaRPr lang="en-US" dirty="0"/>
                    </a:p>
                  </a:txBody>
                  <a:tcPr/>
                </a:tc>
                <a:extLst>
                  <a:ext uri="{0D108BD9-81ED-4DB2-BD59-A6C34878D82A}">
                    <a16:rowId xmlns:a16="http://schemas.microsoft.com/office/drawing/2014/main" val="4128410714"/>
                  </a:ext>
                </a:extLst>
              </a:tr>
              <a:tr h="357635">
                <a:tc>
                  <a:txBody>
                    <a:bodyPr/>
                    <a:lstStyle/>
                    <a:p>
                      <a:r>
                        <a:rPr lang="en-IN" b="1" dirty="0"/>
                        <a:t>PINGREQ</a:t>
                      </a:r>
                      <a:endParaRPr lang="en-US" b="1" dirty="0"/>
                    </a:p>
                  </a:txBody>
                  <a:tcPr/>
                </a:tc>
                <a:tc>
                  <a:txBody>
                    <a:bodyPr/>
                    <a:lstStyle/>
                    <a:p>
                      <a:r>
                        <a:rPr lang="en-IN" dirty="0"/>
                        <a:t>12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Client to server</a:t>
                      </a:r>
                      <a:endParaRPr lang="en-US" dirty="0"/>
                    </a:p>
                  </a:txBody>
                  <a:tcPr/>
                </a:tc>
                <a:tc>
                  <a:txBody>
                    <a:bodyPr/>
                    <a:lstStyle/>
                    <a:p>
                      <a:r>
                        <a:rPr lang="en-IN" dirty="0"/>
                        <a:t>Ping request</a:t>
                      </a:r>
                      <a:endParaRPr lang="en-US" dirty="0"/>
                    </a:p>
                  </a:txBody>
                  <a:tcPr/>
                </a:tc>
                <a:tc>
                  <a:txBody>
                    <a:bodyPr/>
                    <a:lstStyle/>
                    <a:p>
                      <a:endParaRPr lang="en-IN" dirty="0"/>
                    </a:p>
                  </a:txBody>
                  <a:tcPr/>
                </a:tc>
                <a:extLst>
                  <a:ext uri="{0D108BD9-81ED-4DB2-BD59-A6C34878D82A}">
                    <a16:rowId xmlns:a16="http://schemas.microsoft.com/office/drawing/2014/main" val="937568940"/>
                  </a:ext>
                </a:extLst>
              </a:tr>
              <a:tr h="357635">
                <a:tc>
                  <a:txBody>
                    <a:bodyPr/>
                    <a:lstStyle/>
                    <a:p>
                      <a:r>
                        <a:rPr lang="en-IN" b="1" dirty="0"/>
                        <a:t>PINGRESP</a:t>
                      </a:r>
                      <a:endParaRPr lang="en-US" b="1" dirty="0"/>
                    </a:p>
                  </a:txBody>
                  <a:tcPr/>
                </a:tc>
                <a:tc>
                  <a:txBody>
                    <a:bodyPr/>
                    <a:lstStyle/>
                    <a:p>
                      <a:r>
                        <a:rPr lang="en-IN" dirty="0"/>
                        <a:t>13</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Server to client</a:t>
                      </a:r>
                      <a:endParaRPr lang="en-US" dirty="0"/>
                    </a:p>
                  </a:txBody>
                  <a:tcPr/>
                </a:tc>
                <a:tc>
                  <a:txBody>
                    <a:bodyPr/>
                    <a:lstStyle/>
                    <a:p>
                      <a:r>
                        <a:rPr lang="en-IN" dirty="0"/>
                        <a:t>Ping response</a:t>
                      </a:r>
                      <a:endParaRPr lang="en-US" dirty="0"/>
                    </a:p>
                  </a:txBody>
                  <a:tcPr/>
                </a:tc>
                <a:tc>
                  <a:txBody>
                    <a:bodyPr/>
                    <a:lstStyle/>
                    <a:p>
                      <a:endParaRPr lang="en-US" dirty="0"/>
                    </a:p>
                  </a:txBody>
                  <a:tcPr/>
                </a:tc>
                <a:extLst>
                  <a:ext uri="{0D108BD9-81ED-4DB2-BD59-A6C34878D82A}">
                    <a16:rowId xmlns:a16="http://schemas.microsoft.com/office/drawing/2014/main" val="2987882969"/>
                  </a:ext>
                </a:extLst>
              </a:tr>
              <a:tr h="357635">
                <a:tc>
                  <a:txBody>
                    <a:bodyPr/>
                    <a:lstStyle/>
                    <a:p>
                      <a:r>
                        <a:rPr lang="en-IN" b="1" dirty="0"/>
                        <a:t>DISCONNECT</a:t>
                      </a:r>
                      <a:endParaRPr lang="en-US" b="1" dirty="0"/>
                    </a:p>
                  </a:txBody>
                  <a:tcPr/>
                </a:tc>
                <a:tc>
                  <a:txBody>
                    <a:bodyPr/>
                    <a:lstStyle/>
                    <a:p>
                      <a:r>
                        <a:rPr lang="en-IN" dirty="0"/>
                        <a:t>14</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Client to server</a:t>
                      </a:r>
                      <a:endParaRPr lang="en-US" dirty="0"/>
                    </a:p>
                  </a:txBody>
                  <a:tcPr/>
                </a:tc>
                <a:tc>
                  <a:txBody>
                    <a:bodyPr/>
                    <a:lstStyle/>
                    <a:p>
                      <a:r>
                        <a:rPr lang="en-IN" dirty="0"/>
                        <a:t>Client disconnecting</a:t>
                      </a:r>
                      <a:endParaRPr lang="en-US" dirty="0"/>
                    </a:p>
                  </a:txBody>
                  <a:tcPr/>
                </a:tc>
                <a:tc>
                  <a:txBody>
                    <a:bodyPr/>
                    <a:lstStyle/>
                    <a:p>
                      <a:endParaRPr lang="en-US" dirty="0"/>
                    </a:p>
                  </a:txBody>
                  <a:tcPr/>
                </a:tc>
                <a:extLst>
                  <a:ext uri="{0D108BD9-81ED-4DB2-BD59-A6C34878D82A}">
                    <a16:rowId xmlns:a16="http://schemas.microsoft.com/office/drawing/2014/main" val="2521898272"/>
                  </a:ext>
                </a:extLst>
              </a:tr>
            </a:tbl>
          </a:graphicData>
        </a:graphic>
      </p:graphicFrame>
      <p:graphicFrame>
        <p:nvGraphicFramePr>
          <p:cNvPr id="16" name="Table 16">
            <a:extLst>
              <a:ext uri="{FF2B5EF4-FFF2-40B4-BE49-F238E27FC236}">
                <a16:creationId xmlns:a16="http://schemas.microsoft.com/office/drawing/2014/main" id="{E3B837A5-891D-40B2-AA8C-8570030A9E4E}"/>
              </a:ext>
            </a:extLst>
          </p:cNvPr>
          <p:cNvGraphicFramePr>
            <a:graphicFrameLocks noGrp="1"/>
          </p:cNvGraphicFramePr>
          <p:nvPr>
            <p:extLst>
              <p:ext uri="{D42A27DB-BD31-4B8C-83A1-F6EECF244321}">
                <p14:modId xmlns:p14="http://schemas.microsoft.com/office/powerpoint/2010/main" val="3938006527"/>
              </p:ext>
            </p:extLst>
          </p:nvPr>
        </p:nvGraphicFramePr>
        <p:xfrm>
          <a:off x="8913113" y="1609115"/>
          <a:ext cx="3143252" cy="5124364"/>
        </p:xfrm>
        <a:graphic>
          <a:graphicData uri="http://schemas.openxmlformats.org/drawingml/2006/table">
            <a:tbl>
              <a:tblPr firstRow="1" bandRow="1">
                <a:tableStyleId>{E8B1032C-EA38-4F05-BA0D-38AFFFC7BED3}</a:tableStyleId>
              </a:tblPr>
              <a:tblGrid>
                <a:gridCol w="785813">
                  <a:extLst>
                    <a:ext uri="{9D8B030D-6E8A-4147-A177-3AD203B41FA5}">
                      <a16:colId xmlns:a16="http://schemas.microsoft.com/office/drawing/2014/main" val="1637833070"/>
                    </a:ext>
                  </a:extLst>
                </a:gridCol>
                <a:gridCol w="785813">
                  <a:extLst>
                    <a:ext uri="{9D8B030D-6E8A-4147-A177-3AD203B41FA5}">
                      <a16:colId xmlns:a16="http://schemas.microsoft.com/office/drawing/2014/main" val="1795399149"/>
                    </a:ext>
                  </a:extLst>
                </a:gridCol>
                <a:gridCol w="785813">
                  <a:extLst>
                    <a:ext uri="{9D8B030D-6E8A-4147-A177-3AD203B41FA5}">
                      <a16:colId xmlns:a16="http://schemas.microsoft.com/office/drawing/2014/main" val="977233212"/>
                    </a:ext>
                  </a:extLst>
                </a:gridCol>
                <a:gridCol w="785813">
                  <a:extLst>
                    <a:ext uri="{9D8B030D-6E8A-4147-A177-3AD203B41FA5}">
                      <a16:colId xmlns:a16="http://schemas.microsoft.com/office/drawing/2014/main" val="1058270112"/>
                    </a:ext>
                  </a:extLst>
                </a:gridCol>
              </a:tblGrid>
              <a:tr h="366026">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892953310"/>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4094894615"/>
                  </a:ext>
                </a:extLst>
              </a:tr>
              <a:tr h="366026">
                <a:tc>
                  <a:txBody>
                    <a:bodyPr/>
                    <a:lstStyle/>
                    <a:p>
                      <a:r>
                        <a:rPr lang="en-IN" b="1" dirty="0"/>
                        <a:t>DUP</a:t>
                      </a:r>
                      <a:endParaRPr lang="en-US" b="1" dirty="0"/>
                    </a:p>
                  </a:txBody>
                  <a:tcPr/>
                </a:tc>
                <a:tc>
                  <a:txBody>
                    <a:bodyPr/>
                    <a:lstStyle/>
                    <a:p>
                      <a:r>
                        <a:rPr lang="en-IN" b="1" dirty="0"/>
                        <a:t>QoS</a:t>
                      </a:r>
                      <a:endParaRPr lang="en-US" b="1" dirty="0"/>
                    </a:p>
                  </a:txBody>
                  <a:tcPr/>
                </a:tc>
                <a:tc>
                  <a:txBody>
                    <a:bodyPr/>
                    <a:lstStyle/>
                    <a:p>
                      <a:r>
                        <a:rPr lang="en-IN" b="1" dirty="0"/>
                        <a:t>QoS</a:t>
                      </a:r>
                      <a:endParaRPr lang="en-US" b="1" dirty="0"/>
                    </a:p>
                  </a:txBody>
                  <a:tcPr/>
                </a:tc>
                <a:tc>
                  <a:txBody>
                    <a:bodyPr/>
                    <a:lstStyle/>
                    <a:p>
                      <a:r>
                        <a:rPr lang="en-IN" b="1" dirty="0"/>
                        <a:t>RETN</a:t>
                      </a:r>
                      <a:endParaRPr lang="en-US" b="1" dirty="0"/>
                    </a:p>
                  </a:txBody>
                  <a:tcPr/>
                </a:tc>
                <a:extLst>
                  <a:ext uri="{0D108BD9-81ED-4DB2-BD59-A6C34878D82A}">
                    <a16:rowId xmlns:a16="http://schemas.microsoft.com/office/drawing/2014/main" val="3850777059"/>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824878110"/>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4036464835"/>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1</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1411335218"/>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1628563718"/>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1</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3388946866"/>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3891872698"/>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1</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1487120592"/>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1473468127"/>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3734838147"/>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4183478321"/>
                  </a:ext>
                </a:extLst>
              </a:tr>
              <a:tr h="366026">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tc>
                  <a:txBody>
                    <a:bodyPr/>
                    <a:lstStyle/>
                    <a:p>
                      <a:r>
                        <a:rPr lang="en-IN" b="1" dirty="0"/>
                        <a:t>0</a:t>
                      </a:r>
                      <a:endParaRPr lang="en-US" b="1" dirty="0"/>
                    </a:p>
                  </a:txBody>
                  <a:tcPr/>
                </a:tc>
                <a:extLst>
                  <a:ext uri="{0D108BD9-81ED-4DB2-BD59-A6C34878D82A}">
                    <a16:rowId xmlns:a16="http://schemas.microsoft.com/office/drawing/2014/main" val="3338558637"/>
                  </a:ext>
                </a:extLst>
              </a:tr>
            </a:tbl>
          </a:graphicData>
        </a:graphic>
      </p:graphicFrame>
      <p:sp>
        <p:nvSpPr>
          <p:cNvPr id="10" name="TextBox 9">
            <a:extLst>
              <a:ext uri="{FF2B5EF4-FFF2-40B4-BE49-F238E27FC236}">
                <a16:creationId xmlns:a16="http://schemas.microsoft.com/office/drawing/2014/main" id="{FA94FBC7-58A0-4BCA-8087-3AAC6DB4064E}"/>
              </a:ext>
            </a:extLst>
          </p:cNvPr>
          <p:cNvSpPr txBox="1"/>
          <p:nvPr/>
        </p:nvSpPr>
        <p:spPr>
          <a:xfrm>
            <a:off x="1425381" y="176866"/>
            <a:ext cx="2135748" cy="400110"/>
          </a:xfrm>
          <a:prstGeom prst="rect">
            <a:avLst/>
          </a:prstGeom>
          <a:noFill/>
        </p:spPr>
        <p:txBody>
          <a:bodyPr wrap="square" rtlCol="0">
            <a:spAutoFit/>
          </a:bodyPr>
          <a:lstStyle/>
          <a:p>
            <a:r>
              <a:rPr lang="en-IN" sz="2000" b="1" dirty="0">
                <a:solidFill>
                  <a:schemeClr val="bg1"/>
                </a:solidFill>
              </a:rPr>
              <a:t>Control Packet</a:t>
            </a:r>
          </a:p>
        </p:txBody>
      </p:sp>
    </p:spTree>
    <p:extLst>
      <p:ext uri="{BB962C8B-B14F-4D97-AF65-F5344CB8AC3E}">
        <p14:creationId xmlns:p14="http://schemas.microsoft.com/office/powerpoint/2010/main" val="36780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FC80C3-8DCE-4A9D-B00D-1D1D982D9386}"/>
              </a:ext>
            </a:extLst>
          </p:cNvPr>
          <p:cNvGrpSpPr/>
          <p:nvPr/>
        </p:nvGrpSpPr>
        <p:grpSpPr>
          <a:xfrm>
            <a:off x="274398" y="109491"/>
            <a:ext cx="2235872" cy="497992"/>
            <a:chOff x="274398" y="109491"/>
            <a:chExt cx="2235872" cy="497992"/>
          </a:xfrm>
        </p:grpSpPr>
        <p:sp>
          <p:nvSpPr>
            <p:cNvPr id="2" name="Rectangle: Rounded Corners 1">
              <a:extLst>
                <a:ext uri="{FF2B5EF4-FFF2-40B4-BE49-F238E27FC236}">
                  <a16:creationId xmlns:a16="http://schemas.microsoft.com/office/drawing/2014/main" id="{FF665511-1453-46D3-B032-35BDBD54B00F}"/>
                </a:ext>
              </a:extLst>
            </p:cNvPr>
            <p:cNvSpPr/>
            <p:nvPr/>
          </p:nvSpPr>
          <p:spPr>
            <a:xfrm>
              <a:off x="274398" y="109491"/>
              <a:ext cx="2178021" cy="49799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BC9987-3C41-4994-8A94-8428A50EF170}"/>
                </a:ext>
              </a:extLst>
            </p:cNvPr>
            <p:cNvSpPr txBox="1"/>
            <p:nvPr/>
          </p:nvSpPr>
          <p:spPr>
            <a:xfrm>
              <a:off x="284981" y="158432"/>
              <a:ext cx="2225289" cy="400110"/>
            </a:xfrm>
            <a:prstGeom prst="rect">
              <a:avLst/>
            </a:prstGeom>
            <a:noFill/>
          </p:spPr>
          <p:txBody>
            <a:bodyPr wrap="none" rtlCol="0">
              <a:spAutoFit/>
            </a:bodyPr>
            <a:lstStyle/>
            <a:p>
              <a:r>
                <a:rPr lang="en-IN" sz="2000" b="1" dirty="0">
                  <a:solidFill>
                    <a:schemeClr val="bg1"/>
                  </a:solidFill>
                </a:rPr>
                <a:t>Connect packet</a:t>
              </a:r>
              <a:endParaRPr lang="en-US" sz="2000" b="1" dirty="0">
                <a:solidFill>
                  <a:schemeClr val="bg1"/>
                </a:solidFill>
              </a:endParaRPr>
            </a:p>
          </p:txBody>
        </p:sp>
      </p:grpSp>
      <p:grpSp>
        <p:nvGrpSpPr>
          <p:cNvPr id="51" name="Group 50">
            <a:extLst>
              <a:ext uri="{FF2B5EF4-FFF2-40B4-BE49-F238E27FC236}">
                <a16:creationId xmlns:a16="http://schemas.microsoft.com/office/drawing/2014/main" id="{D9073C52-A0C9-4E25-8D64-2FA3CB38A50E}"/>
              </a:ext>
            </a:extLst>
          </p:cNvPr>
          <p:cNvGrpSpPr/>
          <p:nvPr/>
        </p:nvGrpSpPr>
        <p:grpSpPr>
          <a:xfrm>
            <a:off x="3543299" y="358487"/>
            <a:ext cx="4254249" cy="1481839"/>
            <a:chOff x="1451609" y="1381785"/>
            <a:chExt cx="4254249" cy="1481839"/>
          </a:xfrm>
        </p:grpSpPr>
        <p:sp>
          <p:nvSpPr>
            <p:cNvPr id="17" name="TextBox 16">
              <a:extLst>
                <a:ext uri="{FF2B5EF4-FFF2-40B4-BE49-F238E27FC236}">
                  <a16:creationId xmlns:a16="http://schemas.microsoft.com/office/drawing/2014/main" id="{AA3D33AD-FC91-46F4-957F-676525559484}"/>
                </a:ext>
              </a:extLst>
            </p:cNvPr>
            <p:cNvSpPr txBox="1"/>
            <p:nvPr/>
          </p:nvSpPr>
          <p:spPr>
            <a:xfrm>
              <a:off x="2560703" y="2401959"/>
              <a:ext cx="2350613" cy="461665"/>
            </a:xfrm>
            <a:prstGeom prst="rect">
              <a:avLst/>
            </a:prstGeom>
            <a:noFill/>
          </p:spPr>
          <p:txBody>
            <a:bodyPr wrap="square" rtlCol="0">
              <a:spAutoFit/>
            </a:bodyPr>
            <a:lstStyle/>
            <a:p>
              <a:r>
                <a:rPr lang="en-IN" sz="2400" b="1" dirty="0"/>
                <a:t>Fixed header</a:t>
              </a:r>
              <a:endParaRPr lang="en-US" sz="2400" b="1" dirty="0"/>
            </a:p>
          </p:txBody>
        </p:sp>
        <p:sp>
          <p:nvSpPr>
            <p:cNvPr id="41" name="Rectangle: Rounded Corners 40">
              <a:extLst>
                <a:ext uri="{FF2B5EF4-FFF2-40B4-BE49-F238E27FC236}">
                  <a16:creationId xmlns:a16="http://schemas.microsoft.com/office/drawing/2014/main" id="{F75BADB2-3EC5-4524-8E32-CB30444FAD35}"/>
                </a:ext>
              </a:extLst>
            </p:cNvPr>
            <p:cNvSpPr/>
            <p:nvPr/>
          </p:nvSpPr>
          <p:spPr>
            <a:xfrm>
              <a:off x="1451609" y="1381785"/>
              <a:ext cx="4125479" cy="94576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1D6B321E-B4CD-4DE2-9C79-AED899C8C337}"/>
                </a:ext>
              </a:extLst>
            </p:cNvPr>
            <p:cNvSpPr/>
            <p:nvPr/>
          </p:nvSpPr>
          <p:spPr>
            <a:xfrm>
              <a:off x="1636206" y="1486734"/>
              <a:ext cx="1848994" cy="6554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97F08A3F-FDC6-4164-B8B0-65769560286B}"/>
                </a:ext>
              </a:extLst>
            </p:cNvPr>
            <p:cNvSpPr/>
            <p:nvPr/>
          </p:nvSpPr>
          <p:spPr>
            <a:xfrm>
              <a:off x="3548552" y="1493160"/>
              <a:ext cx="1874033" cy="6554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962B42C-7F13-44E1-887B-4EA2104FFB00}"/>
                </a:ext>
              </a:extLst>
            </p:cNvPr>
            <p:cNvSpPr txBox="1"/>
            <p:nvPr/>
          </p:nvSpPr>
          <p:spPr>
            <a:xfrm>
              <a:off x="1636206" y="1631828"/>
              <a:ext cx="1977390" cy="369332"/>
            </a:xfrm>
            <a:prstGeom prst="rect">
              <a:avLst/>
            </a:prstGeom>
            <a:noFill/>
          </p:spPr>
          <p:txBody>
            <a:bodyPr wrap="square" rtlCol="0">
              <a:spAutoFit/>
            </a:bodyPr>
            <a:lstStyle/>
            <a:p>
              <a:r>
                <a:rPr lang="en-IN" b="1" dirty="0">
                  <a:solidFill>
                    <a:schemeClr val="bg1"/>
                  </a:solidFill>
                </a:rPr>
                <a:t>Control Header</a:t>
              </a:r>
              <a:endParaRPr lang="en-US" b="1" dirty="0">
                <a:solidFill>
                  <a:schemeClr val="bg1"/>
                </a:solidFill>
              </a:endParaRPr>
            </a:p>
          </p:txBody>
        </p:sp>
        <p:sp>
          <p:nvSpPr>
            <p:cNvPr id="47" name="TextBox 46">
              <a:extLst>
                <a:ext uri="{FF2B5EF4-FFF2-40B4-BE49-F238E27FC236}">
                  <a16:creationId xmlns:a16="http://schemas.microsoft.com/office/drawing/2014/main" id="{013CD7BE-7F90-4CAB-AAFF-088CD750765B}"/>
                </a:ext>
              </a:extLst>
            </p:cNvPr>
            <p:cNvSpPr txBox="1"/>
            <p:nvPr/>
          </p:nvSpPr>
          <p:spPr>
            <a:xfrm>
              <a:off x="3548552" y="1592087"/>
              <a:ext cx="2157306" cy="400110"/>
            </a:xfrm>
            <a:prstGeom prst="rect">
              <a:avLst/>
            </a:prstGeom>
            <a:noFill/>
          </p:spPr>
          <p:txBody>
            <a:bodyPr wrap="square" rtlCol="0">
              <a:spAutoFit/>
            </a:bodyPr>
            <a:lstStyle/>
            <a:p>
              <a:r>
                <a:rPr lang="en-IN" sz="2000" b="1" dirty="0">
                  <a:solidFill>
                    <a:schemeClr val="bg1"/>
                  </a:solidFill>
                </a:rPr>
                <a:t>Packet Length</a:t>
              </a:r>
              <a:endParaRPr lang="en-US" sz="2000" b="1" dirty="0">
                <a:solidFill>
                  <a:schemeClr val="bg1"/>
                </a:solidFill>
              </a:endParaRPr>
            </a:p>
          </p:txBody>
        </p:sp>
      </p:grpSp>
      <p:graphicFrame>
        <p:nvGraphicFramePr>
          <p:cNvPr id="6" name="Table 6">
            <a:extLst>
              <a:ext uri="{FF2B5EF4-FFF2-40B4-BE49-F238E27FC236}">
                <a16:creationId xmlns:a16="http://schemas.microsoft.com/office/drawing/2014/main" id="{655F5648-E4DC-4641-949D-B846A12E0729}"/>
              </a:ext>
            </a:extLst>
          </p:cNvPr>
          <p:cNvGraphicFramePr>
            <a:graphicFrameLocks noGrp="1"/>
          </p:cNvGraphicFramePr>
          <p:nvPr>
            <p:extLst>
              <p:ext uri="{D42A27DB-BD31-4B8C-83A1-F6EECF244321}">
                <p14:modId xmlns:p14="http://schemas.microsoft.com/office/powerpoint/2010/main" val="3475119195"/>
              </p:ext>
            </p:extLst>
          </p:nvPr>
        </p:nvGraphicFramePr>
        <p:xfrm>
          <a:off x="717550" y="2079836"/>
          <a:ext cx="11283954" cy="2225040"/>
        </p:xfrm>
        <a:graphic>
          <a:graphicData uri="http://schemas.openxmlformats.org/drawingml/2006/table">
            <a:tbl>
              <a:tblPr firstRow="1" bandRow="1">
                <a:tableStyleId>{5C22544A-7EE6-4342-B048-85BDC9FD1C3A}</a:tableStyleId>
              </a:tblPr>
              <a:tblGrid>
                <a:gridCol w="802640">
                  <a:extLst>
                    <a:ext uri="{9D8B030D-6E8A-4147-A177-3AD203B41FA5}">
                      <a16:colId xmlns:a16="http://schemas.microsoft.com/office/drawing/2014/main" val="2957382667"/>
                    </a:ext>
                  </a:extLst>
                </a:gridCol>
                <a:gridCol w="1248988">
                  <a:extLst>
                    <a:ext uri="{9D8B030D-6E8A-4147-A177-3AD203B41FA5}">
                      <a16:colId xmlns:a16="http://schemas.microsoft.com/office/drawing/2014/main" val="3091202773"/>
                    </a:ext>
                  </a:extLst>
                </a:gridCol>
                <a:gridCol w="5940482">
                  <a:extLst>
                    <a:ext uri="{9D8B030D-6E8A-4147-A177-3AD203B41FA5}">
                      <a16:colId xmlns:a16="http://schemas.microsoft.com/office/drawing/2014/main" val="1237304626"/>
                    </a:ext>
                  </a:extLst>
                </a:gridCol>
                <a:gridCol w="457200">
                  <a:extLst>
                    <a:ext uri="{9D8B030D-6E8A-4147-A177-3AD203B41FA5}">
                      <a16:colId xmlns:a16="http://schemas.microsoft.com/office/drawing/2014/main" val="2625187469"/>
                    </a:ext>
                  </a:extLst>
                </a:gridCol>
                <a:gridCol w="422910">
                  <a:extLst>
                    <a:ext uri="{9D8B030D-6E8A-4147-A177-3AD203B41FA5}">
                      <a16:colId xmlns:a16="http://schemas.microsoft.com/office/drawing/2014/main" val="1119917567"/>
                    </a:ext>
                  </a:extLst>
                </a:gridCol>
                <a:gridCol w="400050">
                  <a:extLst>
                    <a:ext uri="{9D8B030D-6E8A-4147-A177-3AD203B41FA5}">
                      <a16:colId xmlns:a16="http://schemas.microsoft.com/office/drawing/2014/main" val="1602627450"/>
                    </a:ext>
                  </a:extLst>
                </a:gridCol>
                <a:gridCol w="411480">
                  <a:extLst>
                    <a:ext uri="{9D8B030D-6E8A-4147-A177-3AD203B41FA5}">
                      <a16:colId xmlns:a16="http://schemas.microsoft.com/office/drawing/2014/main" val="1647053857"/>
                    </a:ext>
                  </a:extLst>
                </a:gridCol>
                <a:gridCol w="411480">
                  <a:extLst>
                    <a:ext uri="{9D8B030D-6E8A-4147-A177-3AD203B41FA5}">
                      <a16:colId xmlns:a16="http://schemas.microsoft.com/office/drawing/2014/main" val="4220259677"/>
                    </a:ext>
                  </a:extLst>
                </a:gridCol>
                <a:gridCol w="388620">
                  <a:extLst>
                    <a:ext uri="{9D8B030D-6E8A-4147-A177-3AD203B41FA5}">
                      <a16:colId xmlns:a16="http://schemas.microsoft.com/office/drawing/2014/main" val="3638918663"/>
                    </a:ext>
                  </a:extLst>
                </a:gridCol>
                <a:gridCol w="400050">
                  <a:extLst>
                    <a:ext uri="{9D8B030D-6E8A-4147-A177-3AD203B41FA5}">
                      <a16:colId xmlns:a16="http://schemas.microsoft.com/office/drawing/2014/main" val="1234162919"/>
                    </a:ext>
                  </a:extLst>
                </a:gridCol>
                <a:gridCol w="400054">
                  <a:extLst>
                    <a:ext uri="{9D8B030D-6E8A-4147-A177-3AD203B41FA5}">
                      <a16:colId xmlns:a16="http://schemas.microsoft.com/office/drawing/2014/main" val="2000723090"/>
                    </a:ext>
                  </a:extLst>
                </a:gridCol>
              </a:tblGrid>
              <a:tr h="370840">
                <a:tc>
                  <a:txBody>
                    <a:bodyPr/>
                    <a:lstStyle/>
                    <a:p>
                      <a:pPr algn="ctr"/>
                      <a:r>
                        <a:rPr lang="en-IN" dirty="0"/>
                        <a:t>Byte</a:t>
                      </a:r>
                      <a:endParaRPr lang="en-US" dirty="0"/>
                    </a:p>
                  </a:txBody>
                  <a:tcPr/>
                </a:tc>
                <a:tc>
                  <a:txBody>
                    <a:bodyPr/>
                    <a:lstStyle/>
                    <a:p>
                      <a:pPr algn="ctr"/>
                      <a:r>
                        <a:rPr lang="en-IN" dirty="0"/>
                        <a:t>Value</a:t>
                      </a:r>
                      <a:endParaRPr lang="en-US" dirty="0"/>
                    </a:p>
                  </a:txBody>
                  <a:tcPr/>
                </a:tc>
                <a:tc>
                  <a:txBody>
                    <a:bodyPr/>
                    <a:lstStyle/>
                    <a:p>
                      <a:pPr algn="ctr"/>
                      <a:r>
                        <a:rPr lang="en-IN" dirty="0"/>
                        <a:t>Description</a:t>
                      </a:r>
                      <a:endParaRPr lang="en-US" dirty="0"/>
                    </a:p>
                  </a:txBody>
                  <a:tcPr/>
                </a:tc>
                <a:tc>
                  <a:txBody>
                    <a:bodyPr/>
                    <a:lstStyle/>
                    <a:p>
                      <a:pPr algn="ctr"/>
                      <a:r>
                        <a:rPr lang="en-IN" dirty="0"/>
                        <a:t>7</a:t>
                      </a:r>
                      <a:endParaRPr lang="en-US" dirty="0"/>
                    </a:p>
                  </a:txBody>
                  <a:tcPr/>
                </a:tc>
                <a:tc>
                  <a:txBody>
                    <a:bodyPr/>
                    <a:lstStyle/>
                    <a:p>
                      <a:pPr algn="ctr"/>
                      <a:r>
                        <a:rPr lang="en-IN" dirty="0"/>
                        <a:t>6</a:t>
                      </a:r>
                      <a:endParaRPr lang="en-US" dirty="0"/>
                    </a:p>
                  </a:txBody>
                  <a:tcPr/>
                </a:tc>
                <a:tc>
                  <a:txBody>
                    <a:bodyPr/>
                    <a:lstStyle/>
                    <a:p>
                      <a:pPr algn="ctr"/>
                      <a:r>
                        <a:rPr lang="en-IN" dirty="0"/>
                        <a:t>5</a:t>
                      </a:r>
                      <a:endParaRPr lang="en-US" dirty="0"/>
                    </a:p>
                  </a:txBody>
                  <a:tcPr/>
                </a:tc>
                <a:tc>
                  <a:txBody>
                    <a:bodyPr/>
                    <a:lstStyle/>
                    <a:p>
                      <a:pPr algn="ctr"/>
                      <a:r>
                        <a:rPr lang="en-IN" dirty="0"/>
                        <a:t>4</a:t>
                      </a:r>
                      <a:endParaRPr lang="en-US" dirty="0"/>
                    </a:p>
                  </a:txBody>
                  <a:tcPr/>
                </a:tc>
                <a:tc>
                  <a:txBody>
                    <a:bodyPr/>
                    <a:lstStyle/>
                    <a:p>
                      <a:pPr algn="ctr"/>
                      <a:r>
                        <a:rPr lang="en-IN" dirty="0"/>
                        <a:t>3</a:t>
                      </a:r>
                      <a:endParaRPr lang="en-US" dirty="0"/>
                    </a:p>
                  </a:txBody>
                  <a:tcPr/>
                </a:tc>
                <a:tc>
                  <a:txBody>
                    <a:bodyPr/>
                    <a:lstStyle/>
                    <a:p>
                      <a:pPr algn="ctr"/>
                      <a:r>
                        <a:rPr lang="en-IN" dirty="0"/>
                        <a:t>2</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333244011"/>
                  </a:ext>
                </a:extLst>
              </a:tr>
              <a:tr h="370840">
                <a:tc>
                  <a:txBody>
                    <a:bodyPr/>
                    <a:lstStyle/>
                    <a:p>
                      <a:pPr algn="ctr"/>
                      <a:r>
                        <a:rPr lang="en-IN" b="0" dirty="0"/>
                        <a:t>Byte1</a:t>
                      </a:r>
                      <a:endParaRPr lang="en-US" b="0" dirty="0"/>
                    </a:p>
                  </a:txBody>
                  <a:tcPr/>
                </a:tc>
                <a:tc>
                  <a:txBody>
                    <a:bodyPr/>
                    <a:lstStyle/>
                    <a:p>
                      <a:pPr algn="ctr"/>
                      <a:r>
                        <a:rPr lang="en-IN" dirty="0"/>
                        <a:t>0x10 </a:t>
                      </a:r>
                      <a:endParaRPr lang="en-US" dirty="0"/>
                    </a:p>
                  </a:txBody>
                  <a:tcPr/>
                </a:tc>
                <a:tc>
                  <a:txBody>
                    <a:bodyPr/>
                    <a:lstStyle/>
                    <a:p>
                      <a:pPr algn="ctr"/>
                      <a:r>
                        <a:rPr lang="en-IN" dirty="0"/>
                        <a:t>Control header (connect packet)</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3991460651"/>
                  </a:ext>
                </a:extLst>
              </a:tr>
              <a:tr h="370840">
                <a:tc>
                  <a:txBody>
                    <a:bodyPr/>
                    <a:lstStyle/>
                    <a:p>
                      <a:pPr algn="ctr"/>
                      <a:r>
                        <a:rPr lang="en-IN" dirty="0"/>
                        <a:t>Byte2</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057658423"/>
                  </a:ext>
                </a:extLst>
              </a:tr>
              <a:tr h="370840">
                <a:tc>
                  <a:txBody>
                    <a:bodyPr/>
                    <a:lstStyle/>
                    <a:p>
                      <a:pPr algn="ctr"/>
                      <a:r>
                        <a:rPr lang="en-IN" dirty="0"/>
                        <a:t>B</a:t>
                      </a:r>
                      <a:r>
                        <a:rPr lang="en-US" dirty="0"/>
                        <a:t>yte3</a:t>
                      </a:r>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11813703"/>
                  </a:ext>
                </a:extLst>
              </a:tr>
              <a:tr h="370840">
                <a:tc>
                  <a:txBody>
                    <a:bodyPr/>
                    <a:lstStyle/>
                    <a:p>
                      <a:pPr algn="ctr"/>
                      <a:r>
                        <a:rPr lang="en-IN" dirty="0"/>
                        <a:t>Byte4</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1288914701"/>
                  </a:ext>
                </a:extLst>
              </a:tr>
              <a:tr h="370840">
                <a:tc>
                  <a:txBody>
                    <a:bodyPr/>
                    <a:lstStyle/>
                    <a:p>
                      <a:pPr algn="ctr"/>
                      <a:r>
                        <a:rPr lang="en-IN" dirty="0"/>
                        <a:t>Byte5</a:t>
                      </a:r>
                      <a:endParaRPr lang="en-US" dirty="0"/>
                    </a:p>
                  </a:txBody>
                  <a:tcPr/>
                </a:tc>
                <a:tc>
                  <a:txBody>
                    <a:bodyPr/>
                    <a:lstStyle/>
                    <a:p>
                      <a:pPr algn="ctr"/>
                      <a:r>
                        <a:rPr lang="en-IN" dirty="0"/>
                        <a:t>-</a:t>
                      </a:r>
                      <a:endParaRPr lang="en-US" dirty="0"/>
                    </a:p>
                  </a:txBody>
                  <a:tcPr/>
                </a:tc>
                <a:tc>
                  <a:txBody>
                    <a:bodyPr/>
                    <a:lstStyle/>
                    <a:p>
                      <a:pPr algn="ctr"/>
                      <a:r>
                        <a:rPr lang="en-IN" dirty="0"/>
                        <a:t>Packet length</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tc>
                  <a:txBody>
                    <a:bodyPr/>
                    <a:lstStyle/>
                    <a:p>
                      <a:pPr algn="ctr"/>
                      <a:r>
                        <a:rPr lang="en-IN" dirty="0"/>
                        <a:t>-</a:t>
                      </a:r>
                      <a:endParaRPr lang="en-US" dirty="0"/>
                    </a:p>
                  </a:txBody>
                  <a:tcPr/>
                </a:tc>
                <a:extLst>
                  <a:ext uri="{0D108BD9-81ED-4DB2-BD59-A6C34878D82A}">
                    <a16:rowId xmlns:a16="http://schemas.microsoft.com/office/drawing/2014/main" val="3653520690"/>
                  </a:ext>
                </a:extLst>
              </a:tr>
            </a:tbl>
          </a:graphicData>
        </a:graphic>
      </p:graphicFrame>
    </p:spTree>
    <p:extLst>
      <p:ext uri="{BB962C8B-B14F-4D97-AF65-F5344CB8AC3E}">
        <p14:creationId xmlns:p14="http://schemas.microsoft.com/office/powerpoint/2010/main" val="31826736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2120</TotalTime>
  <Words>3256</Words>
  <Application>Microsoft Office PowerPoint</Application>
  <PresentationFormat>Widescreen</PresentationFormat>
  <Paragraphs>1945</Paragraphs>
  <Slides>38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 Black</vt:lpstr>
      <vt:lpstr>Calibri</vt:lpstr>
      <vt:lpstr>Calibri Light</vt:lpstr>
      <vt:lpstr>Open Sans</vt:lpstr>
      <vt:lpstr>roboto</vt:lpstr>
      <vt:lpstr>Retrospect</vt:lpstr>
      <vt:lpstr>MQTT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MQTT</dc:title>
  <dc:creator>Yogesh M Iggalore</dc:creator>
  <cp:lastModifiedBy>Yogesh M Iggalore</cp:lastModifiedBy>
  <cp:revision>466</cp:revision>
  <dcterms:created xsi:type="dcterms:W3CDTF">2019-12-29T15:13:30Z</dcterms:created>
  <dcterms:modified xsi:type="dcterms:W3CDTF">2022-02-12T14:33:58Z</dcterms:modified>
</cp:coreProperties>
</file>