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5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68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97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537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967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647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2826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105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9577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691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FD4D7-7265-4AD4-961D-859DEF4379F6}" type="datetimeFigureOut">
              <a:rPr lang="hi-IN" smtClean="0"/>
              <a:t>बुधवार, 25 अग्रहायन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10863-342F-4F02-9B8D-DA26158957CC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566EA-695F-4E8C-8A6A-194121ABDDE9}"/>
              </a:ext>
            </a:extLst>
          </p:cNvPr>
          <p:cNvSpPr txBox="1"/>
          <p:nvPr/>
        </p:nvSpPr>
        <p:spPr>
          <a:xfrm>
            <a:off x="3415004" y="1754155"/>
            <a:ext cx="5124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Modbus Protocol</a:t>
            </a:r>
            <a:endParaRPr lang="hi-IN" sz="5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45958-0DC8-481D-806E-E5140EF8F9ED}"/>
              </a:ext>
            </a:extLst>
          </p:cNvPr>
          <p:cNvSpPr txBox="1"/>
          <p:nvPr/>
        </p:nvSpPr>
        <p:spPr>
          <a:xfrm>
            <a:off x="8724123" y="3797559"/>
            <a:ext cx="289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Yogesh M Iggalore</a:t>
            </a:r>
            <a:endParaRPr lang="hi-IN" sz="2800" b="1" dirty="0"/>
          </a:p>
        </p:txBody>
      </p:sp>
    </p:spTree>
    <p:extLst>
      <p:ext uri="{BB962C8B-B14F-4D97-AF65-F5344CB8AC3E}">
        <p14:creationId xmlns:p14="http://schemas.microsoft.com/office/powerpoint/2010/main" val="269040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919384" y="373797"/>
            <a:ext cx="6972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4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Force Single Coil</a:t>
            </a:r>
            <a:r>
              <a:rPr lang="af-ZA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(FC=05)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326167" y="1261439"/>
            <a:ext cx="31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content of discrete coil 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6345"/>
              </p:ext>
            </p:extLst>
          </p:nvPr>
        </p:nvGraphicFramePr>
        <p:xfrm>
          <a:off x="120261" y="2187145"/>
          <a:ext cx="71997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0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732605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670725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2091223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662380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Coil value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00AC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FF00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4E8B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19727"/>
              </p:ext>
            </p:extLst>
          </p:nvPr>
        </p:nvGraphicFramePr>
        <p:xfrm>
          <a:off x="120261" y="3487610"/>
          <a:ext cx="7199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Coil value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00AC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FF00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4E8B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319965" y="1809243"/>
            <a:ext cx="3123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05: fun code force single 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00AC: coil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FF00: FF00 (ON) 0000 (OFF)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4E8B: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319965" y="3421469"/>
            <a:ext cx="3146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05: fun code force single 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00AC: coil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FF00: coil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4E8B: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8375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919384" y="373797"/>
            <a:ext cx="8325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Preset Single Register (FC=06)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326167" y="1261439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writing the contents of analog output holding register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06105"/>
              </p:ext>
            </p:extLst>
          </p:nvPr>
        </p:nvGraphicFramePr>
        <p:xfrm>
          <a:off x="120261" y="2187145"/>
          <a:ext cx="74095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62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783103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719419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2152173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681685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value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9A9B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92863"/>
              </p:ext>
            </p:extLst>
          </p:nvPr>
        </p:nvGraphicFramePr>
        <p:xfrm>
          <a:off x="120261" y="3487610"/>
          <a:ext cx="7199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address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9A9B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607000" y="1819321"/>
            <a:ext cx="3534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06: fun code force single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0001: holding register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0003: write value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9A9B: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607000" y="3429000"/>
            <a:ext cx="3534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06: fun code force single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0001: holding register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0003: write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9A9B: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0817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919384" y="373797"/>
            <a:ext cx="8325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Force Multiple </a:t>
            </a:r>
            <a:r>
              <a:rPr lang="fr-FR" sz="48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Coils</a:t>
            </a:r>
            <a:r>
              <a:rPr lang="fr-FR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(FC=15)</a:t>
            </a:r>
            <a:endParaRPr lang="fr-FR" sz="4800" b="0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4042536" y="1261157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writing the contents of a discrete coils 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83094"/>
              </p:ext>
            </p:extLst>
          </p:nvPr>
        </p:nvGraphicFramePr>
        <p:xfrm>
          <a:off x="120261" y="2187145"/>
          <a:ext cx="813852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55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542667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353304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1154825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1138327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  <a:gridCol w="1138327">
                  <a:extLst>
                    <a:ext uri="{9D8B030D-6E8A-4147-A177-3AD203B41FA5}">
                      <a16:colId xmlns:a16="http://schemas.microsoft.com/office/drawing/2014/main" val="2758597017"/>
                    </a:ext>
                  </a:extLst>
                </a:gridCol>
                <a:gridCol w="882617">
                  <a:extLst>
                    <a:ext uri="{9D8B030D-6E8A-4147-A177-3AD203B41FA5}">
                      <a16:colId xmlns:a16="http://schemas.microsoft.com/office/drawing/2014/main" val="176800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</a:t>
                      </a:r>
                    </a:p>
                    <a:p>
                      <a:pPr algn="ctr"/>
                      <a:r>
                        <a:rPr lang="en-US" dirty="0"/>
                        <a:t>of coils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followed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BF0B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60322"/>
              </p:ext>
            </p:extLst>
          </p:nvPr>
        </p:nvGraphicFramePr>
        <p:xfrm>
          <a:off x="120261" y="3612596"/>
          <a:ext cx="71997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coils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2699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220664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8286594" y="1883820"/>
            <a:ext cx="34619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0F: fun code force multiple coils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0013: start register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000A: number of coils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02: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CD01: coil values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9A9B: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8286594" y="4156097"/>
            <a:ext cx="3461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0F: fun code force multiple coils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0013: start register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000A: number of coils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2699: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7536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462183" y="327630"/>
            <a:ext cx="9678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f-ZA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Preset Multiple Registers (FC=16)</a:t>
            </a:r>
            <a:endParaRPr lang="fr-FR" sz="4800" b="0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4042536" y="1261157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writing the contents of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multiple registers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81199"/>
              </p:ext>
            </p:extLst>
          </p:nvPr>
        </p:nvGraphicFramePr>
        <p:xfrm>
          <a:off x="120261" y="2187145"/>
          <a:ext cx="813852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55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542667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353304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1154825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1138327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  <a:gridCol w="1138327">
                  <a:extLst>
                    <a:ext uri="{9D8B030D-6E8A-4147-A177-3AD203B41FA5}">
                      <a16:colId xmlns:a16="http://schemas.microsoft.com/office/drawing/2014/main" val="2758597017"/>
                    </a:ext>
                  </a:extLst>
                </a:gridCol>
                <a:gridCol w="882617">
                  <a:extLst>
                    <a:ext uri="{9D8B030D-6E8A-4147-A177-3AD203B41FA5}">
                      <a16:colId xmlns:a16="http://schemas.microsoft.com/office/drawing/2014/main" val="176800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</a:t>
                      </a:r>
                    </a:p>
                    <a:p>
                      <a:pPr algn="ctr"/>
                      <a:r>
                        <a:rPr lang="en-US" dirty="0"/>
                        <a:t>of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followed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000A0102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C6F0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22241"/>
              </p:ext>
            </p:extLst>
          </p:nvPr>
        </p:nvGraphicFramePr>
        <p:xfrm>
          <a:off x="120261" y="3612596"/>
          <a:ext cx="71997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1298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220664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8286594" y="1883820"/>
            <a:ext cx="3889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10: fun code preset multiple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0001: start register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0002: number of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04: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000A0102: registers values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c6F0: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8286594" y="4156097"/>
            <a:ext cx="3889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10: fun code preset multiple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0001: start register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0002: number of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1298: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855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43E29B-502B-4E44-8BB0-195431685B50}"/>
              </a:ext>
            </a:extLst>
          </p:cNvPr>
          <p:cNvSpPr/>
          <p:nvPr/>
        </p:nvSpPr>
        <p:spPr>
          <a:xfrm>
            <a:off x="2572468" y="397440"/>
            <a:ext cx="5859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f-ZA" sz="5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Modbus exceptions</a:t>
            </a:r>
            <a:endParaRPr lang="fr-FR" sz="5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9D825-D597-4025-B834-9A1BD1D6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5" y="1917871"/>
            <a:ext cx="11737010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89E4C-98E5-43E9-B6B3-7A4B93DA99F2}"/>
              </a:ext>
            </a:extLst>
          </p:cNvPr>
          <p:cNvSpPr/>
          <p:nvPr/>
        </p:nvSpPr>
        <p:spPr>
          <a:xfrm>
            <a:off x="3733537" y="0"/>
            <a:ext cx="3838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f-ZA" sz="4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Modbus ASCII</a:t>
            </a:r>
            <a:endParaRPr lang="fr-FR" sz="4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515BD-4554-43B6-8802-FFD08E37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970960"/>
            <a:ext cx="12000321" cy="52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94989-924D-42B5-8EF1-A6589D952499}"/>
              </a:ext>
            </a:extLst>
          </p:cNvPr>
          <p:cNvSpPr/>
          <p:nvPr/>
        </p:nvSpPr>
        <p:spPr>
          <a:xfrm>
            <a:off x="3574190" y="608940"/>
            <a:ext cx="3984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f-ZA" sz="4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Modbus TCPIP</a:t>
            </a:r>
            <a:endParaRPr lang="fr-FR" sz="4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F1B14-042D-4A92-A951-87BAB5A5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" y="2048785"/>
            <a:ext cx="10994068" cy="39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C0203-D4D0-4ECA-8F73-DD22F359A30D}"/>
              </a:ext>
            </a:extLst>
          </p:cNvPr>
          <p:cNvSpPr txBox="1"/>
          <p:nvPr/>
        </p:nvSpPr>
        <p:spPr>
          <a:xfrm>
            <a:off x="3526972" y="821094"/>
            <a:ext cx="4325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What is modbus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DCC7B-8EDF-48D2-BFB6-3DE80E48A989}"/>
              </a:ext>
            </a:extLst>
          </p:cNvPr>
          <p:cNvSpPr txBox="1"/>
          <p:nvPr/>
        </p:nvSpPr>
        <p:spPr>
          <a:xfrm>
            <a:off x="223935" y="2005033"/>
            <a:ext cx="1205227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Modbus is a open source protocol developed by modicon.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 Developed in year 1979 to communicate with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Standard communication protocol in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device which request the data are called modbus master.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device which response the data are called modbus slave.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 standard network, there is one master and can be up to 247 slaves.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Modbus is often used to connect SCADA systems.</a:t>
            </a:r>
          </a:p>
          <a:p>
            <a:endParaRPr lang="hi-IN" sz="3200" dirty="0"/>
          </a:p>
        </p:txBody>
      </p:sp>
    </p:spTree>
    <p:extLst>
      <p:ext uri="{BB962C8B-B14F-4D97-AF65-F5344CB8AC3E}">
        <p14:creationId xmlns:p14="http://schemas.microsoft.com/office/powerpoint/2010/main" val="35465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4E791-9C7E-4CB0-93C1-0A50718504E5}"/>
              </a:ext>
            </a:extLst>
          </p:cNvPr>
          <p:cNvSpPr txBox="1"/>
          <p:nvPr/>
        </p:nvSpPr>
        <p:spPr>
          <a:xfrm>
            <a:off x="2276669" y="475861"/>
            <a:ext cx="7214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Modbus protocol modes</a:t>
            </a:r>
            <a:endParaRPr lang="hi-IN" sz="5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F02D6-9045-449A-BF07-3CF04706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8" y="1976619"/>
            <a:ext cx="7619048" cy="29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BC436-0528-42C8-AF95-4BBA88E495CC}"/>
              </a:ext>
            </a:extLst>
          </p:cNvPr>
          <p:cNvSpPr txBox="1"/>
          <p:nvPr/>
        </p:nvSpPr>
        <p:spPr>
          <a:xfrm>
            <a:off x="7992770" y="2274838"/>
            <a:ext cx="3862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Modbus RTU</a:t>
            </a:r>
          </a:p>
          <a:p>
            <a:r>
              <a:rPr lang="en-IN" sz="4800" b="1" dirty="0"/>
              <a:t>Modbus ASCII</a:t>
            </a:r>
          </a:p>
          <a:p>
            <a:r>
              <a:rPr lang="en-IN" sz="4800" b="1" dirty="0"/>
              <a:t>Modbus TCPIP</a:t>
            </a:r>
            <a:endParaRPr lang="hi-IN" sz="4800" b="1" dirty="0"/>
          </a:p>
        </p:txBody>
      </p:sp>
    </p:spTree>
    <p:extLst>
      <p:ext uri="{BB962C8B-B14F-4D97-AF65-F5344CB8AC3E}">
        <p14:creationId xmlns:p14="http://schemas.microsoft.com/office/powerpoint/2010/main" val="174800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207B1-7377-4ADB-8BA7-79E17A5C2E90}"/>
              </a:ext>
            </a:extLst>
          </p:cNvPr>
          <p:cNvSpPr txBox="1"/>
          <p:nvPr/>
        </p:nvSpPr>
        <p:spPr>
          <a:xfrm>
            <a:off x="3573625" y="671805"/>
            <a:ext cx="4305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Modbus RTU frame</a:t>
            </a:r>
            <a:endParaRPr lang="hi-IN" sz="40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C4EC6-8106-406D-A788-1C7CDC83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978090"/>
            <a:ext cx="11625942" cy="42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377C0-3C56-4792-895A-553791DE8BE5}"/>
              </a:ext>
            </a:extLst>
          </p:cNvPr>
          <p:cNvSpPr txBox="1"/>
          <p:nvPr/>
        </p:nvSpPr>
        <p:spPr>
          <a:xfrm>
            <a:off x="2649894" y="699797"/>
            <a:ext cx="6263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Modbus Function codes</a:t>
            </a:r>
            <a:endParaRPr lang="hi-IN" sz="48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F6949-8F49-406E-9224-2F34403F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1959615"/>
            <a:ext cx="11439331" cy="4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2311659" y="361175"/>
            <a:ext cx="7093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Read Coil Status (FC=01)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694923" y="1268963"/>
            <a:ext cx="305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ON/OFF status of discrete coils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3584"/>
              </p:ext>
            </p:extLst>
          </p:nvPr>
        </p:nvGraphicFramePr>
        <p:xfrm>
          <a:off x="120262" y="2187145"/>
          <a:ext cx="65138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8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coils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0E84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49062"/>
              </p:ext>
            </p:extLst>
          </p:nvPr>
        </p:nvGraphicFramePr>
        <p:xfrm>
          <a:off x="120262" y="3487610"/>
          <a:ext cx="68156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16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548882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800808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byte follow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CD6BB20E1B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45E6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067990" y="1819321"/>
            <a:ext cx="4812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01: fun code read coil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0013: data address to start read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0025: total 25 number of coil status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0E84: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217328" y="3487610"/>
            <a:ext cx="3710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01: fun code read coil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05: number of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CD6BB20E1B:  coil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CD coil 27 to 20 (b’11001101)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6B coil 35 to 28 (b’01101011)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B2 coil 43 to 36 (b’10110010)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0E coil 51 to 44 (b’00001110)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1B coil 56 to 52 (b’00011011)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45E6: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088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2311659" y="361175"/>
            <a:ext cx="7568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Read 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Input Status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(FC=02)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694923" y="1268963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ON/OFF status of di	</a:t>
            </a:r>
            <a:r>
              <a:rPr lang="en-US" dirty="0" err="1"/>
              <a:t>screte</a:t>
            </a:r>
            <a:r>
              <a:rPr lang="en-US" dirty="0"/>
              <a:t> input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05531"/>
              </p:ext>
            </p:extLst>
          </p:nvPr>
        </p:nvGraphicFramePr>
        <p:xfrm>
          <a:off x="120262" y="2187145"/>
          <a:ext cx="67229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21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617876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560095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1810480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760787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input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00C4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BAA9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27353"/>
              </p:ext>
            </p:extLst>
          </p:nvPr>
        </p:nvGraphicFramePr>
        <p:xfrm>
          <a:off x="120262" y="3487610"/>
          <a:ext cx="68156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16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548882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800808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byte follow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ACDB35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067990" y="1819321"/>
            <a:ext cx="4984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02: fun code read input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00C4: data address to start read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0016: total 25 number of input status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BAA9: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217328" y="3487610"/>
            <a:ext cx="41899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02: fun code read input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03: number of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ACDB35:  input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 input 204 to 197 (b’10101100)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 input 212 to 205 (b’11011011)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35  input 218 to 213 (b’00110101)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967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714110" y="362421"/>
            <a:ext cx="8763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Read Holding Registers (FC=03)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326167" y="1261439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content of analog output holding registers 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26988"/>
              </p:ext>
            </p:extLst>
          </p:nvPr>
        </p:nvGraphicFramePr>
        <p:xfrm>
          <a:off x="120262" y="2187145"/>
          <a:ext cx="70970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905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707905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646908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2061411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652937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006B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7687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7976"/>
              </p:ext>
            </p:extLst>
          </p:nvPr>
        </p:nvGraphicFramePr>
        <p:xfrm>
          <a:off x="120261" y="3487610"/>
          <a:ext cx="7199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byte follow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AE4156524340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49AD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319965" y="1809243"/>
            <a:ext cx="3642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03: fun code read holding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006B: start register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0003: number of registers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7687: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319965" y="3421469"/>
            <a:ext cx="3642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03: fun code read holding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06: number of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AE4156524340: register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AE41 value of register 108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5652 value of register 109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4340 value of register 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49AD: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568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5D47A-BBD3-4E47-AFC8-18ED3611F065}"/>
              </a:ext>
            </a:extLst>
          </p:cNvPr>
          <p:cNvSpPr txBox="1"/>
          <p:nvPr/>
        </p:nvSpPr>
        <p:spPr>
          <a:xfrm>
            <a:off x="1714110" y="362421"/>
            <a:ext cx="8763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4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Read Input Registers (FC=04)</a:t>
            </a:r>
            <a:endParaRPr lang="hi-IN" sz="4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7B0F4-480F-4180-B97D-048D32835AA7}"/>
              </a:ext>
            </a:extLst>
          </p:cNvPr>
          <p:cNvSpPr txBox="1"/>
          <p:nvPr/>
        </p:nvSpPr>
        <p:spPr>
          <a:xfrm>
            <a:off x="3326167" y="126143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content of analog input registers </a:t>
            </a:r>
            <a:endParaRPr lang="hi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466DB0-965D-447E-A270-0AFE42C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61691"/>
              </p:ext>
            </p:extLst>
          </p:nvPr>
        </p:nvGraphicFramePr>
        <p:xfrm>
          <a:off x="120261" y="2187145"/>
          <a:ext cx="71997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0">
                  <a:extLst>
                    <a:ext uri="{9D8B030D-6E8A-4147-A177-3AD203B41FA5}">
                      <a16:colId xmlns:a16="http://schemas.microsoft.com/office/drawing/2014/main" val="1871136424"/>
                    </a:ext>
                  </a:extLst>
                </a:gridCol>
                <a:gridCol w="1732605">
                  <a:extLst>
                    <a:ext uri="{9D8B030D-6E8A-4147-A177-3AD203B41FA5}">
                      <a16:colId xmlns:a16="http://schemas.microsoft.com/office/drawing/2014/main" val="3699663041"/>
                    </a:ext>
                  </a:extLst>
                </a:gridCol>
                <a:gridCol w="1670725">
                  <a:extLst>
                    <a:ext uri="{9D8B030D-6E8A-4147-A177-3AD203B41FA5}">
                      <a16:colId xmlns:a16="http://schemas.microsoft.com/office/drawing/2014/main" val="1349854542"/>
                    </a:ext>
                  </a:extLst>
                </a:gridCol>
                <a:gridCol w="2091223">
                  <a:extLst>
                    <a:ext uri="{9D8B030D-6E8A-4147-A177-3AD203B41FA5}">
                      <a16:colId xmlns:a16="http://schemas.microsoft.com/office/drawing/2014/main" val="3563362974"/>
                    </a:ext>
                  </a:extLst>
                </a:gridCol>
                <a:gridCol w="662380">
                  <a:extLst>
                    <a:ext uri="{9D8B030D-6E8A-4147-A177-3AD203B41FA5}">
                      <a16:colId xmlns:a16="http://schemas.microsoft.com/office/drawing/2014/main" val="49693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register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B298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1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ACA3-30F7-455F-8AA5-0D4E4FB397A9}"/>
              </a:ext>
            </a:extLst>
          </p:cNvPr>
          <p:cNvSpPr txBox="1"/>
          <p:nvPr/>
        </p:nvSpPr>
        <p:spPr>
          <a:xfrm>
            <a:off x="2311659" y="1789384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 command:</a:t>
            </a:r>
            <a:endParaRPr lang="hi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C9C69-DCE2-4DE1-A879-D31BAA0B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18461"/>
              </p:ext>
            </p:extLst>
          </p:nvPr>
        </p:nvGraphicFramePr>
        <p:xfrm>
          <a:off x="120261" y="3487610"/>
          <a:ext cx="7199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59">
                  <a:extLst>
                    <a:ext uri="{9D8B030D-6E8A-4147-A177-3AD203B41FA5}">
                      <a16:colId xmlns:a16="http://schemas.microsoft.com/office/drawing/2014/main" val="959294619"/>
                    </a:ext>
                  </a:extLst>
                </a:gridCol>
                <a:gridCol w="1636154">
                  <a:extLst>
                    <a:ext uri="{9D8B030D-6E8A-4147-A177-3AD203B41FA5}">
                      <a16:colId xmlns:a16="http://schemas.microsoft.com/office/drawing/2014/main" val="2267754805"/>
                    </a:ext>
                  </a:extLst>
                </a:gridCol>
                <a:gridCol w="1902276">
                  <a:extLst>
                    <a:ext uri="{9D8B030D-6E8A-4147-A177-3AD203B41FA5}">
                      <a16:colId xmlns:a16="http://schemas.microsoft.com/office/drawing/2014/main" val="691936460"/>
                    </a:ext>
                  </a:extLst>
                </a:gridCol>
                <a:gridCol w="1606585">
                  <a:extLst>
                    <a:ext uri="{9D8B030D-6E8A-4147-A177-3AD203B41FA5}">
                      <a16:colId xmlns:a16="http://schemas.microsoft.com/office/drawing/2014/main" val="1175654664"/>
                    </a:ext>
                  </a:extLst>
                </a:gridCol>
                <a:gridCol w="1054630">
                  <a:extLst>
                    <a:ext uri="{9D8B030D-6E8A-4147-A177-3AD203B41FA5}">
                      <a16:colId xmlns:a16="http://schemas.microsoft.com/office/drawing/2014/main" val="133751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Slave 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code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byte follow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5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F8F4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1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D978-4EE9-4275-B8BA-AE0E7F0775C3}"/>
              </a:ext>
            </a:extLst>
          </p:cNvPr>
          <p:cNvSpPr txBox="1"/>
          <p:nvPr/>
        </p:nvSpPr>
        <p:spPr>
          <a:xfrm>
            <a:off x="2407347" y="3094125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data:</a:t>
            </a:r>
            <a:endParaRPr lang="hi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F194B-010B-45F2-83A8-8C6F5EF84E7F}"/>
              </a:ext>
            </a:extLst>
          </p:cNvPr>
          <p:cNvSpPr txBox="1"/>
          <p:nvPr/>
        </p:nvSpPr>
        <p:spPr>
          <a:xfrm>
            <a:off x="7319965" y="1809243"/>
            <a:ext cx="3642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04: fun code read holding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0008: start register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0001: number of registers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B298: CRC value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03B1C-5E2E-45BD-99B4-233F60A9AD70}"/>
              </a:ext>
            </a:extLst>
          </p:cNvPr>
          <p:cNvSpPr txBox="1"/>
          <p:nvPr/>
        </p:nvSpPr>
        <p:spPr>
          <a:xfrm>
            <a:off x="7319965" y="3421469"/>
            <a:ext cx="3517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11: slave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04: fun code read input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02: number of bytes followed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000A: register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000A value of register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49AD: CRC value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2204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1032</Words>
  <Application>Microsoft Office PowerPoint</Application>
  <PresentationFormat>Widescreen</PresentationFormat>
  <Paragraphs>317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84</cp:revision>
  <dcterms:created xsi:type="dcterms:W3CDTF">2020-12-05T16:20:52Z</dcterms:created>
  <dcterms:modified xsi:type="dcterms:W3CDTF">2020-12-16T12:36:03Z</dcterms:modified>
</cp:coreProperties>
</file>