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91A3-0094-47BF-91C1-51E369DB6C72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BC556-15D2-41FE-9C20-A421747863C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6721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CBC556-15D2-41FE-9C20-A421747863CB}" type="slidenum">
              <a:rPr lang="hi-IN" smtClean="0"/>
              <a:t>12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1368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3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7007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5403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6425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955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8210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0325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641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2544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338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234B9B-56F9-4EAB-B92C-F7A8F714FE50}" type="datetimeFigureOut">
              <a:rPr lang="hi-IN" smtClean="0"/>
              <a:t>सोमवार, 20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2C45C5-2432-49AB-A681-9446E9CFB75D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2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8D03A-2234-49AD-9B58-241F160C550D}"/>
              </a:ext>
            </a:extLst>
          </p:cNvPr>
          <p:cNvSpPr txBox="1"/>
          <p:nvPr/>
        </p:nvSpPr>
        <p:spPr>
          <a:xfrm>
            <a:off x="1604865" y="1464906"/>
            <a:ext cx="95279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solidFill>
                  <a:schemeClr val="accent1">
                    <a:lumMod val="75000"/>
                  </a:schemeClr>
                </a:solidFill>
              </a:rPr>
              <a:t>Pulse Width Modulation</a:t>
            </a:r>
            <a:endParaRPr lang="hi-IN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FC3D7-3463-4433-B085-B858E0F6E4E4}"/>
              </a:ext>
            </a:extLst>
          </p:cNvPr>
          <p:cNvSpPr txBox="1"/>
          <p:nvPr/>
        </p:nvSpPr>
        <p:spPr>
          <a:xfrm>
            <a:off x="8677470" y="3732245"/>
            <a:ext cx="327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Yogesh M Iggalore</a:t>
            </a:r>
            <a:endParaRPr lang="hi-IN" sz="3200" b="1" dirty="0"/>
          </a:p>
        </p:txBody>
      </p:sp>
    </p:spTree>
    <p:extLst>
      <p:ext uri="{BB962C8B-B14F-4D97-AF65-F5344CB8AC3E}">
        <p14:creationId xmlns:p14="http://schemas.microsoft.com/office/powerpoint/2010/main" val="298589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ADDB8D4-2AC4-4428-8DEE-19B4E8450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8475" y="2195416"/>
            <a:ext cx="2466975" cy="1847850"/>
          </a:xfr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A8D1F251-D7F1-4751-B0BC-145FA065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986" y="660607"/>
            <a:ext cx="7094998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Application-RC Devices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77B2431-C8FC-401C-82A6-688B57FF0A4C}"/>
              </a:ext>
            </a:extLst>
          </p:cNvPr>
          <p:cNvSpPr txBox="1">
            <a:spLocks/>
          </p:cNvSpPr>
          <p:nvPr/>
        </p:nvSpPr>
        <p:spPr>
          <a:xfrm>
            <a:off x="320514" y="2752725"/>
            <a:ext cx="5673012" cy="1352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itchFamily="2" charset="2"/>
              <a:buChar char="§"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Transmitters send PWM signals to the receivers on board of Radio controlled devices for specific control like speed, navigation.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167336B-AB18-427C-990E-CC9E12AF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596" y="4391025"/>
            <a:ext cx="2562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6E28F8-CFB3-467B-BEBD-2E04D745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596" y="2195416"/>
            <a:ext cx="24098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2A295AE-7759-488B-B0E0-700BA37E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91025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6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D79849B-7B34-49C5-A2E6-B5B28389D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8466" y="2993895"/>
            <a:ext cx="8640762" cy="1050925"/>
          </a:xfrm>
        </p:spPr>
        <p:txBody>
          <a:bodyPr/>
          <a:lstStyle/>
          <a:p>
            <a:pPr eaLnBrk="1" hangingPunct="1"/>
            <a:r>
              <a:rPr lang="en-US" altLang="hi-IN" dirty="0"/>
              <a:t>PWM dimming provides  superior color quality in LED video display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B3BD6-D6A3-4D9F-8C8C-8D6340C84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063" y="554860"/>
            <a:ext cx="864096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Application-Video devices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E3DAAB4-9832-4D95-AD74-875BE879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23" y="2240915"/>
            <a:ext cx="3124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66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AD2B4B-99AC-4389-8321-18B0EBDA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42377"/>
            <a:ext cx="12009438" cy="3813175"/>
          </a:xfrm>
        </p:spPr>
        <p:txBody>
          <a:bodyPr>
            <a:normAutofit/>
          </a:bodyPr>
          <a:lstStyle/>
          <a:p>
            <a:r>
              <a:rPr lang="en-US" altLang="hi-IN" dirty="0"/>
              <a:t>Used in audio amplifiers to generate output signals for cellphone speakers to high-power stereo systems</a:t>
            </a:r>
          </a:p>
          <a:p>
            <a:r>
              <a:rPr lang="en-US" altLang="hi-IN" dirty="0"/>
              <a:t>Produce less heat than traditional analog amplifiers</a:t>
            </a:r>
          </a:p>
          <a:p>
            <a:r>
              <a:rPr lang="en-US" altLang="hi-IN" dirty="0"/>
              <a:t> Saving energy. Critical for hand held electronics. </a:t>
            </a:r>
          </a:p>
          <a:p>
            <a:r>
              <a:rPr lang="en-US" altLang="hi-IN" dirty="0"/>
              <a:t>Gives a sound effect similar to chorus when used in audio circuit.</a:t>
            </a:r>
          </a:p>
          <a:p>
            <a:r>
              <a:rPr lang="en-IN" altLang="hi-IN" dirty="0"/>
              <a:t>Pulse-density modulation, or PDM, is a form of modulation used to represent an </a:t>
            </a:r>
            <a:r>
              <a:rPr lang="en-IN" altLang="hi-IN" dirty="0" err="1"/>
              <a:t>analog</a:t>
            </a:r>
            <a:r>
              <a:rPr lang="en-IN" altLang="hi-IN" dirty="0"/>
              <a:t> signal with digital data. In a PDM signal, it is the relative  density of the pulses that corresponds to the </a:t>
            </a:r>
            <a:r>
              <a:rPr lang="en-IN" altLang="hi-IN" dirty="0" err="1"/>
              <a:t>analog</a:t>
            </a:r>
            <a:r>
              <a:rPr lang="en-IN" altLang="hi-IN" dirty="0"/>
              <a:t> signal's amplitude. PWM is the special case of PDM where all the pulses corresponding to one sample are contiguous in the digital signal.</a:t>
            </a:r>
          </a:p>
          <a:p>
            <a:pPr lvl="1">
              <a:buFont typeface="Wingdings" pitchFamily="2" charset="2"/>
              <a:buNone/>
            </a:pPr>
            <a:r>
              <a:rPr lang="en-US" altLang="hi-IN" dirty="0"/>
              <a:t>Two periods of  a sine wave would appear as shown below:</a:t>
            </a:r>
            <a:endParaRPr lang="en-IN" altLang="hi-IN" dirty="0"/>
          </a:p>
          <a:p>
            <a:endParaRPr lang="en-US" altLang="hi-IN" dirty="0"/>
          </a:p>
          <a:p>
            <a:pPr>
              <a:buFont typeface="Wingdings" pitchFamily="2" charset="2"/>
              <a:buNone/>
            </a:pPr>
            <a:endParaRPr lang="en-US" altLang="hi-IN" dirty="0"/>
          </a:p>
          <a:p>
            <a:pPr>
              <a:buFont typeface="Wingdings" pitchFamily="2" charset="2"/>
              <a:buNone/>
            </a:pPr>
            <a:endParaRPr lang="en-US" altLang="hi-IN" dirty="0"/>
          </a:p>
          <a:p>
            <a:pPr>
              <a:buFont typeface="Wingdings" pitchFamily="2" charset="2"/>
              <a:buNone/>
            </a:pPr>
            <a:endParaRPr lang="en-US" altLang="hi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9C0DBE-B99D-4B4E-9F9A-8CCB585A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166" y="341630"/>
            <a:ext cx="8640960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Applications-Audio devices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54107FF-1F4F-4EB1-AB89-84D19813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66" y="4406576"/>
            <a:ext cx="90392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21FBD8-BC01-4FEC-BFF1-847EB105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59" y="5535742"/>
            <a:ext cx="118199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IN" altLang="hi-IN" sz="1600" dirty="0">
                <a:solidFill>
                  <a:schemeClr val="tx1"/>
                </a:solidFill>
              </a:rPr>
              <a:t>1s represented by blue, 0s represented by white, overlaid with the sine wave.</a:t>
            </a:r>
          </a:p>
          <a:p>
            <a:pPr algn="l" eaLnBrk="1" hangingPunct="1"/>
            <a:r>
              <a:rPr lang="en-IN" altLang="hi-IN" sz="1600" dirty="0">
                <a:solidFill>
                  <a:schemeClr val="tx1"/>
                </a:solidFill>
              </a:rPr>
              <a:t> In pulse-</a:t>
            </a:r>
            <a:r>
              <a:rPr lang="en-IN" altLang="hi-IN" sz="1600" i="1" dirty="0">
                <a:solidFill>
                  <a:schemeClr val="tx1"/>
                </a:solidFill>
              </a:rPr>
              <a:t>density</a:t>
            </a:r>
            <a:r>
              <a:rPr lang="en-IN" altLang="hi-IN" sz="1600" dirty="0">
                <a:solidFill>
                  <a:schemeClr val="tx1"/>
                </a:solidFill>
              </a:rPr>
              <a:t> modulation, a high </a:t>
            </a:r>
            <a:r>
              <a:rPr lang="en-IN" altLang="hi-IN" sz="1600" i="1" dirty="0">
                <a:solidFill>
                  <a:schemeClr val="tx1"/>
                </a:solidFill>
              </a:rPr>
              <a:t>density</a:t>
            </a:r>
            <a:r>
              <a:rPr lang="en-IN" altLang="hi-IN" sz="1600" dirty="0">
                <a:solidFill>
                  <a:schemeClr val="tx1"/>
                </a:solidFill>
              </a:rPr>
              <a:t> of 1s occurs at the peaks of the sine wave, while a low </a:t>
            </a:r>
            <a:r>
              <a:rPr lang="en-IN" altLang="hi-IN" sz="1600" i="1" dirty="0">
                <a:solidFill>
                  <a:schemeClr val="tx1"/>
                </a:solidFill>
              </a:rPr>
              <a:t>density</a:t>
            </a:r>
            <a:r>
              <a:rPr lang="en-IN" altLang="hi-IN" sz="1600" dirty="0">
                <a:solidFill>
                  <a:schemeClr val="tx1"/>
                </a:solidFill>
              </a:rPr>
              <a:t> of 1s occurs at the troughs of the sine wave. </a:t>
            </a:r>
          </a:p>
        </p:txBody>
      </p:sp>
    </p:spTree>
    <p:extLst>
      <p:ext uri="{BB962C8B-B14F-4D97-AF65-F5344CB8AC3E}">
        <p14:creationId xmlns:p14="http://schemas.microsoft.com/office/powerpoint/2010/main" val="80939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2BB1F58-9CE0-4017-BEB8-8B4A95607E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6415" y="2079495"/>
            <a:ext cx="11210115" cy="3870325"/>
          </a:xfrm>
        </p:spPr>
        <p:txBody>
          <a:bodyPr/>
          <a:lstStyle/>
          <a:p>
            <a:r>
              <a:rPr lang="en-US" altLang="hi-IN" dirty="0"/>
              <a:t>Effective at data transmission over long distance transmission line</a:t>
            </a:r>
          </a:p>
          <a:p>
            <a:r>
              <a:rPr lang="en-US" altLang="hi-IN" dirty="0"/>
              <a:t>Power transfer: PWM used to reduce the total power given to a load without relying on resistive losses</a:t>
            </a:r>
          </a:p>
          <a:p>
            <a:pPr lvl="1"/>
            <a:r>
              <a:rPr lang="en-IN" altLang="hi-IN" dirty="0"/>
              <a:t>Variable-speed fan controllers for computers</a:t>
            </a:r>
          </a:p>
          <a:p>
            <a:pPr lvl="1"/>
            <a:r>
              <a:rPr lang="en-US" altLang="hi-IN" dirty="0"/>
              <a:t>Light dimmers</a:t>
            </a:r>
          </a:p>
          <a:p>
            <a:pPr lvl="1"/>
            <a:r>
              <a:rPr lang="en-IN" altLang="hi-IN" dirty="0"/>
              <a:t>In electric cookers, continuously-variable power is applied to the heating elements such as the hob or the grill using a simmer start that employs PWM  to vary duty cycle</a:t>
            </a:r>
          </a:p>
          <a:p>
            <a:pPr lvl="1"/>
            <a:r>
              <a:rPr lang="en-IN" altLang="hi-IN" dirty="0"/>
              <a:t> PWM-controlled brake- The output of a PWM controller could be connected to a switch between the supply and the brake. To produce more stopping power, the software need only increase the duty cycle of the PWM output. If a specific amount of braking pressure is desired, measurements would need to be taken to determine the mathematical relationship between duty cycle and pressure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D09CE5-F936-4FAF-BB7C-19D532183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1924" y="542420"/>
            <a:ext cx="8640960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Applications - Power delivery </a:t>
            </a:r>
          </a:p>
        </p:txBody>
      </p:sp>
    </p:spTree>
    <p:extLst>
      <p:ext uri="{BB962C8B-B14F-4D97-AF65-F5344CB8AC3E}">
        <p14:creationId xmlns:p14="http://schemas.microsoft.com/office/powerpoint/2010/main" val="218187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760A45-B7E3-4E7A-A93B-98FFC24EA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5433" y="520649"/>
            <a:ext cx="8640960" cy="7315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Application-Voltage Regulation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AC89E-3B6B-451D-BAEF-82B79872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93" y="2493801"/>
            <a:ext cx="88773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255588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altLang="hi-IN" sz="2800" dirty="0">
                <a:solidFill>
                  <a:schemeClr val="tx1"/>
                </a:solidFill>
                <a:cs typeface="Arial" panose="020B0604020202020204" pitchFamily="34" charset="0"/>
              </a:rPr>
              <a:t>PWM is also used in efficient  voltage regulators like SMPS. By switching voltage to the load with the appropriate duty cycle, the output will approximate a voltage at the desired level. The switching noise is usually filtered with an inductor and a capacitor</a:t>
            </a:r>
          </a:p>
        </p:txBody>
      </p:sp>
    </p:spTree>
    <p:extLst>
      <p:ext uri="{BB962C8B-B14F-4D97-AF65-F5344CB8AC3E}">
        <p14:creationId xmlns:p14="http://schemas.microsoft.com/office/powerpoint/2010/main" val="337277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2A1481-7559-4FDF-95FA-AAB7EC012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4163" y="2182132"/>
            <a:ext cx="8640762" cy="1622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Any shape waveform can be created 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PWM frequency should be much higher than the frequency of waveform generated</a:t>
            </a:r>
          </a:p>
          <a:p>
            <a:pPr marL="287338" indent="-287338" eaLnBrk="1" hangingPunct="1">
              <a:buClr>
                <a:schemeClr val="accent4"/>
              </a:buClr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53972E-2258-47ED-8EDB-E27432ACD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60292" y="595293"/>
            <a:ext cx="5539896" cy="73152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B0F0"/>
                </a:solidFill>
                <a:effectLst/>
              </a:rPr>
              <a:t>PWM Application- As DAC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060394-20AE-4090-B20A-43D926BF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349" y="3988740"/>
            <a:ext cx="75914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12C3-F3C6-4EB9-90A4-BBDDCBB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704" y="735252"/>
            <a:ext cx="6637798" cy="73152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B0F0"/>
                </a:solidFill>
              </a:rPr>
              <a:t>Choosing PWM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D167-F0A9-4BB9-B730-45F6FCD5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424" y="1930206"/>
            <a:ext cx="10370359" cy="4022725"/>
          </a:xfrm>
        </p:spPr>
        <p:txBody>
          <a:bodyPr>
            <a:normAutofit/>
          </a:bodyPr>
          <a:lstStyle/>
          <a:p>
            <a:r>
              <a:rPr lang="en-US" altLang="hi-IN" sz="2800" dirty="0"/>
              <a:t>Application dependent.</a:t>
            </a:r>
          </a:p>
          <a:p>
            <a:r>
              <a:rPr lang="en-US" altLang="hi-IN" sz="2800" dirty="0"/>
              <a:t>Not too low:</a:t>
            </a:r>
          </a:p>
          <a:p>
            <a:pPr lvl="1"/>
            <a:r>
              <a:rPr lang="en-US" altLang="hi-IN" sz="2800" dirty="0"/>
              <a:t>Audible frequencies</a:t>
            </a:r>
          </a:p>
          <a:p>
            <a:pPr lvl="1"/>
            <a:r>
              <a:rPr lang="en-US" altLang="hi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hi-IN" sz="2800" dirty="0"/>
              <a:t> Times higher than control system frequency</a:t>
            </a:r>
          </a:p>
          <a:p>
            <a:r>
              <a:rPr lang="en-US" altLang="hi-IN" sz="2800" dirty="0"/>
              <a:t>Not too high:</a:t>
            </a:r>
          </a:p>
          <a:p>
            <a:pPr lvl="1"/>
            <a:r>
              <a:rPr lang="en-US" altLang="hi-IN" sz="2800" dirty="0"/>
              <a:t>Transistors generate more heat at higher frequencies</a:t>
            </a:r>
          </a:p>
          <a:p>
            <a:pPr lvl="1"/>
            <a:r>
              <a:rPr lang="en-US" altLang="hi-IN" sz="2800" dirty="0"/>
              <a:t>Some loads will not respond at higher frequencies</a:t>
            </a:r>
          </a:p>
        </p:txBody>
      </p:sp>
    </p:spTree>
    <p:extLst>
      <p:ext uri="{BB962C8B-B14F-4D97-AF65-F5344CB8AC3E}">
        <p14:creationId xmlns:p14="http://schemas.microsoft.com/office/powerpoint/2010/main" val="274237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238C-53F9-481B-AAB1-54AAAA85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57" y="744583"/>
            <a:ext cx="8074712" cy="73152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– 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0649-F260-43CE-9FA4-A3737362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0" y="1948868"/>
            <a:ext cx="11312751" cy="42933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</a:rPr>
              <a:t>Advantages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Average value proportional to duty cycle, D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Low power used in transistors used to switch the signal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Fast switching possible due to MOSFETS and power transistors at speeds in excess of 100 kHz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Digital signal is resistant to noise 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Less heat dissipated versus using resistors for intermediate voltage values</a:t>
            </a:r>
          </a:p>
          <a:p>
            <a:pPr eaLnBrk="1" hangingPunct="1">
              <a:defRPr/>
            </a:pPr>
            <a:r>
              <a:rPr lang="en-US" dirty="0">
                <a:latin typeface="Arial" charset="0"/>
              </a:rPr>
              <a:t>Disadvantages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Cost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Complexity of circuit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Radio Frequency Interference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Voltage spikes </a:t>
            </a:r>
          </a:p>
          <a:p>
            <a:pPr lvl="1" eaLnBrk="1" hangingPunct="1">
              <a:defRPr/>
            </a:pPr>
            <a:r>
              <a:rPr lang="en-US" dirty="0">
                <a:latin typeface="Arial" charset="0"/>
              </a:rPr>
              <a:t>Electromagnetic noise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6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59894BD-55E9-400B-800C-D95E83ACB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57926" y="753914"/>
            <a:ext cx="511690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PWM: 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336E89-B462-4E4E-ACB0-3A0590F9B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2" y="2082087"/>
            <a:ext cx="11840548" cy="306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252413" defTabSz="266700" eaLnBrk="0" hangingPunct="0"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266700" eaLnBrk="0" hangingPunct="0"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266700" eaLnBrk="0" hangingPunct="0"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266700" eaLnBrk="0" hangingPunct="0"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266700" eaLnBrk="0" hangingPunct="0"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defTabSz="2667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defTabSz="2667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defTabSz="2667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defTabSz="2667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tabLst>
                <a:tab pos="361950" algn="l"/>
              </a:tabLst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Most  frequently used peripheral in embedded applications</a:t>
            </a:r>
            <a:endParaRPr lang="en-IN" altLang="hi-I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PWM is employed in a wide variety of applications, ranging from measurement and communications to power control and conversion.</a:t>
            </a:r>
          </a:p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PWM is a powerful technique for controlling </a:t>
            </a:r>
            <a:r>
              <a:rPr lang="en-IN" altLang="hi-IN" sz="2000" dirty="0" err="1">
                <a:solidFill>
                  <a:schemeClr val="tx1"/>
                </a:solidFill>
                <a:cs typeface="Arial" panose="020B0604020202020204" pitchFamily="34" charset="0"/>
              </a:rPr>
              <a:t>analog</a:t>
            </a: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 circuits with a microcontroller’s digital outputs.</a:t>
            </a:r>
          </a:p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By controlling </a:t>
            </a:r>
            <a:r>
              <a:rPr lang="en-IN" altLang="hi-IN" sz="2000" dirty="0" err="1">
                <a:solidFill>
                  <a:schemeClr val="tx1"/>
                </a:solidFill>
                <a:cs typeface="Arial" panose="020B0604020202020204" pitchFamily="34" charset="0"/>
              </a:rPr>
              <a:t>analog</a:t>
            </a: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 circuits digitally, system costs and power consumption can be drastically reduced.</a:t>
            </a:r>
          </a:p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IN" altLang="hi-IN" sz="2000" dirty="0">
                <a:solidFill>
                  <a:schemeClr val="tx1"/>
                </a:solidFill>
                <a:cs typeface="Arial" panose="020B0604020202020204" pitchFamily="34" charset="0"/>
              </a:rPr>
              <a:t>By keeping the signal digital, noise effects are minimized. Noise can only affect a digital signal if it is strong enough to change a logical-1 to a logical-0, or vice versa</a:t>
            </a:r>
          </a:p>
        </p:txBody>
      </p:sp>
    </p:spTree>
    <p:extLst>
      <p:ext uri="{BB962C8B-B14F-4D97-AF65-F5344CB8AC3E}">
        <p14:creationId xmlns:p14="http://schemas.microsoft.com/office/powerpoint/2010/main" val="86857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70A696-67C4-45E8-BF2E-4138022F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861" y="1977392"/>
            <a:ext cx="10924135" cy="11652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latin typeface="Arial" charset="0"/>
              </a:rPr>
              <a:t>The duty cycle (the width of the signal) is modulated.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latin typeface="Arial" charset="0"/>
              </a:rPr>
              <a:t>It is a percentage measurement of how long the signal stays on.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latin typeface="Arial" charset="0"/>
              </a:rPr>
              <a:t>Duty Cycle is determined by: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rgbClr val="0070C0"/>
              </a:buClr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261043-A863-49EA-9F61-665016D3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60" y="628097"/>
            <a:ext cx="460310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- Duty Cycle</a:t>
            </a:r>
          </a:p>
        </p:txBody>
      </p:sp>
      <p:grpSp>
        <p:nvGrpSpPr>
          <p:cNvPr id="7" name="Group 33">
            <a:extLst>
              <a:ext uri="{FF2B5EF4-FFF2-40B4-BE49-F238E27FC236}">
                <a16:creationId xmlns:a16="http://schemas.microsoft.com/office/drawing/2014/main" id="{D04BA2B1-04D3-4B07-833D-6FA7C0AA05EB}"/>
              </a:ext>
            </a:extLst>
          </p:cNvPr>
          <p:cNvGrpSpPr>
            <a:grpSpLocks/>
          </p:cNvGrpSpPr>
          <p:nvPr/>
        </p:nvGrpSpPr>
        <p:grpSpPr bwMode="auto">
          <a:xfrm>
            <a:off x="6724649" y="3142617"/>
            <a:ext cx="4495800" cy="2590800"/>
            <a:chOff x="2057400" y="3810000"/>
            <a:chExt cx="4495800" cy="25908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871678-FCDB-4569-AAC5-4325C3E02BA7}"/>
                </a:ext>
              </a:extLst>
            </p:cNvPr>
            <p:cNvCxnSpPr/>
            <p:nvPr/>
          </p:nvCxnSpPr>
          <p:spPr bwMode="auto">
            <a:xfrm>
              <a:off x="2514600" y="5410200"/>
              <a:ext cx="5334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B17624-B96C-41A0-9A63-3850F1738421}"/>
                </a:ext>
              </a:extLst>
            </p:cNvPr>
            <p:cNvCxnSpPr/>
            <p:nvPr/>
          </p:nvCxnSpPr>
          <p:spPr bwMode="auto">
            <a:xfrm>
              <a:off x="4114800" y="5410200"/>
              <a:ext cx="5334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4C9D0F-240A-42BD-8437-75D70E301713}"/>
                </a:ext>
              </a:extLst>
            </p:cNvPr>
            <p:cNvCxnSpPr/>
            <p:nvPr/>
          </p:nvCxnSpPr>
          <p:spPr bwMode="auto">
            <a:xfrm>
              <a:off x="5715000" y="5410200"/>
              <a:ext cx="5334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1CAF99E-73B6-4147-9AD6-98FA0E0CC7A9}"/>
                </a:ext>
              </a:extLst>
            </p:cNvPr>
            <p:cNvCxnSpPr/>
            <p:nvPr/>
          </p:nvCxnSpPr>
          <p:spPr bwMode="auto">
            <a:xfrm rot="5400000">
              <a:off x="2554287" y="49133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FE3F16-8A54-4EE6-AB0A-CA07932C3CB3}"/>
                </a:ext>
              </a:extLst>
            </p:cNvPr>
            <p:cNvCxnSpPr/>
            <p:nvPr/>
          </p:nvCxnSpPr>
          <p:spPr bwMode="auto">
            <a:xfrm>
              <a:off x="3048000" y="4419600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10322C-6FBA-440B-8F84-CCAAA133A980}"/>
                </a:ext>
              </a:extLst>
            </p:cNvPr>
            <p:cNvCxnSpPr/>
            <p:nvPr/>
          </p:nvCxnSpPr>
          <p:spPr bwMode="auto">
            <a:xfrm rot="5400000">
              <a:off x="3621087" y="49133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D3CB0E-97CA-4E52-ADD2-4701F5E1D108}"/>
                </a:ext>
              </a:extLst>
            </p:cNvPr>
            <p:cNvCxnSpPr/>
            <p:nvPr/>
          </p:nvCxnSpPr>
          <p:spPr bwMode="auto">
            <a:xfrm rot="5400000">
              <a:off x="4154487" y="49133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3C6EAA-685C-457C-B0FD-4797D994BD44}"/>
                </a:ext>
              </a:extLst>
            </p:cNvPr>
            <p:cNvCxnSpPr/>
            <p:nvPr/>
          </p:nvCxnSpPr>
          <p:spPr bwMode="auto">
            <a:xfrm>
              <a:off x="4648200" y="4419600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75C1A2-3ADF-46A2-AA6C-F641BA72545D}"/>
                </a:ext>
              </a:extLst>
            </p:cNvPr>
            <p:cNvCxnSpPr/>
            <p:nvPr/>
          </p:nvCxnSpPr>
          <p:spPr bwMode="auto">
            <a:xfrm rot="5400000">
              <a:off x="5221287" y="49133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8868AF-5BA2-4AA2-8410-646229BD7B53}"/>
                </a:ext>
              </a:extLst>
            </p:cNvPr>
            <p:cNvCxnSpPr/>
            <p:nvPr/>
          </p:nvCxnSpPr>
          <p:spPr bwMode="auto">
            <a:xfrm rot="5400000">
              <a:off x="2782094" y="61333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96EF71-AAED-46EF-9438-40A9CB46117F}"/>
                </a:ext>
              </a:extLst>
            </p:cNvPr>
            <p:cNvCxnSpPr/>
            <p:nvPr/>
          </p:nvCxnSpPr>
          <p:spPr bwMode="auto">
            <a:xfrm rot="5400000">
              <a:off x="4382294" y="61333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C97FE-4C1E-4AFF-88A9-F1805A462E8A}"/>
                </a:ext>
              </a:extLst>
            </p:cNvPr>
            <p:cNvCxnSpPr/>
            <p:nvPr/>
          </p:nvCxnSpPr>
          <p:spPr bwMode="auto">
            <a:xfrm>
              <a:off x="3048000" y="6172200"/>
              <a:ext cx="1600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ABC68758-B8FB-48C3-B9F5-61A7301D2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58674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Period (T)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CB35C1-ACAE-438F-94C2-350BE121323B}"/>
                </a:ext>
              </a:extLst>
            </p:cNvPr>
            <p:cNvCxnSpPr/>
            <p:nvPr/>
          </p:nvCxnSpPr>
          <p:spPr bwMode="auto">
            <a:xfrm>
              <a:off x="3048000" y="4800600"/>
              <a:ext cx="1066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E5B6B579-54E9-4985-AD9B-AE93613FB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800600"/>
              <a:ext cx="1143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dirty="0">
                  <a:latin typeface="Constantia" panose="02030602050306030303" pitchFamily="18" charset="0"/>
                </a:rPr>
                <a:t>Duty Cycle (D)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081EF7-2838-49A5-9E40-152D8AFF2302}"/>
                </a:ext>
              </a:extLst>
            </p:cNvPr>
            <p:cNvCxnSpPr/>
            <p:nvPr/>
          </p:nvCxnSpPr>
          <p:spPr bwMode="auto">
            <a:xfrm>
              <a:off x="2514600" y="5638800"/>
              <a:ext cx="40386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5E8DE-C84D-44A8-8780-49E3BAD52A60}"/>
                </a:ext>
              </a:extLst>
            </p:cNvPr>
            <p:cNvCxnSpPr/>
            <p:nvPr/>
          </p:nvCxnSpPr>
          <p:spPr bwMode="auto">
            <a:xfrm rot="5400000" flipH="1" flipV="1">
              <a:off x="1712913" y="4838700"/>
              <a:ext cx="1601788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30D67F37-971F-44CA-ABF3-2D6E11600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5193268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L</a:t>
              </a:r>
            </a:p>
          </p:txBody>
        </p: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C26FDE29-D679-46D2-9DA0-4F56B7040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261EEC4-57E9-4B1A-957E-C294246C165F}"/>
                </a:ext>
              </a:extLst>
            </p:cNvPr>
            <p:cNvCxnSpPr/>
            <p:nvPr/>
          </p:nvCxnSpPr>
          <p:spPr bwMode="auto">
            <a:xfrm rot="5400000">
              <a:off x="3924301" y="4076700"/>
              <a:ext cx="381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CBA220-D6A2-4E1F-8F20-AE8C7F8E47BB}"/>
                </a:ext>
              </a:extLst>
            </p:cNvPr>
            <p:cNvCxnSpPr/>
            <p:nvPr/>
          </p:nvCxnSpPr>
          <p:spPr bwMode="auto">
            <a:xfrm rot="5400000">
              <a:off x="2858294" y="40759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64D8E9-9A05-4B58-8A78-85AB815F08ED}"/>
                </a:ext>
              </a:extLst>
            </p:cNvPr>
            <p:cNvCxnSpPr/>
            <p:nvPr/>
          </p:nvCxnSpPr>
          <p:spPr bwMode="auto">
            <a:xfrm>
              <a:off x="3048000" y="4191000"/>
              <a:ext cx="1066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46">
              <a:extLst>
                <a:ext uri="{FF2B5EF4-FFF2-40B4-BE49-F238E27FC236}">
                  <a16:creationId xmlns:a16="http://schemas.microsoft.com/office/drawing/2014/main" id="{13E4B4F6-7519-4357-A352-653047A3D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3810000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On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3CF9D-CD0C-42E1-B5DB-EEAA95989FE2}"/>
                </a:ext>
              </a:extLst>
            </p:cNvPr>
            <p:cNvCxnSpPr/>
            <p:nvPr/>
          </p:nvCxnSpPr>
          <p:spPr bwMode="auto">
            <a:xfrm rot="5400000">
              <a:off x="4458494" y="40759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7FBDBCD-ACA1-4EA7-997B-D371E50CBB5E}"/>
                </a:ext>
              </a:extLst>
            </p:cNvPr>
            <p:cNvCxnSpPr/>
            <p:nvPr/>
          </p:nvCxnSpPr>
          <p:spPr bwMode="auto">
            <a:xfrm>
              <a:off x="4114800" y="4191000"/>
              <a:ext cx="533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50">
              <a:extLst>
                <a:ext uri="{FF2B5EF4-FFF2-40B4-BE49-F238E27FC236}">
                  <a16:creationId xmlns:a16="http://schemas.microsoft.com/office/drawing/2014/main" id="{8040DA88-E06F-480E-A891-04F8F673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3810000"/>
              <a:ext cx="533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Off</a:t>
              </a:r>
            </a:p>
          </p:txBody>
        </p:sp>
      </p:grpSp>
      <p:graphicFrame>
        <p:nvGraphicFramePr>
          <p:cNvPr id="34" name="Content Placeholder 31">
            <a:extLst>
              <a:ext uri="{FF2B5EF4-FFF2-40B4-BE49-F238E27FC236}">
                <a16:creationId xmlns:a16="http://schemas.microsoft.com/office/drawing/2014/main" id="{B8A8228B-96D5-4A49-8F90-DDBF68FEB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593462"/>
              </p:ext>
            </p:extLst>
          </p:nvPr>
        </p:nvGraphicFramePr>
        <p:xfrm>
          <a:off x="1072437" y="3290691"/>
          <a:ext cx="37147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1879560" imgH="393480" progId="Equation.3">
                  <p:embed/>
                </p:oleObj>
              </mc:Choice>
              <mc:Fallback>
                <p:oleObj name="Equation" r:id="rId3" imgW="1879560" imgH="393480" progId="Equation.3">
                  <p:embed/>
                  <p:pic>
                    <p:nvPicPr>
                      <p:cNvPr id="1026" name="Content Placeholder 31">
                        <a:extLst>
                          <a:ext uri="{FF2B5EF4-FFF2-40B4-BE49-F238E27FC236}">
                            <a16:creationId xmlns:a16="http://schemas.microsoft.com/office/drawing/2014/main" id="{5761970C-9FEE-482A-B09A-297E76222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437" y="3290691"/>
                        <a:ext cx="371475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5">
            <a:extLst>
              <a:ext uri="{FF2B5EF4-FFF2-40B4-BE49-F238E27FC236}">
                <a16:creationId xmlns:a16="http://schemas.microsoft.com/office/drawing/2014/main" id="{75F6AB77-10BC-4068-B440-1D0E2551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2" y="4272232"/>
            <a:ext cx="3781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65125" indent="-255588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1000"/>
              </a:spcBef>
              <a:buClr>
                <a:srgbClr val="2B04D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hi-IN">
                <a:solidFill>
                  <a:schemeClr val="tx1"/>
                </a:solidFill>
                <a:cs typeface="Arial" panose="020B0604020202020204" pitchFamily="34" charset="0"/>
              </a:rPr>
              <a:t>Average signal can be found as</a:t>
            </a:r>
            <a:endParaRPr lang="en-IN" altLang="hi-IN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6" name="Object 3">
            <a:extLst>
              <a:ext uri="{FF2B5EF4-FFF2-40B4-BE49-F238E27FC236}">
                <a16:creationId xmlns:a16="http://schemas.microsoft.com/office/drawing/2014/main" id="{DF49F3AF-E2B0-4A3D-8E43-2BD593AA45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68791"/>
              </p:ext>
            </p:extLst>
          </p:nvPr>
        </p:nvGraphicFramePr>
        <p:xfrm>
          <a:off x="1081088" y="4898997"/>
          <a:ext cx="3587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5" imgW="1523880" imgH="241200" progId="Equation.3">
                  <p:embed/>
                </p:oleObj>
              </mc:Choice>
              <mc:Fallback>
                <p:oleObj name="Equation" r:id="rId5" imgW="1523880" imgH="241200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F6F67C1B-F7DB-4E34-AC08-61CFBBEF3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898997"/>
                        <a:ext cx="35877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3B6D36D3-3B97-474A-949E-126562ACAADE}"/>
              </a:ext>
            </a:extLst>
          </p:cNvPr>
          <p:cNvSpPr/>
          <p:nvPr/>
        </p:nvSpPr>
        <p:spPr>
          <a:xfrm>
            <a:off x="948612" y="5725787"/>
            <a:ext cx="4548504" cy="369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l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Usually, VL is taken as zero volts for simplicity.</a:t>
            </a:r>
          </a:p>
        </p:txBody>
      </p:sp>
    </p:spTree>
    <p:extLst>
      <p:ext uri="{BB962C8B-B14F-4D97-AF65-F5344CB8AC3E}">
        <p14:creationId xmlns:p14="http://schemas.microsoft.com/office/powerpoint/2010/main" val="422702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7883-1BCD-4C16-9157-41E0EC88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198" y="156755"/>
            <a:ext cx="4659708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- Resolution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01A2A-332D-4BFA-9856-6EB89847895E}"/>
              </a:ext>
            </a:extLst>
          </p:cNvPr>
          <p:cNvSpPr/>
          <p:nvPr/>
        </p:nvSpPr>
        <p:spPr>
          <a:xfrm>
            <a:off x="65314" y="999153"/>
            <a:ext cx="11999168" cy="526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buFont typeface="Wingdings" pitchFamily="2" charset="2"/>
              <a:buChar char="§"/>
              <a:tabLst>
                <a:tab pos="361950" algn="l"/>
              </a:tabLst>
              <a:defRPr/>
            </a:pPr>
            <a:r>
              <a:rPr lang="en-IN" dirty="0">
                <a:solidFill>
                  <a:schemeClr val="tx1"/>
                </a:solidFill>
                <a:latin typeface="Arial" charset="0"/>
                <a:cs typeface="Arial" charset="0"/>
              </a:rPr>
              <a:t>PWM resolution = PWM clock ÷ PWM Switching Frequency</a:t>
            </a:r>
          </a:p>
          <a:p>
            <a:pPr marL="361950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b="1" dirty="0">
                <a:solidFill>
                  <a:schemeClr val="tx1"/>
                </a:solidFill>
                <a:latin typeface="Arial" charset="0"/>
                <a:cs typeface="Arial" charset="0"/>
              </a:rPr>
              <a:t>Case 1: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PWM clock = 3 MHz; PWM Switching Frequency = 23.44KHz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PWM Resolution = 3,000,000 ÷23437 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= 128( 2^ 7or 7 bit)</a:t>
            </a:r>
          </a:p>
          <a:p>
            <a:pPr marL="361950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b="1" dirty="0">
                <a:solidFill>
                  <a:schemeClr val="tx1"/>
                </a:solidFill>
                <a:latin typeface="Arial" charset="0"/>
                <a:cs typeface="Arial" charset="0"/>
              </a:rPr>
              <a:t>Case 2: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PWM clock = 3MHz; PWM Switching Frequency = 15.63KHz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PWM Resolution = 3,000,000 ÷15625 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= 192(1.5x2^7or 7.5 bit)</a:t>
            </a:r>
          </a:p>
          <a:p>
            <a:pPr marL="361950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buFont typeface="Wingdings" pitchFamily="2" charset="2"/>
              <a:buChar char="§"/>
              <a:tabLst>
                <a:tab pos="361950" algn="l"/>
              </a:tabLst>
              <a:defRPr/>
            </a:pPr>
            <a:r>
              <a:rPr lang="en-IN" dirty="0">
                <a:solidFill>
                  <a:schemeClr val="tx1"/>
                </a:solidFill>
                <a:latin typeface="Arial" charset="0"/>
                <a:cs typeface="Arial" charset="0"/>
              </a:rPr>
              <a:t>If DC voltage is 5V DC, each bit represents: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buFont typeface="Wingdings" pitchFamily="2" charset="2"/>
              <a:buChar char="Ø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7 bit PWM resolution: 5VDC ÷128 = 39.06mV (Each step = 0.78%)</a:t>
            </a:r>
          </a:p>
          <a:p>
            <a:pPr marL="819150" lvl="1" indent="-252413" algn="l" defTabSz="266700">
              <a:spcBef>
                <a:spcPts val="1000"/>
              </a:spcBef>
              <a:buClr>
                <a:srgbClr val="2B04D2"/>
              </a:buClr>
              <a:buSzPct val="100000"/>
              <a:buFont typeface="Wingdings" pitchFamily="2" charset="2"/>
              <a:buChar char="Ø"/>
              <a:tabLst>
                <a:tab pos="361950" algn="l"/>
              </a:tabLst>
              <a:defRPr/>
            </a:pPr>
            <a:r>
              <a:rPr lang="en-IN" sz="1600" dirty="0">
                <a:solidFill>
                  <a:schemeClr val="tx1"/>
                </a:solidFill>
                <a:latin typeface="Arial" charset="0"/>
                <a:cs typeface="Arial" charset="0"/>
              </a:rPr>
              <a:t>7.5 bit PWM resolution: 5VDC ÷192 = 26.04mV (Each step = 0.52%)</a:t>
            </a:r>
          </a:p>
          <a:p>
            <a:pPr marL="95250" algn="l" defTabSz="266700">
              <a:spcBef>
                <a:spcPts val="1000"/>
              </a:spcBef>
              <a:buClr>
                <a:srgbClr val="2B04D2"/>
              </a:buClr>
              <a:buSzPct val="100000"/>
              <a:defRPr/>
            </a:pPr>
            <a:r>
              <a:rPr lang="en-IN" dirty="0">
                <a:solidFill>
                  <a:schemeClr val="tx1"/>
                </a:solidFill>
                <a:latin typeface="Arial" charset="0"/>
                <a:cs typeface="Arial" charset="0"/>
              </a:rPr>
              <a:t>Case 2 yields higher PWM resolution, less Voltage variation per bit change. So the voltage ripple on output will be smaller.</a:t>
            </a:r>
          </a:p>
        </p:txBody>
      </p:sp>
    </p:spTree>
    <p:extLst>
      <p:ext uri="{BB962C8B-B14F-4D97-AF65-F5344CB8AC3E}">
        <p14:creationId xmlns:p14="http://schemas.microsoft.com/office/powerpoint/2010/main" val="8781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47BAC0-29E2-4F7F-95C3-06E1BE10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3070" y="1841896"/>
            <a:ext cx="7568026" cy="8794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Arial" charset="0"/>
              </a:rPr>
              <a:t>Left edge is fixed with respect to period, the trailing edge is modulated</a:t>
            </a:r>
          </a:p>
          <a:p>
            <a:pPr eaLnBrk="1" hangingPunct="1">
              <a:defRPr/>
            </a:pPr>
            <a:r>
              <a:rPr lang="en-US" dirty="0">
                <a:cs typeface="Arial" charset="0"/>
              </a:rPr>
              <a:t>Signal changes when counter is equal to period register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9248-8791-4A61-BAC8-20785BA3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48" y="478947"/>
            <a:ext cx="7044884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Types of PWM – Left Aligned</a:t>
            </a: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FC746C48-B506-44CB-A770-D1AB7D72FA1D}"/>
              </a:ext>
            </a:extLst>
          </p:cNvPr>
          <p:cNvGrpSpPr>
            <a:grpSpLocks/>
          </p:cNvGrpSpPr>
          <p:nvPr/>
        </p:nvGrpSpPr>
        <p:grpSpPr bwMode="auto">
          <a:xfrm>
            <a:off x="2295846" y="3018453"/>
            <a:ext cx="8282473" cy="2590800"/>
            <a:chOff x="685800" y="3352800"/>
            <a:chExt cx="7010400" cy="2590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2DD000-2283-4662-896E-1FF58C64D4BD}"/>
                </a:ext>
              </a:extLst>
            </p:cNvPr>
            <p:cNvCxnSpPr/>
            <p:nvPr/>
          </p:nvCxnSpPr>
          <p:spPr>
            <a:xfrm>
              <a:off x="1143000" y="4953000"/>
              <a:ext cx="2286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B977B-83F3-4FEF-BD9A-C676DA32F8DC}"/>
                </a:ext>
              </a:extLst>
            </p:cNvPr>
            <p:cNvCxnSpPr/>
            <p:nvPr/>
          </p:nvCxnSpPr>
          <p:spPr>
            <a:xfrm rot="5400000">
              <a:off x="877887" y="44561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439338-5A66-4323-ABAB-D800541B3AB9}"/>
                </a:ext>
              </a:extLst>
            </p:cNvPr>
            <p:cNvCxnSpPr/>
            <p:nvPr/>
          </p:nvCxnSpPr>
          <p:spPr>
            <a:xfrm>
              <a:off x="1371600" y="3962400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D78C14-BACA-4904-B0FF-ECF52094257E}"/>
                </a:ext>
              </a:extLst>
            </p:cNvPr>
            <p:cNvCxnSpPr/>
            <p:nvPr/>
          </p:nvCxnSpPr>
          <p:spPr>
            <a:xfrm rot="5400000">
              <a:off x="1944687" y="44561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53FE6D-3ED4-4539-B40C-45A3E5D56C09}"/>
                </a:ext>
              </a:extLst>
            </p:cNvPr>
            <p:cNvCxnSpPr/>
            <p:nvPr/>
          </p:nvCxnSpPr>
          <p:spPr>
            <a:xfrm rot="5400000">
              <a:off x="1105694" y="56761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E15885-CEDA-45F0-A5C7-4C8DC1BA43E0}"/>
                </a:ext>
              </a:extLst>
            </p:cNvPr>
            <p:cNvCxnSpPr/>
            <p:nvPr/>
          </p:nvCxnSpPr>
          <p:spPr>
            <a:xfrm rot="5400000">
              <a:off x="2705894" y="56761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BC60EB-A10A-4227-8273-2C6D1BCA6433}"/>
                </a:ext>
              </a:extLst>
            </p:cNvPr>
            <p:cNvCxnSpPr/>
            <p:nvPr/>
          </p:nvCxnSpPr>
          <p:spPr>
            <a:xfrm>
              <a:off x="1371600" y="5715000"/>
              <a:ext cx="1600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A8AEF9C3-55DF-44F7-93C7-5B9C63969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54102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Period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842EDCA-E466-49B2-93E4-3BFE450C8223}"/>
                </a:ext>
              </a:extLst>
            </p:cNvPr>
            <p:cNvCxnSpPr/>
            <p:nvPr/>
          </p:nvCxnSpPr>
          <p:spPr>
            <a:xfrm>
              <a:off x="1371600" y="4191000"/>
              <a:ext cx="1066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8">
              <a:extLst>
                <a:ext uri="{FF2B5EF4-FFF2-40B4-BE49-F238E27FC236}">
                  <a16:creationId xmlns:a16="http://schemas.microsoft.com/office/drawing/2014/main" id="{E155CCAD-258D-42C0-8E3E-C1616257E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181475"/>
              <a:ext cx="11430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Duty Cycle</a:t>
              </a:r>
            </a:p>
            <a:p>
              <a:pPr eaLnBrk="1" hangingPunct="1"/>
              <a:r>
                <a:rPr lang="en-US" altLang="hi-IN">
                  <a:latin typeface="Times New Roman" panose="02020603050405020304" pitchFamily="18" charset="0"/>
                  <a:cs typeface="Times New Roman" panose="02020603050405020304" pitchFamily="18" charset="0"/>
                </a:rPr>
                <a:t>~60%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A51CCE-4E6C-42DE-BB6C-EBFBFDC547DC}"/>
                </a:ext>
              </a:extLst>
            </p:cNvPr>
            <p:cNvCxnSpPr/>
            <p:nvPr/>
          </p:nvCxnSpPr>
          <p:spPr>
            <a:xfrm>
              <a:off x="1143000" y="5181600"/>
              <a:ext cx="24384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FAC883-4223-4D1A-A56F-DFFCBE9EE43E}"/>
                </a:ext>
              </a:extLst>
            </p:cNvPr>
            <p:cNvCxnSpPr/>
            <p:nvPr/>
          </p:nvCxnSpPr>
          <p:spPr>
            <a:xfrm rot="5400000" flipH="1" flipV="1">
              <a:off x="341313" y="4381500"/>
              <a:ext cx="1601788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A7CD6916-2E16-4095-A27B-235EA6090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47355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lo</a:t>
              </a:r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2A4A63E3-8039-45D3-8A97-3E8328B66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7338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hi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18EBB9-C756-4B34-887A-D2C40CDF167C}"/>
                </a:ext>
              </a:extLst>
            </p:cNvPr>
            <p:cNvCxnSpPr/>
            <p:nvPr/>
          </p:nvCxnSpPr>
          <p:spPr>
            <a:xfrm rot="5400000">
              <a:off x="2249488" y="3619500"/>
              <a:ext cx="381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9C59EF-4207-4200-9FDF-C5DADC8853E9}"/>
                </a:ext>
              </a:extLst>
            </p:cNvPr>
            <p:cNvCxnSpPr/>
            <p:nvPr/>
          </p:nvCxnSpPr>
          <p:spPr>
            <a:xfrm rot="5400000">
              <a:off x="1181894" y="36187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1B39AB-D701-41CA-BC4C-4BDC75DD9036}"/>
                </a:ext>
              </a:extLst>
            </p:cNvPr>
            <p:cNvCxnSpPr/>
            <p:nvPr/>
          </p:nvCxnSpPr>
          <p:spPr>
            <a:xfrm>
              <a:off x="1371600" y="3733800"/>
              <a:ext cx="10668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6">
              <a:extLst>
                <a:ext uri="{FF2B5EF4-FFF2-40B4-BE49-F238E27FC236}">
                  <a16:creationId xmlns:a16="http://schemas.microsoft.com/office/drawing/2014/main" id="{43473882-351D-4EF5-BC59-36301D03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352800"/>
              <a:ext cx="76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5FDA25F-4678-4BB6-A29E-D061D18FD528}"/>
                </a:ext>
              </a:extLst>
            </p:cNvPr>
            <p:cNvCxnSpPr/>
            <p:nvPr/>
          </p:nvCxnSpPr>
          <p:spPr>
            <a:xfrm>
              <a:off x="2438400" y="3733800"/>
              <a:ext cx="5334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9">
              <a:extLst>
                <a:ext uri="{FF2B5EF4-FFF2-40B4-BE49-F238E27FC236}">
                  <a16:creationId xmlns:a16="http://schemas.microsoft.com/office/drawing/2014/main" id="{F22B7AD6-60D8-4CD8-84AF-C4DCE535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3352800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Off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89BBF-3379-440F-AEB4-30623BB6D29D}"/>
                </a:ext>
              </a:extLst>
            </p:cNvPr>
            <p:cNvCxnSpPr/>
            <p:nvPr/>
          </p:nvCxnSpPr>
          <p:spPr>
            <a:xfrm rot="5400000">
              <a:off x="4992687" y="44561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62B1E6-14A3-4E74-9477-BD62BA998893}"/>
                </a:ext>
              </a:extLst>
            </p:cNvPr>
            <p:cNvCxnSpPr/>
            <p:nvPr/>
          </p:nvCxnSpPr>
          <p:spPr>
            <a:xfrm>
              <a:off x="5486400" y="3962400"/>
              <a:ext cx="4572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2FEEEB-CD5E-49B2-A062-6EC7B0A06532}"/>
                </a:ext>
              </a:extLst>
            </p:cNvPr>
            <p:cNvCxnSpPr/>
            <p:nvPr/>
          </p:nvCxnSpPr>
          <p:spPr>
            <a:xfrm rot="5400000">
              <a:off x="5449887" y="4456113"/>
              <a:ext cx="989013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229B92E-B5BD-473C-91C8-11A86E98905A}"/>
                </a:ext>
              </a:extLst>
            </p:cNvPr>
            <p:cNvCxnSpPr/>
            <p:nvPr/>
          </p:nvCxnSpPr>
          <p:spPr>
            <a:xfrm rot="5400000">
              <a:off x="5218907" y="5676106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E14026-46B3-4772-8802-1EEC57F46406}"/>
                </a:ext>
              </a:extLst>
            </p:cNvPr>
            <p:cNvCxnSpPr/>
            <p:nvPr/>
          </p:nvCxnSpPr>
          <p:spPr>
            <a:xfrm rot="5400000">
              <a:off x="6819107" y="5676106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E3B8D9-8B2E-4EBB-BA81-12E29594DB65}"/>
                </a:ext>
              </a:extLst>
            </p:cNvPr>
            <p:cNvCxnSpPr/>
            <p:nvPr/>
          </p:nvCxnSpPr>
          <p:spPr>
            <a:xfrm>
              <a:off x="5484813" y="5715000"/>
              <a:ext cx="1600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44">
              <a:extLst>
                <a:ext uri="{FF2B5EF4-FFF2-40B4-BE49-F238E27FC236}">
                  <a16:creationId xmlns:a16="http://schemas.microsoft.com/office/drawing/2014/main" id="{62278472-C188-403E-9C40-3928A037C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412" y="54102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Period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6B956F-9314-4CB4-93E6-9DDADBDE509B}"/>
                </a:ext>
              </a:extLst>
            </p:cNvPr>
            <p:cNvCxnSpPr/>
            <p:nvPr/>
          </p:nvCxnSpPr>
          <p:spPr>
            <a:xfrm>
              <a:off x="5257800" y="5181600"/>
              <a:ext cx="24384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C12F69-FA8E-48D3-A2E8-5ADA34A177B2}"/>
                </a:ext>
              </a:extLst>
            </p:cNvPr>
            <p:cNvCxnSpPr/>
            <p:nvPr/>
          </p:nvCxnSpPr>
          <p:spPr>
            <a:xfrm rot="5400000" flipH="1" flipV="1">
              <a:off x="4456113" y="4381500"/>
              <a:ext cx="1601788" cy="15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54F49BEB-71C2-4C85-97BD-5B740F4E8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7355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lo</a:t>
              </a:r>
            </a:p>
          </p:txBody>
        </p:sp>
        <p:sp>
          <p:nvSpPr>
            <p:cNvPr id="36" name="TextBox 50">
              <a:extLst>
                <a:ext uri="{FF2B5EF4-FFF2-40B4-BE49-F238E27FC236}">
                  <a16:creationId xmlns:a16="http://schemas.microsoft.com/office/drawing/2014/main" id="{D4971226-1C99-4CF9-82E8-CAB828DF3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37338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hi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B50017-58AE-4FD8-9858-807D8FCCC9B0}"/>
                </a:ext>
              </a:extLst>
            </p:cNvPr>
            <p:cNvCxnSpPr/>
            <p:nvPr/>
          </p:nvCxnSpPr>
          <p:spPr>
            <a:xfrm rot="5400000">
              <a:off x="5753101" y="3619500"/>
              <a:ext cx="381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397464-0D05-4F3F-B3A9-123F8CB516D1}"/>
                </a:ext>
              </a:extLst>
            </p:cNvPr>
            <p:cNvCxnSpPr/>
            <p:nvPr/>
          </p:nvCxnSpPr>
          <p:spPr>
            <a:xfrm rot="5400000">
              <a:off x="5296694" y="361870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ED3084-A291-44A8-BA66-343A18D53A4B}"/>
                </a:ext>
              </a:extLst>
            </p:cNvPr>
            <p:cNvCxnSpPr/>
            <p:nvPr/>
          </p:nvCxnSpPr>
          <p:spPr>
            <a:xfrm>
              <a:off x="5486400" y="37338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54">
              <a:extLst>
                <a:ext uri="{FF2B5EF4-FFF2-40B4-BE49-F238E27FC236}">
                  <a16:creationId xmlns:a16="http://schemas.microsoft.com/office/drawing/2014/main" id="{5999AFC6-5FE3-43B9-A044-6B990369B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2880319-4994-4A90-A767-B8457D0EBBD0}"/>
                </a:ext>
              </a:extLst>
            </p:cNvPr>
            <p:cNvCxnSpPr/>
            <p:nvPr/>
          </p:nvCxnSpPr>
          <p:spPr>
            <a:xfrm>
              <a:off x="5943600" y="3733800"/>
              <a:ext cx="1143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57">
              <a:extLst>
                <a:ext uri="{FF2B5EF4-FFF2-40B4-BE49-F238E27FC236}">
                  <a16:creationId xmlns:a16="http://schemas.microsoft.com/office/drawing/2014/main" id="{1005E674-6CE0-4735-BCDE-54BD14BCE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33528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Off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25320D1-77AE-428C-B7FD-0961AD0AA4B2}"/>
                </a:ext>
              </a:extLst>
            </p:cNvPr>
            <p:cNvCxnSpPr/>
            <p:nvPr/>
          </p:nvCxnSpPr>
          <p:spPr>
            <a:xfrm>
              <a:off x="5486400" y="4570413"/>
              <a:ext cx="4572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69">
              <a:extLst>
                <a:ext uri="{FF2B5EF4-FFF2-40B4-BE49-F238E27FC236}">
                  <a16:creationId xmlns:a16="http://schemas.microsoft.com/office/drawing/2014/main" id="{6BDF9750-CF14-4B09-884D-B261AAB59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625" y="4028282"/>
              <a:ext cx="11430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 dirty="0">
                  <a:latin typeface="Constantia" panose="02030602050306030303" pitchFamily="18" charset="0"/>
                </a:rPr>
                <a:t>Duty Cycle</a:t>
              </a:r>
            </a:p>
            <a:p>
              <a:pPr eaLnBrk="1" hangingPunct="1"/>
              <a:r>
                <a:rPr lang="en-US" altLang="hi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~30%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2DCC67-E84C-4FF0-AEBF-1FA5AA7BF11A}"/>
                </a:ext>
              </a:extLst>
            </p:cNvPr>
            <p:cNvCxnSpPr/>
            <p:nvPr/>
          </p:nvCxnSpPr>
          <p:spPr>
            <a:xfrm>
              <a:off x="5257800" y="4953000"/>
              <a:ext cx="2286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F575E9-AF58-438B-B191-652254E12F41}"/>
                </a:ext>
              </a:extLst>
            </p:cNvPr>
            <p:cNvCxnSpPr/>
            <p:nvPr/>
          </p:nvCxnSpPr>
          <p:spPr>
            <a:xfrm>
              <a:off x="2438400" y="4953000"/>
              <a:ext cx="5334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48BEE8-279D-415A-A740-F6268590A65D}"/>
                </a:ext>
              </a:extLst>
            </p:cNvPr>
            <p:cNvCxnSpPr/>
            <p:nvPr/>
          </p:nvCxnSpPr>
          <p:spPr>
            <a:xfrm rot="5400000">
              <a:off x="2782888" y="3617912"/>
              <a:ext cx="381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43598C-7D2D-44B8-B9D3-7682E301E258}"/>
                </a:ext>
              </a:extLst>
            </p:cNvPr>
            <p:cNvCxnSpPr/>
            <p:nvPr/>
          </p:nvCxnSpPr>
          <p:spPr>
            <a:xfrm>
              <a:off x="5943600" y="4953000"/>
              <a:ext cx="114300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0AF79C2-165A-4E7D-A48F-A6E4C7F51426}"/>
                </a:ext>
              </a:extLst>
            </p:cNvPr>
            <p:cNvCxnSpPr/>
            <p:nvPr/>
          </p:nvCxnSpPr>
          <p:spPr>
            <a:xfrm rot="5400000">
              <a:off x="6897688" y="3617912"/>
              <a:ext cx="381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01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C07A98-86AB-415D-AF99-355A50594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484" y="1872644"/>
            <a:ext cx="9612991" cy="1298575"/>
          </a:xfrm>
        </p:spPr>
        <p:txBody>
          <a:bodyPr/>
          <a:lstStyle/>
          <a:p>
            <a:pPr eaLnBrk="1" hangingPunct="1"/>
            <a:r>
              <a:rPr lang="en-US" altLang="hi-IN" dirty="0"/>
              <a:t>Center of signal is fixed with respect to period, both edges are modulated </a:t>
            </a:r>
          </a:p>
          <a:p>
            <a:pPr eaLnBrk="1" hangingPunct="1"/>
            <a:r>
              <a:rPr lang="en-US" altLang="hi-IN" dirty="0"/>
              <a:t>In the center aligned mode, the PWM counter goes from a down-count to a up-count to down-count, etc.</a:t>
            </a:r>
          </a:p>
          <a:p>
            <a:pPr eaLnBrk="1" hangingPunct="1"/>
            <a:endParaRPr lang="en-US" altLang="hi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958D39-740D-458F-BC85-8991527C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070" y="622964"/>
            <a:ext cx="7781925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Types of PWM – Center Aligned</a:t>
            </a:r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B7258209-4186-4952-B837-520787A5FA99}"/>
              </a:ext>
            </a:extLst>
          </p:cNvPr>
          <p:cNvGrpSpPr>
            <a:grpSpLocks/>
          </p:cNvGrpSpPr>
          <p:nvPr/>
        </p:nvGrpSpPr>
        <p:grpSpPr bwMode="auto">
          <a:xfrm>
            <a:off x="2342729" y="3575957"/>
            <a:ext cx="7089775" cy="2286000"/>
            <a:chOff x="990600" y="3733800"/>
            <a:chExt cx="7088188" cy="2286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CA6429-140D-4894-B412-6696E662026F}"/>
                </a:ext>
              </a:extLst>
            </p:cNvPr>
            <p:cNvCxnSpPr/>
            <p:nvPr/>
          </p:nvCxnSpPr>
          <p:spPr>
            <a:xfrm>
              <a:off x="1447698" y="5029200"/>
              <a:ext cx="838012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42A75C-03C5-4BB2-A3BA-C1620DE093E4}"/>
                </a:ext>
              </a:extLst>
            </p:cNvPr>
            <p:cNvCxnSpPr/>
            <p:nvPr/>
          </p:nvCxnSpPr>
          <p:spPr>
            <a:xfrm rot="5400000">
              <a:off x="1751516" y="4495006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B291F2-ACE5-454B-9CD4-77F618319B94}"/>
                </a:ext>
              </a:extLst>
            </p:cNvPr>
            <p:cNvCxnSpPr/>
            <p:nvPr/>
          </p:nvCxnSpPr>
          <p:spPr>
            <a:xfrm>
              <a:off x="2285710" y="3962400"/>
              <a:ext cx="761829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26E742-7B32-4221-9ADC-31C2E6A92E3D}"/>
                </a:ext>
              </a:extLst>
            </p:cNvPr>
            <p:cNvCxnSpPr/>
            <p:nvPr/>
          </p:nvCxnSpPr>
          <p:spPr>
            <a:xfrm rot="5400000">
              <a:off x="2513346" y="4495006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3599C2-0C5F-46E4-A8C7-CFA12200D01C}"/>
                </a:ext>
              </a:extLst>
            </p:cNvPr>
            <p:cNvCxnSpPr/>
            <p:nvPr/>
          </p:nvCxnSpPr>
          <p:spPr>
            <a:xfrm rot="5400000">
              <a:off x="1181791" y="5752306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A430B43-6ECA-4CEA-8A06-699BCE2A9F0A}"/>
                </a:ext>
              </a:extLst>
            </p:cNvPr>
            <p:cNvCxnSpPr/>
            <p:nvPr/>
          </p:nvCxnSpPr>
          <p:spPr>
            <a:xfrm rot="5400000">
              <a:off x="3541875" y="5752306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BD7E55-CB77-4CA6-944F-7DEF16203885}"/>
                </a:ext>
              </a:extLst>
            </p:cNvPr>
            <p:cNvCxnSpPr/>
            <p:nvPr/>
          </p:nvCxnSpPr>
          <p:spPr>
            <a:xfrm>
              <a:off x="1447698" y="5791200"/>
              <a:ext cx="2361671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BD8ADA83-C5B8-4DD5-8F25-78F7F3DE9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54864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Period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22AE7E-9FA5-4A01-8507-08465E19279A}"/>
                </a:ext>
              </a:extLst>
            </p:cNvPr>
            <p:cNvCxnSpPr/>
            <p:nvPr/>
          </p:nvCxnSpPr>
          <p:spPr>
            <a:xfrm>
              <a:off x="1447698" y="5257800"/>
              <a:ext cx="259022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FB29D7-CA16-418C-8467-4A9537035ED4}"/>
                </a:ext>
              </a:extLst>
            </p:cNvPr>
            <p:cNvCxnSpPr/>
            <p:nvPr/>
          </p:nvCxnSpPr>
          <p:spPr>
            <a:xfrm rot="5400000" flipH="1" flipV="1">
              <a:off x="684110" y="4495800"/>
              <a:ext cx="1525588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EFAEE334-BC04-4D82-954D-B5C264685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4811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lo</a:t>
              </a: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42C741B8-8CE1-4F0A-A3C6-C14C570E5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8100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hi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AA9695-B969-4F86-BAD4-177C78D5CA0D}"/>
                </a:ext>
              </a:extLst>
            </p:cNvPr>
            <p:cNvCxnSpPr/>
            <p:nvPr/>
          </p:nvCxnSpPr>
          <p:spPr>
            <a:xfrm>
              <a:off x="3047539" y="5029200"/>
              <a:ext cx="838012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C16D04-8698-421C-8E95-FD6A364423D8}"/>
                </a:ext>
              </a:extLst>
            </p:cNvPr>
            <p:cNvCxnSpPr/>
            <p:nvPr/>
          </p:nvCxnSpPr>
          <p:spPr>
            <a:xfrm>
              <a:off x="5488568" y="5029200"/>
              <a:ext cx="45551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955C8-5CA7-40AE-8B49-64A197EF2E2D}"/>
                </a:ext>
              </a:extLst>
            </p:cNvPr>
            <p:cNvCxnSpPr/>
            <p:nvPr/>
          </p:nvCxnSpPr>
          <p:spPr>
            <a:xfrm rot="5400000">
              <a:off x="5411472" y="4495006"/>
              <a:ext cx="1066800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735053-C627-4F36-9D4A-15A1C80CA93A}"/>
                </a:ext>
              </a:extLst>
            </p:cNvPr>
            <p:cNvCxnSpPr/>
            <p:nvPr/>
          </p:nvCxnSpPr>
          <p:spPr>
            <a:xfrm>
              <a:off x="5944078" y="3962400"/>
              <a:ext cx="1523659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69B7CE-8992-4FA1-879E-78F02F990A8C}"/>
                </a:ext>
              </a:extLst>
            </p:cNvPr>
            <p:cNvCxnSpPr/>
            <p:nvPr/>
          </p:nvCxnSpPr>
          <p:spPr>
            <a:xfrm rot="5400000">
              <a:off x="6933544" y="4495006"/>
              <a:ext cx="1066800" cy="1587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484149-26F7-49DF-8C4B-B600033470B0}"/>
                </a:ext>
              </a:extLst>
            </p:cNvPr>
            <p:cNvCxnSpPr/>
            <p:nvPr/>
          </p:nvCxnSpPr>
          <p:spPr>
            <a:xfrm rot="5400000">
              <a:off x="5222662" y="5752306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D36B22-B791-459C-AFD0-CDF445E93ECC}"/>
                </a:ext>
              </a:extLst>
            </p:cNvPr>
            <p:cNvCxnSpPr/>
            <p:nvPr/>
          </p:nvCxnSpPr>
          <p:spPr>
            <a:xfrm rot="5400000">
              <a:off x="7581159" y="5752306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B39CD5-3034-4418-98DE-1CE4335BA535}"/>
                </a:ext>
              </a:extLst>
            </p:cNvPr>
            <p:cNvCxnSpPr/>
            <p:nvPr/>
          </p:nvCxnSpPr>
          <p:spPr>
            <a:xfrm>
              <a:off x="5488568" y="5791200"/>
              <a:ext cx="2361671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3">
              <a:extLst>
                <a:ext uri="{FF2B5EF4-FFF2-40B4-BE49-F238E27FC236}">
                  <a16:creationId xmlns:a16="http://schemas.microsoft.com/office/drawing/2014/main" id="{9A98B8D5-AA91-4E86-ADB8-159DA0F7D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7588" y="54864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Period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793DBA-0AE5-4657-A862-E71FAD13218B}"/>
                </a:ext>
              </a:extLst>
            </p:cNvPr>
            <p:cNvCxnSpPr/>
            <p:nvPr/>
          </p:nvCxnSpPr>
          <p:spPr>
            <a:xfrm>
              <a:off x="5488568" y="5257800"/>
              <a:ext cx="259022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EF24E6-620B-4855-9F95-C6D472C61BAA}"/>
                </a:ext>
              </a:extLst>
            </p:cNvPr>
            <p:cNvCxnSpPr/>
            <p:nvPr/>
          </p:nvCxnSpPr>
          <p:spPr>
            <a:xfrm rot="5400000" flipH="1" flipV="1">
              <a:off x="4724980" y="4495800"/>
              <a:ext cx="1525588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56">
              <a:extLst>
                <a:ext uri="{FF2B5EF4-FFF2-40B4-BE49-F238E27FC236}">
                  <a16:creationId xmlns:a16="http://schemas.microsoft.com/office/drawing/2014/main" id="{879AB8C5-C181-485B-A9B8-37FB62C6E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4811713"/>
              <a:ext cx="533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lo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0BE9C588-6DDE-4BF1-9EA1-C4745F415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788" y="3810000"/>
              <a:ext cx="5334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V</a:t>
              </a:r>
              <a:r>
                <a:rPr lang="en-US" altLang="hi-IN" baseline="-25000">
                  <a:latin typeface="Constantia" panose="02030602050306030303" pitchFamily="18" charset="0"/>
                </a:rPr>
                <a:t>hi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76F13F1-D8F1-465F-8B2D-5AC0011FDF68}"/>
                </a:ext>
              </a:extLst>
            </p:cNvPr>
            <p:cNvCxnSpPr/>
            <p:nvPr/>
          </p:nvCxnSpPr>
          <p:spPr>
            <a:xfrm>
              <a:off x="7467737" y="5029200"/>
              <a:ext cx="458685" cy="15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3">
              <a:extLst>
                <a:ext uri="{FF2B5EF4-FFF2-40B4-BE49-F238E27FC236}">
                  <a16:creationId xmlns:a16="http://schemas.microsoft.com/office/drawing/2014/main" id="{EE79800E-5EC0-47AB-96E4-2449D7D93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990975"/>
              <a:ext cx="11430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Duty Cycle</a:t>
              </a:r>
            </a:p>
            <a:p>
              <a:pPr eaLnBrk="1" hangingPunct="1"/>
              <a:r>
                <a:rPr lang="en-US" altLang="hi-IN">
                  <a:latin typeface="Times New Roman" panose="02020603050405020304" pitchFamily="18" charset="0"/>
                  <a:cs typeface="Times New Roman" panose="02020603050405020304" pitchFamily="18" charset="0"/>
                </a:rPr>
                <a:t>~30%</a:t>
              </a:r>
            </a:p>
          </p:txBody>
        </p:sp>
        <p:sp>
          <p:nvSpPr>
            <p:cNvPr id="33" name="TextBox 64">
              <a:extLst>
                <a:ext uri="{FF2B5EF4-FFF2-40B4-BE49-F238E27FC236}">
                  <a16:creationId xmlns:a16="http://schemas.microsoft.com/office/drawing/2014/main" id="{D31A15A9-557A-4E4E-9B37-5CB037C13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181475"/>
              <a:ext cx="11430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hi-IN">
                  <a:latin typeface="Constantia" panose="02030602050306030303" pitchFamily="18" charset="0"/>
                </a:rPr>
                <a:t>Duty Cycle</a:t>
              </a:r>
            </a:p>
            <a:p>
              <a:pPr eaLnBrk="1" hangingPunct="1"/>
              <a:r>
                <a:rPr lang="en-US" altLang="hi-IN">
                  <a:latin typeface="Times New Roman" panose="02020603050405020304" pitchFamily="18" charset="0"/>
                  <a:cs typeface="Times New Roman" panose="02020603050405020304" pitchFamily="18" charset="0"/>
                </a:rPr>
                <a:t>~60%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6394AD3-7E92-4963-8073-7BDCA3AB63C3}"/>
                </a:ext>
              </a:extLst>
            </p:cNvPr>
            <p:cNvCxnSpPr/>
            <p:nvPr/>
          </p:nvCxnSpPr>
          <p:spPr>
            <a:xfrm rot="10800000">
              <a:off x="2285710" y="4495800"/>
              <a:ext cx="76182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7EAF9B-C481-4E89-A40F-AD914DB6CD8F}"/>
                </a:ext>
              </a:extLst>
            </p:cNvPr>
            <p:cNvCxnSpPr/>
            <p:nvPr/>
          </p:nvCxnSpPr>
          <p:spPr>
            <a:xfrm rot="10800000">
              <a:off x="5944078" y="4191000"/>
              <a:ext cx="1523659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7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94BDCE6-D9CF-421D-A299-3C2C882C6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50233" y="2210124"/>
            <a:ext cx="3997551" cy="330426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Telecommunications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DC motors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RC devices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Audio/video effects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Power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Voltage regulation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hi-IN" sz="2400" dirty="0"/>
              <a:t> Use as  DAC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13FB2-B8AF-4390-928C-9336EBD08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353" y="481459"/>
            <a:ext cx="4513313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287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4B02DD5-0D5D-4498-A933-D91EAB992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9837" y="1855561"/>
            <a:ext cx="11215395" cy="2555875"/>
          </a:xfrm>
        </p:spPr>
        <p:txBody>
          <a:bodyPr>
            <a:noAutofit/>
          </a:bodyPr>
          <a:lstStyle/>
          <a:p>
            <a:pPr>
              <a:buClr>
                <a:schemeClr val="accent4"/>
              </a:buClr>
              <a:defRPr/>
            </a:pPr>
            <a:r>
              <a:rPr lang="en-US" sz="2400" dirty="0"/>
              <a:t>Used in communication since a digital signal is more robust and less vulnerable to noise.</a:t>
            </a:r>
          </a:p>
          <a:p>
            <a:pPr>
              <a:buClr>
                <a:schemeClr val="accent4"/>
              </a:buClr>
              <a:defRPr/>
            </a:pPr>
            <a:r>
              <a:rPr lang="en-US" sz="2400" dirty="0"/>
              <a:t>Effective at data transmission over long distance transmission lines</a:t>
            </a:r>
          </a:p>
          <a:p>
            <a:pPr>
              <a:buClr>
                <a:schemeClr val="accent4"/>
              </a:buClr>
              <a:defRPr/>
            </a:pPr>
            <a:r>
              <a:rPr lang="en-US" sz="2400" dirty="0"/>
              <a:t>The widths of the pulses correspond to specific data values encoded at one end and decoded at the other.</a:t>
            </a:r>
          </a:p>
          <a:p>
            <a:pPr>
              <a:buClr>
                <a:schemeClr val="accent4"/>
              </a:buClr>
              <a:defRPr/>
            </a:pPr>
            <a:r>
              <a:rPr lang="en-US" sz="2400" dirty="0"/>
              <a:t>Pulses of various lengths (the information itself) will be sent at regular intervals (the carrier frequency of the modulation).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A379E8-5BC7-4B1E-B818-6D83264B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60" y="4687855"/>
            <a:ext cx="5981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DC8B1-04AE-43F0-BEF0-B60F029CF239}"/>
              </a:ext>
            </a:extLst>
          </p:cNvPr>
          <p:cNvSpPr txBox="1">
            <a:spLocks noChangeArrowheads="1"/>
          </p:cNvSpPr>
          <p:nvPr/>
        </p:nvSpPr>
        <p:spPr>
          <a:xfrm>
            <a:off x="1569097" y="620072"/>
            <a:ext cx="8843865" cy="731520"/>
          </a:xfrm>
          <a:prstGeom prst="rect">
            <a:avLst/>
          </a:prstGeom>
        </p:spPr>
        <p:txBody>
          <a:bodyPr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buClrTx/>
              <a:defRPr/>
            </a:pPr>
            <a:r>
              <a:rPr lang="en-US" sz="3600" b="1" dirty="0">
                <a:solidFill>
                  <a:srgbClr val="00B0F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PWM Application- Telecommunications  </a:t>
            </a:r>
          </a:p>
        </p:txBody>
      </p:sp>
    </p:spTree>
    <p:extLst>
      <p:ext uri="{BB962C8B-B14F-4D97-AF65-F5344CB8AC3E}">
        <p14:creationId xmlns:p14="http://schemas.microsoft.com/office/powerpoint/2010/main" val="35063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EDFC83-A5C8-4609-B0E0-EE0E5CBF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22" y="1995520"/>
            <a:ext cx="9133633" cy="41829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hi-IN" sz="2800" dirty="0"/>
              <a:t>Voltage supplied is directly proportional to the duty cycle </a:t>
            </a:r>
          </a:p>
          <a:p>
            <a:pPr eaLnBrk="1" hangingPunct="1"/>
            <a:r>
              <a:rPr lang="en-US" altLang="hi-IN" sz="2800" dirty="0"/>
              <a:t>Ability to control the speed of the motor via the duty cycle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i-IN" sz="2800" dirty="0"/>
              <a:t> Example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i-IN" sz="2800" dirty="0"/>
              <a:t>	Can be used  in regulating room temperature. Sense the current temperature (using an analog-to-digital converter) and then automatically increase/decrease the fan's speed accordingly.</a:t>
            </a:r>
          </a:p>
          <a:p>
            <a:pPr eaLnBrk="1" hangingPunct="1"/>
            <a:endParaRPr lang="en-US" altLang="hi-IN" sz="2800" dirty="0"/>
          </a:p>
          <a:p>
            <a:pPr eaLnBrk="1" hangingPunct="1">
              <a:buFontTx/>
              <a:buNone/>
            </a:pPr>
            <a:endParaRPr lang="en-US" altLang="hi-IN" sz="2800" dirty="0"/>
          </a:p>
          <a:p>
            <a:pPr eaLnBrk="1" hangingPunct="1"/>
            <a:endParaRPr lang="en-US" altLang="hi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02839A-CCDF-4ADC-8109-CFD43FE0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623596"/>
            <a:ext cx="7234957" cy="73152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PWM Application - DC Motors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02D14-8711-4A57-A3DE-8D809220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478" y="4197220"/>
            <a:ext cx="3149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0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1080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Times New Roman</vt:lpstr>
      <vt:lpstr>Wingdings</vt:lpstr>
      <vt:lpstr>Wingdings 2</vt:lpstr>
      <vt:lpstr>Retrospect</vt:lpstr>
      <vt:lpstr>Equation</vt:lpstr>
      <vt:lpstr>PowerPoint Presentation</vt:lpstr>
      <vt:lpstr>PWM: Introduction</vt:lpstr>
      <vt:lpstr>PWM - Duty Cycle</vt:lpstr>
      <vt:lpstr>PWM - Resolution</vt:lpstr>
      <vt:lpstr>Types of PWM – Left Aligned</vt:lpstr>
      <vt:lpstr>Types of PWM – Center Aligned</vt:lpstr>
      <vt:lpstr>PWM Applications </vt:lpstr>
      <vt:lpstr>PowerPoint Presentation</vt:lpstr>
      <vt:lpstr>PWM Application - DC Motors</vt:lpstr>
      <vt:lpstr>PWM Application-RC Devices</vt:lpstr>
      <vt:lpstr>PWM Application-Video devices</vt:lpstr>
      <vt:lpstr>PWM Applications-Audio devices </vt:lpstr>
      <vt:lpstr>PWM Applications - Power delivery </vt:lpstr>
      <vt:lpstr>PWM Application-Voltage Regulation</vt:lpstr>
      <vt:lpstr>PWM Application- As DAC</vt:lpstr>
      <vt:lpstr>Choosing PWM Frequency</vt:lpstr>
      <vt:lpstr>PWM – Advantages &amp;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40</cp:revision>
  <dcterms:created xsi:type="dcterms:W3CDTF">2020-10-12T13:53:06Z</dcterms:created>
  <dcterms:modified xsi:type="dcterms:W3CDTF">2020-10-12T17:25:35Z</dcterms:modified>
</cp:coreProperties>
</file>