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3" r:id="rId4"/>
    <p:sldId id="284" r:id="rId5"/>
    <p:sldId id="285" r:id="rId6"/>
    <p:sldId id="280" r:id="rId7"/>
    <p:sldId id="290" r:id="rId8"/>
    <p:sldId id="291" r:id="rId9"/>
    <p:sldId id="292" r:id="rId10"/>
    <p:sldId id="286" r:id="rId11"/>
    <p:sldId id="287" r:id="rId12"/>
    <p:sldId id="288" r:id="rId13"/>
    <p:sldId id="289" r:id="rId14"/>
    <p:sldId id="293" r:id="rId15"/>
    <p:sldId id="294" r:id="rId16"/>
    <p:sldId id="295" r:id="rId17"/>
    <p:sldId id="296" r:id="rId18"/>
    <p:sldId id="297" r:id="rId19"/>
    <p:sldId id="278" r:id="rId20"/>
    <p:sldId id="273" r:id="rId21"/>
    <p:sldId id="274" r:id="rId22"/>
    <p:sldId id="275" r:id="rId23"/>
    <p:sldId id="265" r:id="rId24"/>
    <p:sldId id="270" r:id="rId25"/>
    <p:sldId id="276" r:id="rId26"/>
    <p:sldId id="277" r:id="rId27"/>
    <p:sldId id="298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0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4B285-F785-40DF-848C-C550390D51D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7406E-7C55-441E-A763-FFB0E37EF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39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Online courses</a:t>
            </a:r>
          </a:p>
          <a:p>
            <a:r>
              <a:rPr lang="en-US" dirty="0"/>
              <a:t>https://ocw.mit.edu/index.htm</a:t>
            </a:r>
          </a:p>
          <a:p>
            <a:r>
              <a:rPr lang="en-US" dirty="0"/>
              <a:t>https://www.edx.org/</a:t>
            </a:r>
          </a:p>
          <a:p>
            <a:r>
              <a:rPr lang="en-US" dirty="0"/>
              <a:t>https://www.coursera.org/</a:t>
            </a:r>
          </a:p>
          <a:p>
            <a:r>
              <a:rPr lang="en-US" dirty="0"/>
              <a:t>https://in.udacity.com/</a:t>
            </a:r>
          </a:p>
          <a:p>
            <a:r>
              <a:rPr lang="en-US" dirty="0"/>
              <a:t>https://thenewboston.com/</a:t>
            </a:r>
          </a:p>
          <a:p>
            <a:r>
              <a:rPr lang="en-US" dirty="0"/>
              <a:t>https://www.khanacademy.org/</a:t>
            </a:r>
          </a:p>
          <a:p>
            <a:endParaRPr lang="en-US" dirty="0"/>
          </a:p>
          <a:p>
            <a:r>
              <a:rPr lang="en-US" dirty="0"/>
              <a:t>Kicad : http://kicad-pcb.org/</a:t>
            </a:r>
          </a:p>
          <a:p>
            <a:endParaRPr lang="en-US" dirty="0"/>
          </a:p>
          <a:p>
            <a:r>
              <a:rPr lang="en-US" dirty="0"/>
              <a:t>Arduino : https://www.arduino.cc/en/Tutorial/HomePage</a:t>
            </a:r>
          </a:p>
          <a:p>
            <a:endParaRPr lang="en-US" dirty="0"/>
          </a:p>
          <a:p>
            <a:r>
              <a:rPr lang="en-US" dirty="0"/>
              <a:t>Magazine: https://electronicsforu.com/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958FF-22C4-4127-974E-9D94A148B5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3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7" Type="http://schemas.openxmlformats.org/officeDocument/2006/relationships/image" Target="../media/image43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duino.cc/" TargetMode="External"/><Relationship Id="rId13" Type="http://schemas.openxmlformats.org/officeDocument/2006/relationships/hyperlink" Target="https://www.youtube.com/channel/UCvsMfEoIu_ZdBIgQVcY_AZA" TargetMode="External"/><Relationship Id="rId3" Type="http://schemas.openxmlformats.org/officeDocument/2006/relationships/hyperlink" Target="https://www.youtube.com/channel/UC6mIxFTvXkWQVEHPsEdflzQ" TargetMode="External"/><Relationship Id="rId7" Type="http://schemas.openxmlformats.org/officeDocument/2006/relationships/hyperlink" Target="https://www.jeremyblum.com/" TargetMode="External"/><Relationship Id="rId12" Type="http://schemas.openxmlformats.org/officeDocument/2006/relationships/hyperlink" Target="https://randomnerdtutorials.com/" TargetMode="External"/><Relationship Id="rId2" Type="http://schemas.openxmlformats.org/officeDocument/2006/relationships/hyperlink" Target="https://www.youtube.com/channel/UCu7_D0o48KbfhpEohoP7YSQ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channel/UC7GMT3ohvYEAJFDenzj9EMQ" TargetMode="External"/><Relationship Id="rId11" Type="http://schemas.openxmlformats.org/officeDocument/2006/relationships/hyperlink" Target="https://www.espressif.com/" TargetMode="External"/><Relationship Id="rId5" Type="http://schemas.openxmlformats.org/officeDocument/2006/relationships/hyperlink" Target="https://www.youtube.com/channel/UCzml9bXoEM0itbcE96CB03w" TargetMode="External"/><Relationship Id="rId10" Type="http://schemas.openxmlformats.org/officeDocument/2006/relationships/hyperlink" Target="https://platformio.org/" TargetMode="External"/><Relationship Id="rId4" Type="http://schemas.openxmlformats.org/officeDocument/2006/relationships/hyperlink" Target="https://www.youtube.com/channel/UCu94OHbBYVUXLYPh4NBu10w" TargetMode="External"/><Relationship Id="rId9" Type="http://schemas.openxmlformats.org/officeDocument/2006/relationships/hyperlink" Target="https://kicad-pcb.org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yogesh.ineclat@gmail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693955-B580-49E0-AE8A-FBFFFE73A762}"/>
              </a:ext>
            </a:extLst>
          </p:cNvPr>
          <p:cNvSpPr txBox="1"/>
          <p:nvPr/>
        </p:nvSpPr>
        <p:spPr>
          <a:xfrm>
            <a:off x="2416506" y="2413337"/>
            <a:ext cx="8353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IoT Product Development</a:t>
            </a:r>
            <a:endParaRPr lang="en-US" sz="6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9A00B-D63D-41D3-9130-D7E01E757C19}"/>
              </a:ext>
            </a:extLst>
          </p:cNvPr>
          <p:cNvSpPr txBox="1"/>
          <p:nvPr/>
        </p:nvSpPr>
        <p:spPr>
          <a:xfrm>
            <a:off x="8513686" y="5486400"/>
            <a:ext cx="3475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Yogesh M Iggalore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69302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C7725B-4DB3-450C-B007-3E52B9ECFF60}"/>
              </a:ext>
            </a:extLst>
          </p:cNvPr>
          <p:cNvSpPr/>
          <p:nvPr/>
        </p:nvSpPr>
        <p:spPr>
          <a:xfrm>
            <a:off x="2678922" y="365908"/>
            <a:ext cx="6834156" cy="431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/>
              <a:t>Market Research &amp; Feasibility study</a:t>
            </a:r>
            <a:endParaRPr lang="en-IN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43E3D3-176E-4402-8272-C2CBFD8D8138}"/>
              </a:ext>
            </a:extLst>
          </p:cNvPr>
          <p:cNvSpPr/>
          <p:nvPr/>
        </p:nvSpPr>
        <p:spPr>
          <a:xfrm>
            <a:off x="2678922" y="32019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</a:rPr>
              <a:t>1</a:t>
            </a:r>
            <a:endParaRPr lang="en-I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EAFE63-2BC2-4824-91AE-C30A897C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13" y="1112655"/>
            <a:ext cx="9330431" cy="535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6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0E71E2-0729-4AB7-821F-BF2F46536D66}"/>
              </a:ext>
            </a:extLst>
          </p:cNvPr>
          <p:cNvSpPr/>
          <p:nvPr/>
        </p:nvSpPr>
        <p:spPr>
          <a:xfrm>
            <a:off x="2877167" y="295810"/>
            <a:ext cx="6568674" cy="431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2 Develop design specifications</a:t>
            </a:r>
            <a:endParaRPr lang="en-IN" sz="3200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258AC6-3F00-4171-A753-501C8B690453}"/>
              </a:ext>
            </a:extLst>
          </p:cNvPr>
          <p:cNvGrpSpPr/>
          <p:nvPr/>
        </p:nvGrpSpPr>
        <p:grpSpPr>
          <a:xfrm>
            <a:off x="1548634" y="979993"/>
            <a:ext cx="8327532" cy="5493308"/>
            <a:chOff x="1548634" y="979993"/>
            <a:chExt cx="8327532" cy="549330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3B45ED1-5BF2-44F7-872E-B8B7D0077D15}"/>
                </a:ext>
              </a:extLst>
            </p:cNvPr>
            <p:cNvSpPr/>
            <p:nvPr/>
          </p:nvSpPr>
          <p:spPr>
            <a:xfrm>
              <a:off x="5104660" y="2663301"/>
              <a:ext cx="2015231" cy="15092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Hardware</a:t>
              </a:r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C2DF87A-3284-4ED6-BD88-D42E13E1D957}"/>
                </a:ext>
              </a:extLst>
            </p:cNvPr>
            <p:cNvSpPr/>
            <p:nvPr/>
          </p:nvSpPr>
          <p:spPr>
            <a:xfrm>
              <a:off x="1548634" y="1074657"/>
              <a:ext cx="2699771" cy="16402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82C95D5-9732-4FB9-B411-D49B2517E3EF}"/>
                </a:ext>
              </a:extLst>
            </p:cNvPr>
            <p:cNvSpPr/>
            <p:nvPr/>
          </p:nvSpPr>
          <p:spPr>
            <a:xfrm>
              <a:off x="7802671" y="3087770"/>
              <a:ext cx="1526959" cy="68246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Sensors</a:t>
              </a:r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72A61D1-B0EF-4F7F-A27C-5247F74FF11F}"/>
                </a:ext>
              </a:extLst>
            </p:cNvPr>
            <p:cNvSpPr/>
            <p:nvPr/>
          </p:nvSpPr>
          <p:spPr>
            <a:xfrm>
              <a:off x="5332520" y="5452369"/>
              <a:ext cx="1526959" cy="102093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WiFi</a:t>
              </a:r>
              <a:r>
                <a:rPr lang="en-IN" dirty="0"/>
                <a:t> </a:t>
              </a:r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36ED8BF-E81D-4B0E-AF51-6083024ADEDE}"/>
                </a:ext>
              </a:extLst>
            </p:cNvPr>
            <p:cNvSpPr/>
            <p:nvPr/>
          </p:nvSpPr>
          <p:spPr>
            <a:xfrm>
              <a:off x="2135481" y="4431438"/>
              <a:ext cx="1526959" cy="102093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Alexa</a:t>
              </a:r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423615A-A033-43C2-9242-89D3E145B4A1}"/>
                </a:ext>
              </a:extLst>
            </p:cNvPr>
            <p:cNvSpPr/>
            <p:nvPr/>
          </p:nvSpPr>
          <p:spPr>
            <a:xfrm>
              <a:off x="8349207" y="4512816"/>
              <a:ext cx="1526959" cy="1020932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Google home</a:t>
              </a:r>
              <a:endParaRPr lang="en-US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C3FA3A8-BB8A-4B09-9BF1-37D071EAF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22574" y="979993"/>
              <a:ext cx="1065320" cy="164021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ABF29FE-D7F3-4656-9ED4-000A15630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0480" y="1162975"/>
              <a:ext cx="2283483" cy="1460788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3AA1C41-851B-4DF6-9486-288CCDF919D7}"/>
                </a:ext>
              </a:extLst>
            </p:cNvPr>
            <p:cNvCxnSpPr/>
            <p:nvPr/>
          </p:nvCxnSpPr>
          <p:spPr>
            <a:xfrm flipV="1">
              <a:off x="3826276" y="3986074"/>
              <a:ext cx="1029809" cy="4882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80382C5-489B-496C-B52F-5C3218B35691}"/>
                </a:ext>
              </a:extLst>
            </p:cNvPr>
            <p:cNvCxnSpPr>
              <a:cxnSpLocks/>
            </p:cNvCxnSpPr>
            <p:nvPr/>
          </p:nvCxnSpPr>
          <p:spPr>
            <a:xfrm>
              <a:off x="4496980" y="2444746"/>
              <a:ext cx="514905" cy="3580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DC6A1B7-C6EC-48E5-B30D-25E7D559F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253038"/>
              <a:ext cx="24713" cy="111879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F1FB9F4-9C12-4A04-AB72-6B1C2EEA97B7}"/>
                </a:ext>
              </a:extLst>
            </p:cNvPr>
            <p:cNvCxnSpPr>
              <a:cxnSpLocks/>
            </p:cNvCxnSpPr>
            <p:nvPr/>
          </p:nvCxnSpPr>
          <p:spPr>
            <a:xfrm>
              <a:off x="7262572" y="3429000"/>
              <a:ext cx="38110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FC86987-9A7E-48A9-B0EC-58C94390D46F}"/>
                </a:ext>
              </a:extLst>
            </p:cNvPr>
            <p:cNvCxnSpPr>
              <a:cxnSpLocks/>
            </p:cNvCxnSpPr>
            <p:nvPr/>
          </p:nvCxnSpPr>
          <p:spPr>
            <a:xfrm>
              <a:off x="7262572" y="4018626"/>
              <a:ext cx="892569" cy="73388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1D50D8B-665E-4E03-A4B6-3423B156F868}"/>
                </a:ext>
              </a:extLst>
            </p:cNvPr>
            <p:cNvCxnSpPr/>
            <p:nvPr/>
          </p:nvCxnSpPr>
          <p:spPr>
            <a:xfrm flipV="1">
              <a:off x="7234460" y="2304686"/>
              <a:ext cx="1029809" cy="4882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0188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B6999C-F180-45A2-8F52-29836CF3FE1F}"/>
              </a:ext>
            </a:extLst>
          </p:cNvPr>
          <p:cNvSpPr/>
          <p:nvPr/>
        </p:nvSpPr>
        <p:spPr>
          <a:xfrm>
            <a:off x="1358283" y="157681"/>
            <a:ext cx="4518734" cy="377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/>
              <a:t>Project scheduling</a:t>
            </a:r>
            <a:endParaRPr lang="en-IN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14594F-A680-4BBE-928B-CF9B0B9AF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5" y="1686757"/>
            <a:ext cx="5090831" cy="381074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639E67-8AA2-4C73-B890-127BEC3CD354}"/>
              </a:ext>
            </a:extLst>
          </p:cNvPr>
          <p:cNvSpPr/>
          <p:nvPr/>
        </p:nvSpPr>
        <p:spPr>
          <a:xfrm>
            <a:off x="6835806" y="157681"/>
            <a:ext cx="4829452" cy="431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Component selection</a:t>
            </a:r>
            <a:endParaRPr lang="en-IN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540F50-0625-4BCB-B63F-98C9DE826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412" y="2788654"/>
            <a:ext cx="5610687" cy="301447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39FB23-5FBA-47C9-929B-96EA5F6F7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34501"/>
            <a:ext cx="5986508" cy="170451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54690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A11CE9-E647-43B8-8AA0-5D3DAE220AF6}"/>
              </a:ext>
            </a:extLst>
          </p:cNvPr>
          <p:cNvSpPr/>
          <p:nvPr/>
        </p:nvSpPr>
        <p:spPr>
          <a:xfrm>
            <a:off x="1775534" y="211656"/>
            <a:ext cx="9871969" cy="5518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 Design of Preliminary hardware (Schematic and board design)</a:t>
            </a:r>
            <a:endParaRPr lang="en-IN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F71D3-2093-414B-8AC7-F826F780F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20" y="3626615"/>
            <a:ext cx="3480047" cy="292510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5C223F-8F8C-4EA2-BEE1-DE8BEAC3B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164" y="1070246"/>
            <a:ext cx="2956842" cy="216122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573AB9-A7DB-40B1-A5B1-796D28D33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20" y="1034649"/>
            <a:ext cx="3344395" cy="209708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622FCC-3E40-4BD7-9D2E-B38C2844E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055" y="1136340"/>
            <a:ext cx="2904045" cy="199539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78945B-07A5-48EE-B36C-ECE226BAE6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7387" y="3509312"/>
            <a:ext cx="3024048" cy="292510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66AB103-8CF9-4874-8E19-9EE91D1F72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1299" y="3392010"/>
            <a:ext cx="3088721" cy="315970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13768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7F8664-4572-4AEA-948C-62EB535454CC}"/>
              </a:ext>
            </a:extLst>
          </p:cNvPr>
          <p:cNvSpPr/>
          <p:nvPr/>
        </p:nvSpPr>
        <p:spPr>
          <a:xfrm>
            <a:off x="2465033" y="214861"/>
            <a:ext cx="7261934" cy="56637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/>
              <a:t>Firmware architecture and development</a:t>
            </a: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DE6C9-641F-4EBA-BE07-1156B777E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22" y="1242874"/>
            <a:ext cx="11008311" cy="540026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67270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F8A778-2DDA-41E5-A7FE-53A7AC6172EE}"/>
              </a:ext>
            </a:extLst>
          </p:cNvPr>
          <p:cNvSpPr/>
          <p:nvPr/>
        </p:nvSpPr>
        <p:spPr>
          <a:xfrm>
            <a:off x="3001809" y="191434"/>
            <a:ext cx="6337499" cy="536534"/>
          </a:xfrm>
          <a:prstGeom prst="rect">
            <a:avLst/>
          </a:prstGeom>
          <a:solidFill>
            <a:srgbClr val="1E0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Hardware and Firmware testing</a:t>
            </a:r>
            <a:endParaRPr lang="en-IN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6AF6D-E35C-4897-901F-F87068D35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93" y="1376040"/>
            <a:ext cx="6399834" cy="305391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0670E4-EE84-4CCB-A9C8-EA700F23D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345" y="1118499"/>
            <a:ext cx="4509856" cy="543322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23D9F0-4F44-4D80-B563-C6D5500EB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93" y="4678532"/>
            <a:ext cx="2934670" cy="187318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FB02C-8FC5-4C2C-9FAC-2A0B161E6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811" y="4693869"/>
            <a:ext cx="3412980" cy="182621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90506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9769EA-4D5F-43E9-B02D-FEC2B3B6A91B}"/>
              </a:ext>
            </a:extLst>
          </p:cNvPr>
          <p:cNvSpPr/>
          <p:nvPr/>
        </p:nvSpPr>
        <p:spPr>
          <a:xfrm>
            <a:off x="2929630" y="185764"/>
            <a:ext cx="6649375" cy="431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IN" sz="2800" b="1" dirty="0"/>
              <a:t>Server communication development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F56C2-5563-483F-848E-D0E5F1D08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59" y="1324651"/>
            <a:ext cx="5343322" cy="270477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012B7F-88F6-4735-ACB6-D2284E88F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392" y="858307"/>
            <a:ext cx="5427629" cy="284501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C5C45E-1503-429D-B5B6-22B2E5A1B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854" y="4029422"/>
            <a:ext cx="5738704" cy="251768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A52498-7F59-499B-A8B4-72BA772CD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49" y="4343922"/>
            <a:ext cx="5365751" cy="220318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49747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B1014C-81A6-4C25-94DA-28EC933DE9F1}"/>
              </a:ext>
            </a:extLst>
          </p:cNvPr>
          <p:cNvSpPr/>
          <p:nvPr/>
        </p:nvSpPr>
        <p:spPr>
          <a:xfrm>
            <a:off x="3062796" y="223864"/>
            <a:ext cx="6498454" cy="4333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3600" b="1" dirty="0"/>
              <a:t>Final Integration and testing</a:t>
            </a:r>
            <a:endParaRPr lang="en-IN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97CE4-2640-4BB8-80F7-95F8A58DE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379" y="1568828"/>
            <a:ext cx="2068497" cy="4707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85BC66-B83E-451D-AD0A-7D34820B9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102" y="1568828"/>
            <a:ext cx="2241173" cy="470768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FB019C-4533-428F-81E8-9BB08BC03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425" y="1631332"/>
            <a:ext cx="1980272" cy="444027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258D96-7AD1-4083-BA83-4B9FFACA5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663" y="1631332"/>
            <a:ext cx="2169860" cy="44402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E155B4-C53B-47E5-A171-9F1173B915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599" y="1568828"/>
            <a:ext cx="2242601" cy="461890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48188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BC91A5-6FE1-4657-A0D5-B3CD07B6DDE4}"/>
              </a:ext>
            </a:extLst>
          </p:cNvPr>
          <p:cNvSpPr/>
          <p:nvPr/>
        </p:nvSpPr>
        <p:spPr>
          <a:xfrm>
            <a:off x="4065971" y="268266"/>
            <a:ext cx="3595457" cy="7792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b="1" dirty="0"/>
              <a:t>Production</a:t>
            </a:r>
            <a:endParaRPr lang="en-IN" sz="48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982ED2-427F-4005-9D07-5B6799A53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61" y="1310715"/>
            <a:ext cx="3160315" cy="250793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B7CB75-18E9-469F-8746-AEADB68D3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453278" y="3101028"/>
            <a:ext cx="2286915" cy="433380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6FD833-7AEE-4414-AABD-DA6732357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338787" y="3687773"/>
            <a:ext cx="2372266" cy="316031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18D74C-2B3E-47A6-B2BD-D944004D4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8392" y="268266"/>
            <a:ext cx="2972137" cy="271618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FF729D-767E-4325-A358-52A944648F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9008" y="1239624"/>
            <a:ext cx="3595457" cy="25790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11B93A-B468-49F1-A9B9-4E4324E010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1654" y="3292730"/>
            <a:ext cx="2743199" cy="311865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68468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9471" y="2484318"/>
            <a:ext cx="7259783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2">
                    <a:lumMod val="25000"/>
                  </a:schemeClr>
                </a:solidFill>
              </a:rPr>
              <a:t>Plan your Engineering life</a:t>
            </a:r>
          </a:p>
        </p:txBody>
      </p:sp>
    </p:spTree>
    <p:extLst>
      <p:ext uri="{BB962C8B-B14F-4D97-AF65-F5344CB8AC3E}">
        <p14:creationId xmlns:p14="http://schemas.microsoft.com/office/powerpoint/2010/main" val="79706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689D5-CC44-467D-A9FA-01B2F319001A}"/>
              </a:ext>
            </a:extLst>
          </p:cNvPr>
          <p:cNvSpPr txBox="1"/>
          <p:nvPr/>
        </p:nvSpPr>
        <p:spPr>
          <a:xfrm>
            <a:off x="310719" y="0"/>
            <a:ext cx="2041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Agenda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F75BE-63D0-45C0-B88A-8A052723E3D0}"/>
              </a:ext>
            </a:extLst>
          </p:cNvPr>
          <p:cNvSpPr txBox="1"/>
          <p:nvPr/>
        </p:nvSpPr>
        <p:spPr>
          <a:xfrm>
            <a:off x="1544715" y="1509204"/>
            <a:ext cx="546014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32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accent1"/>
                </a:solidFill>
              </a:rPr>
              <a:t>What is IoT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accent1"/>
                </a:solidFill>
              </a:rPr>
              <a:t>IoT Product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accent1"/>
                </a:solidFill>
              </a:rPr>
              <a:t>Plan your Engineering life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1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86545" y="899521"/>
            <a:ext cx="26853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3345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73" y="375097"/>
            <a:ext cx="4273202" cy="19709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764" y="2666999"/>
            <a:ext cx="4176220" cy="22721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02873" y="3099789"/>
            <a:ext cx="5153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1.5 Million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164" y="5000337"/>
            <a:ext cx="4023820" cy="16911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85633" y="5111301"/>
            <a:ext cx="25883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18%</a:t>
            </a:r>
          </a:p>
        </p:txBody>
      </p:sp>
    </p:spTree>
    <p:extLst>
      <p:ext uri="{BB962C8B-B14F-4D97-AF65-F5344CB8AC3E}">
        <p14:creationId xmlns:p14="http://schemas.microsoft.com/office/powerpoint/2010/main" val="86587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17" y="231379"/>
            <a:ext cx="6982691" cy="19899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9798" y="2882843"/>
            <a:ext cx="4042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Technical Skills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9435" y="2944398"/>
            <a:ext cx="405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Communication Skills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12771" y="4129181"/>
            <a:ext cx="358486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Interpersonal Skills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36524" y="5505018"/>
            <a:ext cx="38169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 Solving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9798" y="5479746"/>
            <a:ext cx="3318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Commitment</a:t>
            </a:r>
          </a:p>
        </p:txBody>
      </p:sp>
    </p:spTree>
    <p:extLst>
      <p:ext uri="{BB962C8B-B14F-4D97-AF65-F5344CB8AC3E}">
        <p14:creationId xmlns:p14="http://schemas.microsoft.com/office/powerpoint/2010/main" val="42731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5597" y="556553"/>
            <a:ext cx="44310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Technical Skills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4110" y="1856509"/>
            <a:ext cx="498085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Engineering subjects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Massive Open Online Courses (MOOCs)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 C and Java/Python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Embedded programing(Arduino)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PCB Designing (Kicad, easyeda, falstad)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technical Magazine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ElectroDroid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697" y="1856509"/>
            <a:ext cx="16573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51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0321" y="587830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Microcontrollers and Microprocessors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23" y="2091362"/>
            <a:ext cx="3031439" cy="18536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178" y="2000573"/>
            <a:ext cx="3759200" cy="2411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24" y="4503057"/>
            <a:ext cx="3031438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952" y="4791211"/>
            <a:ext cx="3633426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68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1" y="757645"/>
            <a:ext cx="41168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PCB Designing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32" y="4030980"/>
            <a:ext cx="3643993" cy="24384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91" y="4030980"/>
            <a:ext cx="3743053" cy="25004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619" y="2097995"/>
            <a:ext cx="33432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57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3965" y="540323"/>
            <a:ext cx="60228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Communication Skills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3017" y="1894114"/>
            <a:ext cx="35541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your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your resume everyday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more and more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421" y="1806859"/>
            <a:ext cx="3093480" cy="1651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212" y="4422430"/>
            <a:ext cx="2992821" cy="15010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918" y="3643802"/>
            <a:ext cx="18573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62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1633" y="403258"/>
            <a:ext cx="3831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Interpersonal Skills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47" y="1018511"/>
            <a:ext cx="3810000" cy="19832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47382" y="32722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62512" y="3349189"/>
            <a:ext cx="35898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Problem Solving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8468022" y="1788888"/>
            <a:ext cx="2781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Commitment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192" y="2726360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113" y="4111840"/>
            <a:ext cx="3810000" cy="214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67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6EA3E1-3ED1-4014-8407-C1F90BCFD128}"/>
              </a:ext>
            </a:extLst>
          </p:cNvPr>
          <p:cNvSpPr/>
          <p:nvPr/>
        </p:nvSpPr>
        <p:spPr>
          <a:xfrm>
            <a:off x="2577483" y="2013882"/>
            <a:ext cx="828878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https://www.youtube.com/channel/UCu7_D0o48KbfhpEohoP7YSQ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https://www.youtube.com/channel/UC6mIxFTvXkWQVEHPsEdflzQ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https://www.youtube.com/channel/UCu94OHbBYVUXLYPh4NBu10w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https://www.youtube.com/channel/UCzml9bXoEM0itbcE96CB03w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https://www.youtube.com/channel/UC7GMT3ohvYEAJFDenzj9EMQ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https://www.jeremyblum.com/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https://www.arduino.cc/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https://kicad-pcb.org/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https://platformio.org/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1"/>
              </a:rPr>
              <a:t>https://www.espressif.com/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2"/>
              </a:rPr>
              <a:t>https://randomnerdtutorials.com/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3"/>
              </a:rPr>
              <a:t>https://www.youtube.com/channel/UCvsMfEoIu_ZdBIgQVcY_AZA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FE3E10-CC80-4793-9B53-F2A92AD4CD3E}"/>
              </a:ext>
            </a:extLst>
          </p:cNvPr>
          <p:cNvSpPr txBox="1"/>
          <p:nvPr/>
        </p:nvSpPr>
        <p:spPr>
          <a:xfrm>
            <a:off x="4021585" y="763480"/>
            <a:ext cx="3424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Links to learn IoT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501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D0D844-B6C6-4387-B82D-6EA70828B72C}"/>
              </a:ext>
            </a:extLst>
          </p:cNvPr>
          <p:cNvSpPr txBox="1"/>
          <p:nvPr/>
        </p:nvSpPr>
        <p:spPr>
          <a:xfrm>
            <a:off x="3897297" y="1367161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/>
              <a:t>Thank You</a:t>
            </a:r>
            <a:endParaRPr lang="en-US" sz="5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C6055-9022-4FE8-9EBB-7A7A1903FEE2}"/>
              </a:ext>
            </a:extLst>
          </p:cNvPr>
          <p:cNvSpPr txBox="1"/>
          <p:nvPr/>
        </p:nvSpPr>
        <p:spPr>
          <a:xfrm>
            <a:off x="2183906" y="2485748"/>
            <a:ext cx="85523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Email: </a:t>
            </a:r>
            <a:r>
              <a:rPr lang="en-IN" sz="4000" b="1" dirty="0">
                <a:solidFill>
                  <a:schemeClr val="accent1"/>
                </a:solidFill>
                <a:hlinkClick r:id="rId2"/>
              </a:rPr>
              <a:t>yogesh.ineclat@gmail.com</a:t>
            </a:r>
            <a:endParaRPr lang="en-IN" sz="4000" b="1" dirty="0">
              <a:solidFill>
                <a:schemeClr val="accent1"/>
              </a:solidFill>
            </a:endParaRPr>
          </a:p>
          <a:p>
            <a:endParaRPr lang="en-IN" sz="4000" b="1" dirty="0">
              <a:solidFill>
                <a:schemeClr val="accent1"/>
              </a:solidFill>
            </a:endParaRPr>
          </a:p>
          <a:p>
            <a:r>
              <a:rPr lang="en-IN" sz="4000" b="1" dirty="0"/>
              <a:t>     Ph: </a:t>
            </a:r>
            <a:r>
              <a:rPr lang="en-IN" sz="4000" b="1" dirty="0">
                <a:solidFill>
                  <a:schemeClr val="accent1"/>
                </a:solidFill>
              </a:rPr>
              <a:t>+91 9900022929 </a:t>
            </a:r>
            <a:endParaRPr lang="en-US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0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5E477D-BCDD-4C9E-BE8A-245BD04AB285}"/>
              </a:ext>
            </a:extLst>
          </p:cNvPr>
          <p:cNvSpPr/>
          <p:nvPr/>
        </p:nvSpPr>
        <p:spPr>
          <a:xfrm>
            <a:off x="3742385" y="421235"/>
            <a:ext cx="4902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Internet of Things(IoT)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08847915-2FF5-4725-8BDF-BB4862B78E90}"/>
              </a:ext>
            </a:extLst>
          </p:cNvPr>
          <p:cNvSpPr txBox="1">
            <a:spLocks/>
          </p:cNvSpPr>
          <p:nvPr/>
        </p:nvSpPr>
        <p:spPr>
          <a:xfrm>
            <a:off x="1944210" y="1628877"/>
            <a:ext cx="8969829" cy="3124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 algn="just">
              <a:buFont typeface="Wingdings 3" charset="2"/>
              <a:buNone/>
            </a:pPr>
            <a:r>
              <a:rPr lang="en-US" sz="2400" dirty="0"/>
              <a:t>Definition:</a:t>
            </a:r>
          </a:p>
          <a:p>
            <a:pPr marL="109537" indent="0" algn="just">
              <a:buFont typeface="Wingdings 3" charset="2"/>
              <a:buNone/>
            </a:pPr>
            <a:r>
              <a:rPr lang="en-US" sz="2400" b="1" dirty="0"/>
              <a:t>The Internet of Things (IoT) is a system of interrelated computing devices, mechanical and digital machines, objects, animals or people that are provided with unique identifiers and the ability to transfer data over a network without requiring human-to-human or human-to-computer interaction.</a:t>
            </a:r>
          </a:p>
        </p:txBody>
      </p:sp>
    </p:spTree>
    <p:extLst>
      <p:ext uri="{BB962C8B-B14F-4D97-AF65-F5344CB8AC3E}">
        <p14:creationId xmlns:p14="http://schemas.microsoft.com/office/powerpoint/2010/main" val="225242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A64E72-137A-4E85-96AC-66996539CFBF}"/>
              </a:ext>
            </a:extLst>
          </p:cNvPr>
          <p:cNvSpPr/>
          <p:nvPr/>
        </p:nvSpPr>
        <p:spPr>
          <a:xfrm>
            <a:off x="4529323" y="172659"/>
            <a:ext cx="25859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Goal of IoT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D346C9-14D9-408E-AE05-303795D96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010" y="1020801"/>
            <a:ext cx="7337760" cy="499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3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2D2CDEDD-B9C6-47FF-A496-7E430BA6E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100" y="5121684"/>
            <a:ext cx="1887967" cy="11887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4BE7E79-70B4-4B82-82AA-0358D31AFFF7}"/>
              </a:ext>
            </a:extLst>
          </p:cNvPr>
          <p:cNvSpPr txBox="1">
            <a:spLocks/>
          </p:cNvSpPr>
          <p:nvPr/>
        </p:nvSpPr>
        <p:spPr>
          <a:xfrm>
            <a:off x="2478476" y="247146"/>
            <a:ext cx="8275320" cy="73152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Turing Data into Wisdom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54185D-3176-411A-99C4-37B95D2AA4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96" y="3941059"/>
            <a:ext cx="2091004" cy="11887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E39C2B8-7DA9-4E24-8A72-A081FEF5E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20928"/>
            <a:ext cx="2298589" cy="11887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2092102-FFDC-4798-91EF-2C9FF45EFC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083" y="1512157"/>
            <a:ext cx="2122713" cy="11887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36B348-2DB4-4D96-841F-15456E0F4350}"/>
              </a:ext>
            </a:extLst>
          </p:cNvPr>
          <p:cNvSpPr txBox="1"/>
          <p:nvPr/>
        </p:nvSpPr>
        <p:spPr>
          <a:xfrm>
            <a:off x="2734405" y="4726503"/>
            <a:ext cx="60849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FE8F4B-792E-45B7-B435-A902EE9BFDBF}"/>
              </a:ext>
            </a:extLst>
          </p:cNvPr>
          <p:cNvSpPr/>
          <p:nvPr/>
        </p:nvSpPr>
        <p:spPr>
          <a:xfrm>
            <a:off x="6658730" y="2295923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Knowledge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FBA02-F1B0-47D5-84CA-57FB29AAF4F7}"/>
              </a:ext>
            </a:extLst>
          </p:cNvPr>
          <p:cNvSpPr/>
          <p:nvPr/>
        </p:nvSpPr>
        <p:spPr>
          <a:xfrm>
            <a:off x="4303338" y="3474854"/>
            <a:ext cx="149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Information</a:t>
            </a:r>
          </a:p>
        </p:txBody>
      </p:sp>
      <p:cxnSp>
        <p:nvCxnSpPr>
          <p:cNvPr id="10" name="Elbow Connector 12">
            <a:extLst>
              <a:ext uri="{FF2B5EF4-FFF2-40B4-BE49-F238E27FC236}">
                <a16:creationId xmlns:a16="http://schemas.microsoft.com/office/drawing/2014/main" id="{FD5CDE97-00DB-4FA4-BAAD-941F722965FE}"/>
              </a:ext>
            </a:extLst>
          </p:cNvPr>
          <p:cNvCxnSpPr>
            <a:endCxn id="9" idx="1"/>
          </p:cNvCxnSpPr>
          <p:nvPr/>
        </p:nvCxnSpPr>
        <p:spPr>
          <a:xfrm flipV="1">
            <a:off x="2734405" y="3659520"/>
            <a:ext cx="1568933" cy="1377154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24">
            <a:extLst>
              <a:ext uri="{FF2B5EF4-FFF2-40B4-BE49-F238E27FC236}">
                <a16:creationId xmlns:a16="http://schemas.microsoft.com/office/drawing/2014/main" id="{2484A655-3CF0-4147-9417-E381543E24A1}"/>
              </a:ext>
            </a:extLst>
          </p:cNvPr>
          <p:cNvCxnSpPr/>
          <p:nvPr/>
        </p:nvCxnSpPr>
        <p:spPr>
          <a:xfrm flipV="1">
            <a:off x="5035984" y="2495103"/>
            <a:ext cx="1622746" cy="1301903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27">
            <a:extLst>
              <a:ext uri="{FF2B5EF4-FFF2-40B4-BE49-F238E27FC236}">
                <a16:creationId xmlns:a16="http://schemas.microsoft.com/office/drawing/2014/main" id="{030D74DE-9F30-42C9-AB72-2BB0178C0BE7}"/>
              </a:ext>
            </a:extLst>
          </p:cNvPr>
          <p:cNvCxnSpPr/>
          <p:nvPr/>
        </p:nvCxnSpPr>
        <p:spPr>
          <a:xfrm flipV="1">
            <a:off x="7625717" y="2128951"/>
            <a:ext cx="937912" cy="501255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59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DDCC96-F837-4A8E-BCC8-F0D599411B26}"/>
              </a:ext>
            </a:extLst>
          </p:cNvPr>
          <p:cNvSpPr/>
          <p:nvPr/>
        </p:nvSpPr>
        <p:spPr>
          <a:xfrm>
            <a:off x="213258" y="110516"/>
            <a:ext cx="5976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IoT Product Development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A3070-8239-4E56-B696-091A0752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1967" y="6898854"/>
            <a:ext cx="554037" cy="3016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974F3F7-7293-40B9-9122-9E7E770B23B7}" type="slidenum">
              <a:rPr lang="en-IN" altLang="en-US" sz="1400">
                <a:latin typeface="Lucida Sans Unicode" panose="020B0602030504020204" pitchFamily="34" charset="0"/>
              </a:rPr>
              <a:pPr eaLnBrk="1" hangingPunct="1"/>
              <a:t>6</a:t>
            </a:fld>
            <a:endParaRPr lang="en-IN" altLang="en-US" sz="1400">
              <a:latin typeface="Lucida Sans Unicode" panose="020B0602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3D291-54AF-4413-A0A9-2EAF79E5AC43}"/>
              </a:ext>
            </a:extLst>
          </p:cNvPr>
          <p:cNvSpPr/>
          <p:nvPr/>
        </p:nvSpPr>
        <p:spPr>
          <a:xfrm>
            <a:off x="2718217" y="5530429"/>
            <a:ext cx="8990012" cy="431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1600" b="1" dirty="0"/>
              <a:t>Market Research &amp; Feasibility study</a:t>
            </a:r>
            <a:endParaRPr lang="en-IN" sz="1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90FB49-F018-4862-B8A9-F67F7DE05D72}"/>
              </a:ext>
            </a:extLst>
          </p:cNvPr>
          <p:cNvSpPr/>
          <p:nvPr/>
        </p:nvSpPr>
        <p:spPr>
          <a:xfrm>
            <a:off x="3250029" y="5098629"/>
            <a:ext cx="8458200" cy="431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1600" b="1" dirty="0"/>
              <a:t>Develop design specifications</a:t>
            </a:r>
            <a:endParaRPr lang="en-IN" sz="1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AE8D1-3AC4-4A08-8609-E82EAEB2809B}"/>
              </a:ext>
            </a:extLst>
          </p:cNvPr>
          <p:cNvSpPr/>
          <p:nvPr/>
        </p:nvSpPr>
        <p:spPr>
          <a:xfrm>
            <a:off x="3772317" y="4720804"/>
            <a:ext cx="7935912" cy="377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1600" b="1" dirty="0"/>
              <a:t>Project scheduling</a:t>
            </a:r>
            <a:endParaRPr lang="en-IN" sz="1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97849B-446B-44CF-AD94-BC8054A77AC4}"/>
              </a:ext>
            </a:extLst>
          </p:cNvPr>
          <p:cNvSpPr/>
          <p:nvPr/>
        </p:nvSpPr>
        <p:spPr>
          <a:xfrm>
            <a:off x="4339054" y="4292179"/>
            <a:ext cx="7369175" cy="431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1600" b="1" dirty="0"/>
              <a:t>Component selection</a:t>
            </a:r>
            <a:endParaRPr lang="en-IN" sz="1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A8F2ED-284A-42F8-A3A2-F9FDCDCACD6B}"/>
              </a:ext>
            </a:extLst>
          </p:cNvPr>
          <p:cNvSpPr/>
          <p:nvPr/>
        </p:nvSpPr>
        <p:spPr>
          <a:xfrm>
            <a:off x="4786729" y="3860379"/>
            <a:ext cx="6921500" cy="431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1600" b="1" dirty="0"/>
              <a:t> Design of Preliminary hardware (Schematic and board design)</a:t>
            </a:r>
            <a:endParaRPr lang="en-IN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A35BCE-84AA-44BB-BAD4-3F93BF748E64}"/>
              </a:ext>
            </a:extLst>
          </p:cNvPr>
          <p:cNvSpPr/>
          <p:nvPr/>
        </p:nvSpPr>
        <p:spPr>
          <a:xfrm>
            <a:off x="5372517" y="3428579"/>
            <a:ext cx="6335712" cy="431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1600" b="1" dirty="0"/>
              <a:t>Firmware architecture and development</a:t>
            </a:r>
            <a:endParaRPr lang="en-IN" sz="16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4EC932-4783-42E1-99C7-BE8435EFB4A4}"/>
              </a:ext>
            </a:extLst>
          </p:cNvPr>
          <p:cNvSpPr/>
          <p:nvPr/>
        </p:nvSpPr>
        <p:spPr>
          <a:xfrm>
            <a:off x="6596479" y="2564979"/>
            <a:ext cx="5111750" cy="431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IN" sz="1600" b="1" dirty="0"/>
              <a:t>Server communication development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93A61C-9DAB-4AC2-B160-8E067766B35B}"/>
              </a:ext>
            </a:extLst>
          </p:cNvPr>
          <p:cNvSpPr/>
          <p:nvPr/>
        </p:nvSpPr>
        <p:spPr>
          <a:xfrm>
            <a:off x="7172742" y="2131592"/>
            <a:ext cx="4535487" cy="4333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1600" b="1" dirty="0"/>
              <a:t>Server communication testing</a:t>
            </a:r>
            <a:endParaRPr lang="en-IN" sz="1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DDF020-1BC7-4311-BDAA-40E3E380889B}"/>
              </a:ext>
            </a:extLst>
          </p:cNvPr>
          <p:cNvSpPr/>
          <p:nvPr/>
        </p:nvSpPr>
        <p:spPr>
          <a:xfrm>
            <a:off x="6020217" y="2996779"/>
            <a:ext cx="5688012" cy="431800"/>
          </a:xfrm>
          <a:prstGeom prst="rect">
            <a:avLst/>
          </a:prstGeom>
          <a:solidFill>
            <a:srgbClr val="1E0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1600" b="1" dirty="0"/>
              <a:t>Hardware and Firmware testing</a:t>
            </a:r>
            <a:endParaRPr lang="en-IN" sz="1600" b="1" dirty="0"/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B5596A7D-1812-41EA-A4B6-07034CEAD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7104" y="5592342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1</a:t>
            </a:r>
            <a:endParaRPr lang="en-IN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6E72A046-2623-4209-9FF9-94C7506B5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3367" y="5160542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2</a:t>
            </a:r>
            <a:endParaRPr lang="en-IN" alt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A836BD93-0D96-474C-B089-28C652B0B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8192" y="4738267"/>
            <a:ext cx="287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3</a:t>
            </a:r>
            <a:endParaRPr lang="en-IN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DF4A9141-9BA4-4698-860E-931740338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454" y="4306467"/>
            <a:ext cx="287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4</a:t>
            </a:r>
            <a:endParaRPr lang="en-IN" alt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9070C4D2-81F4-4FB7-8928-4B8475F9F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6254" y="3919117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5</a:t>
            </a:r>
            <a:endParaRPr lang="en-IN" alt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id="{8E76400A-EDC6-40D0-A843-197EF8BD8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517" y="3441279"/>
            <a:ext cx="287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6</a:t>
            </a:r>
            <a:endParaRPr lang="en-IN" alt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530678DB-C72E-4A50-AA81-8CB6C0D95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0217" y="3009479"/>
            <a:ext cx="287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7</a:t>
            </a:r>
            <a:endParaRPr lang="en-IN" alt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B4DDF96A-3F38-49BB-B464-FB82D6874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479" y="2577679"/>
            <a:ext cx="287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8</a:t>
            </a:r>
            <a:endParaRPr lang="en-IN" alt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6">
            <a:extLst>
              <a:ext uri="{FF2B5EF4-FFF2-40B4-BE49-F238E27FC236}">
                <a16:creationId xmlns:a16="http://schemas.microsoft.com/office/drawing/2014/main" id="{7D2B7466-04E8-43DE-A417-E6656647F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2742" y="2145879"/>
            <a:ext cx="287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9</a:t>
            </a:r>
            <a:endParaRPr lang="en-IN" altLang="en-US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463171-69C6-476F-A22E-332716D996C2}"/>
              </a:ext>
            </a:extLst>
          </p:cNvPr>
          <p:cNvSpPr/>
          <p:nvPr/>
        </p:nvSpPr>
        <p:spPr>
          <a:xfrm>
            <a:off x="8096435" y="1253687"/>
            <a:ext cx="3604650" cy="43338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1600" b="1" dirty="0"/>
              <a:t>Production</a:t>
            </a:r>
            <a:endParaRPr lang="en-IN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2B00D3-64D4-465E-9B93-22A1871B6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2936" y="1721076"/>
            <a:ext cx="5369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dirty="0">
                <a:solidFill>
                  <a:schemeClr val="bg1"/>
                </a:solidFill>
              </a:rPr>
              <a:t>1</a:t>
            </a:r>
            <a:r>
              <a:rPr lang="en-US" altLang="en-US" dirty="0">
                <a:solidFill>
                  <a:schemeClr val="bg1"/>
                </a:solidFill>
              </a:rPr>
              <a:t>0</a:t>
            </a:r>
            <a:endParaRPr lang="en-IN" altLang="en-US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C1BB47-CF77-4955-B474-DFEF7D489110}"/>
              </a:ext>
            </a:extLst>
          </p:cNvPr>
          <p:cNvSpPr/>
          <p:nvPr/>
        </p:nvSpPr>
        <p:spPr>
          <a:xfrm>
            <a:off x="7617041" y="1697558"/>
            <a:ext cx="4091187" cy="4333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1600" b="1" dirty="0"/>
              <a:t>Final Integration and testing</a:t>
            </a:r>
            <a:endParaRPr lang="en-IN" sz="16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3F990A-6E6A-41E6-BC8E-1647CF0E00B8}"/>
              </a:ext>
            </a:extLst>
          </p:cNvPr>
          <p:cNvSpPr/>
          <p:nvPr/>
        </p:nvSpPr>
        <p:spPr>
          <a:xfrm>
            <a:off x="7582495" y="173765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</a:rPr>
              <a:t>10</a:t>
            </a:r>
            <a:endParaRPr lang="en-IN" altLang="en-US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A70478-D0BF-430B-8504-24F75F0AE624}"/>
              </a:ext>
            </a:extLst>
          </p:cNvPr>
          <p:cNvSpPr/>
          <p:nvPr/>
        </p:nvSpPr>
        <p:spPr>
          <a:xfrm>
            <a:off x="8096435" y="131774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</a:rPr>
              <a:t>11</a:t>
            </a:r>
            <a:endParaRPr lang="en-I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32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8C0D61-CBAC-49BA-86B9-E3882A2F7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017267" y="938675"/>
            <a:ext cx="5600700" cy="54768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B7C5B7-2819-4AC9-BFF2-DAAF4ADD4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638" y="876762"/>
            <a:ext cx="2552700" cy="560070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A58990-5DAD-4BF5-BF82-E22F2F4DEBAA}"/>
              </a:ext>
            </a:extLst>
          </p:cNvPr>
          <p:cNvSpPr txBox="1"/>
          <p:nvPr/>
        </p:nvSpPr>
        <p:spPr>
          <a:xfrm>
            <a:off x="3998322" y="133165"/>
            <a:ext cx="163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rgbClr val="00B050"/>
                </a:solidFill>
              </a:rPr>
              <a:t>eNtroL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A67413-D275-4A88-A7C9-D4994EB4A2D2}"/>
              </a:ext>
            </a:extLst>
          </p:cNvPr>
          <p:cNvSpPr txBox="1"/>
          <p:nvPr/>
        </p:nvSpPr>
        <p:spPr>
          <a:xfrm>
            <a:off x="8521638" y="194720"/>
            <a:ext cx="2351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err="1">
                <a:solidFill>
                  <a:srgbClr val="00B050"/>
                </a:solidFill>
              </a:rPr>
              <a:t>Switch</a:t>
            </a:r>
            <a:r>
              <a:rPr lang="en-IN" sz="2800" b="1" dirty="0" err="1">
                <a:solidFill>
                  <a:srgbClr val="FF0000"/>
                </a:solidFill>
              </a:rPr>
              <a:t>Binary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9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9307EA-9D13-43D1-91B2-D297923CA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611139" y="1833979"/>
            <a:ext cx="5752265" cy="36290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1D0C3F-7341-418B-B3B8-8F7E83C26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666181" y="925775"/>
            <a:ext cx="4829175" cy="60007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75AAD3-989F-4C24-96C9-D2D064DB96D7}"/>
              </a:ext>
            </a:extLst>
          </p:cNvPr>
          <p:cNvSpPr txBox="1"/>
          <p:nvPr/>
        </p:nvSpPr>
        <p:spPr>
          <a:xfrm>
            <a:off x="2612354" y="639192"/>
            <a:ext cx="3483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Switch</a:t>
            </a:r>
            <a:r>
              <a:rPr lang="en-IN" sz="4000" b="1" dirty="0">
                <a:solidFill>
                  <a:srgbClr val="00B0F0"/>
                </a:solidFill>
              </a:rPr>
              <a:t>2</a:t>
            </a:r>
            <a:r>
              <a:rPr lang="en-IN" sz="4000" b="1" dirty="0"/>
              <a:t>Smart</a:t>
            </a:r>
            <a:endParaRPr lang="en-US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F8B516-1A9B-45DD-846D-F6E6EAC350A4}"/>
              </a:ext>
            </a:extLst>
          </p:cNvPr>
          <p:cNvSpPr txBox="1"/>
          <p:nvPr/>
        </p:nvSpPr>
        <p:spPr>
          <a:xfrm>
            <a:off x="8460419" y="-7139"/>
            <a:ext cx="1923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err="1">
                <a:solidFill>
                  <a:srgbClr val="0070C0"/>
                </a:solidFill>
              </a:rPr>
              <a:t>Light</a:t>
            </a:r>
            <a:r>
              <a:rPr lang="en-IN" sz="3600" b="1" dirty="0" err="1">
                <a:solidFill>
                  <a:srgbClr val="FF0000"/>
                </a:solidFill>
              </a:rPr>
              <a:t>O</a:t>
            </a:r>
            <a:r>
              <a:rPr lang="en-IN" sz="3600" b="1" dirty="0" err="1">
                <a:solidFill>
                  <a:srgbClr val="0070C0"/>
                </a:solidFill>
              </a:rPr>
              <a:t>n</a:t>
            </a:r>
            <a:endParaRPr 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72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26801A-837A-4DB4-BCB8-1FAC5DB36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000" y="813215"/>
            <a:ext cx="3493155" cy="588420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4E6D8D-BEAD-4E33-8CB9-6BB43AF09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716" y="813215"/>
            <a:ext cx="3752850" cy="588420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FAD6EA-5020-4647-849E-5998594510E0}"/>
              </a:ext>
            </a:extLst>
          </p:cNvPr>
          <p:cNvSpPr txBox="1"/>
          <p:nvPr/>
        </p:nvSpPr>
        <p:spPr>
          <a:xfrm>
            <a:off x="2663301" y="114207"/>
            <a:ext cx="206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err="1">
                <a:solidFill>
                  <a:srgbClr val="0070C0"/>
                </a:solidFill>
              </a:rPr>
              <a:t>WaQua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22D43C-2656-4438-A97F-304BE4179376}"/>
              </a:ext>
            </a:extLst>
          </p:cNvPr>
          <p:cNvSpPr/>
          <p:nvPr/>
        </p:nvSpPr>
        <p:spPr>
          <a:xfrm>
            <a:off x="8119217" y="114207"/>
            <a:ext cx="20617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err="1">
                <a:solidFill>
                  <a:srgbClr val="0070C0"/>
                </a:solidFill>
              </a:rPr>
              <a:t>WaQua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2385F-2826-44FA-B313-C8C4B525A500}"/>
              </a:ext>
            </a:extLst>
          </p:cNvPr>
          <p:cNvSpPr txBox="1"/>
          <p:nvPr/>
        </p:nvSpPr>
        <p:spPr>
          <a:xfrm>
            <a:off x="4725084" y="34622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TDS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870143-0F20-4974-AF7A-836AB357F75C}"/>
              </a:ext>
            </a:extLst>
          </p:cNvPr>
          <p:cNvSpPr/>
          <p:nvPr/>
        </p:nvSpPr>
        <p:spPr>
          <a:xfrm>
            <a:off x="10065237" y="291760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pH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972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603</TotalTime>
  <Words>492</Words>
  <Application>Microsoft Office PowerPoint</Application>
  <PresentationFormat>Widescreen</PresentationFormat>
  <Paragraphs>137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Lucida Sans Unicode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M Iggalore</dc:creator>
  <cp:lastModifiedBy>Yogesh M Iggalore</cp:lastModifiedBy>
  <cp:revision>101</cp:revision>
  <dcterms:created xsi:type="dcterms:W3CDTF">2020-06-18T23:48:43Z</dcterms:created>
  <dcterms:modified xsi:type="dcterms:W3CDTF">2020-10-01T11:50:10Z</dcterms:modified>
</cp:coreProperties>
</file>