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3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003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8322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010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3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6636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222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8715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6233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521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5978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842F88-188C-4B19-9EF0-83D2CE3D42BF}" type="datetimeFigureOut">
              <a:rPr lang="hi-IN" smtClean="0"/>
              <a:t>गुरुवार, 21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F0326-9AB9-4840-B314-CE27D627FDC5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50B1C-90B6-498A-9F0E-09687C6A2C0B}"/>
              </a:ext>
            </a:extLst>
          </p:cNvPr>
          <p:cNvSpPr txBox="1"/>
          <p:nvPr/>
        </p:nvSpPr>
        <p:spPr>
          <a:xfrm>
            <a:off x="2982898" y="1438183"/>
            <a:ext cx="5557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/>
              <a:t>Timer and Counter</a:t>
            </a:r>
            <a:endParaRPr lang="hi-I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B7909-8001-455F-B2FC-640E6EAE492D}"/>
              </a:ext>
            </a:extLst>
          </p:cNvPr>
          <p:cNvSpPr txBox="1"/>
          <p:nvPr/>
        </p:nvSpPr>
        <p:spPr>
          <a:xfrm>
            <a:off x="9170632" y="3817398"/>
            <a:ext cx="2452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Yogesh M Iggalore</a:t>
            </a:r>
            <a:endParaRPr lang="hi-IN" sz="2400" dirty="0"/>
          </a:p>
        </p:txBody>
      </p:sp>
    </p:spTree>
    <p:extLst>
      <p:ext uri="{BB962C8B-B14F-4D97-AF65-F5344CB8AC3E}">
        <p14:creationId xmlns:p14="http://schemas.microsoft.com/office/powerpoint/2010/main" val="415578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5E8CD17-B824-4E41-8D7A-B15719AE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765" y="2178327"/>
            <a:ext cx="8640762" cy="2665413"/>
          </a:xfrm>
        </p:spPr>
        <p:txBody>
          <a:bodyPr/>
          <a:lstStyle/>
          <a:p>
            <a:pPr eaLnBrk="1" hangingPunct="1"/>
            <a:r>
              <a:rPr lang="en-IN" altLang="hi-IN" dirty="0"/>
              <a:t>Timer/Counter hardware is a crucial component of most embedded systems</a:t>
            </a:r>
          </a:p>
          <a:p>
            <a:pPr eaLnBrk="1" hangingPunct="1"/>
            <a:r>
              <a:rPr lang="en-IN" altLang="hi-IN" dirty="0"/>
              <a:t>The names Timer and Counter can be used interchangeably when talking about the hardware</a:t>
            </a:r>
          </a:p>
          <a:p>
            <a:pPr eaLnBrk="1" hangingPunct="1"/>
            <a:r>
              <a:rPr lang="en-IN" altLang="hi-IN" dirty="0"/>
              <a:t>The difference in terminology has more to do with how the hardware is used in a given application</a:t>
            </a:r>
          </a:p>
          <a:p>
            <a:pPr lvl="1" eaLnBrk="1" hangingPunct="1"/>
            <a:r>
              <a:rPr lang="en-IN" altLang="hi-IN" dirty="0"/>
              <a:t>Case1: Timer measures elapsed time by counting clock ticks</a:t>
            </a:r>
          </a:p>
          <a:p>
            <a:pPr lvl="1" eaLnBrk="1" hangingPunct="1"/>
            <a:r>
              <a:rPr lang="en-IN" altLang="hi-IN" dirty="0"/>
              <a:t>Case 2: To count or time external events</a:t>
            </a:r>
          </a:p>
          <a:p>
            <a:pPr eaLnBrk="1" hangingPunct="1"/>
            <a:endParaRPr lang="en-US" altLang="hi-IN" dirty="0"/>
          </a:p>
          <a:p>
            <a:pPr eaLnBrk="1" hangingPunct="1">
              <a:buFont typeface="Wingdings" pitchFamily="2" charset="2"/>
              <a:buNone/>
            </a:pPr>
            <a:endParaRPr lang="en-IN" altLang="hi-IN" dirty="0"/>
          </a:p>
          <a:p>
            <a:pPr eaLnBrk="1" hangingPunct="1"/>
            <a:endParaRPr lang="en-IN" altLang="hi-IN" dirty="0"/>
          </a:p>
          <a:p>
            <a:pPr lvl="1" eaLnBrk="1" hangingPunct="1">
              <a:buFont typeface="Wingdings" pitchFamily="2" charset="2"/>
              <a:buNone/>
            </a:pPr>
            <a:endParaRPr lang="en-IN" altLang="hi-IN" dirty="0"/>
          </a:p>
          <a:p>
            <a:pPr eaLnBrk="1" hangingPunct="1"/>
            <a:endParaRPr lang="en-IN" altLang="hi-IN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A85276-853C-45D1-8171-284805E0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67" y="659611"/>
            <a:ext cx="864096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Timer/Counter - Importance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0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995B52D-5051-4143-8BDD-6059E025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48" y="1944210"/>
            <a:ext cx="8467586" cy="410592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Example: 8 bit-Timer:</a:t>
            </a:r>
            <a:endParaRPr lang="en-IN" dirty="0"/>
          </a:p>
          <a:p>
            <a:pPr lvl="1" eaLnBrk="1" hangingPunct="1">
              <a:defRPr/>
            </a:pPr>
            <a:r>
              <a:rPr lang="en-IN" dirty="0"/>
              <a:t>Consists of a loadable 8-bit count register, an input clock signal, and an output signal</a:t>
            </a:r>
          </a:p>
          <a:p>
            <a:pPr lvl="1" eaLnBrk="1" hangingPunct="1">
              <a:defRPr/>
            </a:pPr>
            <a:r>
              <a:rPr lang="en-IN" dirty="0"/>
              <a:t>Software loads the count register with an initial value between 0x00 and 0xFF.</a:t>
            </a:r>
          </a:p>
          <a:p>
            <a:pPr lvl="1" eaLnBrk="1" hangingPunct="1">
              <a:defRPr/>
            </a:pPr>
            <a:r>
              <a:rPr lang="en-IN" dirty="0"/>
              <a:t>Each subsequent transition of the input clock signal increments/Decrements that value</a:t>
            </a:r>
          </a:p>
          <a:p>
            <a:pPr lvl="1" eaLnBrk="1" hangingPunct="1">
              <a:defRPr/>
            </a:pPr>
            <a:r>
              <a:rPr lang="en-IN" dirty="0"/>
              <a:t>When 8-bit count register over flows, the output signal is asserted</a:t>
            </a:r>
          </a:p>
          <a:p>
            <a:pPr lvl="1" eaLnBrk="1" hangingPunct="1">
              <a:defRPr/>
            </a:pPr>
            <a:r>
              <a:rPr lang="en-IN" dirty="0"/>
              <a:t>The output signal may</a:t>
            </a:r>
          </a:p>
          <a:p>
            <a:pPr lvl="2" eaLnBrk="1" hangingPunct="1">
              <a:defRPr/>
            </a:pPr>
            <a:r>
              <a:rPr lang="en-IN" dirty="0"/>
              <a:t> Trigger an interrupt at the processor   </a:t>
            </a:r>
            <a:r>
              <a:rPr lang="en-IN" b="1" dirty="0"/>
              <a:t>or </a:t>
            </a:r>
          </a:p>
          <a:p>
            <a:pPr lvl="2" eaLnBrk="1" hangingPunct="1">
              <a:defRPr/>
            </a:pPr>
            <a:r>
              <a:rPr lang="en-IN" dirty="0"/>
              <a:t> Set a bit that the processor can read</a:t>
            </a:r>
          </a:p>
          <a:p>
            <a:pPr lvl="1" eaLnBrk="1" hangingPunct="1">
              <a:defRPr/>
            </a:pPr>
            <a:r>
              <a:rPr lang="en-IN" dirty="0"/>
              <a:t>Processor can read the current value of the count register at any time, over the data bus</a:t>
            </a:r>
          </a:p>
          <a:p>
            <a:pPr lvl="1" eaLnBrk="1" hangingPunct="1">
              <a:defRPr/>
            </a:pPr>
            <a:r>
              <a:rPr lang="en-IN" dirty="0"/>
              <a:t>To restart the timer, software reloads the count register with the same or a different initial value</a:t>
            </a:r>
          </a:p>
          <a:p>
            <a:pPr lvl="1" eaLnBrk="1" hangingPunct="1">
              <a:defRPr/>
            </a:pPr>
            <a:r>
              <a:rPr lang="en-IN" dirty="0"/>
              <a:t>Application Example:</a:t>
            </a:r>
          </a:p>
          <a:p>
            <a:pPr lvl="2" eaLnBrk="1" hangingPunct="1">
              <a:defRPr/>
            </a:pPr>
            <a:r>
              <a:rPr lang="en-IN" dirty="0"/>
              <a:t>This output could be used to generate a periodic interrupt like a real-time operating system (RTOS) timer tick, provide a baud rate clock to a UART, or  drive any device that requires a regular pulse.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5D3C7B9-D848-4624-8105-AEED95F9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367" y="668488"/>
            <a:ext cx="5658627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Timer/Counter - Basics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E606B-B543-4114-A5A9-11D6A48F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65" y="2998509"/>
            <a:ext cx="3240087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73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7591244-983D-49F7-AFEB-3E35170D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98" y="2002534"/>
            <a:ext cx="8076968" cy="4060915"/>
          </a:xfrm>
        </p:spPr>
        <p:txBody>
          <a:bodyPr/>
          <a:lstStyle/>
          <a:p>
            <a:pPr eaLnBrk="1" hangingPunct="1"/>
            <a:r>
              <a:rPr lang="en-US" altLang="hi-IN" dirty="0"/>
              <a:t>8 bit-Timer – Capture input</a:t>
            </a:r>
          </a:p>
          <a:p>
            <a:pPr lvl="2" eaLnBrk="1" hangingPunct="1"/>
            <a:r>
              <a:rPr lang="en-IN" altLang="hi-IN" dirty="0"/>
              <a:t>Has a latch connected to the timer’s count register. </a:t>
            </a:r>
          </a:p>
          <a:p>
            <a:pPr lvl="2" eaLnBrk="1" hangingPunct="1"/>
            <a:r>
              <a:rPr lang="en-IN" altLang="hi-IN" dirty="0"/>
              <a:t>The timer is run at a constant clock rate (usually a derivative of the processor clock), so that the count register is constantly incrementing (or decrementing, for a down counter)</a:t>
            </a:r>
          </a:p>
          <a:p>
            <a:pPr lvl="2" eaLnBrk="1" hangingPunct="1"/>
            <a:r>
              <a:rPr lang="en-IN" altLang="hi-IN" dirty="0"/>
              <a:t> An external signal latches the value of the free-running timer into the processor-visible register and generates an output signal (typically an interrupt)</a:t>
            </a:r>
          </a:p>
          <a:p>
            <a:pPr lvl="1" eaLnBrk="1" hangingPunct="1"/>
            <a:r>
              <a:rPr lang="en-US" altLang="hi-IN" dirty="0"/>
              <a:t>Two modes of operation</a:t>
            </a:r>
          </a:p>
          <a:p>
            <a:pPr lvl="2" eaLnBrk="1" hangingPunct="1"/>
            <a:r>
              <a:rPr lang="en-US" altLang="hi-IN" dirty="0"/>
              <a:t>Periodic-Count will repeat automatically</a:t>
            </a:r>
          </a:p>
          <a:p>
            <a:pPr lvl="2" eaLnBrk="1" hangingPunct="1"/>
            <a:r>
              <a:rPr lang="en-US" altLang="hi-IN" dirty="0"/>
              <a:t>One-shot-Count will not repeat automatically</a:t>
            </a:r>
            <a:endParaRPr lang="en-IN" altLang="hi-IN" dirty="0"/>
          </a:p>
          <a:p>
            <a:pPr lvl="1" eaLnBrk="1" hangingPunct="1"/>
            <a:r>
              <a:rPr lang="en-US" altLang="hi-IN" dirty="0"/>
              <a:t>Application Example:</a:t>
            </a:r>
          </a:p>
          <a:p>
            <a:pPr lvl="2" eaLnBrk="1" hangingPunct="1"/>
            <a:r>
              <a:rPr lang="en-IN" altLang="hi-IN" dirty="0"/>
              <a:t>To measure the time between the leading edge of two pulses. By reading the value in the latch and comparing it with a previous reading, the software can determine how many clock cycles elapsed.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hi-IN" dirty="0"/>
          </a:p>
          <a:p>
            <a:pPr eaLnBrk="1" hangingPunct="1">
              <a:buFont typeface="Wingdings" pitchFamily="2" charset="2"/>
              <a:buNone/>
            </a:pPr>
            <a:endParaRPr lang="en-IN" altLang="hi-IN" dirty="0"/>
          </a:p>
          <a:p>
            <a:pPr eaLnBrk="1" hangingPunct="1"/>
            <a:endParaRPr lang="en-IN" altLang="hi-IN" dirty="0"/>
          </a:p>
          <a:p>
            <a:pPr lvl="1" eaLnBrk="1" hangingPunct="1">
              <a:buFont typeface="Wingdings" pitchFamily="2" charset="2"/>
              <a:buNone/>
            </a:pPr>
            <a:endParaRPr lang="en-IN" altLang="hi-IN" dirty="0"/>
          </a:p>
          <a:p>
            <a:pPr eaLnBrk="1" hangingPunct="1"/>
            <a:endParaRPr lang="en-IN" altLang="hi-IN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49D0BEE-B648-4DAE-ADC4-BE7E84FF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552" y="597468"/>
            <a:ext cx="7647225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Timer/Counter – Basics </a:t>
            </a:r>
            <a:r>
              <a:rPr lang="en-US" dirty="0" err="1">
                <a:solidFill>
                  <a:srgbClr val="0070C0"/>
                </a:solidFill>
              </a:rPr>
              <a:t>contd</a:t>
            </a:r>
            <a:r>
              <a:rPr lang="en-US" dirty="0">
                <a:solidFill>
                  <a:srgbClr val="0070C0"/>
                </a:solidFill>
              </a:rPr>
              <a:t>…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23AD0C6-6BF9-48CC-ABE1-CAAB23A5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60" y="2957546"/>
            <a:ext cx="321151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0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5782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375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PowerPoint Presentation</vt:lpstr>
      <vt:lpstr>Timer/Counter - Importance</vt:lpstr>
      <vt:lpstr>Timer/Counter - Basics</vt:lpstr>
      <vt:lpstr>Timer/Counter – Basics contd…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8</cp:revision>
  <dcterms:created xsi:type="dcterms:W3CDTF">2020-11-12T10:55:56Z</dcterms:created>
  <dcterms:modified xsi:type="dcterms:W3CDTF">2020-11-12T11:02:21Z</dcterms:modified>
</cp:coreProperties>
</file>