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3" r:id="rId17"/>
    <p:sldId id="272"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BE4DC5-0338-454C-83BA-9E9BB9BF21A8}" type="datetimeFigureOut">
              <a:rPr lang="hi-IN" smtClean="0"/>
              <a:t>मंगलवार, 26 क़ार्तीक 1942</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AE05AC62-C385-410A-846F-EA7700CCDE3C}" type="slidenum">
              <a:rPr lang="hi-IN" smtClean="0"/>
              <a:t>‹#›</a:t>
            </a:fld>
            <a:endParaRPr lang="hi-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908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E4DC5-0338-454C-83BA-9E9BB9BF21A8}" type="datetimeFigureOut">
              <a:rPr lang="hi-IN" smtClean="0"/>
              <a:t>मंगलवार, 26 क़ार्तीक 1942</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AE05AC62-C385-410A-846F-EA7700CCDE3C}" type="slidenum">
              <a:rPr lang="hi-IN" smtClean="0"/>
              <a:t>‹#›</a:t>
            </a:fld>
            <a:endParaRPr lang="hi-IN"/>
          </a:p>
        </p:txBody>
      </p:sp>
    </p:spTree>
    <p:extLst>
      <p:ext uri="{BB962C8B-B14F-4D97-AF65-F5344CB8AC3E}">
        <p14:creationId xmlns:p14="http://schemas.microsoft.com/office/powerpoint/2010/main" val="51277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E4DC5-0338-454C-83BA-9E9BB9BF21A8}" type="datetimeFigureOut">
              <a:rPr lang="hi-IN" smtClean="0"/>
              <a:t>मंगलवार, 26 क़ार्तीक 1942</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AE05AC62-C385-410A-846F-EA7700CCDE3C}" type="slidenum">
              <a:rPr lang="hi-IN" smtClean="0"/>
              <a:t>‹#›</a:t>
            </a:fld>
            <a:endParaRPr lang="hi-IN"/>
          </a:p>
        </p:txBody>
      </p:sp>
    </p:spTree>
    <p:extLst>
      <p:ext uri="{BB962C8B-B14F-4D97-AF65-F5344CB8AC3E}">
        <p14:creationId xmlns:p14="http://schemas.microsoft.com/office/powerpoint/2010/main" val="17370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E4DC5-0338-454C-83BA-9E9BB9BF21A8}" type="datetimeFigureOut">
              <a:rPr lang="hi-IN" smtClean="0"/>
              <a:t>मंगलवार, 26 क़ार्तीक 1942</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AE05AC62-C385-410A-846F-EA7700CCDE3C}" type="slidenum">
              <a:rPr lang="hi-IN" smtClean="0"/>
              <a:t>‹#›</a:t>
            </a:fld>
            <a:endParaRPr lang="hi-IN"/>
          </a:p>
        </p:txBody>
      </p:sp>
    </p:spTree>
    <p:extLst>
      <p:ext uri="{BB962C8B-B14F-4D97-AF65-F5344CB8AC3E}">
        <p14:creationId xmlns:p14="http://schemas.microsoft.com/office/powerpoint/2010/main" val="1175966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E4DC5-0338-454C-83BA-9E9BB9BF21A8}" type="datetimeFigureOut">
              <a:rPr lang="hi-IN" smtClean="0"/>
              <a:t>मंगलवार, 26 क़ार्तीक 1942</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AE05AC62-C385-410A-846F-EA7700CCDE3C}" type="slidenum">
              <a:rPr lang="hi-IN" smtClean="0"/>
              <a:t>‹#›</a:t>
            </a:fld>
            <a:endParaRPr lang="hi-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456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BE4DC5-0338-454C-83BA-9E9BB9BF21A8}" type="datetimeFigureOut">
              <a:rPr lang="hi-IN" smtClean="0"/>
              <a:t>मंगलवार, 26 क़ार्तीक 1942</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AE05AC62-C385-410A-846F-EA7700CCDE3C}" type="slidenum">
              <a:rPr lang="hi-IN" smtClean="0"/>
              <a:t>‹#›</a:t>
            </a:fld>
            <a:endParaRPr lang="hi-IN"/>
          </a:p>
        </p:txBody>
      </p:sp>
    </p:spTree>
    <p:extLst>
      <p:ext uri="{BB962C8B-B14F-4D97-AF65-F5344CB8AC3E}">
        <p14:creationId xmlns:p14="http://schemas.microsoft.com/office/powerpoint/2010/main" val="2794331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BE4DC5-0338-454C-83BA-9E9BB9BF21A8}" type="datetimeFigureOut">
              <a:rPr lang="hi-IN" smtClean="0"/>
              <a:t>मंगलवार, 26 क़ार्तीक 1942</a:t>
            </a:fld>
            <a:endParaRPr lang="hi-IN"/>
          </a:p>
        </p:txBody>
      </p:sp>
      <p:sp>
        <p:nvSpPr>
          <p:cNvPr id="8" name="Footer Placeholder 7"/>
          <p:cNvSpPr>
            <a:spLocks noGrp="1"/>
          </p:cNvSpPr>
          <p:nvPr>
            <p:ph type="ftr" sz="quarter" idx="11"/>
          </p:nvPr>
        </p:nvSpPr>
        <p:spPr/>
        <p:txBody>
          <a:bodyPr/>
          <a:lstStyle/>
          <a:p>
            <a:endParaRPr lang="hi-IN"/>
          </a:p>
        </p:txBody>
      </p:sp>
      <p:sp>
        <p:nvSpPr>
          <p:cNvPr id="9" name="Slide Number Placeholder 8"/>
          <p:cNvSpPr>
            <a:spLocks noGrp="1"/>
          </p:cNvSpPr>
          <p:nvPr>
            <p:ph type="sldNum" sz="quarter" idx="12"/>
          </p:nvPr>
        </p:nvSpPr>
        <p:spPr/>
        <p:txBody>
          <a:bodyPr/>
          <a:lstStyle/>
          <a:p>
            <a:fld id="{AE05AC62-C385-410A-846F-EA7700CCDE3C}" type="slidenum">
              <a:rPr lang="hi-IN" smtClean="0"/>
              <a:t>‹#›</a:t>
            </a:fld>
            <a:endParaRPr lang="hi-IN"/>
          </a:p>
        </p:txBody>
      </p:sp>
    </p:spTree>
    <p:extLst>
      <p:ext uri="{BB962C8B-B14F-4D97-AF65-F5344CB8AC3E}">
        <p14:creationId xmlns:p14="http://schemas.microsoft.com/office/powerpoint/2010/main" val="420113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BE4DC5-0338-454C-83BA-9E9BB9BF21A8}" type="datetimeFigureOut">
              <a:rPr lang="hi-IN" smtClean="0"/>
              <a:t>मंगलवार, 26 क़ार्तीक 1942</a:t>
            </a:fld>
            <a:endParaRPr lang="hi-IN"/>
          </a:p>
        </p:txBody>
      </p:sp>
      <p:sp>
        <p:nvSpPr>
          <p:cNvPr id="4" name="Footer Placeholder 3"/>
          <p:cNvSpPr>
            <a:spLocks noGrp="1"/>
          </p:cNvSpPr>
          <p:nvPr>
            <p:ph type="ftr" sz="quarter" idx="11"/>
          </p:nvPr>
        </p:nvSpPr>
        <p:spPr/>
        <p:txBody>
          <a:bodyPr/>
          <a:lstStyle/>
          <a:p>
            <a:endParaRPr lang="hi-IN"/>
          </a:p>
        </p:txBody>
      </p:sp>
      <p:sp>
        <p:nvSpPr>
          <p:cNvPr id="5" name="Slide Number Placeholder 4"/>
          <p:cNvSpPr>
            <a:spLocks noGrp="1"/>
          </p:cNvSpPr>
          <p:nvPr>
            <p:ph type="sldNum" sz="quarter" idx="12"/>
          </p:nvPr>
        </p:nvSpPr>
        <p:spPr/>
        <p:txBody>
          <a:bodyPr/>
          <a:lstStyle/>
          <a:p>
            <a:fld id="{AE05AC62-C385-410A-846F-EA7700CCDE3C}" type="slidenum">
              <a:rPr lang="hi-IN" smtClean="0"/>
              <a:t>‹#›</a:t>
            </a:fld>
            <a:endParaRPr lang="hi-IN"/>
          </a:p>
        </p:txBody>
      </p:sp>
    </p:spTree>
    <p:extLst>
      <p:ext uri="{BB962C8B-B14F-4D97-AF65-F5344CB8AC3E}">
        <p14:creationId xmlns:p14="http://schemas.microsoft.com/office/powerpoint/2010/main" val="179004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0BE4DC5-0338-454C-83BA-9E9BB9BF21A8}" type="datetimeFigureOut">
              <a:rPr lang="hi-IN" smtClean="0"/>
              <a:t>मंगलवार, 26 क़ार्तीक 1942</a:t>
            </a:fld>
            <a:endParaRPr lang="hi-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i-IN"/>
          </a:p>
        </p:txBody>
      </p:sp>
      <p:sp>
        <p:nvSpPr>
          <p:cNvPr id="9" name="Slide Number Placeholder 8"/>
          <p:cNvSpPr>
            <a:spLocks noGrp="1"/>
          </p:cNvSpPr>
          <p:nvPr>
            <p:ph type="sldNum" sz="quarter" idx="12"/>
          </p:nvPr>
        </p:nvSpPr>
        <p:spPr/>
        <p:txBody>
          <a:bodyPr/>
          <a:lstStyle/>
          <a:p>
            <a:fld id="{AE05AC62-C385-410A-846F-EA7700CCDE3C}" type="slidenum">
              <a:rPr lang="hi-IN" smtClean="0"/>
              <a:t>‹#›</a:t>
            </a:fld>
            <a:endParaRPr lang="hi-IN"/>
          </a:p>
        </p:txBody>
      </p:sp>
    </p:spTree>
    <p:extLst>
      <p:ext uri="{BB962C8B-B14F-4D97-AF65-F5344CB8AC3E}">
        <p14:creationId xmlns:p14="http://schemas.microsoft.com/office/powerpoint/2010/main" val="3080666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0BE4DC5-0338-454C-83BA-9E9BB9BF21A8}" type="datetimeFigureOut">
              <a:rPr lang="hi-IN" smtClean="0"/>
              <a:t>मंगलवार, 26 क़ार्तीक 1942</a:t>
            </a:fld>
            <a:endParaRPr lang="hi-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i-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05AC62-C385-410A-846F-EA7700CCDE3C}" type="slidenum">
              <a:rPr lang="hi-IN" smtClean="0"/>
              <a:t>‹#›</a:t>
            </a:fld>
            <a:endParaRPr lang="hi-IN"/>
          </a:p>
        </p:txBody>
      </p:sp>
    </p:spTree>
    <p:extLst>
      <p:ext uri="{BB962C8B-B14F-4D97-AF65-F5344CB8AC3E}">
        <p14:creationId xmlns:p14="http://schemas.microsoft.com/office/powerpoint/2010/main" val="114015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BE4DC5-0338-454C-83BA-9E9BB9BF21A8}" type="datetimeFigureOut">
              <a:rPr lang="hi-IN" smtClean="0"/>
              <a:t>मंगलवार, 26 क़ार्तीक 1942</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AE05AC62-C385-410A-846F-EA7700CCDE3C}" type="slidenum">
              <a:rPr lang="hi-IN" smtClean="0"/>
              <a:t>‹#›</a:t>
            </a:fld>
            <a:endParaRPr lang="hi-IN"/>
          </a:p>
        </p:txBody>
      </p:sp>
    </p:spTree>
    <p:extLst>
      <p:ext uri="{BB962C8B-B14F-4D97-AF65-F5344CB8AC3E}">
        <p14:creationId xmlns:p14="http://schemas.microsoft.com/office/powerpoint/2010/main" val="342482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0BE4DC5-0338-454C-83BA-9E9BB9BF21A8}" type="datetimeFigureOut">
              <a:rPr lang="hi-IN" smtClean="0"/>
              <a:t>मंगलवार, 26 क़ार्तीक 1942</a:t>
            </a:fld>
            <a:endParaRPr lang="hi-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i-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05AC62-C385-410A-846F-EA7700CCDE3C}" type="slidenum">
              <a:rPr lang="hi-IN" smtClean="0"/>
              <a:t>‹#›</a:t>
            </a:fld>
            <a:endParaRPr lang="hi-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5434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5D5D58-A1EF-4F7C-B92C-07FB2D4EC62A}"/>
              </a:ext>
            </a:extLst>
          </p:cNvPr>
          <p:cNvSpPr txBox="1"/>
          <p:nvPr/>
        </p:nvSpPr>
        <p:spPr>
          <a:xfrm>
            <a:off x="329842" y="1710877"/>
            <a:ext cx="11862158" cy="830997"/>
          </a:xfrm>
          <a:prstGeom prst="rect">
            <a:avLst/>
          </a:prstGeom>
          <a:noFill/>
        </p:spPr>
        <p:txBody>
          <a:bodyPr wrap="none" rtlCol="0">
            <a:spAutoFit/>
          </a:bodyPr>
          <a:lstStyle/>
          <a:p>
            <a:r>
              <a:rPr lang="en-IN" sz="4800" b="1" dirty="0">
                <a:solidFill>
                  <a:srgbClr val="0070C0"/>
                </a:solidFill>
              </a:rPr>
              <a:t>Universal Asynchronous Receiver Transmitter </a:t>
            </a:r>
            <a:endParaRPr lang="hi-IN" sz="4800" b="1" dirty="0">
              <a:solidFill>
                <a:srgbClr val="0070C0"/>
              </a:solidFill>
            </a:endParaRPr>
          </a:p>
        </p:txBody>
      </p:sp>
      <p:sp>
        <p:nvSpPr>
          <p:cNvPr id="5" name="TextBox 4">
            <a:extLst>
              <a:ext uri="{FF2B5EF4-FFF2-40B4-BE49-F238E27FC236}">
                <a16:creationId xmlns:a16="http://schemas.microsoft.com/office/drawing/2014/main" id="{CA1A196E-E4E6-4D2A-B0F3-0ABC9EA0F56D}"/>
              </a:ext>
            </a:extLst>
          </p:cNvPr>
          <p:cNvSpPr txBox="1"/>
          <p:nvPr/>
        </p:nvSpPr>
        <p:spPr>
          <a:xfrm>
            <a:off x="8490857" y="3669796"/>
            <a:ext cx="3590406" cy="646331"/>
          </a:xfrm>
          <a:prstGeom prst="rect">
            <a:avLst/>
          </a:prstGeom>
          <a:noFill/>
        </p:spPr>
        <p:txBody>
          <a:bodyPr wrap="none" rtlCol="0">
            <a:spAutoFit/>
          </a:bodyPr>
          <a:lstStyle/>
          <a:p>
            <a:r>
              <a:rPr lang="en-IN" sz="3600" dirty="0"/>
              <a:t>Yogesh M Iggalore</a:t>
            </a:r>
            <a:endParaRPr lang="hi-IN" sz="3600" dirty="0"/>
          </a:p>
        </p:txBody>
      </p:sp>
    </p:spTree>
    <p:extLst>
      <p:ext uri="{BB962C8B-B14F-4D97-AF65-F5344CB8AC3E}">
        <p14:creationId xmlns:p14="http://schemas.microsoft.com/office/powerpoint/2010/main" val="4186513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A59A4A4-ACD0-474B-BAC8-B58DD29E6BBB}"/>
              </a:ext>
            </a:extLst>
          </p:cNvPr>
          <p:cNvSpPr txBox="1">
            <a:spLocks/>
          </p:cNvSpPr>
          <p:nvPr/>
        </p:nvSpPr>
        <p:spPr>
          <a:xfrm>
            <a:off x="5964619" y="1836630"/>
            <a:ext cx="5847935" cy="325825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Aft>
                <a:spcPts val="600"/>
              </a:spcAft>
            </a:pPr>
            <a:r>
              <a:rPr lang="en-US" dirty="0"/>
              <a:t>UART </a:t>
            </a:r>
          </a:p>
          <a:p>
            <a:pPr lvl="1">
              <a:spcBef>
                <a:spcPts val="600"/>
              </a:spcBef>
              <a:spcAft>
                <a:spcPts val="600"/>
              </a:spcAft>
            </a:pPr>
            <a:r>
              <a:rPr lang="en-US" dirty="0"/>
              <a:t>is an electronic circuit which handles communication over an asynchronous serial interface</a:t>
            </a:r>
          </a:p>
          <a:p>
            <a:pPr lvl="1">
              <a:spcBef>
                <a:spcPts val="600"/>
              </a:spcBef>
              <a:spcAft>
                <a:spcPts val="600"/>
              </a:spcAft>
            </a:pPr>
            <a:r>
              <a:rPr lang="en-US" dirty="0"/>
              <a:t>UART is only used on PCB level,  to communicate between processors </a:t>
            </a:r>
          </a:p>
          <a:p>
            <a:pPr lvl="1">
              <a:spcBef>
                <a:spcPts val="600"/>
              </a:spcBef>
              <a:spcAft>
                <a:spcPts val="600"/>
              </a:spcAft>
            </a:pPr>
            <a:r>
              <a:rPr lang="en-US" dirty="0"/>
              <a:t>or to be extended outside the PCB through a transceiver, such as for example a RS-232 transceiver. </a:t>
            </a:r>
          </a:p>
          <a:p>
            <a:pPr lvl="1">
              <a:spcBef>
                <a:spcPts val="600"/>
              </a:spcBef>
              <a:spcAft>
                <a:spcPts val="600"/>
              </a:spcAft>
            </a:pPr>
            <a:r>
              <a:rPr lang="en-US" dirty="0"/>
              <a:t>Typically the voltage levels are 0 and 5 (or </a:t>
            </a:r>
            <a:r>
              <a:rPr lang="en-US" dirty="0" err="1"/>
              <a:t>Vdd</a:t>
            </a:r>
            <a:r>
              <a:rPr lang="en-US" dirty="0"/>
              <a:t>)</a:t>
            </a:r>
          </a:p>
        </p:txBody>
      </p:sp>
      <p:sp>
        <p:nvSpPr>
          <p:cNvPr id="3" name="Content Placeholder 1">
            <a:extLst>
              <a:ext uri="{FF2B5EF4-FFF2-40B4-BE49-F238E27FC236}">
                <a16:creationId xmlns:a16="http://schemas.microsoft.com/office/drawing/2014/main" id="{7736A1E1-32F2-4DE1-80C4-DD50AE4E15AF}"/>
              </a:ext>
            </a:extLst>
          </p:cNvPr>
          <p:cNvSpPr>
            <a:spLocks noGrp="1"/>
          </p:cNvSpPr>
          <p:nvPr>
            <p:ph idx="1"/>
          </p:nvPr>
        </p:nvSpPr>
        <p:spPr>
          <a:xfrm>
            <a:off x="283529" y="1929570"/>
            <a:ext cx="5305533" cy="3892531"/>
          </a:xfrm>
        </p:spPr>
        <p:txBody>
          <a:bodyPr>
            <a:normAutofit/>
          </a:bodyPr>
          <a:lstStyle/>
          <a:p>
            <a:pPr>
              <a:spcAft>
                <a:spcPts val="600"/>
              </a:spcAft>
            </a:pPr>
            <a:r>
              <a:rPr lang="en-US" dirty="0"/>
              <a:t>RS232 </a:t>
            </a:r>
          </a:p>
          <a:p>
            <a:pPr lvl="1">
              <a:spcBef>
                <a:spcPts val="600"/>
              </a:spcBef>
              <a:spcAft>
                <a:spcPts val="600"/>
              </a:spcAft>
            </a:pPr>
            <a:r>
              <a:rPr lang="en-US" dirty="0"/>
              <a:t>a specification for serial communications between a Data Communication Equipment(DCE) and Data Terminal Equipment (DTE)  (</a:t>
            </a:r>
            <a:r>
              <a:rPr lang="en-US" dirty="0" err="1"/>
              <a:t>eg</a:t>
            </a:r>
            <a:r>
              <a:rPr lang="en-US" dirty="0"/>
              <a:t>, computer and modem); </a:t>
            </a:r>
          </a:p>
          <a:p>
            <a:pPr lvl="1">
              <a:spcBef>
                <a:spcPts val="600"/>
              </a:spcBef>
              <a:spcAft>
                <a:spcPts val="600"/>
              </a:spcAft>
            </a:pPr>
            <a:r>
              <a:rPr lang="en-US" dirty="0"/>
              <a:t>it defines electrical characteristics </a:t>
            </a:r>
          </a:p>
          <a:p>
            <a:pPr lvl="1">
              <a:spcBef>
                <a:spcPts val="600"/>
              </a:spcBef>
              <a:spcAft>
                <a:spcPts val="600"/>
              </a:spcAft>
            </a:pPr>
            <a:r>
              <a:rPr lang="en-US" dirty="0"/>
              <a:t>has different voltage levels than UART</a:t>
            </a:r>
          </a:p>
          <a:p>
            <a:pPr lvl="1">
              <a:spcBef>
                <a:spcPts val="600"/>
              </a:spcBef>
              <a:spcAft>
                <a:spcPts val="600"/>
              </a:spcAft>
            </a:pPr>
            <a:r>
              <a:rPr lang="en-US" dirty="0"/>
              <a:t>valid signals are plus or minus 3 to 15 volts</a:t>
            </a:r>
          </a:p>
          <a:p>
            <a:pPr lvl="1">
              <a:spcBef>
                <a:spcPts val="600"/>
              </a:spcBef>
              <a:spcAft>
                <a:spcPts val="600"/>
              </a:spcAft>
            </a:pPr>
            <a:r>
              <a:rPr lang="en-US" dirty="0"/>
              <a:t>specifies various handshaking signals </a:t>
            </a:r>
          </a:p>
          <a:p>
            <a:pPr lvl="1">
              <a:spcBef>
                <a:spcPts val="600"/>
              </a:spcBef>
              <a:spcAft>
                <a:spcPts val="600"/>
              </a:spcAft>
            </a:pPr>
            <a:r>
              <a:rPr lang="en-US" dirty="0"/>
              <a:t>specifies the standard D-connector pinouts</a:t>
            </a:r>
          </a:p>
          <a:p>
            <a:pPr lvl="1">
              <a:spcBef>
                <a:spcPts val="600"/>
              </a:spcBef>
              <a:spcAft>
                <a:spcPts val="600"/>
              </a:spcAft>
            </a:pPr>
            <a:endParaRPr lang="en-US" dirty="0"/>
          </a:p>
        </p:txBody>
      </p:sp>
      <p:sp>
        <p:nvSpPr>
          <p:cNvPr id="4" name="Title 2">
            <a:extLst>
              <a:ext uri="{FF2B5EF4-FFF2-40B4-BE49-F238E27FC236}">
                <a16:creationId xmlns:a16="http://schemas.microsoft.com/office/drawing/2014/main" id="{86F475E5-402E-445F-9B3B-9837D22663FA}"/>
              </a:ext>
            </a:extLst>
          </p:cNvPr>
          <p:cNvSpPr>
            <a:spLocks noGrp="1"/>
          </p:cNvSpPr>
          <p:nvPr>
            <p:ph type="title"/>
          </p:nvPr>
        </p:nvSpPr>
        <p:spPr>
          <a:xfrm>
            <a:off x="1741092" y="556710"/>
            <a:ext cx="8007919" cy="731520"/>
          </a:xfrm>
        </p:spPr>
        <p:txBody>
          <a:bodyPr>
            <a:normAutofit fontScale="90000"/>
          </a:bodyPr>
          <a:lstStyle/>
          <a:p>
            <a:r>
              <a:rPr lang="en-US" b="1" dirty="0">
                <a:solidFill>
                  <a:srgbClr val="0070C0"/>
                </a:solidFill>
              </a:rPr>
              <a:t>Difference between RS232 and UART</a:t>
            </a:r>
          </a:p>
        </p:txBody>
      </p:sp>
      <p:pic>
        <p:nvPicPr>
          <p:cNvPr id="5" name="Picture 2" descr="http://tutorial.cytron.com.my/wp-content/uploads/2012/02/Betweendevices1.jpg">
            <a:extLst>
              <a:ext uri="{FF2B5EF4-FFF2-40B4-BE49-F238E27FC236}">
                <a16:creationId xmlns:a16="http://schemas.microsoft.com/office/drawing/2014/main" id="{1BD3AD71-6A10-4062-A077-C48E0C21FF26}"/>
              </a:ext>
            </a:extLst>
          </p:cNvPr>
          <p:cNvPicPr>
            <a:picLocks noChangeAspect="1" noChangeArrowheads="1"/>
          </p:cNvPicPr>
          <p:nvPr/>
        </p:nvPicPr>
        <p:blipFill>
          <a:blip r:embed="rId2"/>
          <a:srcRect/>
          <a:stretch>
            <a:fillRect/>
          </a:stretch>
        </p:blipFill>
        <p:spPr bwMode="auto">
          <a:xfrm>
            <a:off x="7010400" y="4771978"/>
            <a:ext cx="2988223" cy="1432576"/>
          </a:xfrm>
          <a:prstGeom prst="rect">
            <a:avLst/>
          </a:prstGeom>
          <a:noFill/>
        </p:spPr>
      </p:pic>
      <p:pic>
        <p:nvPicPr>
          <p:cNvPr id="6" name="Picture 4" descr="Conventional Com">
            <a:extLst>
              <a:ext uri="{FF2B5EF4-FFF2-40B4-BE49-F238E27FC236}">
                <a16:creationId xmlns:a16="http://schemas.microsoft.com/office/drawing/2014/main" id="{21BC0A2D-038D-4D46-86AC-4DC4349325DA}"/>
              </a:ext>
            </a:extLst>
          </p:cNvPr>
          <p:cNvPicPr>
            <a:picLocks noChangeArrowheads="1"/>
          </p:cNvPicPr>
          <p:nvPr/>
        </p:nvPicPr>
        <p:blipFill>
          <a:blip r:embed="rId3"/>
          <a:srcRect/>
          <a:stretch>
            <a:fillRect/>
          </a:stretch>
        </p:blipFill>
        <p:spPr bwMode="auto">
          <a:xfrm>
            <a:off x="283529" y="5351332"/>
            <a:ext cx="5120640" cy="941538"/>
          </a:xfrm>
          <a:prstGeom prst="rect">
            <a:avLst/>
          </a:prstGeom>
          <a:noFill/>
        </p:spPr>
      </p:pic>
      <p:sp>
        <p:nvSpPr>
          <p:cNvPr id="7" name="TextBox 6">
            <a:extLst>
              <a:ext uri="{FF2B5EF4-FFF2-40B4-BE49-F238E27FC236}">
                <a16:creationId xmlns:a16="http://schemas.microsoft.com/office/drawing/2014/main" id="{0CC8A4E0-1B06-46AA-B45D-720C95F65F37}"/>
              </a:ext>
            </a:extLst>
          </p:cNvPr>
          <p:cNvSpPr txBox="1"/>
          <p:nvPr/>
        </p:nvSpPr>
        <p:spPr>
          <a:xfrm>
            <a:off x="8190799" y="4735789"/>
            <a:ext cx="593432" cy="461665"/>
          </a:xfrm>
          <a:prstGeom prst="rect">
            <a:avLst/>
          </a:prstGeom>
          <a:noFill/>
        </p:spPr>
        <p:txBody>
          <a:bodyPr wrap="none" rtlCol="0">
            <a:spAutoFit/>
          </a:bodyPr>
          <a:lstStyle/>
          <a:p>
            <a:pPr algn="ctr"/>
            <a:r>
              <a:rPr lang="en-US" sz="1200" dirty="0"/>
              <a:t>TTL</a:t>
            </a:r>
          </a:p>
          <a:p>
            <a:r>
              <a:rPr lang="en-US" sz="1200" dirty="0"/>
              <a:t>UART</a:t>
            </a:r>
          </a:p>
        </p:txBody>
      </p:sp>
    </p:spTree>
    <p:extLst>
      <p:ext uri="{BB962C8B-B14F-4D97-AF65-F5344CB8AC3E}">
        <p14:creationId xmlns:p14="http://schemas.microsoft.com/office/powerpoint/2010/main" val="352170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DE042D3E-CFEC-4D33-BB27-417B8F55DB13}"/>
              </a:ext>
            </a:extLst>
          </p:cNvPr>
          <p:cNvGraphicFramePr>
            <a:graphicFrameLocks noGrp="1"/>
          </p:cNvGraphicFramePr>
          <p:nvPr>
            <p:ph idx="1"/>
            <p:extLst>
              <p:ext uri="{D42A27DB-BD31-4B8C-83A1-F6EECF244321}">
                <p14:modId xmlns:p14="http://schemas.microsoft.com/office/powerpoint/2010/main" val="1031787392"/>
              </p:ext>
            </p:extLst>
          </p:nvPr>
        </p:nvGraphicFramePr>
        <p:xfrm>
          <a:off x="314777" y="1872238"/>
          <a:ext cx="8527724" cy="3454016"/>
        </p:xfrm>
        <a:graphic>
          <a:graphicData uri="http://schemas.openxmlformats.org/drawingml/2006/table">
            <a:tbl>
              <a:tblPr/>
              <a:tblGrid>
                <a:gridCol w="1645920">
                  <a:extLst>
                    <a:ext uri="{9D8B030D-6E8A-4147-A177-3AD203B41FA5}">
                      <a16:colId xmlns:a16="http://schemas.microsoft.com/office/drawing/2014/main" val="20000"/>
                    </a:ext>
                  </a:extLst>
                </a:gridCol>
                <a:gridCol w="493776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514822">
                  <a:extLst>
                    <a:ext uri="{9D8B030D-6E8A-4147-A177-3AD203B41FA5}">
                      <a16:colId xmlns:a16="http://schemas.microsoft.com/office/drawing/2014/main" val="20003"/>
                    </a:ext>
                  </a:extLst>
                </a:gridCol>
                <a:gridCol w="514822">
                  <a:extLst>
                    <a:ext uri="{9D8B030D-6E8A-4147-A177-3AD203B41FA5}">
                      <a16:colId xmlns:a16="http://schemas.microsoft.com/office/drawing/2014/main" val="20004"/>
                    </a:ext>
                  </a:extLst>
                </a:gridCol>
              </a:tblGrid>
              <a:tr h="274320">
                <a:tc gridSpan="3">
                  <a:txBody>
                    <a:bodyPr/>
                    <a:lstStyle/>
                    <a:p>
                      <a:pPr algn="ctr"/>
                      <a:r>
                        <a:rPr lang="en-US" sz="1400" b="1" dirty="0"/>
                        <a:t>Signal</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gridSpan="2">
                  <a:txBody>
                    <a:bodyPr/>
                    <a:lstStyle/>
                    <a:p>
                      <a:pPr algn="ctr"/>
                      <a:r>
                        <a:rPr lang="en-US" sz="1400" b="1"/>
                        <a:t>Origin</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10000"/>
                  </a:ext>
                </a:extLst>
              </a:tr>
              <a:tr h="274320">
                <a:tc>
                  <a:txBody>
                    <a:bodyPr/>
                    <a:lstStyle/>
                    <a:p>
                      <a:pPr marL="91440" algn="ctr"/>
                      <a:r>
                        <a:rPr lang="en-US" sz="1400" b="1" dirty="0"/>
                        <a:t>Name</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marL="91440" algn="l"/>
                      <a:r>
                        <a:rPr lang="en-US" sz="1400" b="1" dirty="0"/>
                        <a:t>Typical purpose</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400" b="1" dirty="0" err="1"/>
                        <a:t>Abbrevia</a:t>
                      </a:r>
                      <a:r>
                        <a:rPr lang="en-US" sz="1400" b="1" dirty="0"/>
                        <a:t>-</a:t>
                      </a:r>
                      <a:r>
                        <a:rPr lang="en-US" sz="1400" b="1" baseline="0" dirty="0"/>
                        <a:t> </a:t>
                      </a:r>
                      <a:r>
                        <a:rPr lang="en-US" sz="1400" b="1" dirty="0" err="1"/>
                        <a:t>tion</a:t>
                      </a:r>
                      <a:endParaRPr lang="en-US" sz="1400" b="1" dirty="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400" b="1" dirty="0"/>
                        <a:t>DTE</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400" b="1" dirty="0"/>
                        <a:t>DCE</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274320">
                <a:tc>
                  <a:txBody>
                    <a:bodyPr/>
                    <a:lstStyle/>
                    <a:p>
                      <a:pPr marL="91440" algn="l"/>
                      <a:r>
                        <a:rPr lang="en-US" sz="1100" u="none" strike="noStrike" dirty="0">
                          <a:solidFill>
                            <a:schemeClr val="tx1"/>
                          </a:solidFill>
                        </a:rPr>
                        <a:t>Data Terminal Ready</a:t>
                      </a:r>
                      <a:endParaRPr lang="en-US" sz="1100" dirty="0">
                        <a:solidFill>
                          <a:schemeClr val="tx1"/>
                        </a:solidFill>
                      </a:endParaRP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marL="91440" algn="l"/>
                      <a:r>
                        <a:rPr lang="en-US" sz="1100" dirty="0"/>
                        <a:t>Indicates presence of DTE</a:t>
                      </a:r>
                      <a:r>
                        <a:rPr lang="en-US" sz="1100" baseline="0" dirty="0"/>
                        <a:t> (PC) </a:t>
                      </a:r>
                      <a:r>
                        <a:rPr lang="en-US" sz="1100" dirty="0"/>
                        <a:t>to DCE (Modem).</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1100" dirty="0"/>
                        <a:t>DTR</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1100"/>
                        <a:t>●</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endParaRPr lang="en-US" sz="1100" dirty="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274320">
                <a:tc>
                  <a:txBody>
                    <a:bodyPr/>
                    <a:lstStyle/>
                    <a:p>
                      <a:pPr marL="91440" algn="l"/>
                      <a:r>
                        <a:rPr lang="en-US" sz="1100" u="none" strike="noStrike" dirty="0">
                          <a:solidFill>
                            <a:schemeClr val="tx1"/>
                          </a:solidFill>
                        </a:rPr>
                        <a:t>Data Carrier Detect</a:t>
                      </a:r>
                      <a:endParaRPr lang="en-US" sz="1100" dirty="0">
                        <a:solidFill>
                          <a:schemeClr val="tx1"/>
                        </a:solidFill>
                      </a:endParaRP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marL="91440" marR="0" indent="0" algn="l" defTabSz="914400" rtl="0" eaLnBrk="1" fontAlgn="auto" latinLnBrk="0" hangingPunct="1">
                        <a:lnSpc>
                          <a:spcPct val="100000"/>
                        </a:lnSpc>
                        <a:spcBef>
                          <a:spcPts val="0"/>
                        </a:spcBef>
                        <a:spcAft>
                          <a:spcPts val="0"/>
                        </a:spcAft>
                        <a:buClrTx/>
                        <a:buSzTx/>
                        <a:buFontTx/>
                        <a:buNone/>
                        <a:tabLst/>
                        <a:defRPr/>
                      </a:pPr>
                      <a:r>
                        <a:rPr kumimoji="0" lang="en-US" sz="1100" b="0" i="0" kern="1200" dirty="0">
                          <a:solidFill>
                            <a:schemeClr val="tx1"/>
                          </a:solidFill>
                          <a:latin typeface="+mn-lt"/>
                          <a:ea typeface="+mn-ea"/>
                          <a:cs typeface="+mn-cs"/>
                        </a:rPr>
                        <a:t>Asserted by DCE when a connection has been established with remote equipment</a:t>
                      </a:r>
                      <a:endParaRPr lang="en-US" sz="1100" dirty="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1100"/>
                        <a:t>DCD</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endParaRPr lang="en-US" sz="110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1100" dirty="0"/>
                        <a:t>●</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274320">
                <a:tc>
                  <a:txBody>
                    <a:bodyPr/>
                    <a:lstStyle/>
                    <a:p>
                      <a:pPr marL="91440" algn="l"/>
                      <a:r>
                        <a:rPr lang="en-US" sz="1100" dirty="0"/>
                        <a:t>Data Set Ready</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marL="91440" algn="l"/>
                      <a:r>
                        <a:rPr lang="en-US" sz="1100" dirty="0"/>
                        <a:t>DCE is ready to receive commands or data.</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1100"/>
                        <a:t>DSR</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endParaRPr lang="en-US" sz="110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1100"/>
                        <a:t>●</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274320">
                <a:tc>
                  <a:txBody>
                    <a:bodyPr/>
                    <a:lstStyle/>
                    <a:p>
                      <a:pPr marL="91440" algn="l"/>
                      <a:r>
                        <a:rPr lang="en-US" sz="1100" dirty="0"/>
                        <a:t>Ring Indicator</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marL="91440" algn="l"/>
                      <a:r>
                        <a:rPr lang="en-US" sz="1100" dirty="0"/>
                        <a:t>DCE has detected an incoming ring signal on the telephone line.</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1100"/>
                        <a:t>RI</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endParaRPr lang="en-US" sz="110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1100" dirty="0"/>
                        <a:t>●</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274320">
                <a:tc>
                  <a:txBody>
                    <a:bodyPr/>
                    <a:lstStyle/>
                    <a:p>
                      <a:pPr marL="91440" algn="l"/>
                      <a:r>
                        <a:rPr lang="en-US" sz="1100" dirty="0"/>
                        <a:t>Request To Send</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marL="91440" algn="l"/>
                      <a:r>
                        <a:rPr lang="en-US" sz="1100" dirty="0"/>
                        <a:t>DTE requests the DCE prepare to receive data.</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r>
                        <a:rPr lang="en-US" sz="1100"/>
                        <a:t>RTS</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r>
                        <a:rPr lang="en-US" sz="1100"/>
                        <a:t>●</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endParaRPr lang="en-US" sz="1100" dirty="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extLst>
                  <a:ext uri="{0D108BD9-81ED-4DB2-BD59-A6C34878D82A}">
                    <a16:rowId xmlns:a16="http://schemas.microsoft.com/office/drawing/2014/main" val="10006"/>
                  </a:ext>
                </a:extLst>
              </a:tr>
              <a:tr h="274320">
                <a:tc>
                  <a:txBody>
                    <a:bodyPr/>
                    <a:lstStyle/>
                    <a:p>
                      <a:pPr marL="91440" algn="l"/>
                      <a:r>
                        <a:rPr lang="en-US" sz="1100" dirty="0"/>
                        <a:t>Clear To Send</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marL="91440" algn="l"/>
                      <a:r>
                        <a:rPr lang="en-US" sz="1100" dirty="0"/>
                        <a:t>Indicates DCE is ready to accept data.</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r>
                        <a:rPr lang="en-US" sz="1100" dirty="0"/>
                        <a:t>CTS</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endParaRPr lang="en-US" sz="110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r>
                        <a:rPr lang="en-US" sz="1100" dirty="0"/>
                        <a:t>●</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extLst>
                  <a:ext uri="{0D108BD9-81ED-4DB2-BD59-A6C34878D82A}">
                    <a16:rowId xmlns:a16="http://schemas.microsoft.com/office/drawing/2014/main" val="10007"/>
                  </a:ext>
                </a:extLst>
              </a:tr>
              <a:tr h="274320">
                <a:tc>
                  <a:txBody>
                    <a:bodyPr/>
                    <a:lstStyle/>
                    <a:p>
                      <a:pPr marL="91440" algn="l"/>
                      <a:r>
                        <a:rPr lang="en-US" sz="1100" dirty="0"/>
                        <a:t>Transmitted Data</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marL="91440" algn="l"/>
                      <a:r>
                        <a:rPr lang="en-US" sz="1100" dirty="0"/>
                        <a:t>Carries data from DTE to DCE.</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r>
                        <a:rPr lang="en-US" sz="1100" dirty="0" err="1"/>
                        <a:t>TxD</a:t>
                      </a:r>
                      <a:endParaRPr lang="en-US" sz="1100" dirty="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r>
                        <a:rPr lang="en-US" sz="1100"/>
                        <a:t>●</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endParaRPr lang="en-US" sz="1100" dirty="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extLst>
                  <a:ext uri="{0D108BD9-81ED-4DB2-BD59-A6C34878D82A}">
                    <a16:rowId xmlns:a16="http://schemas.microsoft.com/office/drawing/2014/main" val="10008"/>
                  </a:ext>
                </a:extLst>
              </a:tr>
              <a:tr h="274320">
                <a:tc>
                  <a:txBody>
                    <a:bodyPr/>
                    <a:lstStyle/>
                    <a:p>
                      <a:pPr marL="91440" algn="l"/>
                      <a:r>
                        <a:rPr lang="en-US" sz="1100" dirty="0"/>
                        <a:t>Received Data</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marL="91440" algn="l"/>
                      <a:r>
                        <a:rPr lang="en-US" sz="1100" dirty="0"/>
                        <a:t>Carries data from DCE to DTE.</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r>
                        <a:rPr lang="en-US" sz="1100" dirty="0" err="1"/>
                        <a:t>RxD</a:t>
                      </a:r>
                      <a:endParaRPr lang="en-US" sz="1100" dirty="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endParaRPr lang="en-US" sz="110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r>
                        <a:rPr lang="en-US" sz="1100" dirty="0"/>
                        <a:t>●</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extLst>
                  <a:ext uri="{0D108BD9-81ED-4DB2-BD59-A6C34878D82A}">
                    <a16:rowId xmlns:a16="http://schemas.microsoft.com/office/drawing/2014/main" val="10009"/>
                  </a:ext>
                </a:extLst>
              </a:tr>
              <a:tr h="274320">
                <a:tc>
                  <a:txBody>
                    <a:bodyPr/>
                    <a:lstStyle/>
                    <a:p>
                      <a:pPr marL="91440" algn="l"/>
                      <a:r>
                        <a:rPr lang="en-US" sz="1100" dirty="0"/>
                        <a:t>Common Ground</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marL="91440" algn="l"/>
                      <a:endParaRPr lang="en-US" sz="1100" dirty="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r>
                        <a:rPr lang="en-US" sz="1100"/>
                        <a:t>GND</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gridSpan="2">
                  <a:txBody>
                    <a:bodyPr/>
                    <a:lstStyle/>
                    <a:p>
                      <a:pPr algn="ctr"/>
                      <a:r>
                        <a:rPr lang="en-US" sz="1100" dirty="0"/>
                        <a:t>common</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hMerge="1">
                  <a:txBody>
                    <a:bodyPr/>
                    <a:lstStyle/>
                    <a:p>
                      <a:endParaRPr lang="en-US"/>
                    </a:p>
                  </a:txBody>
                  <a:tcPr/>
                </a:tc>
                <a:extLst>
                  <a:ext uri="{0D108BD9-81ED-4DB2-BD59-A6C34878D82A}">
                    <a16:rowId xmlns:a16="http://schemas.microsoft.com/office/drawing/2014/main" val="10010"/>
                  </a:ext>
                </a:extLst>
              </a:tr>
              <a:tr h="274320">
                <a:tc>
                  <a:txBody>
                    <a:bodyPr/>
                    <a:lstStyle/>
                    <a:p>
                      <a:pPr marL="91440" algn="l"/>
                      <a:r>
                        <a:rPr lang="en-US" sz="1100" dirty="0"/>
                        <a:t>Protective Ground</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marL="91440" algn="l"/>
                      <a:endParaRPr lang="en-US" sz="1100" dirty="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1100" dirty="0"/>
                        <a:t>PG</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pPr algn="ctr"/>
                      <a:r>
                        <a:rPr lang="en-US" sz="1100" dirty="0"/>
                        <a:t>common</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en-US"/>
                    </a:p>
                  </a:txBody>
                  <a:tcPr/>
                </a:tc>
                <a:extLst>
                  <a:ext uri="{0D108BD9-81ED-4DB2-BD59-A6C34878D82A}">
                    <a16:rowId xmlns:a16="http://schemas.microsoft.com/office/drawing/2014/main" val="10011"/>
                  </a:ext>
                </a:extLst>
              </a:tr>
            </a:tbl>
          </a:graphicData>
        </a:graphic>
      </p:graphicFrame>
      <p:sp>
        <p:nvSpPr>
          <p:cNvPr id="3" name="Title 2">
            <a:extLst>
              <a:ext uri="{FF2B5EF4-FFF2-40B4-BE49-F238E27FC236}">
                <a16:creationId xmlns:a16="http://schemas.microsoft.com/office/drawing/2014/main" id="{927B38C9-1F6B-40D8-BDFF-851A6D7F0E6B}"/>
              </a:ext>
            </a:extLst>
          </p:cNvPr>
          <p:cNvSpPr>
            <a:spLocks noGrp="1"/>
          </p:cNvSpPr>
          <p:nvPr>
            <p:ph type="title"/>
          </p:nvPr>
        </p:nvSpPr>
        <p:spPr>
          <a:xfrm>
            <a:off x="3411669" y="590208"/>
            <a:ext cx="4088357" cy="731520"/>
          </a:xfrm>
        </p:spPr>
        <p:txBody>
          <a:bodyPr>
            <a:normAutofit/>
          </a:bodyPr>
          <a:lstStyle/>
          <a:p>
            <a:r>
              <a:rPr lang="en-US" b="1" dirty="0">
                <a:solidFill>
                  <a:srgbClr val="0070C0"/>
                </a:solidFill>
              </a:rPr>
              <a:t>RS232  - Signals</a:t>
            </a:r>
          </a:p>
        </p:txBody>
      </p:sp>
      <p:pic>
        <p:nvPicPr>
          <p:cNvPr id="4" name="Picture 3" descr="http://tutorial.cytron.com.my/wp-content/uploads/2012/02/pinouts.serial1.gif">
            <a:extLst>
              <a:ext uri="{FF2B5EF4-FFF2-40B4-BE49-F238E27FC236}">
                <a16:creationId xmlns:a16="http://schemas.microsoft.com/office/drawing/2014/main" id="{4A005563-D5C7-4394-ACA4-EF5CC85938B2}"/>
              </a:ext>
            </a:extLst>
          </p:cNvPr>
          <p:cNvPicPr>
            <a:picLocks noChangeAspect="1" noChangeArrowheads="1"/>
          </p:cNvPicPr>
          <p:nvPr/>
        </p:nvPicPr>
        <p:blipFill>
          <a:blip r:embed="rId2"/>
          <a:srcRect/>
          <a:stretch>
            <a:fillRect/>
          </a:stretch>
        </p:blipFill>
        <p:spPr bwMode="auto">
          <a:xfrm>
            <a:off x="9333358" y="2514004"/>
            <a:ext cx="2286000" cy="2170483"/>
          </a:xfrm>
          <a:prstGeom prst="rect">
            <a:avLst/>
          </a:prstGeom>
          <a:noFill/>
        </p:spPr>
      </p:pic>
      <p:pic>
        <p:nvPicPr>
          <p:cNvPr id="6" name="Picture 4" descr="Conventional Com">
            <a:extLst>
              <a:ext uri="{FF2B5EF4-FFF2-40B4-BE49-F238E27FC236}">
                <a16:creationId xmlns:a16="http://schemas.microsoft.com/office/drawing/2014/main" id="{05328C23-1481-48FC-8CEE-CCC848737903}"/>
              </a:ext>
            </a:extLst>
          </p:cNvPr>
          <p:cNvPicPr>
            <a:picLocks noChangeArrowheads="1"/>
          </p:cNvPicPr>
          <p:nvPr/>
        </p:nvPicPr>
        <p:blipFill>
          <a:blip r:embed="rId3"/>
          <a:srcRect/>
          <a:stretch>
            <a:fillRect/>
          </a:stretch>
        </p:blipFill>
        <p:spPr bwMode="auto">
          <a:xfrm>
            <a:off x="263150" y="5326254"/>
            <a:ext cx="5120640" cy="941538"/>
          </a:xfrm>
          <a:prstGeom prst="rect">
            <a:avLst/>
          </a:prstGeom>
          <a:noFill/>
        </p:spPr>
      </p:pic>
    </p:spTree>
    <p:extLst>
      <p:ext uri="{BB962C8B-B14F-4D97-AF65-F5344CB8AC3E}">
        <p14:creationId xmlns:p14="http://schemas.microsoft.com/office/powerpoint/2010/main" val="2751506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C13815-8C9F-4C80-A71C-F25136FCA175}"/>
              </a:ext>
            </a:extLst>
          </p:cNvPr>
          <p:cNvSpPr>
            <a:spLocks noGrp="1"/>
          </p:cNvSpPr>
          <p:nvPr>
            <p:ph idx="1"/>
          </p:nvPr>
        </p:nvSpPr>
        <p:spPr>
          <a:xfrm>
            <a:off x="131872" y="1795899"/>
            <a:ext cx="11928256" cy="4793379"/>
          </a:xfrm>
        </p:spPr>
        <p:txBody>
          <a:bodyPr>
            <a:normAutofit fontScale="85000" lnSpcReduction="20000"/>
          </a:bodyPr>
          <a:lstStyle/>
          <a:p>
            <a:r>
              <a:rPr lang="en-US" b="1" dirty="0"/>
              <a:t>Overrun error</a:t>
            </a:r>
          </a:p>
          <a:p>
            <a:pPr>
              <a:buNone/>
            </a:pPr>
            <a:r>
              <a:rPr lang="en-US" b="1" dirty="0"/>
              <a:t>	</a:t>
            </a:r>
            <a:r>
              <a:rPr lang="en-US" dirty="0"/>
              <a:t>An "overrun error" occurs when the receiver cannot process the character that just came in before the next one arrives. Various devices have different amounts of buffer space to hold received characters. The CPU must service the UART in order to remove characters from the input buffer. If the CPU does not service the UART quickly enough and the buffer becomes full, an Overrun Error will occur, and incoming characters will be lost.</a:t>
            </a:r>
          </a:p>
          <a:p>
            <a:r>
              <a:rPr lang="en-US" b="1" dirty="0" err="1"/>
              <a:t>Underrun</a:t>
            </a:r>
            <a:r>
              <a:rPr lang="en-US" b="1" dirty="0"/>
              <a:t> error</a:t>
            </a:r>
          </a:p>
          <a:p>
            <a:pPr>
              <a:buNone/>
            </a:pPr>
            <a:r>
              <a:rPr lang="en-US" dirty="0"/>
              <a:t>	An "</a:t>
            </a:r>
            <a:r>
              <a:rPr lang="en-US" dirty="0" err="1"/>
              <a:t>underrun</a:t>
            </a:r>
            <a:r>
              <a:rPr lang="en-US" dirty="0"/>
              <a:t> error" occurs when the UART transmitter has completed sending a character and the transmit buffer is empty. In asynchronous modes this is treated as an indication that no data remains to be transmitted, rather than an error, since additional stop bits can be appended. This error indication is commonly found in USARTs, since an underrun is more serious in synchronous systems.</a:t>
            </a:r>
          </a:p>
          <a:p>
            <a:r>
              <a:rPr lang="en-US" b="1" dirty="0"/>
              <a:t>Framing error</a:t>
            </a:r>
          </a:p>
          <a:p>
            <a:pPr>
              <a:buNone/>
            </a:pPr>
            <a:r>
              <a:rPr lang="en-US" dirty="0"/>
              <a:t>	A "framing error" occurs when the designated "start" and "stop" bits are not valid. As the "start" bit is used to identify the beginning of an incoming character, it acts as a reference for the remaining bits. If the data line is not in the expected idle state when the "stop" bit is expected, a </a:t>
            </a:r>
            <a:r>
              <a:rPr lang="en-US" i="1" dirty="0"/>
              <a:t>Framing Error</a:t>
            </a:r>
            <a:r>
              <a:rPr lang="en-US" dirty="0"/>
              <a:t> will occur.</a:t>
            </a:r>
          </a:p>
          <a:p>
            <a:r>
              <a:rPr lang="en-US" b="1" dirty="0"/>
              <a:t>Parity error</a:t>
            </a:r>
          </a:p>
          <a:p>
            <a:pPr>
              <a:buNone/>
            </a:pPr>
            <a:r>
              <a:rPr lang="en-US" dirty="0"/>
              <a:t>	A "parity error" occurs when the number of "active" bits does not agree with the specified parity configuration of the UART, producing a </a:t>
            </a:r>
            <a:r>
              <a:rPr lang="en-US" i="1" dirty="0"/>
              <a:t>Parity Error</a:t>
            </a:r>
            <a:r>
              <a:rPr lang="en-US" dirty="0"/>
              <a:t>. Because the "parity" bit is optional, this error will not occur if parity has been disabled. Parity error is set when the parity of an incoming data character does not match the expected value.</a:t>
            </a:r>
          </a:p>
        </p:txBody>
      </p:sp>
      <p:sp>
        <p:nvSpPr>
          <p:cNvPr id="3" name="Title 2">
            <a:extLst>
              <a:ext uri="{FF2B5EF4-FFF2-40B4-BE49-F238E27FC236}">
                <a16:creationId xmlns:a16="http://schemas.microsoft.com/office/drawing/2014/main" id="{B0D0E0B7-547B-4BE1-B5FC-BC1429CFACEB}"/>
              </a:ext>
            </a:extLst>
          </p:cNvPr>
          <p:cNvSpPr>
            <a:spLocks noGrp="1"/>
          </p:cNvSpPr>
          <p:nvPr>
            <p:ph type="title"/>
          </p:nvPr>
        </p:nvSpPr>
        <p:spPr>
          <a:xfrm>
            <a:off x="3803157" y="446004"/>
            <a:ext cx="3502712" cy="731520"/>
          </a:xfrm>
        </p:spPr>
        <p:txBody>
          <a:bodyPr/>
          <a:lstStyle/>
          <a:p>
            <a:r>
              <a:rPr lang="en-US" b="1" dirty="0">
                <a:solidFill>
                  <a:srgbClr val="0070C0"/>
                </a:solidFill>
              </a:rPr>
              <a:t>UART - Errors</a:t>
            </a:r>
          </a:p>
        </p:txBody>
      </p:sp>
    </p:spTree>
    <p:extLst>
      <p:ext uri="{BB962C8B-B14F-4D97-AF65-F5344CB8AC3E}">
        <p14:creationId xmlns:p14="http://schemas.microsoft.com/office/powerpoint/2010/main" val="1213220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E6FFFB-65B8-4BC8-8000-25EE72323F2D}"/>
              </a:ext>
            </a:extLst>
          </p:cNvPr>
          <p:cNvSpPr txBox="1"/>
          <p:nvPr/>
        </p:nvSpPr>
        <p:spPr>
          <a:xfrm>
            <a:off x="3844212" y="419878"/>
            <a:ext cx="4812151" cy="1015663"/>
          </a:xfrm>
          <a:prstGeom prst="rect">
            <a:avLst/>
          </a:prstGeom>
          <a:noFill/>
        </p:spPr>
        <p:txBody>
          <a:bodyPr wrap="none" rtlCol="0">
            <a:spAutoFit/>
          </a:bodyPr>
          <a:lstStyle/>
          <a:p>
            <a:r>
              <a:rPr lang="en-US" sz="6000" b="1" dirty="0">
                <a:solidFill>
                  <a:srgbClr val="0070C0"/>
                </a:solidFill>
              </a:rPr>
              <a:t>ESP8266 UART</a:t>
            </a:r>
            <a:endParaRPr lang="hi-IN" sz="6000" b="1" dirty="0">
              <a:solidFill>
                <a:srgbClr val="0070C0"/>
              </a:solidFill>
            </a:endParaRPr>
          </a:p>
        </p:txBody>
      </p:sp>
      <p:sp>
        <p:nvSpPr>
          <p:cNvPr id="3" name="TextBox 2">
            <a:extLst>
              <a:ext uri="{FF2B5EF4-FFF2-40B4-BE49-F238E27FC236}">
                <a16:creationId xmlns:a16="http://schemas.microsoft.com/office/drawing/2014/main" id="{ED2A13ED-01D6-49F1-8CCE-359DC5DA0A96}"/>
              </a:ext>
            </a:extLst>
          </p:cNvPr>
          <p:cNvSpPr txBox="1"/>
          <p:nvPr/>
        </p:nvSpPr>
        <p:spPr>
          <a:xfrm>
            <a:off x="1191915" y="2071396"/>
            <a:ext cx="5304594" cy="3693319"/>
          </a:xfrm>
          <a:prstGeom prst="rect">
            <a:avLst/>
          </a:prstGeom>
          <a:noFill/>
        </p:spPr>
        <p:txBody>
          <a:bodyPr wrap="none" rtlCol="0">
            <a:spAutoFit/>
          </a:bodyPr>
          <a:lstStyle/>
          <a:p>
            <a:pPr marL="285750" indent="-285750">
              <a:buFont typeface="Arial" panose="020B0604020202020204" pitchFamily="34" charset="0"/>
              <a:buChar char="•"/>
            </a:pPr>
            <a:r>
              <a:rPr lang="en-IN" dirty="0"/>
              <a:t>ESP8266 has 2 UART, UART0 and UART1</a:t>
            </a:r>
          </a:p>
          <a:p>
            <a:pPr marL="285750" indent="-285750">
              <a:buFont typeface="Arial" panose="020B0604020202020204" pitchFamily="34" charset="0"/>
              <a:buChar char="•"/>
            </a:pPr>
            <a:r>
              <a:rPr lang="en-IN" dirty="0"/>
              <a:t>UART0 pins</a:t>
            </a:r>
          </a:p>
          <a:p>
            <a:pPr marL="742950" lvl="1" indent="-285750">
              <a:buFont typeface="Arial" panose="020B0604020202020204" pitchFamily="34" charset="0"/>
              <a:buChar char="•"/>
            </a:pPr>
            <a:r>
              <a:rPr lang="en-IN" dirty="0"/>
              <a:t>U0TXD - GPIO01</a:t>
            </a:r>
          </a:p>
          <a:p>
            <a:pPr marL="742950" lvl="1" indent="-285750">
              <a:buFont typeface="Arial" panose="020B0604020202020204" pitchFamily="34" charset="0"/>
              <a:buChar char="•"/>
            </a:pPr>
            <a:r>
              <a:rPr lang="en-IN" dirty="0"/>
              <a:t>U0RXD - GPIO03</a:t>
            </a:r>
          </a:p>
          <a:p>
            <a:pPr marL="742950" lvl="1" indent="-285750">
              <a:buFont typeface="Arial" panose="020B0604020202020204" pitchFamily="34" charset="0"/>
              <a:buChar char="•"/>
            </a:pPr>
            <a:r>
              <a:rPr lang="en-IN" dirty="0"/>
              <a:t>U0CTS  - GPIO13</a:t>
            </a:r>
          </a:p>
          <a:p>
            <a:pPr marL="742950" lvl="1" indent="-285750">
              <a:buFont typeface="Arial" panose="020B0604020202020204" pitchFamily="34" charset="0"/>
              <a:buChar char="•"/>
            </a:pPr>
            <a:r>
              <a:rPr lang="en-IN" dirty="0"/>
              <a:t>U0RTS	 - GPIO15</a:t>
            </a:r>
          </a:p>
          <a:p>
            <a:pPr marL="342900" indent="-342900">
              <a:buFont typeface="Arial" panose="020B0604020202020204" pitchFamily="34" charset="0"/>
              <a:buChar char="•"/>
            </a:pPr>
            <a:r>
              <a:rPr lang="en-IN" dirty="0"/>
              <a:t>UART1 pins</a:t>
            </a:r>
          </a:p>
          <a:p>
            <a:pPr marL="800100" lvl="1" indent="-342900">
              <a:buFont typeface="Arial" panose="020B0604020202020204" pitchFamily="34" charset="0"/>
              <a:buChar char="•"/>
            </a:pPr>
            <a:r>
              <a:rPr lang="en-IN" dirty="0"/>
              <a:t>U1TXD - GPIO02</a:t>
            </a:r>
          </a:p>
          <a:p>
            <a:pPr marL="285750" indent="-285750">
              <a:buFont typeface="Arial" panose="020B0604020202020204" pitchFamily="34" charset="0"/>
              <a:buChar char="•"/>
            </a:pPr>
            <a:r>
              <a:rPr lang="en-IN" dirty="0"/>
              <a:t>UART0 swap pins</a:t>
            </a:r>
          </a:p>
          <a:p>
            <a:pPr marL="742950" lvl="1" indent="-285750">
              <a:buFont typeface="Arial" panose="020B0604020202020204" pitchFamily="34" charset="0"/>
              <a:buChar char="•"/>
            </a:pPr>
            <a:r>
              <a:rPr lang="en-IN" dirty="0"/>
              <a:t>U0TXD - GPIO15</a:t>
            </a:r>
          </a:p>
          <a:p>
            <a:pPr marL="742950" lvl="1" indent="-285750">
              <a:buFont typeface="Arial" panose="020B0604020202020204" pitchFamily="34" charset="0"/>
              <a:buChar char="•"/>
            </a:pPr>
            <a:r>
              <a:rPr lang="en-IN" dirty="0"/>
              <a:t>U0RXD - GPIO13</a:t>
            </a:r>
          </a:p>
          <a:p>
            <a:pPr marL="285750" indent="-285750">
              <a:buFont typeface="Arial" panose="020B0604020202020204" pitchFamily="34" charset="0"/>
              <a:buChar char="•"/>
            </a:pPr>
            <a:r>
              <a:rPr lang="en-IN" dirty="0"/>
              <a:t>UART1 only Tx</a:t>
            </a:r>
          </a:p>
          <a:p>
            <a:pPr marL="285750" indent="-285750">
              <a:buFont typeface="Arial" panose="020B0604020202020204" pitchFamily="34" charset="0"/>
              <a:buChar char="•"/>
            </a:pPr>
            <a:r>
              <a:rPr lang="en-IN" dirty="0"/>
              <a:t>UART0 used code downloading and communication</a:t>
            </a:r>
          </a:p>
        </p:txBody>
      </p:sp>
      <p:sp>
        <p:nvSpPr>
          <p:cNvPr id="4" name="TextBox 3">
            <a:extLst>
              <a:ext uri="{FF2B5EF4-FFF2-40B4-BE49-F238E27FC236}">
                <a16:creationId xmlns:a16="http://schemas.microsoft.com/office/drawing/2014/main" id="{AAD101DB-8DB9-4B9B-BE28-9F8E503C60B4}"/>
              </a:ext>
            </a:extLst>
          </p:cNvPr>
          <p:cNvSpPr txBox="1"/>
          <p:nvPr/>
        </p:nvSpPr>
        <p:spPr>
          <a:xfrm>
            <a:off x="2575249" y="4674637"/>
            <a:ext cx="473206" cy="369332"/>
          </a:xfrm>
          <a:prstGeom prst="rect">
            <a:avLst/>
          </a:prstGeom>
          <a:noFill/>
        </p:spPr>
        <p:txBody>
          <a:bodyPr wrap="none" rtlCol="0">
            <a:spAutoFit/>
          </a:bodyPr>
          <a:lstStyle/>
          <a:p>
            <a:pPr marL="285750" indent="-285750">
              <a:buFont typeface="Arial" panose="020B0604020202020204" pitchFamily="34" charset="0"/>
              <a:buChar char="•"/>
            </a:pPr>
            <a:endParaRPr lang="hi-IN" dirty="0"/>
          </a:p>
        </p:txBody>
      </p:sp>
    </p:spTree>
    <p:extLst>
      <p:ext uri="{BB962C8B-B14F-4D97-AF65-F5344CB8AC3E}">
        <p14:creationId xmlns:p14="http://schemas.microsoft.com/office/powerpoint/2010/main" val="376314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592069-3809-4734-852E-C3EC75A51C7C}"/>
              </a:ext>
            </a:extLst>
          </p:cNvPr>
          <p:cNvSpPr txBox="1"/>
          <p:nvPr/>
        </p:nvSpPr>
        <p:spPr>
          <a:xfrm>
            <a:off x="4124527" y="515566"/>
            <a:ext cx="3041923" cy="1015663"/>
          </a:xfrm>
          <a:prstGeom prst="rect">
            <a:avLst/>
          </a:prstGeom>
          <a:noFill/>
        </p:spPr>
        <p:txBody>
          <a:bodyPr wrap="none" rtlCol="0">
            <a:spAutoFit/>
          </a:bodyPr>
          <a:lstStyle/>
          <a:p>
            <a:r>
              <a:rPr lang="en-US" sz="6000" b="1" dirty="0">
                <a:solidFill>
                  <a:srgbClr val="0070C0"/>
                </a:solidFill>
              </a:rPr>
              <a:t>UART Lib</a:t>
            </a:r>
            <a:endParaRPr lang="hi-IN" sz="6000" b="1" dirty="0">
              <a:solidFill>
                <a:srgbClr val="0070C0"/>
              </a:solidFill>
            </a:endParaRPr>
          </a:p>
        </p:txBody>
      </p:sp>
      <p:sp>
        <p:nvSpPr>
          <p:cNvPr id="8" name="TextBox 7">
            <a:extLst>
              <a:ext uri="{FF2B5EF4-FFF2-40B4-BE49-F238E27FC236}">
                <a16:creationId xmlns:a16="http://schemas.microsoft.com/office/drawing/2014/main" id="{F6BD9D14-15C0-4B8D-B0C1-A737F62478D3}"/>
              </a:ext>
            </a:extLst>
          </p:cNvPr>
          <p:cNvSpPr txBox="1"/>
          <p:nvPr/>
        </p:nvSpPr>
        <p:spPr>
          <a:xfrm>
            <a:off x="379031" y="1792765"/>
            <a:ext cx="6923662" cy="369332"/>
          </a:xfrm>
          <a:prstGeom prst="rect">
            <a:avLst/>
          </a:prstGeom>
          <a:noFill/>
        </p:spPr>
        <p:txBody>
          <a:bodyPr wrap="square">
            <a:spAutoFit/>
          </a:bodyPr>
          <a:lstStyle/>
          <a:p>
            <a:r>
              <a:rPr lang="en-US" b="1" dirty="0">
                <a:effectLst/>
                <a:latin typeface="Consolas" panose="020B0609020204030204" pitchFamily="49" charset="0"/>
              </a:rPr>
              <a:t>void begin(unsigned long baud, </a:t>
            </a:r>
            <a:r>
              <a:rPr lang="en-US" b="1" dirty="0" err="1">
                <a:effectLst/>
                <a:latin typeface="Consolas" panose="020B0609020204030204" pitchFamily="49" charset="0"/>
              </a:rPr>
              <a:t>SerialConfig</a:t>
            </a:r>
            <a:r>
              <a:rPr lang="en-US" b="1" dirty="0">
                <a:effectLst/>
                <a:latin typeface="Consolas" panose="020B0609020204030204" pitchFamily="49" charset="0"/>
              </a:rPr>
              <a:t> config)</a:t>
            </a:r>
          </a:p>
        </p:txBody>
      </p:sp>
      <p:graphicFrame>
        <p:nvGraphicFramePr>
          <p:cNvPr id="9" name="Table 9">
            <a:extLst>
              <a:ext uri="{FF2B5EF4-FFF2-40B4-BE49-F238E27FC236}">
                <a16:creationId xmlns:a16="http://schemas.microsoft.com/office/drawing/2014/main" id="{5A1D0336-F76A-4639-9162-62FF358B6A7B}"/>
              </a:ext>
            </a:extLst>
          </p:cNvPr>
          <p:cNvGraphicFramePr>
            <a:graphicFrameLocks noGrp="1"/>
          </p:cNvGraphicFramePr>
          <p:nvPr>
            <p:extLst>
              <p:ext uri="{D42A27DB-BD31-4B8C-83A1-F6EECF244321}">
                <p14:modId xmlns:p14="http://schemas.microsoft.com/office/powerpoint/2010/main" val="477872755"/>
              </p:ext>
            </p:extLst>
          </p:nvPr>
        </p:nvGraphicFramePr>
        <p:xfrm>
          <a:off x="493953" y="2183591"/>
          <a:ext cx="10303069" cy="175260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to start serial module</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err="1"/>
                        <a:t>Baudrate</a:t>
                      </a:r>
                      <a:r>
                        <a:rPr lang="en-US" dirty="0"/>
                        <a:t>, serial config </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Void</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err="1"/>
                        <a:t>Serial.begin</a:t>
                      </a:r>
                      <a:r>
                        <a:rPr lang="en-US" dirty="0"/>
                        <a:t>(9600, SERIAL_8N1); // starts UART0 with </a:t>
                      </a:r>
                      <a:r>
                        <a:rPr lang="en-US" dirty="0" err="1"/>
                        <a:t>baudrate</a:t>
                      </a:r>
                      <a:r>
                        <a:rPr lang="en-US" dirty="0"/>
                        <a:t> 9600 parity none and </a:t>
                      </a:r>
                      <a:r>
                        <a:rPr lang="en-US" dirty="0" err="1"/>
                        <a:t>stopbit</a:t>
                      </a:r>
                      <a:r>
                        <a:rPr lang="en-US" dirty="0"/>
                        <a:t> 1</a:t>
                      </a:r>
                      <a:endParaRPr lang="hi-IN" dirty="0"/>
                    </a:p>
                  </a:txBody>
                  <a:tcPr/>
                </a:tc>
                <a:extLst>
                  <a:ext uri="{0D108BD9-81ED-4DB2-BD59-A6C34878D82A}">
                    <a16:rowId xmlns:a16="http://schemas.microsoft.com/office/drawing/2014/main" val="2814569205"/>
                  </a:ext>
                </a:extLst>
              </a:tr>
            </a:tbl>
          </a:graphicData>
        </a:graphic>
      </p:graphicFrame>
      <p:sp>
        <p:nvSpPr>
          <p:cNvPr id="11" name="TextBox 10">
            <a:extLst>
              <a:ext uri="{FF2B5EF4-FFF2-40B4-BE49-F238E27FC236}">
                <a16:creationId xmlns:a16="http://schemas.microsoft.com/office/drawing/2014/main" id="{079A3C79-838C-4DAF-A20A-018B2F645B91}"/>
              </a:ext>
            </a:extLst>
          </p:cNvPr>
          <p:cNvSpPr txBox="1"/>
          <p:nvPr/>
        </p:nvSpPr>
        <p:spPr>
          <a:xfrm>
            <a:off x="488199" y="4140072"/>
            <a:ext cx="6097554" cy="369332"/>
          </a:xfrm>
          <a:prstGeom prst="rect">
            <a:avLst/>
          </a:prstGeom>
          <a:noFill/>
        </p:spPr>
        <p:txBody>
          <a:bodyPr wrap="square">
            <a:spAutoFit/>
          </a:bodyPr>
          <a:lstStyle/>
          <a:p>
            <a:r>
              <a:rPr lang="af-ZA" b="1" dirty="0">
                <a:effectLst/>
                <a:latin typeface="Consolas" panose="020B0609020204030204" pitchFamily="49" charset="0"/>
              </a:rPr>
              <a:t>void end();</a:t>
            </a:r>
          </a:p>
        </p:txBody>
      </p:sp>
      <p:graphicFrame>
        <p:nvGraphicFramePr>
          <p:cNvPr id="13" name="Table 9">
            <a:extLst>
              <a:ext uri="{FF2B5EF4-FFF2-40B4-BE49-F238E27FC236}">
                <a16:creationId xmlns:a16="http://schemas.microsoft.com/office/drawing/2014/main" id="{823E2319-7D19-499E-8973-CE08FC52B514}"/>
              </a:ext>
            </a:extLst>
          </p:cNvPr>
          <p:cNvGraphicFramePr>
            <a:graphicFrameLocks noGrp="1"/>
          </p:cNvGraphicFramePr>
          <p:nvPr>
            <p:extLst>
              <p:ext uri="{D42A27DB-BD31-4B8C-83A1-F6EECF244321}">
                <p14:modId xmlns:p14="http://schemas.microsoft.com/office/powerpoint/2010/main" val="1678873237"/>
              </p:ext>
            </p:extLst>
          </p:nvPr>
        </p:nvGraphicFramePr>
        <p:xfrm>
          <a:off x="493953" y="4509404"/>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to stops serial module</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void </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Void</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err="1"/>
                        <a:t>Serial.end</a:t>
                      </a:r>
                      <a:r>
                        <a:rPr lang="en-US" dirty="0"/>
                        <a:t>(); // stops UART0</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9953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D9D120-6AB1-481E-B1F2-05428F7F4C5F}"/>
              </a:ext>
            </a:extLst>
          </p:cNvPr>
          <p:cNvSpPr txBox="1"/>
          <p:nvPr/>
        </p:nvSpPr>
        <p:spPr>
          <a:xfrm>
            <a:off x="781439" y="1891395"/>
            <a:ext cx="5227475" cy="369332"/>
          </a:xfrm>
          <a:prstGeom prst="rect">
            <a:avLst/>
          </a:prstGeom>
          <a:noFill/>
        </p:spPr>
        <p:txBody>
          <a:bodyPr wrap="square">
            <a:spAutoFit/>
          </a:bodyPr>
          <a:lstStyle/>
          <a:p>
            <a:r>
              <a:rPr lang="en-US" b="1" dirty="0">
                <a:effectLst/>
                <a:latin typeface="Consolas" panose="020B0609020204030204" pitchFamily="49" charset="0"/>
              </a:rPr>
              <a:t>void </a:t>
            </a:r>
            <a:r>
              <a:rPr lang="en-US" b="1" dirty="0" err="1">
                <a:effectLst/>
                <a:latin typeface="Consolas" panose="020B0609020204030204" pitchFamily="49" charset="0"/>
              </a:rPr>
              <a:t>updateBaudRate</a:t>
            </a:r>
            <a:r>
              <a:rPr lang="en-US" b="1" dirty="0">
                <a:effectLst/>
                <a:latin typeface="Consolas" panose="020B0609020204030204" pitchFamily="49" charset="0"/>
              </a:rPr>
              <a:t>(unsigned long baud);</a:t>
            </a:r>
          </a:p>
        </p:txBody>
      </p:sp>
      <p:graphicFrame>
        <p:nvGraphicFramePr>
          <p:cNvPr id="7" name="Table 9">
            <a:extLst>
              <a:ext uri="{FF2B5EF4-FFF2-40B4-BE49-F238E27FC236}">
                <a16:creationId xmlns:a16="http://schemas.microsoft.com/office/drawing/2014/main" id="{8532A6E8-1041-42D4-9BDC-45B1B06D54C0}"/>
              </a:ext>
            </a:extLst>
          </p:cNvPr>
          <p:cNvGraphicFramePr>
            <a:graphicFrameLocks noGrp="1"/>
          </p:cNvGraphicFramePr>
          <p:nvPr>
            <p:extLst>
              <p:ext uri="{D42A27DB-BD31-4B8C-83A1-F6EECF244321}">
                <p14:modId xmlns:p14="http://schemas.microsoft.com/office/powerpoint/2010/main" val="1518881495"/>
              </p:ext>
            </p:extLst>
          </p:nvPr>
        </p:nvGraphicFramePr>
        <p:xfrm>
          <a:off x="857379" y="2363364"/>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to update the </a:t>
                      </a:r>
                      <a:r>
                        <a:rPr lang="en-US" b="0" dirty="0" err="1"/>
                        <a:t>baudrate</a:t>
                      </a:r>
                      <a:r>
                        <a:rPr lang="en-US" b="0" dirty="0"/>
                        <a:t> value</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err="1"/>
                        <a:t>Baudrate</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Void</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err="1"/>
                        <a:t>Serial.updateBaudRate</a:t>
                      </a:r>
                      <a:r>
                        <a:rPr lang="en-US" dirty="0"/>
                        <a:t>(19200); //updating </a:t>
                      </a:r>
                      <a:r>
                        <a:rPr lang="en-US" dirty="0" err="1"/>
                        <a:t>baudrate</a:t>
                      </a:r>
                      <a:r>
                        <a:rPr lang="en-US" dirty="0"/>
                        <a:t> of UART0 to 19200</a:t>
                      </a:r>
                      <a:endParaRPr lang="hi-IN" dirty="0"/>
                    </a:p>
                  </a:txBody>
                  <a:tcPr/>
                </a:tc>
                <a:extLst>
                  <a:ext uri="{0D108BD9-81ED-4DB2-BD59-A6C34878D82A}">
                    <a16:rowId xmlns:a16="http://schemas.microsoft.com/office/drawing/2014/main" val="2814569205"/>
                  </a:ext>
                </a:extLst>
              </a:tr>
            </a:tbl>
          </a:graphicData>
        </a:graphic>
      </p:graphicFrame>
      <p:sp>
        <p:nvSpPr>
          <p:cNvPr id="9" name="TextBox 8">
            <a:extLst>
              <a:ext uri="{FF2B5EF4-FFF2-40B4-BE49-F238E27FC236}">
                <a16:creationId xmlns:a16="http://schemas.microsoft.com/office/drawing/2014/main" id="{5DAD878D-F2FE-4782-9B90-E14A9016CFEC}"/>
              </a:ext>
            </a:extLst>
          </p:cNvPr>
          <p:cNvSpPr txBox="1"/>
          <p:nvPr/>
        </p:nvSpPr>
        <p:spPr>
          <a:xfrm>
            <a:off x="3132754" y="463811"/>
            <a:ext cx="5311450" cy="830997"/>
          </a:xfrm>
          <a:prstGeom prst="rect">
            <a:avLst/>
          </a:prstGeom>
          <a:noFill/>
        </p:spPr>
        <p:txBody>
          <a:bodyPr wrap="square">
            <a:spAutoFit/>
          </a:bodyPr>
          <a:lstStyle/>
          <a:p>
            <a:r>
              <a:rPr lang="en-US" sz="4800" b="1" dirty="0">
                <a:solidFill>
                  <a:srgbClr val="0070C0"/>
                </a:solidFill>
              </a:rPr>
              <a:t>UART Lib continue..</a:t>
            </a:r>
            <a:endParaRPr lang="hi-IN" sz="4800" b="1" dirty="0">
              <a:solidFill>
                <a:srgbClr val="0070C0"/>
              </a:solidFill>
            </a:endParaRPr>
          </a:p>
        </p:txBody>
      </p:sp>
      <p:sp>
        <p:nvSpPr>
          <p:cNvPr id="11" name="TextBox 10">
            <a:extLst>
              <a:ext uri="{FF2B5EF4-FFF2-40B4-BE49-F238E27FC236}">
                <a16:creationId xmlns:a16="http://schemas.microsoft.com/office/drawing/2014/main" id="{9490BBA5-BA6A-43A9-B410-13E71949EBB5}"/>
              </a:ext>
            </a:extLst>
          </p:cNvPr>
          <p:cNvSpPr txBox="1"/>
          <p:nvPr/>
        </p:nvSpPr>
        <p:spPr>
          <a:xfrm>
            <a:off x="781439" y="4037436"/>
            <a:ext cx="4742283" cy="369332"/>
          </a:xfrm>
          <a:prstGeom prst="rect">
            <a:avLst/>
          </a:prstGeom>
          <a:noFill/>
        </p:spPr>
        <p:txBody>
          <a:bodyPr wrap="square">
            <a:spAutoFit/>
          </a:bodyPr>
          <a:lstStyle/>
          <a:p>
            <a:r>
              <a:rPr lang="en-US" b="1" dirty="0" err="1">
                <a:effectLst/>
                <a:latin typeface="Consolas" panose="020B0609020204030204" pitchFamily="49" charset="0"/>
              </a:rPr>
              <a:t>size_t</a:t>
            </a:r>
            <a:r>
              <a:rPr lang="en-US" b="1" dirty="0">
                <a:effectLst/>
                <a:latin typeface="Consolas" panose="020B0609020204030204" pitchFamily="49" charset="0"/>
              </a:rPr>
              <a:t> </a:t>
            </a:r>
            <a:r>
              <a:rPr lang="en-US" b="1" dirty="0" err="1">
                <a:effectLst/>
                <a:latin typeface="Consolas" panose="020B0609020204030204" pitchFamily="49" charset="0"/>
              </a:rPr>
              <a:t>setRxBufferSize</a:t>
            </a:r>
            <a:r>
              <a:rPr lang="en-US" b="1" dirty="0">
                <a:effectLst/>
                <a:latin typeface="Consolas" panose="020B0609020204030204" pitchFamily="49" charset="0"/>
              </a:rPr>
              <a:t>(</a:t>
            </a:r>
            <a:r>
              <a:rPr lang="en-US" b="1" dirty="0" err="1">
                <a:effectLst/>
                <a:latin typeface="Consolas" panose="020B0609020204030204" pitchFamily="49" charset="0"/>
              </a:rPr>
              <a:t>size_t</a:t>
            </a:r>
            <a:r>
              <a:rPr lang="en-US" b="1" dirty="0">
                <a:effectLst/>
                <a:latin typeface="Consolas" panose="020B0609020204030204" pitchFamily="49" charset="0"/>
              </a:rPr>
              <a:t> size);</a:t>
            </a:r>
          </a:p>
        </p:txBody>
      </p:sp>
      <p:graphicFrame>
        <p:nvGraphicFramePr>
          <p:cNvPr id="13" name="Table 9">
            <a:extLst>
              <a:ext uri="{FF2B5EF4-FFF2-40B4-BE49-F238E27FC236}">
                <a16:creationId xmlns:a16="http://schemas.microsoft.com/office/drawing/2014/main" id="{ACCD23C6-D876-4912-9035-8C524E0FDB83}"/>
              </a:ext>
            </a:extLst>
          </p:cNvPr>
          <p:cNvGraphicFramePr>
            <a:graphicFrameLocks noGrp="1"/>
          </p:cNvGraphicFramePr>
          <p:nvPr>
            <p:extLst>
              <p:ext uri="{D42A27DB-BD31-4B8C-83A1-F6EECF244321}">
                <p14:modId xmlns:p14="http://schemas.microsoft.com/office/powerpoint/2010/main" val="1394978732"/>
              </p:ext>
            </p:extLst>
          </p:nvPr>
        </p:nvGraphicFramePr>
        <p:xfrm>
          <a:off x="857379" y="4521846"/>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sets </a:t>
                      </a:r>
                      <a:r>
                        <a:rPr lang="en-US" b="0" dirty="0" err="1"/>
                        <a:t>rx</a:t>
                      </a:r>
                      <a:r>
                        <a:rPr lang="en-US" b="0" dirty="0"/>
                        <a:t> buffer size</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size</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size</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a:t>Serial. </a:t>
                      </a:r>
                      <a:r>
                        <a:rPr lang="en-US" dirty="0" err="1"/>
                        <a:t>setRxBufferSize</a:t>
                      </a:r>
                      <a:r>
                        <a:rPr lang="en-US" dirty="0"/>
                        <a:t>(32); //sets </a:t>
                      </a:r>
                      <a:r>
                        <a:rPr lang="en-US" dirty="0" err="1"/>
                        <a:t>rx</a:t>
                      </a:r>
                      <a:r>
                        <a:rPr lang="en-US" dirty="0"/>
                        <a:t> buffer size of UART0 to 32 bytes</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1845057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D9D120-6AB1-481E-B1F2-05428F7F4C5F}"/>
              </a:ext>
            </a:extLst>
          </p:cNvPr>
          <p:cNvSpPr txBox="1"/>
          <p:nvPr/>
        </p:nvSpPr>
        <p:spPr>
          <a:xfrm>
            <a:off x="781439" y="1891395"/>
            <a:ext cx="3249385" cy="369332"/>
          </a:xfrm>
          <a:prstGeom prst="rect">
            <a:avLst/>
          </a:prstGeom>
          <a:noFill/>
        </p:spPr>
        <p:txBody>
          <a:bodyPr wrap="square">
            <a:spAutoFit/>
          </a:bodyPr>
          <a:lstStyle/>
          <a:p>
            <a:r>
              <a:rPr lang="af-ZA" b="1" dirty="0">
                <a:effectLst/>
                <a:latin typeface="Consolas" panose="020B0609020204030204" pitchFamily="49" charset="0"/>
              </a:rPr>
              <a:t>size_t getRxBufferSize()</a:t>
            </a:r>
          </a:p>
        </p:txBody>
      </p:sp>
      <p:graphicFrame>
        <p:nvGraphicFramePr>
          <p:cNvPr id="7" name="Table 9">
            <a:extLst>
              <a:ext uri="{FF2B5EF4-FFF2-40B4-BE49-F238E27FC236}">
                <a16:creationId xmlns:a16="http://schemas.microsoft.com/office/drawing/2014/main" id="{8532A6E8-1041-42D4-9BDC-45B1B06D54C0}"/>
              </a:ext>
            </a:extLst>
          </p:cNvPr>
          <p:cNvGraphicFramePr>
            <a:graphicFrameLocks noGrp="1"/>
          </p:cNvGraphicFramePr>
          <p:nvPr>
            <p:extLst>
              <p:ext uri="{D42A27DB-BD31-4B8C-83A1-F6EECF244321}">
                <p14:modId xmlns:p14="http://schemas.microsoft.com/office/powerpoint/2010/main" val="3090857981"/>
              </p:ext>
            </p:extLst>
          </p:nvPr>
        </p:nvGraphicFramePr>
        <p:xfrm>
          <a:off x="857379" y="2363364"/>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returns </a:t>
                      </a:r>
                      <a:r>
                        <a:rPr lang="en-US" b="0" dirty="0" err="1"/>
                        <a:t>rx</a:t>
                      </a:r>
                      <a:r>
                        <a:rPr lang="en-US" b="0" dirty="0"/>
                        <a:t> buffer size</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Void</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err="1"/>
                        <a:t>Size_t</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a:t>ui8Size = </a:t>
                      </a:r>
                      <a:r>
                        <a:rPr lang="en-US" dirty="0" err="1"/>
                        <a:t>Serial.getRxBufferSize</a:t>
                      </a:r>
                      <a:r>
                        <a:rPr lang="en-US" dirty="0"/>
                        <a:t>(); //returns </a:t>
                      </a:r>
                      <a:r>
                        <a:rPr lang="en-US" dirty="0" err="1"/>
                        <a:t>rx</a:t>
                      </a:r>
                      <a:r>
                        <a:rPr lang="en-US" dirty="0"/>
                        <a:t> buffer size of UART0</a:t>
                      </a:r>
                      <a:endParaRPr lang="hi-IN" dirty="0"/>
                    </a:p>
                  </a:txBody>
                  <a:tcPr/>
                </a:tc>
                <a:extLst>
                  <a:ext uri="{0D108BD9-81ED-4DB2-BD59-A6C34878D82A}">
                    <a16:rowId xmlns:a16="http://schemas.microsoft.com/office/drawing/2014/main" val="2814569205"/>
                  </a:ext>
                </a:extLst>
              </a:tr>
            </a:tbl>
          </a:graphicData>
        </a:graphic>
      </p:graphicFrame>
      <p:sp>
        <p:nvSpPr>
          <p:cNvPr id="9" name="TextBox 8">
            <a:extLst>
              <a:ext uri="{FF2B5EF4-FFF2-40B4-BE49-F238E27FC236}">
                <a16:creationId xmlns:a16="http://schemas.microsoft.com/office/drawing/2014/main" id="{5DAD878D-F2FE-4782-9B90-E14A9016CFEC}"/>
              </a:ext>
            </a:extLst>
          </p:cNvPr>
          <p:cNvSpPr txBox="1"/>
          <p:nvPr/>
        </p:nvSpPr>
        <p:spPr>
          <a:xfrm>
            <a:off x="3132754" y="463811"/>
            <a:ext cx="5311450" cy="830997"/>
          </a:xfrm>
          <a:prstGeom prst="rect">
            <a:avLst/>
          </a:prstGeom>
          <a:noFill/>
        </p:spPr>
        <p:txBody>
          <a:bodyPr wrap="square">
            <a:spAutoFit/>
          </a:bodyPr>
          <a:lstStyle/>
          <a:p>
            <a:r>
              <a:rPr lang="en-US" sz="4800" b="1" dirty="0">
                <a:solidFill>
                  <a:srgbClr val="0070C0"/>
                </a:solidFill>
              </a:rPr>
              <a:t>UART Lib continue..</a:t>
            </a:r>
            <a:endParaRPr lang="hi-IN" sz="4800" b="1" dirty="0">
              <a:solidFill>
                <a:srgbClr val="0070C0"/>
              </a:solidFill>
            </a:endParaRPr>
          </a:p>
        </p:txBody>
      </p:sp>
      <p:sp>
        <p:nvSpPr>
          <p:cNvPr id="11" name="TextBox 10">
            <a:extLst>
              <a:ext uri="{FF2B5EF4-FFF2-40B4-BE49-F238E27FC236}">
                <a16:creationId xmlns:a16="http://schemas.microsoft.com/office/drawing/2014/main" id="{9490BBA5-BA6A-43A9-B410-13E71949EBB5}"/>
              </a:ext>
            </a:extLst>
          </p:cNvPr>
          <p:cNvSpPr txBox="1"/>
          <p:nvPr/>
        </p:nvSpPr>
        <p:spPr>
          <a:xfrm>
            <a:off x="781440" y="4037436"/>
            <a:ext cx="1821802" cy="369332"/>
          </a:xfrm>
          <a:prstGeom prst="rect">
            <a:avLst/>
          </a:prstGeom>
          <a:noFill/>
        </p:spPr>
        <p:txBody>
          <a:bodyPr wrap="square">
            <a:spAutoFit/>
          </a:bodyPr>
          <a:lstStyle/>
          <a:p>
            <a:r>
              <a:rPr lang="af-ZA" b="1" dirty="0">
                <a:effectLst/>
                <a:latin typeface="Consolas" panose="020B0609020204030204" pitchFamily="49" charset="0"/>
              </a:rPr>
              <a:t>void swap();</a:t>
            </a:r>
          </a:p>
        </p:txBody>
      </p:sp>
      <p:graphicFrame>
        <p:nvGraphicFramePr>
          <p:cNvPr id="13" name="Table 9">
            <a:extLst>
              <a:ext uri="{FF2B5EF4-FFF2-40B4-BE49-F238E27FC236}">
                <a16:creationId xmlns:a16="http://schemas.microsoft.com/office/drawing/2014/main" id="{ACCD23C6-D876-4912-9035-8C524E0FDB83}"/>
              </a:ext>
            </a:extLst>
          </p:cNvPr>
          <p:cNvGraphicFramePr>
            <a:graphicFrameLocks noGrp="1"/>
          </p:cNvGraphicFramePr>
          <p:nvPr>
            <p:extLst>
              <p:ext uri="{D42A27DB-BD31-4B8C-83A1-F6EECF244321}">
                <p14:modId xmlns:p14="http://schemas.microsoft.com/office/powerpoint/2010/main" val="2349340579"/>
              </p:ext>
            </p:extLst>
          </p:nvPr>
        </p:nvGraphicFramePr>
        <p:xfrm>
          <a:off x="857379" y="4521846"/>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swaps </a:t>
                      </a:r>
                      <a:r>
                        <a:rPr lang="en-US" b="0" dirty="0" err="1"/>
                        <a:t>rx</a:t>
                      </a:r>
                      <a:r>
                        <a:rPr lang="en-US" b="0" dirty="0"/>
                        <a:t> and </a:t>
                      </a:r>
                      <a:r>
                        <a:rPr lang="en-US" b="0" dirty="0" err="1"/>
                        <a:t>tx</a:t>
                      </a:r>
                      <a:r>
                        <a:rPr lang="en-US" b="0" dirty="0"/>
                        <a:t> pins of UART0</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Void</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Void</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a:t>Serial. swap(); //swaps </a:t>
                      </a:r>
                      <a:r>
                        <a:rPr lang="en-US" dirty="0" err="1"/>
                        <a:t>rx</a:t>
                      </a:r>
                      <a:r>
                        <a:rPr lang="en-US" dirty="0"/>
                        <a:t> and </a:t>
                      </a:r>
                      <a:r>
                        <a:rPr lang="en-US" dirty="0" err="1"/>
                        <a:t>tx</a:t>
                      </a:r>
                      <a:r>
                        <a:rPr lang="en-US" dirty="0"/>
                        <a:t> pins of UART0</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2683453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D9D120-6AB1-481E-B1F2-05428F7F4C5F}"/>
              </a:ext>
            </a:extLst>
          </p:cNvPr>
          <p:cNvSpPr txBox="1"/>
          <p:nvPr/>
        </p:nvSpPr>
        <p:spPr>
          <a:xfrm>
            <a:off x="781440" y="1891395"/>
            <a:ext cx="2614904" cy="369332"/>
          </a:xfrm>
          <a:prstGeom prst="rect">
            <a:avLst/>
          </a:prstGeom>
          <a:noFill/>
        </p:spPr>
        <p:txBody>
          <a:bodyPr wrap="square">
            <a:spAutoFit/>
          </a:bodyPr>
          <a:lstStyle/>
          <a:p>
            <a:r>
              <a:rPr lang="af-ZA" b="1" dirty="0">
                <a:effectLst/>
                <a:latin typeface="Consolas" panose="020B0609020204030204" pitchFamily="49" charset="0"/>
              </a:rPr>
              <a:t>int available(void)</a:t>
            </a:r>
          </a:p>
        </p:txBody>
      </p:sp>
      <p:graphicFrame>
        <p:nvGraphicFramePr>
          <p:cNvPr id="7" name="Table 9">
            <a:extLst>
              <a:ext uri="{FF2B5EF4-FFF2-40B4-BE49-F238E27FC236}">
                <a16:creationId xmlns:a16="http://schemas.microsoft.com/office/drawing/2014/main" id="{8532A6E8-1041-42D4-9BDC-45B1B06D54C0}"/>
              </a:ext>
            </a:extLst>
          </p:cNvPr>
          <p:cNvGraphicFramePr>
            <a:graphicFrameLocks noGrp="1"/>
          </p:cNvGraphicFramePr>
          <p:nvPr>
            <p:extLst>
              <p:ext uri="{D42A27DB-BD31-4B8C-83A1-F6EECF244321}">
                <p14:modId xmlns:p14="http://schemas.microsoft.com/office/powerpoint/2010/main" val="2111580100"/>
              </p:ext>
            </p:extLst>
          </p:nvPr>
        </p:nvGraphicFramePr>
        <p:xfrm>
          <a:off x="857379" y="2363364"/>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returns available bytes to read, -1 indicates no bytes to read</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Void</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Int</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err="1"/>
                        <a:t>iBytes</a:t>
                      </a:r>
                      <a:r>
                        <a:rPr lang="en-US" dirty="0"/>
                        <a:t> = Serial. available(); //returns available byte size</a:t>
                      </a:r>
                      <a:endParaRPr lang="hi-IN" dirty="0"/>
                    </a:p>
                  </a:txBody>
                  <a:tcPr/>
                </a:tc>
                <a:extLst>
                  <a:ext uri="{0D108BD9-81ED-4DB2-BD59-A6C34878D82A}">
                    <a16:rowId xmlns:a16="http://schemas.microsoft.com/office/drawing/2014/main" val="2814569205"/>
                  </a:ext>
                </a:extLst>
              </a:tr>
            </a:tbl>
          </a:graphicData>
        </a:graphic>
      </p:graphicFrame>
      <p:sp>
        <p:nvSpPr>
          <p:cNvPr id="9" name="TextBox 8">
            <a:extLst>
              <a:ext uri="{FF2B5EF4-FFF2-40B4-BE49-F238E27FC236}">
                <a16:creationId xmlns:a16="http://schemas.microsoft.com/office/drawing/2014/main" id="{5DAD878D-F2FE-4782-9B90-E14A9016CFEC}"/>
              </a:ext>
            </a:extLst>
          </p:cNvPr>
          <p:cNvSpPr txBox="1"/>
          <p:nvPr/>
        </p:nvSpPr>
        <p:spPr>
          <a:xfrm>
            <a:off x="3132754" y="463811"/>
            <a:ext cx="5311450" cy="830997"/>
          </a:xfrm>
          <a:prstGeom prst="rect">
            <a:avLst/>
          </a:prstGeom>
          <a:noFill/>
        </p:spPr>
        <p:txBody>
          <a:bodyPr wrap="square">
            <a:spAutoFit/>
          </a:bodyPr>
          <a:lstStyle/>
          <a:p>
            <a:r>
              <a:rPr lang="en-US" sz="4800" b="1" dirty="0">
                <a:solidFill>
                  <a:srgbClr val="0070C0"/>
                </a:solidFill>
              </a:rPr>
              <a:t>UART Lib continue..</a:t>
            </a:r>
            <a:endParaRPr lang="hi-IN" sz="4800" b="1" dirty="0">
              <a:solidFill>
                <a:srgbClr val="0070C0"/>
              </a:solidFill>
            </a:endParaRPr>
          </a:p>
        </p:txBody>
      </p:sp>
      <p:sp>
        <p:nvSpPr>
          <p:cNvPr id="11" name="TextBox 10">
            <a:extLst>
              <a:ext uri="{FF2B5EF4-FFF2-40B4-BE49-F238E27FC236}">
                <a16:creationId xmlns:a16="http://schemas.microsoft.com/office/drawing/2014/main" id="{9490BBA5-BA6A-43A9-B410-13E71949EBB5}"/>
              </a:ext>
            </a:extLst>
          </p:cNvPr>
          <p:cNvSpPr txBox="1"/>
          <p:nvPr/>
        </p:nvSpPr>
        <p:spPr>
          <a:xfrm>
            <a:off x="781439" y="4037436"/>
            <a:ext cx="2064397" cy="369332"/>
          </a:xfrm>
          <a:prstGeom prst="rect">
            <a:avLst/>
          </a:prstGeom>
          <a:noFill/>
        </p:spPr>
        <p:txBody>
          <a:bodyPr wrap="square">
            <a:spAutoFit/>
          </a:bodyPr>
          <a:lstStyle/>
          <a:p>
            <a:r>
              <a:rPr lang="af-ZA" b="1" dirty="0">
                <a:effectLst/>
                <a:latin typeface="Consolas" panose="020B0609020204030204" pitchFamily="49" charset="0"/>
              </a:rPr>
              <a:t>int read(void)</a:t>
            </a:r>
          </a:p>
        </p:txBody>
      </p:sp>
      <p:graphicFrame>
        <p:nvGraphicFramePr>
          <p:cNvPr id="13" name="Table 9">
            <a:extLst>
              <a:ext uri="{FF2B5EF4-FFF2-40B4-BE49-F238E27FC236}">
                <a16:creationId xmlns:a16="http://schemas.microsoft.com/office/drawing/2014/main" id="{ACCD23C6-D876-4912-9035-8C524E0FDB83}"/>
              </a:ext>
            </a:extLst>
          </p:cNvPr>
          <p:cNvGraphicFramePr>
            <a:graphicFrameLocks noGrp="1"/>
          </p:cNvGraphicFramePr>
          <p:nvPr>
            <p:extLst>
              <p:ext uri="{D42A27DB-BD31-4B8C-83A1-F6EECF244321}">
                <p14:modId xmlns:p14="http://schemas.microsoft.com/office/powerpoint/2010/main" val="1345900796"/>
              </p:ext>
            </p:extLst>
          </p:nvPr>
        </p:nvGraphicFramePr>
        <p:xfrm>
          <a:off x="857379" y="4521846"/>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read character in </a:t>
                      </a:r>
                      <a:r>
                        <a:rPr lang="en-US" b="0" dirty="0" err="1"/>
                        <a:t>rx</a:t>
                      </a:r>
                      <a:r>
                        <a:rPr lang="en-US" b="0" dirty="0"/>
                        <a:t> buffer if no </a:t>
                      </a:r>
                      <a:r>
                        <a:rPr lang="en-US" b="0" dirty="0" err="1"/>
                        <a:t>rx</a:t>
                      </a:r>
                      <a:r>
                        <a:rPr lang="en-US" b="0" dirty="0"/>
                        <a:t> data then return -1</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Void</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int</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a:t>Byte = Serial. read(); // reads character </a:t>
                      </a:r>
                      <a:r>
                        <a:rPr lang="en-US" dirty="0" err="1"/>
                        <a:t>sents</a:t>
                      </a:r>
                      <a:r>
                        <a:rPr lang="en-US" dirty="0"/>
                        <a:t> to UART0</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2240325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D9D120-6AB1-481E-B1F2-05428F7F4C5F}"/>
              </a:ext>
            </a:extLst>
          </p:cNvPr>
          <p:cNvSpPr txBox="1"/>
          <p:nvPr/>
        </p:nvSpPr>
        <p:spPr>
          <a:xfrm>
            <a:off x="781439" y="1891395"/>
            <a:ext cx="5031532" cy="369332"/>
          </a:xfrm>
          <a:prstGeom prst="rect">
            <a:avLst/>
          </a:prstGeom>
          <a:noFill/>
        </p:spPr>
        <p:txBody>
          <a:bodyPr wrap="square">
            <a:spAutoFit/>
          </a:bodyPr>
          <a:lstStyle/>
          <a:p>
            <a:r>
              <a:rPr lang="en-US" b="1" dirty="0" err="1">
                <a:effectLst/>
                <a:latin typeface="Consolas" panose="020B0609020204030204" pitchFamily="49" charset="0"/>
              </a:rPr>
              <a:t>size_t</a:t>
            </a:r>
            <a:r>
              <a:rPr lang="en-US" b="1" dirty="0">
                <a:effectLst/>
                <a:latin typeface="Consolas" panose="020B0609020204030204" pitchFamily="49" charset="0"/>
              </a:rPr>
              <a:t> read(char* buffer, </a:t>
            </a:r>
            <a:r>
              <a:rPr lang="en-US" b="1" dirty="0" err="1">
                <a:effectLst/>
                <a:latin typeface="Consolas" panose="020B0609020204030204" pitchFamily="49" charset="0"/>
              </a:rPr>
              <a:t>size_t</a:t>
            </a:r>
            <a:r>
              <a:rPr lang="en-US" b="1" dirty="0">
                <a:effectLst/>
                <a:latin typeface="Consolas" panose="020B0609020204030204" pitchFamily="49" charset="0"/>
              </a:rPr>
              <a:t> size)</a:t>
            </a:r>
          </a:p>
        </p:txBody>
      </p:sp>
      <p:graphicFrame>
        <p:nvGraphicFramePr>
          <p:cNvPr id="7" name="Table 9">
            <a:extLst>
              <a:ext uri="{FF2B5EF4-FFF2-40B4-BE49-F238E27FC236}">
                <a16:creationId xmlns:a16="http://schemas.microsoft.com/office/drawing/2014/main" id="{8532A6E8-1041-42D4-9BDC-45B1B06D54C0}"/>
              </a:ext>
            </a:extLst>
          </p:cNvPr>
          <p:cNvGraphicFramePr>
            <a:graphicFrameLocks noGrp="1"/>
          </p:cNvGraphicFramePr>
          <p:nvPr>
            <p:extLst>
              <p:ext uri="{D42A27DB-BD31-4B8C-83A1-F6EECF244321}">
                <p14:modId xmlns:p14="http://schemas.microsoft.com/office/powerpoint/2010/main" val="3271564192"/>
              </p:ext>
            </p:extLst>
          </p:nvPr>
        </p:nvGraphicFramePr>
        <p:xfrm>
          <a:off x="857379" y="2363364"/>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reads mentioned byte size</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Void</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err="1"/>
                        <a:t>Size_t</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a:t>ui8Size = Serial. read(buffer, 10); //reads 10 characters from UART0</a:t>
                      </a:r>
                      <a:endParaRPr lang="hi-IN" dirty="0"/>
                    </a:p>
                  </a:txBody>
                  <a:tcPr/>
                </a:tc>
                <a:extLst>
                  <a:ext uri="{0D108BD9-81ED-4DB2-BD59-A6C34878D82A}">
                    <a16:rowId xmlns:a16="http://schemas.microsoft.com/office/drawing/2014/main" val="2814569205"/>
                  </a:ext>
                </a:extLst>
              </a:tr>
            </a:tbl>
          </a:graphicData>
        </a:graphic>
      </p:graphicFrame>
      <p:sp>
        <p:nvSpPr>
          <p:cNvPr id="9" name="TextBox 8">
            <a:extLst>
              <a:ext uri="{FF2B5EF4-FFF2-40B4-BE49-F238E27FC236}">
                <a16:creationId xmlns:a16="http://schemas.microsoft.com/office/drawing/2014/main" id="{5DAD878D-F2FE-4782-9B90-E14A9016CFEC}"/>
              </a:ext>
            </a:extLst>
          </p:cNvPr>
          <p:cNvSpPr txBox="1"/>
          <p:nvPr/>
        </p:nvSpPr>
        <p:spPr>
          <a:xfrm>
            <a:off x="3132754" y="463811"/>
            <a:ext cx="5311450" cy="830997"/>
          </a:xfrm>
          <a:prstGeom prst="rect">
            <a:avLst/>
          </a:prstGeom>
          <a:noFill/>
        </p:spPr>
        <p:txBody>
          <a:bodyPr wrap="square">
            <a:spAutoFit/>
          </a:bodyPr>
          <a:lstStyle/>
          <a:p>
            <a:r>
              <a:rPr lang="en-US" sz="4800" b="1" dirty="0">
                <a:solidFill>
                  <a:srgbClr val="0070C0"/>
                </a:solidFill>
              </a:rPr>
              <a:t>UART Lib continue..</a:t>
            </a:r>
            <a:endParaRPr lang="hi-IN" sz="4800" b="1" dirty="0">
              <a:solidFill>
                <a:srgbClr val="0070C0"/>
              </a:solidFill>
            </a:endParaRPr>
          </a:p>
        </p:txBody>
      </p:sp>
      <p:sp>
        <p:nvSpPr>
          <p:cNvPr id="11" name="TextBox 10">
            <a:extLst>
              <a:ext uri="{FF2B5EF4-FFF2-40B4-BE49-F238E27FC236}">
                <a16:creationId xmlns:a16="http://schemas.microsoft.com/office/drawing/2014/main" id="{9490BBA5-BA6A-43A9-B410-13E71949EBB5}"/>
              </a:ext>
            </a:extLst>
          </p:cNvPr>
          <p:cNvSpPr txBox="1"/>
          <p:nvPr/>
        </p:nvSpPr>
        <p:spPr>
          <a:xfrm>
            <a:off x="781440" y="4037436"/>
            <a:ext cx="3333360" cy="369332"/>
          </a:xfrm>
          <a:prstGeom prst="rect">
            <a:avLst/>
          </a:prstGeom>
          <a:noFill/>
        </p:spPr>
        <p:txBody>
          <a:bodyPr wrap="square">
            <a:spAutoFit/>
          </a:bodyPr>
          <a:lstStyle/>
          <a:p>
            <a:r>
              <a:rPr lang="af-ZA" b="1" dirty="0">
                <a:effectLst/>
                <a:latin typeface="Consolas" panose="020B0609020204030204" pitchFamily="49" charset="0"/>
              </a:rPr>
              <a:t>size_t write(uint8_t c)</a:t>
            </a:r>
          </a:p>
        </p:txBody>
      </p:sp>
      <p:graphicFrame>
        <p:nvGraphicFramePr>
          <p:cNvPr id="13" name="Table 9">
            <a:extLst>
              <a:ext uri="{FF2B5EF4-FFF2-40B4-BE49-F238E27FC236}">
                <a16:creationId xmlns:a16="http://schemas.microsoft.com/office/drawing/2014/main" id="{ACCD23C6-D876-4912-9035-8C524E0FDB83}"/>
              </a:ext>
            </a:extLst>
          </p:cNvPr>
          <p:cNvGraphicFramePr>
            <a:graphicFrameLocks noGrp="1"/>
          </p:cNvGraphicFramePr>
          <p:nvPr>
            <p:extLst>
              <p:ext uri="{D42A27DB-BD31-4B8C-83A1-F6EECF244321}">
                <p14:modId xmlns:p14="http://schemas.microsoft.com/office/powerpoint/2010/main" val="1723454381"/>
              </p:ext>
            </p:extLst>
          </p:nvPr>
        </p:nvGraphicFramePr>
        <p:xfrm>
          <a:off x="857379" y="4521846"/>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write bytes</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Uint8_t</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err="1"/>
                        <a:t>Size_t</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a:t>Serial. write(10); //writes value 10 to UART0</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1212917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D9D120-6AB1-481E-B1F2-05428F7F4C5F}"/>
              </a:ext>
            </a:extLst>
          </p:cNvPr>
          <p:cNvSpPr txBox="1"/>
          <p:nvPr/>
        </p:nvSpPr>
        <p:spPr>
          <a:xfrm>
            <a:off x="781439" y="1891395"/>
            <a:ext cx="6225851" cy="369332"/>
          </a:xfrm>
          <a:prstGeom prst="rect">
            <a:avLst/>
          </a:prstGeom>
          <a:noFill/>
        </p:spPr>
        <p:txBody>
          <a:bodyPr wrap="square">
            <a:spAutoFit/>
          </a:bodyPr>
          <a:lstStyle/>
          <a:p>
            <a:r>
              <a:rPr lang="af-ZA" b="1" dirty="0">
                <a:effectLst/>
                <a:latin typeface="Consolas" panose="020B0609020204030204" pitchFamily="49" charset="0"/>
              </a:rPr>
              <a:t>size_t write(const uint8_t *buffer, size_t size)</a:t>
            </a:r>
          </a:p>
        </p:txBody>
      </p:sp>
      <p:graphicFrame>
        <p:nvGraphicFramePr>
          <p:cNvPr id="7" name="Table 9">
            <a:extLst>
              <a:ext uri="{FF2B5EF4-FFF2-40B4-BE49-F238E27FC236}">
                <a16:creationId xmlns:a16="http://schemas.microsoft.com/office/drawing/2014/main" id="{8532A6E8-1041-42D4-9BDC-45B1B06D54C0}"/>
              </a:ext>
            </a:extLst>
          </p:cNvPr>
          <p:cNvGraphicFramePr>
            <a:graphicFrameLocks noGrp="1"/>
          </p:cNvGraphicFramePr>
          <p:nvPr>
            <p:extLst>
              <p:ext uri="{D42A27DB-BD31-4B8C-83A1-F6EECF244321}">
                <p14:modId xmlns:p14="http://schemas.microsoft.com/office/powerpoint/2010/main" val="137135483"/>
              </p:ext>
            </p:extLst>
          </p:nvPr>
        </p:nvGraphicFramePr>
        <p:xfrm>
          <a:off x="857379" y="2363364"/>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writes bytes array of mentioned size</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Uint8_t array, uint8_t size</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err="1"/>
                        <a:t>Size_t</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err="1"/>
                        <a:t>Serial.write</a:t>
                      </a:r>
                      <a:r>
                        <a:rPr lang="en-US" dirty="0"/>
                        <a:t>(buffer</a:t>
                      </a:r>
                      <a:r>
                        <a:rPr lang="en-US"/>
                        <a:t>, 10); </a:t>
                      </a:r>
                      <a:r>
                        <a:rPr lang="en-US" dirty="0"/>
                        <a:t>//writes 10 bytes array</a:t>
                      </a:r>
                      <a:endParaRPr lang="hi-IN" dirty="0"/>
                    </a:p>
                  </a:txBody>
                  <a:tcPr/>
                </a:tc>
                <a:extLst>
                  <a:ext uri="{0D108BD9-81ED-4DB2-BD59-A6C34878D82A}">
                    <a16:rowId xmlns:a16="http://schemas.microsoft.com/office/drawing/2014/main" val="2814569205"/>
                  </a:ext>
                </a:extLst>
              </a:tr>
            </a:tbl>
          </a:graphicData>
        </a:graphic>
      </p:graphicFrame>
      <p:sp>
        <p:nvSpPr>
          <p:cNvPr id="9" name="TextBox 8">
            <a:extLst>
              <a:ext uri="{FF2B5EF4-FFF2-40B4-BE49-F238E27FC236}">
                <a16:creationId xmlns:a16="http://schemas.microsoft.com/office/drawing/2014/main" id="{5DAD878D-F2FE-4782-9B90-E14A9016CFEC}"/>
              </a:ext>
            </a:extLst>
          </p:cNvPr>
          <p:cNvSpPr txBox="1"/>
          <p:nvPr/>
        </p:nvSpPr>
        <p:spPr>
          <a:xfrm>
            <a:off x="3132754" y="463811"/>
            <a:ext cx="5311450" cy="830997"/>
          </a:xfrm>
          <a:prstGeom prst="rect">
            <a:avLst/>
          </a:prstGeom>
          <a:noFill/>
        </p:spPr>
        <p:txBody>
          <a:bodyPr wrap="square">
            <a:spAutoFit/>
          </a:bodyPr>
          <a:lstStyle/>
          <a:p>
            <a:r>
              <a:rPr lang="en-US" sz="4800" b="1" dirty="0">
                <a:solidFill>
                  <a:srgbClr val="0070C0"/>
                </a:solidFill>
              </a:rPr>
              <a:t>UART Lib continue..</a:t>
            </a:r>
            <a:endParaRPr lang="hi-IN" sz="4800" b="1" dirty="0">
              <a:solidFill>
                <a:srgbClr val="0070C0"/>
              </a:solidFill>
            </a:endParaRPr>
          </a:p>
        </p:txBody>
      </p:sp>
      <p:sp>
        <p:nvSpPr>
          <p:cNvPr id="11" name="TextBox 10">
            <a:extLst>
              <a:ext uri="{FF2B5EF4-FFF2-40B4-BE49-F238E27FC236}">
                <a16:creationId xmlns:a16="http://schemas.microsoft.com/office/drawing/2014/main" id="{9490BBA5-BA6A-43A9-B410-13E71949EBB5}"/>
              </a:ext>
            </a:extLst>
          </p:cNvPr>
          <p:cNvSpPr txBox="1"/>
          <p:nvPr/>
        </p:nvSpPr>
        <p:spPr>
          <a:xfrm>
            <a:off x="781440" y="4037436"/>
            <a:ext cx="1821802" cy="369332"/>
          </a:xfrm>
          <a:prstGeom prst="rect">
            <a:avLst/>
          </a:prstGeom>
          <a:noFill/>
        </p:spPr>
        <p:txBody>
          <a:bodyPr wrap="square">
            <a:spAutoFit/>
          </a:bodyPr>
          <a:lstStyle/>
          <a:p>
            <a:r>
              <a:rPr lang="af-ZA" b="1" dirty="0">
                <a:effectLst/>
                <a:latin typeface="Consolas" panose="020B0609020204030204" pitchFamily="49" charset="0"/>
              </a:rPr>
              <a:t>void print();</a:t>
            </a:r>
          </a:p>
        </p:txBody>
      </p:sp>
      <p:graphicFrame>
        <p:nvGraphicFramePr>
          <p:cNvPr id="13" name="Table 9">
            <a:extLst>
              <a:ext uri="{FF2B5EF4-FFF2-40B4-BE49-F238E27FC236}">
                <a16:creationId xmlns:a16="http://schemas.microsoft.com/office/drawing/2014/main" id="{ACCD23C6-D876-4912-9035-8C524E0FDB83}"/>
              </a:ext>
            </a:extLst>
          </p:cNvPr>
          <p:cNvGraphicFramePr>
            <a:graphicFrameLocks noGrp="1"/>
          </p:cNvGraphicFramePr>
          <p:nvPr>
            <p:extLst>
              <p:ext uri="{D42A27DB-BD31-4B8C-83A1-F6EECF244321}">
                <p14:modId xmlns:p14="http://schemas.microsoft.com/office/powerpoint/2010/main" val="3485645701"/>
              </p:ext>
            </p:extLst>
          </p:nvPr>
        </p:nvGraphicFramePr>
        <p:xfrm>
          <a:off x="857379" y="4521846"/>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prints mentioned data types, data types can int, float, char, string</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Data types</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Void</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a:t>Serial. print(“test”); Serial. print(‘a’); Serial. print(10); Serial. print(22.34);  </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1158730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38C7BB2-FCE1-449E-A357-E466AB61D164}"/>
              </a:ext>
            </a:extLst>
          </p:cNvPr>
          <p:cNvSpPr>
            <a:spLocks noGrp="1"/>
          </p:cNvSpPr>
          <p:nvPr>
            <p:ph idx="1"/>
          </p:nvPr>
        </p:nvSpPr>
        <p:spPr>
          <a:xfrm>
            <a:off x="372865" y="2237183"/>
            <a:ext cx="8640960" cy="3192936"/>
          </a:xfrm>
        </p:spPr>
        <p:txBody>
          <a:bodyPr/>
          <a:lstStyle/>
          <a:p>
            <a:pPr marL="274320" indent="-274320">
              <a:spcBef>
                <a:spcPts val="0"/>
              </a:spcBef>
              <a:spcAft>
                <a:spcPts val="1200"/>
              </a:spcAft>
            </a:pPr>
            <a:r>
              <a:rPr lang="en-US" sz="2400" dirty="0"/>
              <a:t>Synchronous &amp; Asynchronous Serial Transmission</a:t>
            </a:r>
          </a:p>
          <a:p>
            <a:pPr marL="274320" indent="-274320">
              <a:spcBef>
                <a:spcPts val="0"/>
              </a:spcBef>
              <a:spcAft>
                <a:spcPts val="1200"/>
              </a:spcAft>
            </a:pPr>
            <a:r>
              <a:rPr lang="en-US" sz="2400" dirty="0"/>
              <a:t>What is UART?</a:t>
            </a:r>
          </a:p>
          <a:p>
            <a:pPr marL="274320" indent="-274320">
              <a:spcBef>
                <a:spcPts val="0"/>
              </a:spcBef>
              <a:spcAft>
                <a:spcPts val="1200"/>
              </a:spcAft>
            </a:pPr>
            <a:r>
              <a:rPr lang="en-US" sz="2400" dirty="0"/>
              <a:t>Difference between RS232 and UART</a:t>
            </a:r>
          </a:p>
          <a:p>
            <a:pPr marL="274320" indent="-274320">
              <a:spcBef>
                <a:spcPts val="0"/>
              </a:spcBef>
              <a:spcAft>
                <a:spcPts val="1200"/>
              </a:spcAft>
            </a:pPr>
            <a:r>
              <a:rPr lang="en-US" sz="2400" dirty="0"/>
              <a:t>UART – Errors</a:t>
            </a:r>
          </a:p>
          <a:p>
            <a:pPr marL="274320" indent="-274320">
              <a:spcBef>
                <a:spcPts val="0"/>
              </a:spcBef>
              <a:spcAft>
                <a:spcPts val="1200"/>
              </a:spcAft>
            </a:pPr>
            <a:r>
              <a:rPr lang="en-US" sz="2400" dirty="0"/>
              <a:t>ESP8266 UART</a:t>
            </a:r>
          </a:p>
          <a:p>
            <a:pPr marL="274320" indent="-274320">
              <a:spcBef>
                <a:spcPts val="0"/>
              </a:spcBef>
              <a:spcAft>
                <a:spcPts val="1200"/>
              </a:spcAft>
            </a:pPr>
            <a:r>
              <a:rPr lang="en-US" sz="2400" dirty="0"/>
              <a:t>Project</a:t>
            </a:r>
          </a:p>
        </p:txBody>
      </p:sp>
      <p:sp>
        <p:nvSpPr>
          <p:cNvPr id="5" name="Title 1">
            <a:extLst>
              <a:ext uri="{FF2B5EF4-FFF2-40B4-BE49-F238E27FC236}">
                <a16:creationId xmlns:a16="http://schemas.microsoft.com/office/drawing/2014/main" id="{B6F0E49D-7087-477A-8524-B7D1A310A2A6}"/>
              </a:ext>
            </a:extLst>
          </p:cNvPr>
          <p:cNvSpPr>
            <a:spLocks noGrp="1"/>
          </p:cNvSpPr>
          <p:nvPr>
            <p:ph type="title"/>
          </p:nvPr>
        </p:nvSpPr>
        <p:spPr>
          <a:xfrm>
            <a:off x="780039" y="511318"/>
            <a:ext cx="2131112" cy="731520"/>
          </a:xfrm>
        </p:spPr>
        <p:txBody>
          <a:bodyPr/>
          <a:lstStyle/>
          <a:p>
            <a:r>
              <a:rPr lang="en-US" b="1" dirty="0">
                <a:solidFill>
                  <a:srgbClr val="0070C0"/>
                </a:solidFill>
              </a:rPr>
              <a:t>Agenda</a:t>
            </a:r>
          </a:p>
        </p:txBody>
      </p:sp>
    </p:spTree>
    <p:extLst>
      <p:ext uri="{BB962C8B-B14F-4D97-AF65-F5344CB8AC3E}">
        <p14:creationId xmlns:p14="http://schemas.microsoft.com/office/powerpoint/2010/main" val="782056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DAD878D-F2FE-4782-9B90-E14A9016CFEC}"/>
              </a:ext>
            </a:extLst>
          </p:cNvPr>
          <p:cNvSpPr txBox="1"/>
          <p:nvPr/>
        </p:nvSpPr>
        <p:spPr>
          <a:xfrm>
            <a:off x="3132754" y="463811"/>
            <a:ext cx="5311450" cy="830997"/>
          </a:xfrm>
          <a:prstGeom prst="rect">
            <a:avLst/>
          </a:prstGeom>
          <a:noFill/>
        </p:spPr>
        <p:txBody>
          <a:bodyPr wrap="square">
            <a:spAutoFit/>
          </a:bodyPr>
          <a:lstStyle/>
          <a:p>
            <a:r>
              <a:rPr lang="en-US" sz="4800" b="1" dirty="0">
                <a:solidFill>
                  <a:srgbClr val="0070C0"/>
                </a:solidFill>
              </a:rPr>
              <a:t>UART Lib continue..</a:t>
            </a:r>
            <a:endParaRPr lang="hi-IN" sz="4800" b="1" dirty="0">
              <a:solidFill>
                <a:srgbClr val="0070C0"/>
              </a:solidFill>
            </a:endParaRPr>
          </a:p>
        </p:txBody>
      </p:sp>
      <p:sp>
        <p:nvSpPr>
          <p:cNvPr id="11" name="TextBox 10">
            <a:extLst>
              <a:ext uri="{FF2B5EF4-FFF2-40B4-BE49-F238E27FC236}">
                <a16:creationId xmlns:a16="http://schemas.microsoft.com/office/drawing/2014/main" id="{9490BBA5-BA6A-43A9-B410-13E71949EBB5}"/>
              </a:ext>
            </a:extLst>
          </p:cNvPr>
          <p:cNvSpPr txBox="1"/>
          <p:nvPr/>
        </p:nvSpPr>
        <p:spPr>
          <a:xfrm>
            <a:off x="781440" y="1844742"/>
            <a:ext cx="2351314" cy="369332"/>
          </a:xfrm>
          <a:prstGeom prst="rect">
            <a:avLst/>
          </a:prstGeom>
          <a:noFill/>
        </p:spPr>
        <p:txBody>
          <a:bodyPr wrap="square">
            <a:spAutoFit/>
          </a:bodyPr>
          <a:lstStyle/>
          <a:p>
            <a:r>
              <a:rPr lang="af-ZA" b="1" dirty="0">
                <a:effectLst/>
                <a:latin typeface="Consolas" panose="020B0609020204030204" pitchFamily="49" charset="0"/>
              </a:rPr>
              <a:t>void println();</a:t>
            </a:r>
          </a:p>
        </p:txBody>
      </p:sp>
      <p:graphicFrame>
        <p:nvGraphicFramePr>
          <p:cNvPr id="13" name="Table 9">
            <a:extLst>
              <a:ext uri="{FF2B5EF4-FFF2-40B4-BE49-F238E27FC236}">
                <a16:creationId xmlns:a16="http://schemas.microsoft.com/office/drawing/2014/main" id="{ACCD23C6-D876-4912-9035-8C524E0FDB83}"/>
              </a:ext>
            </a:extLst>
          </p:cNvPr>
          <p:cNvGraphicFramePr>
            <a:graphicFrameLocks noGrp="1"/>
          </p:cNvGraphicFramePr>
          <p:nvPr>
            <p:extLst>
              <p:ext uri="{D42A27DB-BD31-4B8C-83A1-F6EECF244321}">
                <p14:modId xmlns:p14="http://schemas.microsoft.com/office/powerpoint/2010/main" val="1770896277"/>
              </p:ext>
            </p:extLst>
          </p:nvPr>
        </p:nvGraphicFramePr>
        <p:xfrm>
          <a:off x="848049" y="2291830"/>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prints mentioned data types with \r\n, data types can int, float, char, string</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Data types</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Void</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a:t>Serial. </a:t>
                      </a:r>
                      <a:r>
                        <a:rPr lang="en-US" dirty="0" err="1"/>
                        <a:t>println</a:t>
                      </a:r>
                      <a:r>
                        <a:rPr lang="en-US" dirty="0"/>
                        <a:t>(“test”); Serial. </a:t>
                      </a:r>
                      <a:r>
                        <a:rPr lang="en-US" dirty="0" err="1"/>
                        <a:t>println</a:t>
                      </a:r>
                      <a:r>
                        <a:rPr lang="en-US" dirty="0"/>
                        <a:t>(‘a’); Serial. </a:t>
                      </a:r>
                      <a:r>
                        <a:rPr lang="en-US" dirty="0" err="1"/>
                        <a:t>println</a:t>
                      </a:r>
                      <a:r>
                        <a:rPr lang="en-US" dirty="0"/>
                        <a:t>(10); Serial. </a:t>
                      </a:r>
                      <a:r>
                        <a:rPr lang="en-US" dirty="0" err="1"/>
                        <a:t>println</a:t>
                      </a:r>
                      <a:r>
                        <a:rPr lang="en-US" dirty="0"/>
                        <a:t>(22.34);  </a:t>
                      </a:r>
                      <a:endParaRPr lang="hi-IN" dirty="0"/>
                    </a:p>
                  </a:txBody>
                  <a:tcPr/>
                </a:tc>
                <a:extLst>
                  <a:ext uri="{0D108BD9-81ED-4DB2-BD59-A6C34878D82A}">
                    <a16:rowId xmlns:a16="http://schemas.microsoft.com/office/drawing/2014/main" val="2814569205"/>
                  </a:ext>
                </a:extLst>
              </a:tr>
            </a:tbl>
          </a:graphicData>
        </a:graphic>
      </p:graphicFrame>
      <p:sp>
        <p:nvSpPr>
          <p:cNvPr id="2" name="TextBox 1">
            <a:extLst>
              <a:ext uri="{FF2B5EF4-FFF2-40B4-BE49-F238E27FC236}">
                <a16:creationId xmlns:a16="http://schemas.microsoft.com/office/drawing/2014/main" id="{B1AC4397-1AA1-4D9D-919F-C0F2CF12034F}"/>
              </a:ext>
            </a:extLst>
          </p:cNvPr>
          <p:cNvSpPr txBox="1"/>
          <p:nvPr/>
        </p:nvSpPr>
        <p:spPr>
          <a:xfrm>
            <a:off x="7660433" y="5775650"/>
            <a:ext cx="4337149" cy="369332"/>
          </a:xfrm>
          <a:prstGeom prst="rect">
            <a:avLst/>
          </a:prstGeom>
          <a:noFill/>
        </p:spPr>
        <p:txBody>
          <a:bodyPr wrap="none" rtlCol="0">
            <a:spAutoFit/>
          </a:bodyPr>
          <a:lstStyle/>
          <a:p>
            <a:r>
              <a:rPr lang="en-US" b="1" dirty="0">
                <a:solidFill>
                  <a:srgbClr val="FF0000"/>
                </a:solidFill>
              </a:rPr>
              <a:t>Note: Read serial library for other functions</a:t>
            </a:r>
            <a:endParaRPr lang="hi-IN" b="1" dirty="0">
              <a:solidFill>
                <a:srgbClr val="FF0000"/>
              </a:solidFill>
            </a:endParaRPr>
          </a:p>
        </p:txBody>
      </p:sp>
    </p:spTree>
    <p:extLst>
      <p:ext uri="{BB962C8B-B14F-4D97-AF65-F5344CB8AC3E}">
        <p14:creationId xmlns:p14="http://schemas.microsoft.com/office/powerpoint/2010/main" val="158373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D6D6B4C4-D855-410D-AB87-FA7D73A8790C}"/>
              </a:ext>
            </a:extLst>
          </p:cNvPr>
          <p:cNvSpPr>
            <a:spLocks noGrp="1"/>
          </p:cNvSpPr>
          <p:nvPr>
            <p:ph idx="1"/>
          </p:nvPr>
        </p:nvSpPr>
        <p:spPr>
          <a:xfrm>
            <a:off x="182880" y="1789325"/>
            <a:ext cx="11884930" cy="2036397"/>
          </a:xfrm>
        </p:spPr>
        <p:txBody>
          <a:bodyPr/>
          <a:lstStyle/>
          <a:p>
            <a:r>
              <a:rPr lang="en-US" dirty="0"/>
              <a:t>Synchronous serial transmission requires that the sender and receiver share a common clock “or” that the sender provide a strobe or other timing signal so that the receiver knows when to “read” the next bit of the data is usually more efficient because only data bits are transmitted between sender and receiver Most of the serial and almost all parallel communication devices use synchronous transfers only</a:t>
            </a:r>
          </a:p>
          <a:p>
            <a:endParaRPr lang="en-US" dirty="0"/>
          </a:p>
        </p:txBody>
      </p:sp>
      <p:sp>
        <p:nvSpPr>
          <p:cNvPr id="4" name="Title 2">
            <a:extLst>
              <a:ext uri="{FF2B5EF4-FFF2-40B4-BE49-F238E27FC236}">
                <a16:creationId xmlns:a16="http://schemas.microsoft.com/office/drawing/2014/main" id="{2FD60E27-5088-458E-8B5F-CA680A9A511F}"/>
              </a:ext>
            </a:extLst>
          </p:cNvPr>
          <p:cNvSpPr>
            <a:spLocks noGrp="1"/>
          </p:cNvSpPr>
          <p:nvPr>
            <p:ph type="title"/>
          </p:nvPr>
        </p:nvSpPr>
        <p:spPr>
          <a:xfrm>
            <a:off x="299612" y="554478"/>
            <a:ext cx="6529205" cy="731520"/>
          </a:xfrm>
        </p:spPr>
        <p:txBody>
          <a:bodyPr>
            <a:normAutofit/>
          </a:bodyPr>
          <a:lstStyle/>
          <a:p>
            <a:r>
              <a:rPr lang="en-US" b="1" dirty="0">
                <a:solidFill>
                  <a:srgbClr val="0070C0"/>
                </a:solidFill>
              </a:rPr>
              <a:t>Synchronous Transmission</a:t>
            </a:r>
          </a:p>
        </p:txBody>
      </p:sp>
      <p:pic>
        <p:nvPicPr>
          <p:cNvPr id="5" name="Picture 3">
            <a:extLst>
              <a:ext uri="{FF2B5EF4-FFF2-40B4-BE49-F238E27FC236}">
                <a16:creationId xmlns:a16="http://schemas.microsoft.com/office/drawing/2014/main" id="{DF63918E-547F-443E-8419-E8D06B3CC736}"/>
              </a:ext>
            </a:extLst>
          </p:cNvPr>
          <p:cNvPicPr>
            <a:picLocks noChangeAspect="1" noChangeArrowheads="1"/>
          </p:cNvPicPr>
          <p:nvPr/>
        </p:nvPicPr>
        <p:blipFill>
          <a:blip r:embed="rId2"/>
          <a:srcRect/>
          <a:stretch>
            <a:fillRect/>
          </a:stretch>
        </p:blipFill>
        <p:spPr bwMode="auto">
          <a:xfrm>
            <a:off x="182880" y="3044757"/>
            <a:ext cx="11308728" cy="3258765"/>
          </a:xfrm>
          <a:prstGeom prst="rect">
            <a:avLst/>
          </a:prstGeom>
          <a:noFill/>
          <a:ln w="9525">
            <a:solidFill>
              <a:schemeClr val="bg1">
                <a:lumMod val="65000"/>
              </a:schemeClr>
            </a:solidFill>
            <a:miter lim="800000"/>
            <a:headEnd/>
            <a:tailEnd/>
          </a:ln>
          <a:effectLst/>
        </p:spPr>
      </p:pic>
    </p:spTree>
    <p:extLst>
      <p:ext uri="{BB962C8B-B14F-4D97-AF65-F5344CB8AC3E}">
        <p14:creationId xmlns:p14="http://schemas.microsoft.com/office/powerpoint/2010/main" val="117976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2336AF17-5CF8-4894-86B6-BABB4E71B6D0}"/>
              </a:ext>
            </a:extLst>
          </p:cNvPr>
          <p:cNvSpPr>
            <a:spLocks noGrp="1"/>
          </p:cNvSpPr>
          <p:nvPr>
            <p:ph idx="1"/>
          </p:nvPr>
        </p:nvSpPr>
        <p:spPr>
          <a:xfrm>
            <a:off x="150534" y="1836264"/>
            <a:ext cx="11890932" cy="1354805"/>
          </a:xfrm>
        </p:spPr>
        <p:txBody>
          <a:bodyPr>
            <a:normAutofit fontScale="92500" lnSpcReduction="20000"/>
          </a:bodyPr>
          <a:lstStyle/>
          <a:p>
            <a:r>
              <a:rPr lang="en-US" dirty="0"/>
              <a:t>Asynchronous transmission allows data to be transmitted without the sender having to send a clock signal to the receiver </a:t>
            </a:r>
          </a:p>
          <a:p>
            <a:r>
              <a:rPr lang="en-US" dirty="0"/>
              <a:t>The sender and receiver must agree on timing parameters in advance </a:t>
            </a:r>
          </a:p>
          <a:p>
            <a:r>
              <a:rPr lang="en-US" dirty="0"/>
              <a:t>Special bits are added to each word which are used to synchronize the sending and receiving units</a:t>
            </a:r>
          </a:p>
        </p:txBody>
      </p:sp>
      <p:sp>
        <p:nvSpPr>
          <p:cNvPr id="4" name="Title 2">
            <a:extLst>
              <a:ext uri="{FF2B5EF4-FFF2-40B4-BE49-F238E27FC236}">
                <a16:creationId xmlns:a16="http://schemas.microsoft.com/office/drawing/2014/main" id="{E0E5C86C-2149-4F39-99C4-6A5EACB3BB81}"/>
              </a:ext>
            </a:extLst>
          </p:cNvPr>
          <p:cNvSpPr>
            <a:spLocks noGrp="1"/>
          </p:cNvSpPr>
          <p:nvPr>
            <p:ph type="title"/>
          </p:nvPr>
        </p:nvSpPr>
        <p:spPr>
          <a:xfrm>
            <a:off x="248194" y="492657"/>
            <a:ext cx="6647128" cy="731520"/>
          </a:xfrm>
        </p:spPr>
        <p:txBody>
          <a:bodyPr>
            <a:normAutofit/>
          </a:bodyPr>
          <a:lstStyle/>
          <a:p>
            <a:r>
              <a:rPr lang="en-US" b="1" dirty="0">
                <a:solidFill>
                  <a:srgbClr val="0070C0"/>
                </a:solidFill>
              </a:rPr>
              <a:t>Asynchronous Transmission</a:t>
            </a:r>
          </a:p>
        </p:txBody>
      </p:sp>
      <p:pic>
        <p:nvPicPr>
          <p:cNvPr id="5" name="Picture 4">
            <a:extLst>
              <a:ext uri="{FF2B5EF4-FFF2-40B4-BE49-F238E27FC236}">
                <a16:creationId xmlns:a16="http://schemas.microsoft.com/office/drawing/2014/main" id="{25B68761-D3D9-4840-8291-090AA1C5C978}"/>
              </a:ext>
            </a:extLst>
          </p:cNvPr>
          <p:cNvPicPr>
            <a:picLocks noChangeAspect="1" noChangeArrowheads="1"/>
          </p:cNvPicPr>
          <p:nvPr/>
        </p:nvPicPr>
        <p:blipFill>
          <a:blip r:embed="rId2"/>
          <a:srcRect/>
          <a:stretch>
            <a:fillRect/>
          </a:stretch>
        </p:blipFill>
        <p:spPr bwMode="auto">
          <a:xfrm>
            <a:off x="150534" y="3267327"/>
            <a:ext cx="11755327" cy="3002845"/>
          </a:xfrm>
          <a:prstGeom prst="rect">
            <a:avLst/>
          </a:prstGeom>
          <a:noFill/>
          <a:ln w="9525">
            <a:solidFill>
              <a:schemeClr val="bg1">
                <a:lumMod val="65000"/>
              </a:schemeClr>
            </a:solidFill>
            <a:miter lim="800000"/>
            <a:headEnd/>
            <a:tailEnd/>
          </a:ln>
          <a:effectLst/>
        </p:spPr>
      </p:pic>
    </p:spTree>
    <p:extLst>
      <p:ext uri="{BB962C8B-B14F-4D97-AF65-F5344CB8AC3E}">
        <p14:creationId xmlns:p14="http://schemas.microsoft.com/office/powerpoint/2010/main" val="73285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DC315170-5E2C-4145-8D3A-E52D31EB209B}"/>
              </a:ext>
            </a:extLst>
          </p:cNvPr>
          <p:cNvGraphicFramePr>
            <a:graphicFrameLocks noGrp="1"/>
          </p:cNvGraphicFramePr>
          <p:nvPr>
            <p:ph idx="1"/>
            <p:extLst>
              <p:ext uri="{D42A27DB-BD31-4B8C-83A1-F6EECF244321}">
                <p14:modId xmlns:p14="http://schemas.microsoft.com/office/powerpoint/2010/main" val="452806189"/>
              </p:ext>
            </p:extLst>
          </p:nvPr>
        </p:nvGraphicFramePr>
        <p:xfrm>
          <a:off x="150534" y="1995520"/>
          <a:ext cx="11890932" cy="4119880"/>
        </p:xfrm>
        <a:graphic>
          <a:graphicData uri="http://schemas.openxmlformats.org/drawingml/2006/table">
            <a:tbl>
              <a:tblPr firstRow="1" bandRow="1">
                <a:tableStyleId>{5C22544A-7EE6-4342-B048-85BDC9FD1C3A}</a:tableStyleId>
              </a:tblPr>
              <a:tblGrid>
                <a:gridCol w="2031191">
                  <a:extLst>
                    <a:ext uri="{9D8B030D-6E8A-4147-A177-3AD203B41FA5}">
                      <a16:colId xmlns:a16="http://schemas.microsoft.com/office/drawing/2014/main" val="20000"/>
                    </a:ext>
                  </a:extLst>
                </a:gridCol>
                <a:gridCol w="4020066">
                  <a:extLst>
                    <a:ext uri="{9D8B030D-6E8A-4147-A177-3AD203B41FA5}">
                      <a16:colId xmlns:a16="http://schemas.microsoft.com/office/drawing/2014/main" val="20001"/>
                    </a:ext>
                  </a:extLst>
                </a:gridCol>
                <a:gridCol w="5839675">
                  <a:extLst>
                    <a:ext uri="{9D8B030D-6E8A-4147-A177-3AD203B41FA5}">
                      <a16:colId xmlns:a16="http://schemas.microsoft.com/office/drawing/2014/main" val="20002"/>
                    </a:ext>
                  </a:extLst>
                </a:gridCol>
              </a:tblGrid>
              <a:tr h="370840">
                <a:tc>
                  <a:txBody>
                    <a:bodyPr/>
                    <a:lstStyle/>
                    <a:p>
                      <a:endParaRPr lang="en-US" sz="1400" dirty="0"/>
                    </a:p>
                  </a:txBody>
                  <a:tcPr anchor="ctr"/>
                </a:tc>
                <a:tc>
                  <a:txBody>
                    <a:bodyPr/>
                    <a:lstStyle/>
                    <a:p>
                      <a:pPr algn="ctr"/>
                      <a:r>
                        <a:rPr kumimoji="0" lang="en-US" sz="1400" b="0" i="0" kern="1200" dirty="0">
                          <a:solidFill>
                            <a:schemeClr val="lt1"/>
                          </a:solidFill>
                          <a:latin typeface="+mn-lt"/>
                          <a:ea typeface="+mn-ea"/>
                          <a:cs typeface="+mn-cs"/>
                        </a:rPr>
                        <a:t>Synchronous transmission</a:t>
                      </a:r>
                      <a:endParaRPr lang="en-US" sz="1400" dirty="0"/>
                    </a:p>
                  </a:txBody>
                  <a:tcPr anchor="ctr"/>
                </a:tc>
                <a:tc>
                  <a:txBody>
                    <a:bodyPr/>
                    <a:lstStyle/>
                    <a:p>
                      <a:pPr algn="ctr"/>
                      <a:r>
                        <a:rPr kumimoji="0" lang="en-US" sz="1400" b="0" i="0" kern="1200" dirty="0">
                          <a:solidFill>
                            <a:schemeClr val="lt1"/>
                          </a:solidFill>
                          <a:latin typeface="+mn-lt"/>
                          <a:ea typeface="+mn-ea"/>
                          <a:cs typeface="+mn-cs"/>
                        </a:rPr>
                        <a:t>Asynchronous transmission</a:t>
                      </a:r>
                      <a:endParaRPr lang="en-US" sz="1400" dirty="0"/>
                    </a:p>
                  </a:txBody>
                  <a:tcPr anchor="ctr"/>
                </a:tc>
                <a:extLst>
                  <a:ext uri="{0D108BD9-81ED-4DB2-BD59-A6C34878D82A}">
                    <a16:rowId xmlns:a16="http://schemas.microsoft.com/office/drawing/2014/main" val="10000"/>
                  </a:ext>
                </a:extLst>
              </a:tr>
              <a:tr h="2651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Advantages</a:t>
                      </a:r>
                    </a:p>
                  </a:txBody>
                  <a:tcPr anchor="ctr"/>
                </a:tc>
                <a:tc>
                  <a:txBody>
                    <a:bodyPr/>
                    <a:lstStyle/>
                    <a:p>
                      <a:r>
                        <a:rPr kumimoji="0" lang="en-US" sz="1400" b="0" i="0" kern="1200" dirty="0">
                          <a:solidFill>
                            <a:schemeClr val="dk1"/>
                          </a:solidFill>
                          <a:latin typeface="+mn-lt"/>
                          <a:ea typeface="+mn-ea"/>
                          <a:cs typeface="+mn-cs"/>
                        </a:rPr>
                        <a:t>Lower overhead and thus, greater throughput</a:t>
                      </a:r>
                      <a:endParaRPr lang="en-US" sz="1400" dirty="0"/>
                    </a:p>
                  </a:txBody>
                  <a:tcPr anchor="ctr"/>
                </a:tc>
                <a:tc>
                  <a:txBody>
                    <a:bodyPr/>
                    <a:lstStyle/>
                    <a:p>
                      <a:pPr>
                        <a:buFont typeface="Arial" pitchFamily="34" charset="0"/>
                        <a:buNone/>
                      </a:pPr>
                      <a:r>
                        <a:rPr kumimoji="0" lang="en-US" sz="1400" b="0" i="0" kern="1200" dirty="0">
                          <a:solidFill>
                            <a:schemeClr val="dk1"/>
                          </a:solidFill>
                          <a:latin typeface="+mn-lt"/>
                          <a:ea typeface="+mn-ea"/>
                          <a:cs typeface="+mn-cs"/>
                        </a:rPr>
                        <a:t>Simple, doesn't require synchronization of both communication sides</a:t>
                      </a:r>
                    </a:p>
                    <a:p>
                      <a:pPr>
                        <a:buFont typeface="Arial" pitchFamily="34" charset="0"/>
                        <a:buNone/>
                      </a:pPr>
                      <a:endParaRPr kumimoji="0" lang="en-US" sz="1400" b="0" i="0" kern="1200" dirty="0">
                        <a:solidFill>
                          <a:schemeClr val="dk1"/>
                        </a:solidFill>
                        <a:latin typeface="+mn-lt"/>
                        <a:ea typeface="+mn-ea"/>
                        <a:cs typeface="+mn-cs"/>
                      </a:endParaRPr>
                    </a:p>
                    <a:p>
                      <a:pPr>
                        <a:buFont typeface="Arial" pitchFamily="34" charset="0"/>
                        <a:buNone/>
                      </a:pPr>
                      <a:r>
                        <a:rPr kumimoji="0" lang="en-US" sz="1400" b="0" i="0" kern="1200" dirty="0">
                          <a:solidFill>
                            <a:schemeClr val="dk1"/>
                          </a:solidFill>
                          <a:latin typeface="+mn-lt"/>
                          <a:ea typeface="+mn-ea"/>
                          <a:cs typeface="+mn-cs"/>
                        </a:rPr>
                        <a:t>Cheap, timing is not as critical as for synchronous transmission, therefore hardware can be made cheaper</a:t>
                      </a:r>
                    </a:p>
                    <a:p>
                      <a:pPr>
                        <a:buFont typeface="Arial" pitchFamily="34" charset="0"/>
                        <a:buNone/>
                      </a:pPr>
                      <a:endParaRPr kumimoji="0" lang="en-US" sz="1400" b="0" i="0" kern="1200" dirty="0">
                        <a:solidFill>
                          <a:schemeClr val="dk1"/>
                        </a:solidFill>
                        <a:latin typeface="+mn-lt"/>
                        <a:ea typeface="+mn-ea"/>
                        <a:cs typeface="+mn-cs"/>
                      </a:endParaRPr>
                    </a:p>
                    <a:p>
                      <a:pPr>
                        <a:buFont typeface="Arial" pitchFamily="34" charset="0"/>
                        <a:buNone/>
                      </a:pPr>
                      <a:r>
                        <a:rPr kumimoji="0" lang="en-US" sz="1400" b="0" i="0" kern="1200" dirty="0">
                          <a:solidFill>
                            <a:schemeClr val="dk1"/>
                          </a:solidFill>
                          <a:latin typeface="+mn-lt"/>
                          <a:ea typeface="+mn-ea"/>
                          <a:cs typeface="+mn-cs"/>
                        </a:rPr>
                        <a:t>Set-up is faster than other transmissions, so well suited for applications where messages are generated at irregular intervals, for example data entry from the keyboard</a:t>
                      </a:r>
                    </a:p>
                  </a:txBody>
                  <a:tcPr anchor="ctr"/>
                </a:tc>
                <a:extLst>
                  <a:ext uri="{0D108BD9-81ED-4DB2-BD59-A6C34878D82A}">
                    <a16:rowId xmlns:a16="http://schemas.microsoft.com/office/drawing/2014/main" val="10001"/>
                  </a:ext>
                </a:extLst>
              </a:tr>
              <a:tr h="1097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Disadvantages</a:t>
                      </a:r>
                    </a:p>
                  </a:txBody>
                  <a:tcPr anchor="ctr"/>
                </a:tc>
                <a:tc>
                  <a:txBody>
                    <a:bodyPr/>
                    <a:lstStyle/>
                    <a:p>
                      <a:r>
                        <a:rPr kumimoji="0" lang="en-US" sz="1400" b="0" i="0" kern="1200" dirty="0">
                          <a:solidFill>
                            <a:schemeClr val="dk1"/>
                          </a:solidFill>
                          <a:latin typeface="+mn-lt"/>
                          <a:ea typeface="+mn-ea"/>
                          <a:cs typeface="+mn-cs"/>
                        </a:rPr>
                        <a:t>Slightly more complex</a:t>
                      </a:r>
                    </a:p>
                    <a:p>
                      <a:endParaRPr kumimoji="0" lang="en-US" sz="1400" b="0" i="0" kern="1200" dirty="0">
                        <a:solidFill>
                          <a:schemeClr val="dk1"/>
                        </a:solidFill>
                        <a:latin typeface="+mn-lt"/>
                        <a:ea typeface="+mn-ea"/>
                        <a:cs typeface="+mn-cs"/>
                      </a:endParaRPr>
                    </a:p>
                    <a:p>
                      <a:r>
                        <a:rPr kumimoji="0" lang="en-US" sz="1400" b="0" i="0" kern="1200" dirty="0">
                          <a:solidFill>
                            <a:schemeClr val="dk1"/>
                          </a:solidFill>
                          <a:latin typeface="+mn-lt"/>
                          <a:ea typeface="+mn-ea"/>
                          <a:cs typeface="+mn-cs"/>
                        </a:rPr>
                        <a:t>Hardware is more expensive</a:t>
                      </a:r>
                    </a:p>
                  </a:txBody>
                  <a:tcPr anchor="ctr"/>
                </a:tc>
                <a:tc>
                  <a:txBody>
                    <a:bodyPr/>
                    <a:lstStyle/>
                    <a:p>
                      <a:pPr>
                        <a:buFont typeface="Arial" pitchFamily="34" charset="0"/>
                        <a:buNone/>
                      </a:pPr>
                      <a:r>
                        <a:rPr kumimoji="0" lang="en-US" sz="1400" b="0" i="0" kern="1200" dirty="0">
                          <a:solidFill>
                            <a:schemeClr val="dk1"/>
                          </a:solidFill>
                          <a:latin typeface="+mn-lt"/>
                          <a:ea typeface="+mn-ea"/>
                          <a:cs typeface="+mn-cs"/>
                        </a:rPr>
                        <a:t>Large relative overhead, a high proportion of the transmitted bits are uniquely for control purposes and thus carry no useful information</a:t>
                      </a:r>
                      <a:endParaRPr lang="en-US" sz="1400" dirty="0"/>
                    </a:p>
                  </a:txBody>
                  <a:tcPr anchor="ctr"/>
                </a:tc>
                <a:extLst>
                  <a:ext uri="{0D108BD9-81ED-4DB2-BD59-A6C34878D82A}">
                    <a16:rowId xmlns:a16="http://schemas.microsoft.com/office/drawing/2014/main" val="10002"/>
                  </a:ext>
                </a:extLst>
              </a:tr>
            </a:tbl>
          </a:graphicData>
        </a:graphic>
      </p:graphicFrame>
      <p:sp>
        <p:nvSpPr>
          <p:cNvPr id="3" name="Title 2">
            <a:extLst>
              <a:ext uri="{FF2B5EF4-FFF2-40B4-BE49-F238E27FC236}">
                <a16:creationId xmlns:a16="http://schemas.microsoft.com/office/drawing/2014/main" id="{2B3F2280-72FE-497F-B810-E7454CC168EB}"/>
              </a:ext>
            </a:extLst>
          </p:cNvPr>
          <p:cNvSpPr>
            <a:spLocks noGrp="1"/>
          </p:cNvSpPr>
          <p:nvPr>
            <p:ph type="title"/>
          </p:nvPr>
        </p:nvSpPr>
        <p:spPr>
          <a:xfrm>
            <a:off x="1190897" y="576632"/>
            <a:ext cx="9810206" cy="731520"/>
          </a:xfrm>
        </p:spPr>
        <p:txBody>
          <a:bodyPr>
            <a:normAutofit fontScale="90000"/>
          </a:bodyPr>
          <a:lstStyle/>
          <a:p>
            <a:r>
              <a:rPr lang="en-US" b="1" dirty="0">
                <a:solidFill>
                  <a:srgbClr val="0070C0"/>
                </a:solidFill>
              </a:rPr>
              <a:t>Synchronous vs. Asynchronous transmission</a:t>
            </a:r>
          </a:p>
        </p:txBody>
      </p:sp>
    </p:spTree>
    <p:extLst>
      <p:ext uri="{BB962C8B-B14F-4D97-AF65-F5344CB8AC3E}">
        <p14:creationId xmlns:p14="http://schemas.microsoft.com/office/powerpoint/2010/main" val="383925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7B2BD83-DA28-40B2-A150-7E0392AB0FC6}"/>
              </a:ext>
            </a:extLst>
          </p:cNvPr>
          <p:cNvSpPr>
            <a:spLocks noGrp="1"/>
          </p:cNvSpPr>
          <p:nvPr>
            <p:ph idx="1"/>
          </p:nvPr>
        </p:nvSpPr>
        <p:spPr>
          <a:xfrm>
            <a:off x="304178" y="1951964"/>
            <a:ext cx="7934753" cy="4150256"/>
          </a:xfrm>
        </p:spPr>
        <p:txBody>
          <a:bodyPr>
            <a:normAutofit/>
          </a:bodyPr>
          <a:lstStyle/>
          <a:p>
            <a:r>
              <a:rPr lang="en-US" dirty="0"/>
              <a:t>Universal Asynchronous Receiver/Transmitter</a:t>
            </a:r>
          </a:p>
          <a:p>
            <a:r>
              <a:rPr lang="en-US" dirty="0"/>
              <a:t>The </a:t>
            </a:r>
            <a:r>
              <a:rPr lang="en-US" i="1" dirty="0"/>
              <a:t>universal</a:t>
            </a:r>
            <a:r>
              <a:rPr lang="en-US" dirty="0"/>
              <a:t> designation indicates that the data format and transmission speeds are configurable</a:t>
            </a:r>
          </a:p>
          <a:p>
            <a:r>
              <a:rPr lang="en-US" dirty="0"/>
              <a:t>Devices communicate in 1:1 mode </a:t>
            </a:r>
          </a:p>
          <a:p>
            <a:r>
              <a:rPr lang="en-US" dirty="0"/>
              <a:t>One wire for each direction of data (</a:t>
            </a:r>
            <a:r>
              <a:rPr lang="en-US" dirty="0" err="1"/>
              <a:t>TxD</a:t>
            </a:r>
            <a:r>
              <a:rPr lang="en-US" dirty="0"/>
              <a:t>, </a:t>
            </a:r>
            <a:r>
              <a:rPr lang="en-US" dirty="0" err="1"/>
              <a:t>RxD</a:t>
            </a:r>
            <a:r>
              <a:rPr lang="en-US" dirty="0"/>
              <a:t>)</a:t>
            </a:r>
          </a:p>
          <a:p>
            <a:r>
              <a:rPr lang="en-US" dirty="0"/>
              <a:t>Supports full-duplex operation (</a:t>
            </a:r>
            <a:r>
              <a:rPr lang="en-US" dirty="0" err="1"/>
              <a:t>TxD</a:t>
            </a:r>
            <a:r>
              <a:rPr lang="en-US" dirty="0"/>
              <a:t> and </a:t>
            </a:r>
            <a:r>
              <a:rPr lang="en-US" dirty="0" err="1"/>
              <a:t>RxD</a:t>
            </a:r>
            <a:r>
              <a:rPr lang="en-US" dirty="0"/>
              <a:t> works independently and is not synchronized)</a:t>
            </a:r>
          </a:p>
          <a:p>
            <a:pPr marL="365125" lvl="1" indent="-255588">
              <a:buSzPct val="100000"/>
              <a:buFont typeface="Wingdings" pitchFamily="2" charset="2"/>
              <a:buChar char="§"/>
            </a:pPr>
            <a:r>
              <a:rPr lang="en-US" sz="1800" dirty="0"/>
              <a:t>Typical speeds (in bps) are 1200, 2400, 9600, 19200, 38400, 57600, 115200, 230400, 460800, 921600, 1382400</a:t>
            </a:r>
          </a:p>
          <a:p>
            <a:pPr marL="365125" lvl="1" indent="-255588">
              <a:buSzPct val="100000"/>
              <a:buFont typeface="Wingdings" pitchFamily="2" charset="2"/>
              <a:buChar char="§"/>
            </a:pPr>
            <a:endParaRPr lang="en-US" sz="1800" dirty="0"/>
          </a:p>
          <a:p>
            <a:endParaRPr lang="en-US" dirty="0"/>
          </a:p>
          <a:p>
            <a:endParaRPr lang="en-US" dirty="0"/>
          </a:p>
        </p:txBody>
      </p:sp>
      <p:sp>
        <p:nvSpPr>
          <p:cNvPr id="3" name="Title 1">
            <a:extLst>
              <a:ext uri="{FF2B5EF4-FFF2-40B4-BE49-F238E27FC236}">
                <a16:creationId xmlns:a16="http://schemas.microsoft.com/office/drawing/2014/main" id="{627C20D7-3553-46BC-BCB0-22B97E8FC0EE}"/>
              </a:ext>
            </a:extLst>
          </p:cNvPr>
          <p:cNvSpPr>
            <a:spLocks noGrp="1"/>
          </p:cNvSpPr>
          <p:nvPr>
            <p:ph type="title"/>
          </p:nvPr>
        </p:nvSpPr>
        <p:spPr>
          <a:xfrm>
            <a:off x="4271554" y="713092"/>
            <a:ext cx="3860170" cy="731520"/>
          </a:xfrm>
        </p:spPr>
        <p:txBody>
          <a:bodyPr/>
          <a:lstStyle/>
          <a:p>
            <a:r>
              <a:rPr lang="en-US" b="1" dirty="0">
                <a:solidFill>
                  <a:srgbClr val="0070C0"/>
                </a:solidFill>
              </a:rPr>
              <a:t>What is UART?</a:t>
            </a:r>
          </a:p>
        </p:txBody>
      </p:sp>
      <p:pic>
        <p:nvPicPr>
          <p:cNvPr id="4" name="Picture 2" descr="http://tutorial.cytron.com.my/wp-content/uploads/2012/02/Betweendevices1.jpg">
            <a:extLst>
              <a:ext uri="{FF2B5EF4-FFF2-40B4-BE49-F238E27FC236}">
                <a16:creationId xmlns:a16="http://schemas.microsoft.com/office/drawing/2014/main" id="{7519E2A6-4C51-40DA-9254-7E72A2707EC7}"/>
              </a:ext>
            </a:extLst>
          </p:cNvPr>
          <p:cNvPicPr>
            <a:picLocks noChangeAspect="1" noChangeArrowheads="1"/>
          </p:cNvPicPr>
          <p:nvPr/>
        </p:nvPicPr>
        <p:blipFill>
          <a:blip r:embed="rId2"/>
          <a:srcRect/>
          <a:stretch>
            <a:fillRect/>
          </a:stretch>
        </p:blipFill>
        <p:spPr bwMode="auto">
          <a:xfrm>
            <a:off x="7985760" y="2235148"/>
            <a:ext cx="4206240" cy="2016500"/>
          </a:xfrm>
          <a:prstGeom prst="rect">
            <a:avLst/>
          </a:prstGeom>
          <a:noFill/>
        </p:spPr>
      </p:pic>
    </p:spTree>
    <p:extLst>
      <p:ext uri="{BB962C8B-B14F-4D97-AF65-F5344CB8AC3E}">
        <p14:creationId xmlns:p14="http://schemas.microsoft.com/office/powerpoint/2010/main" val="2395754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23E014-7031-4456-9AC8-83A0EB02FE42}"/>
              </a:ext>
            </a:extLst>
          </p:cNvPr>
          <p:cNvSpPr>
            <a:spLocks noGrp="1"/>
          </p:cNvSpPr>
          <p:nvPr>
            <p:ph idx="1"/>
          </p:nvPr>
        </p:nvSpPr>
        <p:spPr>
          <a:xfrm>
            <a:off x="584096" y="2130385"/>
            <a:ext cx="5191553" cy="3635461"/>
          </a:xfrm>
        </p:spPr>
        <p:txBody>
          <a:bodyPr>
            <a:normAutofit/>
          </a:bodyPr>
          <a:lstStyle/>
          <a:p>
            <a:r>
              <a:rPr lang="en-US" dirty="0"/>
              <a:t>The idle or no data state is logic high</a:t>
            </a:r>
          </a:p>
          <a:p>
            <a:r>
              <a:rPr lang="en-US" dirty="0"/>
              <a:t>Each byte is sent as a logic low start bit </a:t>
            </a:r>
          </a:p>
          <a:p>
            <a:pPr lvl="1"/>
            <a:r>
              <a:rPr lang="en-US" dirty="0"/>
              <a:t>sampled immediately by receiver</a:t>
            </a:r>
          </a:p>
          <a:p>
            <a:r>
              <a:rPr lang="en-US" dirty="0"/>
              <a:t>Then the data bits </a:t>
            </a:r>
          </a:p>
          <a:p>
            <a:pPr lvl="1"/>
            <a:r>
              <a:rPr lang="en-US" dirty="0"/>
              <a:t>usually 8, but configurable </a:t>
            </a:r>
          </a:p>
          <a:p>
            <a:pPr lvl="1"/>
            <a:r>
              <a:rPr lang="en-US" dirty="0"/>
              <a:t>typically LSB first </a:t>
            </a:r>
          </a:p>
          <a:p>
            <a:pPr lvl="1"/>
            <a:r>
              <a:rPr lang="en-US" dirty="0"/>
              <a:t>sampled at the center of the bit time</a:t>
            </a:r>
          </a:p>
          <a:p>
            <a:r>
              <a:rPr lang="en-US" dirty="0"/>
              <a:t>An optional parity bit</a:t>
            </a:r>
          </a:p>
          <a:p>
            <a:r>
              <a:rPr lang="en-US" dirty="0"/>
              <a:t>One or more stop bits - logic high </a:t>
            </a:r>
          </a:p>
          <a:p>
            <a:endParaRPr lang="en-US" dirty="0"/>
          </a:p>
        </p:txBody>
      </p:sp>
      <p:sp>
        <p:nvSpPr>
          <p:cNvPr id="3" name="Title 2">
            <a:extLst>
              <a:ext uri="{FF2B5EF4-FFF2-40B4-BE49-F238E27FC236}">
                <a16:creationId xmlns:a16="http://schemas.microsoft.com/office/drawing/2014/main" id="{25AF2856-2223-4E1F-8E4B-DEC591AF07DF}"/>
              </a:ext>
            </a:extLst>
          </p:cNvPr>
          <p:cNvSpPr>
            <a:spLocks noGrp="1"/>
          </p:cNvSpPr>
          <p:nvPr>
            <p:ph type="title"/>
          </p:nvPr>
        </p:nvSpPr>
        <p:spPr>
          <a:xfrm>
            <a:off x="2979263" y="632615"/>
            <a:ext cx="6233473" cy="731520"/>
          </a:xfrm>
        </p:spPr>
        <p:txBody>
          <a:bodyPr>
            <a:normAutofit/>
          </a:bodyPr>
          <a:lstStyle/>
          <a:p>
            <a:r>
              <a:rPr lang="en-US" b="1" dirty="0">
                <a:solidFill>
                  <a:srgbClr val="0070C0"/>
                </a:solidFill>
              </a:rPr>
              <a:t>UART - Data transmission</a:t>
            </a:r>
          </a:p>
        </p:txBody>
      </p:sp>
      <p:pic>
        <p:nvPicPr>
          <p:cNvPr id="4" name="Picture 2" descr="http://tutorial.cytron.com.my/wp-content/uploads/2012/02/uartreceiver1.gif">
            <a:extLst>
              <a:ext uri="{FF2B5EF4-FFF2-40B4-BE49-F238E27FC236}">
                <a16:creationId xmlns:a16="http://schemas.microsoft.com/office/drawing/2014/main" id="{2107865F-E23D-4CA1-BD29-CF12E18EA54C}"/>
              </a:ext>
            </a:extLst>
          </p:cNvPr>
          <p:cNvPicPr>
            <a:picLocks noChangeAspect="1" noChangeArrowheads="1"/>
          </p:cNvPicPr>
          <p:nvPr/>
        </p:nvPicPr>
        <p:blipFill>
          <a:blip r:embed="rId2"/>
          <a:srcRect/>
          <a:stretch>
            <a:fillRect/>
          </a:stretch>
        </p:blipFill>
        <p:spPr bwMode="auto">
          <a:xfrm>
            <a:off x="4749282" y="2264227"/>
            <a:ext cx="6787711" cy="3367776"/>
          </a:xfrm>
          <a:prstGeom prst="rect">
            <a:avLst/>
          </a:prstGeom>
          <a:noFill/>
          <a:ln>
            <a:solidFill>
              <a:schemeClr val="bg1">
                <a:lumMod val="65000"/>
              </a:schemeClr>
            </a:solidFill>
          </a:ln>
        </p:spPr>
      </p:pic>
    </p:spTree>
    <p:extLst>
      <p:ext uri="{BB962C8B-B14F-4D97-AF65-F5344CB8AC3E}">
        <p14:creationId xmlns:p14="http://schemas.microsoft.com/office/powerpoint/2010/main" val="236661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380A11-06BD-4571-BD3F-51FFF891813C}"/>
              </a:ext>
            </a:extLst>
          </p:cNvPr>
          <p:cNvSpPr>
            <a:spLocks noGrp="1"/>
          </p:cNvSpPr>
          <p:nvPr>
            <p:ph idx="1"/>
          </p:nvPr>
        </p:nvSpPr>
        <p:spPr>
          <a:xfrm>
            <a:off x="714726" y="2068353"/>
            <a:ext cx="11032516" cy="4080521"/>
          </a:xfrm>
        </p:spPr>
        <p:txBody>
          <a:bodyPr/>
          <a:lstStyle/>
          <a:p>
            <a:r>
              <a:rPr lang="en-US" dirty="0"/>
              <a:t>A UART needs a clock input for bit timing</a:t>
            </a:r>
          </a:p>
          <a:p>
            <a:r>
              <a:rPr lang="en-US" dirty="0"/>
              <a:t>UART baud rates are usually much lower than the MCU system clock, so the system clock cannot be directly used as the UART clock</a:t>
            </a:r>
          </a:p>
          <a:p>
            <a:r>
              <a:rPr lang="en-US" dirty="0"/>
              <a:t>Typically Timers/clock dividers are used to generate the UART baud rate by dividing down the system clock</a:t>
            </a:r>
          </a:p>
          <a:p>
            <a:pPr>
              <a:buNone/>
            </a:pPr>
            <a:r>
              <a:rPr lang="en-US" dirty="0"/>
              <a:t>	Example: MCU system clock—24 MHz; UART baud rate—57600</a:t>
            </a:r>
          </a:p>
          <a:p>
            <a:r>
              <a:rPr lang="en-US" dirty="0"/>
              <a:t>A bit time accuracy of 2.5% or better is required at both the transmitter and receiver ends to be able to communicate without errors</a:t>
            </a:r>
          </a:p>
          <a:p>
            <a:pPr lvl="1"/>
            <a:r>
              <a:rPr lang="en-US" dirty="0"/>
              <a:t>Ensure that the system clock is ±2 % max over PVT (process, voltage and temperature)</a:t>
            </a:r>
          </a:p>
          <a:p>
            <a:pPr lvl="1"/>
            <a:endParaRPr lang="en-US" dirty="0"/>
          </a:p>
          <a:p>
            <a:pPr lvl="1"/>
            <a:endParaRPr lang="en-US" dirty="0"/>
          </a:p>
        </p:txBody>
      </p:sp>
      <p:sp>
        <p:nvSpPr>
          <p:cNvPr id="3" name="Title 2">
            <a:extLst>
              <a:ext uri="{FF2B5EF4-FFF2-40B4-BE49-F238E27FC236}">
                <a16:creationId xmlns:a16="http://schemas.microsoft.com/office/drawing/2014/main" id="{8042B9BB-F10B-4FD8-BF8C-1E9FD21F4814}"/>
              </a:ext>
            </a:extLst>
          </p:cNvPr>
          <p:cNvSpPr>
            <a:spLocks noGrp="1"/>
          </p:cNvSpPr>
          <p:nvPr>
            <p:ph type="title"/>
          </p:nvPr>
        </p:nvSpPr>
        <p:spPr>
          <a:xfrm>
            <a:off x="2450218" y="548640"/>
            <a:ext cx="6507169" cy="731520"/>
          </a:xfrm>
        </p:spPr>
        <p:txBody>
          <a:bodyPr/>
          <a:lstStyle/>
          <a:p>
            <a:r>
              <a:rPr lang="en-US" b="1" dirty="0">
                <a:solidFill>
                  <a:srgbClr val="0070C0"/>
                </a:solidFill>
              </a:rPr>
              <a:t>UART Clock Requirements</a:t>
            </a:r>
          </a:p>
        </p:txBody>
      </p:sp>
    </p:spTree>
    <p:extLst>
      <p:ext uri="{BB962C8B-B14F-4D97-AF65-F5344CB8AC3E}">
        <p14:creationId xmlns:p14="http://schemas.microsoft.com/office/powerpoint/2010/main" val="1925669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4A19DBFE-50CB-43D4-A79D-AFF624965CDE}"/>
              </a:ext>
            </a:extLst>
          </p:cNvPr>
          <p:cNvSpPr>
            <a:spLocks noGrp="1"/>
          </p:cNvSpPr>
          <p:nvPr>
            <p:ph type="title"/>
          </p:nvPr>
        </p:nvSpPr>
        <p:spPr>
          <a:xfrm>
            <a:off x="4493622" y="595292"/>
            <a:ext cx="1832532" cy="731520"/>
          </a:xfrm>
        </p:spPr>
        <p:txBody>
          <a:bodyPr/>
          <a:lstStyle/>
          <a:p>
            <a:r>
              <a:rPr lang="en-US" b="1" dirty="0">
                <a:solidFill>
                  <a:srgbClr val="0070C0"/>
                </a:solidFill>
              </a:rPr>
              <a:t>RS-232</a:t>
            </a:r>
          </a:p>
        </p:txBody>
      </p:sp>
      <p:sp>
        <p:nvSpPr>
          <p:cNvPr id="3" name="Content Placeholder 9">
            <a:extLst>
              <a:ext uri="{FF2B5EF4-FFF2-40B4-BE49-F238E27FC236}">
                <a16:creationId xmlns:a16="http://schemas.microsoft.com/office/drawing/2014/main" id="{5FA58EF2-9721-4194-B226-A6E6283474AB}"/>
              </a:ext>
            </a:extLst>
          </p:cNvPr>
          <p:cNvSpPr>
            <a:spLocks noGrp="1"/>
          </p:cNvSpPr>
          <p:nvPr>
            <p:ph idx="1"/>
          </p:nvPr>
        </p:nvSpPr>
        <p:spPr>
          <a:xfrm>
            <a:off x="133118" y="1767476"/>
            <a:ext cx="12009118" cy="1661524"/>
          </a:xfrm>
        </p:spPr>
        <p:txBody>
          <a:bodyPr>
            <a:normAutofit/>
          </a:bodyPr>
          <a:lstStyle/>
          <a:p>
            <a:r>
              <a:rPr lang="en-US" dirty="0"/>
              <a:t>RS-232 (Recommended Standard 232) is a standard for serial binary data signals connecting between a Data Terminal Equipment (DTE, </a:t>
            </a:r>
            <a:r>
              <a:rPr lang="en-US" dirty="0" err="1"/>
              <a:t>eg</a:t>
            </a:r>
            <a:r>
              <a:rPr lang="en-US" dirty="0"/>
              <a:t> Computer) and a Data Communication Equipment (DCE, </a:t>
            </a:r>
            <a:r>
              <a:rPr lang="en-US" dirty="0" err="1"/>
              <a:t>eg</a:t>
            </a:r>
            <a:r>
              <a:rPr lang="en-US" dirty="0"/>
              <a:t>: Modem). Commonly used in computer serial ports. One major difference between TTL level UART and RS-232 is the voltage level Valid signals in RS-232 are ±3 to ±15V, and signals, near 0V is not a valid RS-232 level.</a:t>
            </a:r>
          </a:p>
        </p:txBody>
      </p:sp>
      <p:pic>
        <p:nvPicPr>
          <p:cNvPr id="4" name="Picture 2" descr="http://tutorial.cytron.com.my/wp-content/uploads/2012/02/722pxRs232_oscilloscope_trace.svg_1.png">
            <a:extLst>
              <a:ext uri="{FF2B5EF4-FFF2-40B4-BE49-F238E27FC236}">
                <a16:creationId xmlns:a16="http://schemas.microsoft.com/office/drawing/2014/main" id="{309A12DC-B856-4DCF-9325-1A086E6B6304}"/>
              </a:ext>
            </a:extLst>
          </p:cNvPr>
          <p:cNvPicPr>
            <a:picLocks noChangeAspect="1" noChangeArrowheads="1"/>
          </p:cNvPicPr>
          <p:nvPr/>
        </p:nvPicPr>
        <p:blipFill>
          <a:blip r:embed="rId2"/>
          <a:srcRect/>
          <a:stretch>
            <a:fillRect/>
          </a:stretch>
        </p:blipFill>
        <p:spPr bwMode="auto">
          <a:xfrm>
            <a:off x="182881" y="3088433"/>
            <a:ext cx="11909592" cy="3107094"/>
          </a:xfrm>
          <a:prstGeom prst="rect">
            <a:avLst/>
          </a:prstGeom>
          <a:noFill/>
          <a:ln>
            <a:solidFill>
              <a:schemeClr val="bg1">
                <a:lumMod val="65000"/>
              </a:schemeClr>
            </a:solidFill>
          </a:ln>
        </p:spPr>
      </p:pic>
      <p:sp>
        <p:nvSpPr>
          <p:cNvPr id="5" name="Slide Number Placeholder 5">
            <a:extLst>
              <a:ext uri="{FF2B5EF4-FFF2-40B4-BE49-F238E27FC236}">
                <a16:creationId xmlns:a16="http://schemas.microsoft.com/office/drawing/2014/main" id="{4277DDBB-E479-4DF3-BFFB-5336C134AC08}"/>
              </a:ext>
            </a:extLst>
          </p:cNvPr>
          <p:cNvSpPr>
            <a:spLocks noGrp="1"/>
          </p:cNvSpPr>
          <p:nvPr>
            <p:ph type="sldNum" sz="quarter" idx="12"/>
          </p:nvPr>
        </p:nvSpPr>
        <p:spPr>
          <a:xfrm>
            <a:off x="8647113" y="6408738"/>
            <a:ext cx="366712" cy="365125"/>
          </a:xfrm>
        </p:spPr>
        <p:txBody>
          <a:bodyPr/>
          <a:lstStyle/>
          <a:p>
            <a:pPr>
              <a:defRPr/>
            </a:pPr>
            <a:fld id="{998CCB0D-1077-42F4-BD0A-523CE09C8407}" type="slidenum">
              <a:rPr lang="en-IN" smtClean="0"/>
              <a:pPr>
                <a:defRPr/>
              </a:pPr>
              <a:t>9</a:t>
            </a:fld>
            <a:endParaRPr lang="en-IN" dirty="0"/>
          </a:p>
        </p:txBody>
      </p:sp>
    </p:spTree>
    <p:extLst>
      <p:ext uri="{BB962C8B-B14F-4D97-AF65-F5344CB8AC3E}">
        <p14:creationId xmlns:p14="http://schemas.microsoft.com/office/powerpoint/2010/main" val="287452603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625</TotalTime>
  <Words>1752</Words>
  <Application>Microsoft Office PowerPoint</Application>
  <PresentationFormat>Widescreen</PresentationFormat>
  <Paragraphs>267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Consolas</vt:lpstr>
      <vt:lpstr>Wingdings</vt:lpstr>
      <vt:lpstr>Retrospect</vt:lpstr>
      <vt:lpstr>PowerPoint Presentation</vt:lpstr>
      <vt:lpstr>Agenda</vt:lpstr>
      <vt:lpstr>Synchronous Transmission</vt:lpstr>
      <vt:lpstr>Asynchronous Transmission</vt:lpstr>
      <vt:lpstr>Synchronous vs. Asynchronous transmission</vt:lpstr>
      <vt:lpstr>What is UART?</vt:lpstr>
      <vt:lpstr>UART - Data transmission</vt:lpstr>
      <vt:lpstr>UART Clock Requirements</vt:lpstr>
      <vt:lpstr>RS-232</vt:lpstr>
      <vt:lpstr>Difference between RS232 and UART</vt:lpstr>
      <vt:lpstr>RS232  - Signals</vt:lpstr>
      <vt:lpstr>UART - Errors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Yogesh M Iggalore</dc:creator>
  <cp:lastModifiedBy>Yogesh M Iggalore</cp:lastModifiedBy>
  <cp:revision>71</cp:revision>
  <dcterms:created xsi:type="dcterms:W3CDTF">2020-11-15T06:52:32Z</dcterms:created>
  <dcterms:modified xsi:type="dcterms:W3CDTF">2020-11-17T13:07:49Z</dcterms:modified>
</cp:coreProperties>
</file>