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58" r:id="rId4"/>
    <p:sldId id="260" r:id="rId5"/>
    <p:sldId id="262" r:id="rId6"/>
    <p:sldId id="263" r:id="rId7"/>
    <p:sldId id="264" r:id="rId8"/>
    <p:sldId id="259" r:id="rId9"/>
    <p:sldId id="265" r:id="rId10"/>
    <p:sldId id="266" r:id="rId11"/>
    <p:sldId id="269" r:id="rId12"/>
    <p:sldId id="272" r:id="rId13"/>
    <p:sldId id="270" r:id="rId14"/>
    <p:sldId id="261" r:id="rId15"/>
    <p:sldId id="271" r:id="rId16"/>
    <p:sldId id="275" r:id="rId17"/>
    <p:sldId id="276" r:id="rId18"/>
    <p:sldId id="268" r:id="rId19"/>
    <p:sldId id="277" r:id="rId20"/>
    <p:sldId id="279" r:id="rId21"/>
    <p:sldId id="274" r:id="rId22"/>
    <p:sldId id="267" r:id="rId23"/>
    <p:sldId id="278" r:id="rId24"/>
    <p:sldId id="273"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i-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8CBD5-8692-418A-87D1-10CF21E0E6F3}" type="datetimeFigureOut">
              <a:rPr lang="hi-IN" smtClean="0"/>
              <a:t>शुक्रवार, 6 अग्रहायन 1942</a:t>
            </a:fld>
            <a:endParaRPr lang="hi-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i-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i-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8309-8F2D-4609-99D6-2444EA637989}" type="slidenum">
              <a:rPr lang="hi-IN" smtClean="0"/>
              <a:t>‹#›</a:t>
            </a:fld>
            <a:endParaRPr lang="hi-IN"/>
          </a:p>
        </p:txBody>
      </p:sp>
    </p:spTree>
    <p:extLst>
      <p:ext uri="{BB962C8B-B14F-4D97-AF65-F5344CB8AC3E}">
        <p14:creationId xmlns:p14="http://schemas.microsoft.com/office/powerpoint/2010/main" val="110822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i-IN" dirty="0"/>
          </a:p>
        </p:txBody>
      </p:sp>
      <p:sp>
        <p:nvSpPr>
          <p:cNvPr id="4" name="Slide Number Placeholder 3"/>
          <p:cNvSpPr>
            <a:spLocks noGrp="1"/>
          </p:cNvSpPr>
          <p:nvPr>
            <p:ph type="sldNum" sz="quarter" idx="5"/>
          </p:nvPr>
        </p:nvSpPr>
        <p:spPr/>
        <p:txBody>
          <a:bodyPr/>
          <a:lstStyle/>
          <a:p>
            <a:fld id="{F6DE8309-8F2D-4609-99D6-2444EA637989}" type="slidenum">
              <a:rPr lang="hi-IN" smtClean="0"/>
              <a:t>18</a:t>
            </a:fld>
            <a:endParaRPr lang="hi-IN"/>
          </a:p>
        </p:txBody>
      </p:sp>
    </p:spTree>
    <p:extLst>
      <p:ext uri="{BB962C8B-B14F-4D97-AF65-F5344CB8AC3E}">
        <p14:creationId xmlns:p14="http://schemas.microsoft.com/office/powerpoint/2010/main" val="1694798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32323"/>
                </a:solidFill>
                <a:effectLst/>
                <a:latin typeface="Roboto"/>
              </a:rPr>
              <a:t>In a station’s </a:t>
            </a:r>
            <a:r>
              <a:rPr lang="en-US" b="0" i="0" dirty="0" err="1">
                <a:solidFill>
                  <a:srgbClr val="232323"/>
                </a:solidFill>
                <a:effectLst/>
                <a:latin typeface="Roboto"/>
              </a:rPr>
              <a:t>WiFi</a:t>
            </a:r>
            <a:r>
              <a:rPr lang="en-US" b="0" i="0" dirty="0">
                <a:solidFill>
                  <a:srgbClr val="232323"/>
                </a:solidFill>
                <a:effectLst/>
                <a:latin typeface="Roboto"/>
              </a:rPr>
              <a:t> network discovery process, a Probe Request will be sent from the station to the BSSID listed in a Beacon frame the station received.</a:t>
            </a:r>
          </a:p>
          <a:p>
            <a:r>
              <a:rPr lang="en-US" b="0" i="0" dirty="0">
                <a:solidFill>
                  <a:srgbClr val="232323"/>
                </a:solidFill>
                <a:effectLst/>
                <a:latin typeface="Roboto"/>
              </a:rPr>
              <a:t>The access point responds with a Probe Response frame. After the station receives the Probe Response frame, it acknowledges the receipt of the frame with an Acknowledgement Frame</a:t>
            </a:r>
          </a:p>
          <a:p>
            <a:r>
              <a:rPr lang="en-US" b="0" i="0" dirty="0">
                <a:solidFill>
                  <a:srgbClr val="232323"/>
                </a:solidFill>
                <a:effectLst/>
                <a:latin typeface="Roboto"/>
              </a:rPr>
              <a:t>Next, the station transmits an Authentication Request frame; this frame is also responded with an Acknowledgement Frame from the access point.</a:t>
            </a:r>
          </a:p>
          <a:p>
            <a:r>
              <a:rPr lang="en-US" b="0" i="0" dirty="0">
                <a:solidFill>
                  <a:srgbClr val="232323"/>
                </a:solidFill>
                <a:effectLst/>
                <a:latin typeface="Roboto"/>
              </a:rPr>
              <a:t>Upon completion of successful Authentication frame exchanges, the station moves forward with associating. The station transmits an Association Request frame containing the station’s capabilities within fields and information elements of the frame.</a:t>
            </a:r>
          </a:p>
          <a:p>
            <a:r>
              <a:rPr lang="en-US" b="0" i="0" dirty="0">
                <a:solidFill>
                  <a:srgbClr val="232323"/>
                </a:solidFill>
                <a:effectLst/>
                <a:latin typeface="Roboto"/>
              </a:rPr>
              <a:t>When the access point receives the Association Request frame, it responds with an Acknowledgement Frame and transmits an Association Response frame with the result of successful or unsuccessful. The station must support the required parameters defined by the </a:t>
            </a:r>
            <a:r>
              <a:rPr lang="en-US" b="0" i="0" dirty="0" err="1">
                <a:solidFill>
                  <a:srgbClr val="232323"/>
                </a:solidFill>
                <a:effectLst/>
                <a:latin typeface="Roboto"/>
              </a:rPr>
              <a:t>WiFi</a:t>
            </a:r>
            <a:r>
              <a:rPr lang="en-US" b="0" i="0" dirty="0">
                <a:solidFill>
                  <a:srgbClr val="232323"/>
                </a:solidFill>
                <a:effectLst/>
                <a:latin typeface="Roboto"/>
              </a:rPr>
              <a:t> network. If successful, the station will be assigned an Association ID which can be identified within the Association Response frame.</a:t>
            </a:r>
          </a:p>
          <a:p>
            <a:endParaRPr lang="hi-IN" dirty="0"/>
          </a:p>
        </p:txBody>
      </p:sp>
      <p:sp>
        <p:nvSpPr>
          <p:cNvPr id="4" name="Slide Number Placeholder 3"/>
          <p:cNvSpPr>
            <a:spLocks noGrp="1"/>
          </p:cNvSpPr>
          <p:nvPr>
            <p:ph type="sldNum" sz="quarter" idx="5"/>
          </p:nvPr>
        </p:nvSpPr>
        <p:spPr/>
        <p:txBody>
          <a:bodyPr/>
          <a:lstStyle/>
          <a:p>
            <a:fld id="{F6DE8309-8F2D-4609-99D6-2444EA637989}" type="slidenum">
              <a:rPr lang="hi-IN" smtClean="0"/>
              <a:t>22</a:t>
            </a:fld>
            <a:endParaRPr lang="hi-IN"/>
          </a:p>
        </p:txBody>
      </p:sp>
    </p:spTree>
    <p:extLst>
      <p:ext uri="{BB962C8B-B14F-4D97-AF65-F5344CB8AC3E}">
        <p14:creationId xmlns:p14="http://schemas.microsoft.com/office/powerpoint/2010/main" val="340374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BE2A19-33F8-4A44-B3EF-6C4074A0C6BF}" type="datetimeFigureOut">
              <a:rPr lang="hi-IN" smtClean="0"/>
              <a:t>शुक्रवार, 6 अग्रहायन 1942</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64373923-0EC3-429C-B3B8-B9F46D2921F0}" type="slidenum">
              <a:rPr lang="hi-IN" smtClean="0"/>
              <a:t>‹#›</a:t>
            </a:fld>
            <a:endParaRPr lang="hi-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010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E2A19-33F8-4A44-B3EF-6C4074A0C6BF}" type="datetimeFigureOut">
              <a:rPr lang="hi-IN" smtClean="0"/>
              <a:t>शुक्रवार, 6 अग्रहायन 1942</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64373923-0EC3-429C-B3B8-B9F46D2921F0}" type="slidenum">
              <a:rPr lang="hi-IN" smtClean="0"/>
              <a:t>‹#›</a:t>
            </a:fld>
            <a:endParaRPr lang="hi-IN"/>
          </a:p>
        </p:txBody>
      </p:sp>
    </p:spTree>
    <p:extLst>
      <p:ext uri="{BB962C8B-B14F-4D97-AF65-F5344CB8AC3E}">
        <p14:creationId xmlns:p14="http://schemas.microsoft.com/office/powerpoint/2010/main" val="30715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E2A19-33F8-4A44-B3EF-6C4074A0C6BF}" type="datetimeFigureOut">
              <a:rPr lang="hi-IN" smtClean="0"/>
              <a:t>शुक्रवार, 6 अग्रहायन 1942</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64373923-0EC3-429C-B3B8-B9F46D2921F0}" type="slidenum">
              <a:rPr lang="hi-IN" smtClean="0"/>
              <a:t>‹#›</a:t>
            </a:fld>
            <a:endParaRPr lang="hi-IN"/>
          </a:p>
        </p:txBody>
      </p:sp>
    </p:spTree>
    <p:extLst>
      <p:ext uri="{BB962C8B-B14F-4D97-AF65-F5344CB8AC3E}">
        <p14:creationId xmlns:p14="http://schemas.microsoft.com/office/powerpoint/2010/main" val="2675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E2A19-33F8-4A44-B3EF-6C4074A0C6BF}" type="datetimeFigureOut">
              <a:rPr lang="hi-IN" smtClean="0"/>
              <a:t>शुक्रवार, 6 अग्रहायन 1942</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64373923-0EC3-429C-B3B8-B9F46D2921F0}" type="slidenum">
              <a:rPr lang="hi-IN" smtClean="0"/>
              <a:t>‹#›</a:t>
            </a:fld>
            <a:endParaRPr lang="hi-IN"/>
          </a:p>
        </p:txBody>
      </p:sp>
    </p:spTree>
    <p:extLst>
      <p:ext uri="{BB962C8B-B14F-4D97-AF65-F5344CB8AC3E}">
        <p14:creationId xmlns:p14="http://schemas.microsoft.com/office/powerpoint/2010/main" val="338267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BE2A19-33F8-4A44-B3EF-6C4074A0C6BF}" type="datetimeFigureOut">
              <a:rPr lang="hi-IN" smtClean="0"/>
              <a:t>शुक्रवार, 6 अग्रहायन 1942</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64373923-0EC3-429C-B3B8-B9F46D2921F0}" type="slidenum">
              <a:rPr lang="hi-IN" smtClean="0"/>
              <a:t>‹#›</a:t>
            </a:fld>
            <a:endParaRPr lang="hi-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47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BE2A19-33F8-4A44-B3EF-6C4074A0C6BF}" type="datetimeFigureOut">
              <a:rPr lang="hi-IN" smtClean="0"/>
              <a:t>शुक्रवार, 6 अग्रहायन 1942</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64373923-0EC3-429C-B3B8-B9F46D2921F0}" type="slidenum">
              <a:rPr lang="hi-IN" smtClean="0"/>
              <a:t>‹#›</a:t>
            </a:fld>
            <a:endParaRPr lang="hi-IN"/>
          </a:p>
        </p:txBody>
      </p:sp>
    </p:spTree>
    <p:extLst>
      <p:ext uri="{BB962C8B-B14F-4D97-AF65-F5344CB8AC3E}">
        <p14:creationId xmlns:p14="http://schemas.microsoft.com/office/powerpoint/2010/main" val="64093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BE2A19-33F8-4A44-B3EF-6C4074A0C6BF}" type="datetimeFigureOut">
              <a:rPr lang="hi-IN" smtClean="0"/>
              <a:t>शुक्रवार, 6 अग्रहायन 1942</a:t>
            </a:fld>
            <a:endParaRPr lang="hi-IN"/>
          </a:p>
        </p:txBody>
      </p:sp>
      <p:sp>
        <p:nvSpPr>
          <p:cNvPr id="8" name="Footer Placeholder 7"/>
          <p:cNvSpPr>
            <a:spLocks noGrp="1"/>
          </p:cNvSpPr>
          <p:nvPr>
            <p:ph type="ftr" sz="quarter" idx="11"/>
          </p:nvPr>
        </p:nvSpPr>
        <p:spPr/>
        <p:txBody>
          <a:bodyPr/>
          <a:lstStyle/>
          <a:p>
            <a:endParaRPr lang="hi-IN"/>
          </a:p>
        </p:txBody>
      </p:sp>
      <p:sp>
        <p:nvSpPr>
          <p:cNvPr id="9" name="Slide Number Placeholder 8"/>
          <p:cNvSpPr>
            <a:spLocks noGrp="1"/>
          </p:cNvSpPr>
          <p:nvPr>
            <p:ph type="sldNum" sz="quarter" idx="12"/>
          </p:nvPr>
        </p:nvSpPr>
        <p:spPr/>
        <p:txBody>
          <a:bodyPr/>
          <a:lstStyle/>
          <a:p>
            <a:fld id="{64373923-0EC3-429C-B3B8-B9F46D2921F0}" type="slidenum">
              <a:rPr lang="hi-IN" smtClean="0"/>
              <a:t>‹#›</a:t>
            </a:fld>
            <a:endParaRPr lang="hi-IN"/>
          </a:p>
        </p:txBody>
      </p:sp>
    </p:spTree>
    <p:extLst>
      <p:ext uri="{BB962C8B-B14F-4D97-AF65-F5344CB8AC3E}">
        <p14:creationId xmlns:p14="http://schemas.microsoft.com/office/powerpoint/2010/main" val="259705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BE2A19-33F8-4A44-B3EF-6C4074A0C6BF}" type="datetimeFigureOut">
              <a:rPr lang="hi-IN" smtClean="0"/>
              <a:t>शुक्रवार, 6 अग्रहायन 1942</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64373923-0EC3-429C-B3B8-B9F46D2921F0}" type="slidenum">
              <a:rPr lang="hi-IN" smtClean="0"/>
              <a:t>‹#›</a:t>
            </a:fld>
            <a:endParaRPr lang="hi-IN"/>
          </a:p>
        </p:txBody>
      </p:sp>
    </p:spTree>
    <p:extLst>
      <p:ext uri="{BB962C8B-B14F-4D97-AF65-F5344CB8AC3E}">
        <p14:creationId xmlns:p14="http://schemas.microsoft.com/office/powerpoint/2010/main" val="428799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FBE2A19-33F8-4A44-B3EF-6C4074A0C6BF}" type="datetimeFigureOut">
              <a:rPr lang="hi-IN" smtClean="0"/>
              <a:t>शुक्रवार, 6 अग्रहायन 1942</a:t>
            </a:fld>
            <a:endParaRPr lang="hi-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i-IN"/>
          </a:p>
        </p:txBody>
      </p:sp>
      <p:sp>
        <p:nvSpPr>
          <p:cNvPr id="9" name="Slide Number Placeholder 8"/>
          <p:cNvSpPr>
            <a:spLocks noGrp="1"/>
          </p:cNvSpPr>
          <p:nvPr>
            <p:ph type="sldNum" sz="quarter" idx="12"/>
          </p:nvPr>
        </p:nvSpPr>
        <p:spPr/>
        <p:txBody>
          <a:bodyPr/>
          <a:lstStyle/>
          <a:p>
            <a:fld id="{64373923-0EC3-429C-B3B8-B9F46D2921F0}" type="slidenum">
              <a:rPr lang="hi-IN" smtClean="0"/>
              <a:t>‹#›</a:t>
            </a:fld>
            <a:endParaRPr lang="hi-IN"/>
          </a:p>
        </p:txBody>
      </p:sp>
    </p:spTree>
    <p:extLst>
      <p:ext uri="{BB962C8B-B14F-4D97-AF65-F5344CB8AC3E}">
        <p14:creationId xmlns:p14="http://schemas.microsoft.com/office/powerpoint/2010/main" val="282010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BE2A19-33F8-4A44-B3EF-6C4074A0C6BF}" type="datetimeFigureOut">
              <a:rPr lang="hi-IN" smtClean="0"/>
              <a:t>शुक्रवार, 6 अग्रहायन 1942</a:t>
            </a:fld>
            <a:endParaRPr lang="hi-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i-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4373923-0EC3-429C-B3B8-B9F46D2921F0}" type="slidenum">
              <a:rPr lang="hi-IN" smtClean="0"/>
              <a:t>‹#›</a:t>
            </a:fld>
            <a:endParaRPr lang="hi-IN"/>
          </a:p>
        </p:txBody>
      </p:sp>
    </p:spTree>
    <p:extLst>
      <p:ext uri="{BB962C8B-B14F-4D97-AF65-F5344CB8AC3E}">
        <p14:creationId xmlns:p14="http://schemas.microsoft.com/office/powerpoint/2010/main" val="91843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BE2A19-33F8-4A44-B3EF-6C4074A0C6BF}" type="datetimeFigureOut">
              <a:rPr lang="hi-IN" smtClean="0"/>
              <a:t>शुक्रवार, 6 अग्रहायन 1942</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64373923-0EC3-429C-B3B8-B9F46D2921F0}" type="slidenum">
              <a:rPr lang="hi-IN" smtClean="0"/>
              <a:t>‹#›</a:t>
            </a:fld>
            <a:endParaRPr lang="hi-IN"/>
          </a:p>
        </p:txBody>
      </p:sp>
    </p:spTree>
    <p:extLst>
      <p:ext uri="{BB962C8B-B14F-4D97-AF65-F5344CB8AC3E}">
        <p14:creationId xmlns:p14="http://schemas.microsoft.com/office/powerpoint/2010/main" val="1979030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FBE2A19-33F8-4A44-B3EF-6C4074A0C6BF}" type="datetimeFigureOut">
              <a:rPr lang="hi-IN" smtClean="0"/>
              <a:t>शुक्रवार, 6 अग्रहायन 1942</a:t>
            </a:fld>
            <a:endParaRPr lang="hi-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i-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4373923-0EC3-429C-B3B8-B9F46D2921F0}" type="slidenum">
              <a:rPr lang="hi-IN" smtClean="0"/>
              <a:t>‹#›</a:t>
            </a:fld>
            <a:endParaRPr lang="hi-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720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DAED02-8CB0-4AB7-BEE5-5E9C9A660E4F}"/>
              </a:ext>
            </a:extLst>
          </p:cNvPr>
          <p:cNvSpPr txBox="1"/>
          <p:nvPr/>
        </p:nvSpPr>
        <p:spPr>
          <a:xfrm>
            <a:off x="3508310" y="1586204"/>
            <a:ext cx="4427815" cy="1200329"/>
          </a:xfrm>
          <a:prstGeom prst="rect">
            <a:avLst/>
          </a:prstGeom>
          <a:noFill/>
        </p:spPr>
        <p:txBody>
          <a:bodyPr wrap="none" rtlCol="0">
            <a:spAutoFit/>
          </a:bodyPr>
          <a:lstStyle/>
          <a:p>
            <a:r>
              <a:rPr lang="en-US" sz="7200" b="1" dirty="0" err="1">
                <a:solidFill>
                  <a:srgbClr val="0070C0"/>
                </a:solidFill>
              </a:rPr>
              <a:t>WiFi</a:t>
            </a:r>
            <a:r>
              <a:rPr lang="en-US" sz="7200" b="1" dirty="0">
                <a:solidFill>
                  <a:srgbClr val="0070C0"/>
                </a:solidFill>
              </a:rPr>
              <a:t> Basics</a:t>
            </a:r>
            <a:endParaRPr lang="hi-IN" sz="7200" b="1" dirty="0">
              <a:solidFill>
                <a:srgbClr val="0070C0"/>
              </a:solidFill>
            </a:endParaRPr>
          </a:p>
        </p:txBody>
      </p:sp>
      <p:sp>
        <p:nvSpPr>
          <p:cNvPr id="5" name="TextBox 4">
            <a:extLst>
              <a:ext uri="{FF2B5EF4-FFF2-40B4-BE49-F238E27FC236}">
                <a16:creationId xmlns:a16="http://schemas.microsoft.com/office/drawing/2014/main" id="{2B985216-A5BD-4F9E-8A1B-8EC489420EAB}"/>
              </a:ext>
            </a:extLst>
          </p:cNvPr>
          <p:cNvSpPr txBox="1"/>
          <p:nvPr/>
        </p:nvSpPr>
        <p:spPr>
          <a:xfrm>
            <a:off x="8677470" y="3797559"/>
            <a:ext cx="2830262" cy="523220"/>
          </a:xfrm>
          <a:prstGeom prst="rect">
            <a:avLst/>
          </a:prstGeom>
          <a:noFill/>
        </p:spPr>
        <p:txBody>
          <a:bodyPr wrap="none" rtlCol="0">
            <a:spAutoFit/>
          </a:bodyPr>
          <a:lstStyle/>
          <a:p>
            <a:r>
              <a:rPr lang="en-US" sz="2800" dirty="0"/>
              <a:t>Yogesh M Iggalore</a:t>
            </a:r>
            <a:endParaRPr lang="hi-IN" sz="2800" dirty="0"/>
          </a:p>
        </p:txBody>
      </p:sp>
    </p:spTree>
    <p:extLst>
      <p:ext uri="{BB962C8B-B14F-4D97-AF65-F5344CB8AC3E}">
        <p14:creationId xmlns:p14="http://schemas.microsoft.com/office/powerpoint/2010/main" val="2331697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99AC6-668C-402E-A654-94115E432FA1}"/>
              </a:ext>
            </a:extLst>
          </p:cNvPr>
          <p:cNvSpPr txBox="1"/>
          <p:nvPr/>
        </p:nvSpPr>
        <p:spPr>
          <a:xfrm>
            <a:off x="3595592" y="503854"/>
            <a:ext cx="4276235" cy="830997"/>
          </a:xfrm>
          <a:prstGeom prst="rect">
            <a:avLst/>
          </a:prstGeom>
          <a:noFill/>
        </p:spPr>
        <p:txBody>
          <a:bodyPr wrap="none" rtlCol="0">
            <a:spAutoFit/>
          </a:bodyPr>
          <a:lstStyle/>
          <a:p>
            <a:r>
              <a:rPr lang="en-US" sz="4800" b="1" dirty="0">
                <a:solidFill>
                  <a:srgbClr val="0070C0"/>
                </a:solidFill>
              </a:rPr>
              <a:t>802.11ax WiFi-6</a:t>
            </a:r>
            <a:endParaRPr lang="hi-IN" sz="4800" b="1" dirty="0">
              <a:solidFill>
                <a:srgbClr val="0070C0"/>
              </a:solidFill>
            </a:endParaRPr>
          </a:p>
        </p:txBody>
      </p:sp>
      <p:sp>
        <p:nvSpPr>
          <p:cNvPr id="4" name="TextBox 3">
            <a:extLst>
              <a:ext uri="{FF2B5EF4-FFF2-40B4-BE49-F238E27FC236}">
                <a16:creationId xmlns:a16="http://schemas.microsoft.com/office/drawing/2014/main" id="{E3B7EA38-1B78-4788-863E-72619707590A}"/>
              </a:ext>
            </a:extLst>
          </p:cNvPr>
          <p:cNvSpPr txBox="1"/>
          <p:nvPr/>
        </p:nvSpPr>
        <p:spPr>
          <a:xfrm>
            <a:off x="144129" y="1905506"/>
            <a:ext cx="5497787" cy="3416320"/>
          </a:xfrm>
          <a:prstGeom prst="rect">
            <a:avLst/>
          </a:prstGeom>
          <a:noFill/>
        </p:spPr>
        <p:txBody>
          <a:bodyPr wrap="none" rtlCol="0">
            <a:spAutoFit/>
          </a:bodyPr>
          <a:lstStyle/>
          <a:p>
            <a:pPr marL="285750" indent="-285750">
              <a:buFont typeface="Arial" panose="020B0604020202020204" pitchFamily="34" charset="0"/>
              <a:buChar char="•"/>
            </a:pPr>
            <a:r>
              <a:rPr lang="en-US" sz="2400" dirty="0"/>
              <a:t>Introduced in year 2019</a:t>
            </a:r>
          </a:p>
          <a:p>
            <a:pPr marL="285750" indent="-285750">
              <a:buFont typeface="Arial" panose="020B0604020202020204" pitchFamily="34" charset="0"/>
              <a:buChar char="•"/>
            </a:pPr>
            <a:r>
              <a:rPr lang="en-US" sz="2400" dirty="0"/>
              <a:t>Radio Frequency band 2.4GHz and 5GHz</a:t>
            </a:r>
          </a:p>
          <a:p>
            <a:pPr marL="285750" indent="-285750">
              <a:buFont typeface="Arial" panose="020B0604020202020204" pitchFamily="34" charset="0"/>
              <a:buChar char="•"/>
            </a:pPr>
            <a:r>
              <a:rPr lang="en-US" sz="2400" dirty="0"/>
              <a:t>Maximum data rate 14Gbps</a:t>
            </a:r>
          </a:p>
          <a:p>
            <a:pPr marL="285750" indent="-285750">
              <a:buFont typeface="Arial" panose="020B0604020202020204" pitchFamily="34" charset="0"/>
              <a:buChar char="•"/>
            </a:pPr>
            <a:r>
              <a:rPr lang="en-US" sz="2400" dirty="0"/>
              <a:t>Modulation OFDM</a:t>
            </a:r>
          </a:p>
          <a:p>
            <a:pPr marL="285750" indent="-285750">
              <a:buFont typeface="Arial" panose="020B0604020202020204" pitchFamily="34" charset="0"/>
              <a:buChar char="•"/>
            </a:pPr>
            <a:r>
              <a:rPr lang="en-US" sz="2400" dirty="0"/>
              <a:t>Number of streams 8</a:t>
            </a:r>
          </a:p>
          <a:p>
            <a:pPr marL="285750" indent="-285750">
              <a:buFont typeface="Arial" panose="020B0604020202020204" pitchFamily="34" charset="0"/>
              <a:buChar char="•"/>
            </a:pPr>
            <a:r>
              <a:rPr lang="en-US" sz="2400" dirty="0"/>
              <a:t>Channel width 20,40 and 80MHz</a:t>
            </a:r>
          </a:p>
          <a:p>
            <a:pPr marL="285750" indent="-285750">
              <a:buFont typeface="Arial" panose="020B0604020202020204" pitchFamily="34" charset="0"/>
              <a:buChar char="•"/>
            </a:pPr>
            <a:r>
              <a:rPr lang="en-US" sz="2400" dirty="0"/>
              <a:t>Backward compatibility to 802.11ac</a:t>
            </a:r>
          </a:p>
          <a:p>
            <a:pPr marL="285750" indent="-285750">
              <a:buFont typeface="Arial" panose="020B0604020202020204" pitchFamily="34" charset="0"/>
              <a:buChar char="•"/>
            </a:pPr>
            <a:r>
              <a:rPr lang="en-US" sz="2400" dirty="0"/>
              <a:t>Beam forming</a:t>
            </a:r>
          </a:p>
          <a:p>
            <a:pPr marL="285750" indent="-285750">
              <a:buFont typeface="Arial" panose="020B0604020202020204" pitchFamily="34" charset="0"/>
              <a:buChar char="•"/>
            </a:pPr>
            <a:r>
              <a:rPr lang="en-US" sz="2400" dirty="0"/>
              <a:t>Target </a:t>
            </a:r>
            <a:r>
              <a:rPr lang="en-US" sz="2400"/>
              <a:t>wakeup time</a:t>
            </a:r>
            <a:endParaRPr lang="hi-IN" sz="2400" dirty="0"/>
          </a:p>
        </p:txBody>
      </p:sp>
    </p:spTree>
    <p:extLst>
      <p:ext uri="{BB962C8B-B14F-4D97-AF65-F5344CB8AC3E}">
        <p14:creationId xmlns:p14="http://schemas.microsoft.com/office/powerpoint/2010/main" val="1693253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76E889-A784-48DD-87EE-AB1672A2DBA1}"/>
              </a:ext>
            </a:extLst>
          </p:cNvPr>
          <p:cNvSpPr txBox="1"/>
          <p:nvPr/>
        </p:nvSpPr>
        <p:spPr>
          <a:xfrm>
            <a:off x="1203650" y="743730"/>
            <a:ext cx="8780105" cy="707886"/>
          </a:xfrm>
          <a:prstGeom prst="rect">
            <a:avLst/>
          </a:prstGeom>
          <a:noFill/>
        </p:spPr>
        <p:txBody>
          <a:bodyPr wrap="square">
            <a:spAutoFit/>
          </a:bodyPr>
          <a:lstStyle/>
          <a:p>
            <a:r>
              <a:rPr lang="en-US" sz="4000" b="1" i="0" dirty="0">
                <a:solidFill>
                  <a:srgbClr val="0070C0"/>
                </a:solidFill>
                <a:effectLst/>
              </a:rPr>
              <a:t>Basic components of wireless network</a:t>
            </a:r>
            <a:endParaRPr lang="hi-IN" sz="4000" dirty="0">
              <a:solidFill>
                <a:srgbClr val="0070C0"/>
              </a:solidFill>
            </a:endParaRPr>
          </a:p>
        </p:txBody>
      </p:sp>
      <p:pic>
        <p:nvPicPr>
          <p:cNvPr id="7" name="Picture 6">
            <a:extLst>
              <a:ext uri="{FF2B5EF4-FFF2-40B4-BE49-F238E27FC236}">
                <a16:creationId xmlns:a16="http://schemas.microsoft.com/office/drawing/2014/main" id="{51F15E13-0ABB-491F-8CA0-118155A64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00" y="1839300"/>
            <a:ext cx="5866514" cy="4374888"/>
          </a:xfrm>
          <a:prstGeom prst="rect">
            <a:avLst/>
          </a:prstGeom>
        </p:spPr>
      </p:pic>
      <p:sp>
        <p:nvSpPr>
          <p:cNvPr id="8" name="TextBox 7">
            <a:extLst>
              <a:ext uri="{FF2B5EF4-FFF2-40B4-BE49-F238E27FC236}">
                <a16:creationId xmlns:a16="http://schemas.microsoft.com/office/drawing/2014/main" id="{92350273-AFC8-481A-AA7D-29BE174F7D26}"/>
              </a:ext>
            </a:extLst>
          </p:cNvPr>
          <p:cNvSpPr txBox="1"/>
          <p:nvPr/>
        </p:nvSpPr>
        <p:spPr>
          <a:xfrm>
            <a:off x="4386152" y="1839300"/>
            <a:ext cx="780584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STA : Station, any device in a network is called STA or station</a:t>
            </a:r>
          </a:p>
          <a:p>
            <a:pPr marL="285750" indent="-285750">
              <a:buFont typeface="Arial" panose="020B0604020202020204" pitchFamily="34" charset="0"/>
              <a:buChar char="•"/>
            </a:pPr>
            <a:r>
              <a:rPr lang="en-US" dirty="0"/>
              <a:t>SSID: Service set identifier is wireless network name, configured in AP</a:t>
            </a:r>
          </a:p>
          <a:p>
            <a:pPr marL="285750" indent="-285750">
              <a:buFont typeface="Arial" panose="020B0604020202020204" pitchFamily="34" charset="0"/>
              <a:buChar char="•"/>
            </a:pPr>
            <a:r>
              <a:rPr lang="en-US" dirty="0"/>
              <a:t>BSS : Basic service set is a wireless network consist of AP supporting one or more client</a:t>
            </a:r>
          </a:p>
          <a:p>
            <a:pPr marL="285750" indent="-285750">
              <a:buFont typeface="Arial" panose="020B0604020202020204" pitchFamily="34" charset="0"/>
              <a:buChar char="•"/>
            </a:pPr>
            <a:r>
              <a:rPr lang="en-US" dirty="0"/>
              <a:t>BSSID: BSS identifier unique identity each BSS in network. MAC address of AP</a:t>
            </a:r>
          </a:p>
        </p:txBody>
      </p:sp>
      <p:sp>
        <p:nvSpPr>
          <p:cNvPr id="9" name="TextBox 8">
            <a:extLst>
              <a:ext uri="{FF2B5EF4-FFF2-40B4-BE49-F238E27FC236}">
                <a16:creationId xmlns:a16="http://schemas.microsoft.com/office/drawing/2014/main" id="{49620716-13B9-4683-8304-5F6A521D52A5}"/>
              </a:ext>
            </a:extLst>
          </p:cNvPr>
          <p:cNvSpPr txBox="1"/>
          <p:nvPr/>
        </p:nvSpPr>
        <p:spPr>
          <a:xfrm>
            <a:off x="5919778" y="3327834"/>
            <a:ext cx="6129821"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inherit"/>
              </a:rPr>
              <a:t>IBSS :- An Independent BSS is a wireless network, consisting of at least two STAs, used where no access to a DS is available. An IBSS is also sometimes referred to as an ad hoc wireless network.</a:t>
            </a:r>
          </a:p>
          <a:p>
            <a:endParaRPr lang="hi-IN" dirty="0"/>
          </a:p>
        </p:txBody>
      </p:sp>
      <p:sp>
        <p:nvSpPr>
          <p:cNvPr id="11" name="TextBox 10">
            <a:extLst>
              <a:ext uri="{FF2B5EF4-FFF2-40B4-BE49-F238E27FC236}">
                <a16:creationId xmlns:a16="http://schemas.microsoft.com/office/drawing/2014/main" id="{54FC449A-D176-4335-BEE5-B4BCD0FCB062}"/>
              </a:ext>
            </a:extLst>
          </p:cNvPr>
          <p:cNvSpPr txBox="1"/>
          <p:nvPr/>
        </p:nvSpPr>
        <p:spPr>
          <a:xfrm>
            <a:off x="4386152" y="4712519"/>
            <a:ext cx="7663448" cy="175432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33333"/>
                </a:solidFill>
                <a:effectLst/>
                <a:latin typeface="inherit"/>
              </a:rPr>
              <a:t>ESS :- Extended Service Set (ESS) is two or more group of interconnected BSS that share the Same SSID. Because all BSS use the same name SSID is called as ESSID in ESS.</a:t>
            </a:r>
          </a:p>
          <a:p>
            <a:pPr marL="285750" indent="-285750">
              <a:buFont typeface="Arial" panose="020B0604020202020204" pitchFamily="34" charset="0"/>
              <a:buChar char="•"/>
            </a:pPr>
            <a:r>
              <a:rPr lang="en-US" b="0" i="0" dirty="0">
                <a:solidFill>
                  <a:srgbClr val="333333"/>
                </a:solidFill>
                <a:effectLst/>
                <a:latin typeface="inherit"/>
              </a:rPr>
              <a:t>AP :- Access Point (AP) is base the base station in the network. It provide the capability to connect the physical network to wireless network.</a:t>
            </a:r>
          </a:p>
          <a:p>
            <a:pPr marL="285750" indent="-285750">
              <a:buFont typeface="Arial" panose="020B0604020202020204" pitchFamily="34" charset="0"/>
              <a:buChar char="•"/>
            </a:pPr>
            <a:endParaRPr lang="en-US" b="0" i="0" dirty="0">
              <a:solidFill>
                <a:srgbClr val="333333"/>
              </a:solidFill>
              <a:effectLst/>
              <a:latin typeface="inherit"/>
            </a:endParaRPr>
          </a:p>
        </p:txBody>
      </p:sp>
    </p:spTree>
    <p:extLst>
      <p:ext uri="{BB962C8B-B14F-4D97-AF65-F5344CB8AC3E}">
        <p14:creationId xmlns:p14="http://schemas.microsoft.com/office/powerpoint/2010/main" val="219491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76E889-A784-48DD-87EE-AB1672A2DBA1}"/>
              </a:ext>
            </a:extLst>
          </p:cNvPr>
          <p:cNvSpPr txBox="1"/>
          <p:nvPr/>
        </p:nvSpPr>
        <p:spPr>
          <a:xfrm>
            <a:off x="1203650" y="743730"/>
            <a:ext cx="8780105" cy="707886"/>
          </a:xfrm>
          <a:prstGeom prst="rect">
            <a:avLst/>
          </a:prstGeom>
          <a:noFill/>
        </p:spPr>
        <p:txBody>
          <a:bodyPr wrap="square">
            <a:spAutoFit/>
          </a:bodyPr>
          <a:lstStyle/>
          <a:p>
            <a:r>
              <a:rPr lang="en-US" sz="4000" b="1" i="0" dirty="0">
                <a:solidFill>
                  <a:srgbClr val="0070C0"/>
                </a:solidFill>
                <a:effectLst/>
              </a:rPr>
              <a:t>Basic components of wireless network</a:t>
            </a:r>
            <a:endParaRPr lang="hi-IN" sz="4000" dirty="0">
              <a:solidFill>
                <a:srgbClr val="0070C0"/>
              </a:solidFill>
            </a:endParaRPr>
          </a:p>
        </p:txBody>
      </p:sp>
      <p:pic>
        <p:nvPicPr>
          <p:cNvPr id="7" name="Picture 6">
            <a:extLst>
              <a:ext uri="{FF2B5EF4-FFF2-40B4-BE49-F238E27FC236}">
                <a16:creationId xmlns:a16="http://schemas.microsoft.com/office/drawing/2014/main" id="{51F15E13-0ABB-491F-8CA0-118155A64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00" y="1839300"/>
            <a:ext cx="5866514" cy="4374888"/>
          </a:xfrm>
          <a:prstGeom prst="rect">
            <a:avLst/>
          </a:prstGeom>
        </p:spPr>
      </p:pic>
      <p:sp>
        <p:nvSpPr>
          <p:cNvPr id="8" name="TextBox 7">
            <a:extLst>
              <a:ext uri="{FF2B5EF4-FFF2-40B4-BE49-F238E27FC236}">
                <a16:creationId xmlns:a16="http://schemas.microsoft.com/office/drawing/2014/main" id="{92350273-AFC8-481A-AA7D-29BE174F7D26}"/>
              </a:ext>
            </a:extLst>
          </p:cNvPr>
          <p:cNvSpPr txBox="1"/>
          <p:nvPr/>
        </p:nvSpPr>
        <p:spPr>
          <a:xfrm>
            <a:off x="4386152" y="1839300"/>
            <a:ext cx="7805848"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inherit"/>
              </a:rPr>
              <a:t>DS :- Distribution System (DS) is the logical component used to interconnect the AP. It helps the STA to roam from one BSS to other BSS.</a:t>
            </a:r>
          </a:p>
          <a:p>
            <a:pPr marL="285750" indent="-285750">
              <a:buFont typeface="Arial" panose="020B0604020202020204" pitchFamily="34" charset="0"/>
              <a:buChar char="•"/>
            </a:pPr>
            <a:r>
              <a:rPr lang="en-US" b="0" i="0" dirty="0">
                <a:solidFill>
                  <a:srgbClr val="333333"/>
                </a:solidFill>
                <a:effectLst/>
                <a:latin typeface="inherit"/>
              </a:rPr>
              <a:t>WEP and WPA/WPA2 :- Wired equivalence privacy(WEP)and </a:t>
            </a:r>
            <a:r>
              <a:rPr lang="en-US" b="0" i="0" dirty="0" err="1">
                <a:solidFill>
                  <a:srgbClr val="333333"/>
                </a:solidFill>
                <a:effectLst/>
                <a:latin typeface="inherit"/>
              </a:rPr>
              <a:t>WiFi</a:t>
            </a:r>
            <a:r>
              <a:rPr lang="en-US" b="0" i="0" dirty="0">
                <a:solidFill>
                  <a:srgbClr val="333333"/>
                </a:solidFill>
                <a:effectLst/>
                <a:latin typeface="inherit"/>
              </a:rPr>
              <a:t> Protected Access (WPA/WPA2) are the security mechanism used to provide the secured communication between STA and AP</a:t>
            </a:r>
          </a:p>
        </p:txBody>
      </p:sp>
      <p:sp>
        <p:nvSpPr>
          <p:cNvPr id="4" name="TextBox 3">
            <a:extLst>
              <a:ext uri="{FF2B5EF4-FFF2-40B4-BE49-F238E27FC236}">
                <a16:creationId xmlns:a16="http://schemas.microsoft.com/office/drawing/2014/main" id="{CA6BDFBA-9BBF-4331-A2BC-F5F6BE1B77A2}"/>
              </a:ext>
            </a:extLst>
          </p:cNvPr>
          <p:cNvSpPr txBox="1"/>
          <p:nvPr/>
        </p:nvSpPr>
        <p:spPr>
          <a:xfrm>
            <a:off x="5797023" y="3331330"/>
            <a:ext cx="6252577"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inherit"/>
              </a:rPr>
              <a:t>BAND :- wireless network basically works in between 2 Band frequency that in 2.4GHZ and 5GHZ. So band is frequency in which </a:t>
            </a:r>
            <a:r>
              <a:rPr lang="en-US" b="0" i="0" dirty="0" err="1">
                <a:solidFill>
                  <a:srgbClr val="333333"/>
                </a:solidFill>
                <a:effectLst/>
                <a:latin typeface="inherit"/>
              </a:rPr>
              <a:t>WiFi</a:t>
            </a:r>
            <a:r>
              <a:rPr lang="en-US" b="0" i="0" dirty="0">
                <a:solidFill>
                  <a:srgbClr val="333333"/>
                </a:solidFill>
                <a:effectLst/>
                <a:latin typeface="inherit"/>
              </a:rPr>
              <a:t> Devices can work, it’s all depend on the hardware capability of device</a:t>
            </a:r>
          </a:p>
          <a:p>
            <a:pPr marL="285750" indent="-285750">
              <a:buFont typeface="Arial" panose="020B0604020202020204" pitchFamily="34" charset="0"/>
              <a:buChar char="•"/>
            </a:pPr>
            <a:endParaRPr lang="hi-IN" dirty="0"/>
          </a:p>
        </p:txBody>
      </p:sp>
      <p:sp>
        <p:nvSpPr>
          <p:cNvPr id="6" name="TextBox 5">
            <a:extLst>
              <a:ext uri="{FF2B5EF4-FFF2-40B4-BE49-F238E27FC236}">
                <a16:creationId xmlns:a16="http://schemas.microsoft.com/office/drawing/2014/main" id="{DE06833A-E4ED-4368-AB12-06EBADFC1452}"/>
              </a:ext>
            </a:extLst>
          </p:cNvPr>
          <p:cNvSpPr txBox="1"/>
          <p:nvPr/>
        </p:nvSpPr>
        <p:spPr>
          <a:xfrm>
            <a:off x="4386152" y="4743343"/>
            <a:ext cx="7805848"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inherit"/>
              </a:rPr>
              <a:t>CHANNEL :- Band is further divided in sub group called channel. This is used to handle the interference between the 2 wireless devices. There is around 13 channels in 2.4GHz band and 42 channels 5GHz band. There is some restriction on use of this channels which differ from country to country</a:t>
            </a:r>
          </a:p>
          <a:p>
            <a:endParaRPr lang="hi-IN" dirty="0"/>
          </a:p>
        </p:txBody>
      </p:sp>
    </p:spTree>
    <p:extLst>
      <p:ext uri="{BB962C8B-B14F-4D97-AF65-F5344CB8AC3E}">
        <p14:creationId xmlns:p14="http://schemas.microsoft.com/office/powerpoint/2010/main" val="2305629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1DE0D5-EF63-4A80-87EA-D0B80A103975}"/>
              </a:ext>
            </a:extLst>
          </p:cNvPr>
          <p:cNvSpPr txBox="1"/>
          <p:nvPr/>
        </p:nvSpPr>
        <p:spPr>
          <a:xfrm>
            <a:off x="3722914" y="643813"/>
            <a:ext cx="3490058" cy="646331"/>
          </a:xfrm>
          <a:prstGeom prst="rect">
            <a:avLst/>
          </a:prstGeom>
          <a:noFill/>
        </p:spPr>
        <p:txBody>
          <a:bodyPr wrap="none" rtlCol="0">
            <a:spAutoFit/>
          </a:bodyPr>
          <a:lstStyle/>
          <a:p>
            <a:r>
              <a:rPr lang="en-US" sz="3600" b="1" dirty="0">
                <a:solidFill>
                  <a:srgbClr val="0070C0"/>
                </a:solidFill>
              </a:rPr>
              <a:t>Operating modes</a:t>
            </a:r>
            <a:endParaRPr lang="hi-IN" sz="3600" b="1" dirty="0">
              <a:solidFill>
                <a:srgbClr val="0070C0"/>
              </a:solidFill>
            </a:endParaRPr>
          </a:p>
        </p:txBody>
      </p:sp>
      <p:pic>
        <p:nvPicPr>
          <p:cNvPr id="4" name="Picture 3">
            <a:extLst>
              <a:ext uri="{FF2B5EF4-FFF2-40B4-BE49-F238E27FC236}">
                <a16:creationId xmlns:a16="http://schemas.microsoft.com/office/drawing/2014/main" id="{5C56B733-831D-4BF9-939A-127AB385A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12" y="4040155"/>
            <a:ext cx="4482501" cy="2177725"/>
          </a:xfrm>
          <a:prstGeom prst="rect">
            <a:avLst/>
          </a:prstGeom>
        </p:spPr>
      </p:pic>
      <p:pic>
        <p:nvPicPr>
          <p:cNvPr id="6" name="Picture 5">
            <a:extLst>
              <a:ext uri="{FF2B5EF4-FFF2-40B4-BE49-F238E27FC236}">
                <a16:creationId xmlns:a16="http://schemas.microsoft.com/office/drawing/2014/main" id="{CC197C35-DCF8-41D0-AFB3-F88DC8B27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9796" y="3694922"/>
            <a:ext cx="4451859" cy="2513597"/>
          </a:xfrm>
          <a:prstGeom prst="rect">
            <a:avLst/>
          </a:prstGeom>
        </p:spPr>
      </p:pic>
      <p:sp>
        <p:nvSpPr>
          <p:cNvPr id="7" name="TextBox 6">
            <a:extLst>
              <a:ext uri="{FF2B5EF4-FFF2-40B4-BE49-F238E27FC236}">
                <a16:creationId xmlns:a16="http://schemas.microsoft.com/office/drawing/2014/main" id="{46CA0DB6-646D-4F8A-AE80-A0331C2EB014}"/>
              </a:ext>
            </a:extLst>
          </p:cNvPr>
          <p:cNvSpPr txBox="1"/>
          <p:nvPr/>
        </p:nvSpPr>
        <p:spPr>
          <a:xfrm>
            <a:off x="1946654" y="1735494"/>
            <a:ext cx="1117614" cy="461665"/>
          </a:xfrm>
          <a:prstGeom prst="rect">
            <a:avLst/>
          </a:prstGeom>
          <a:noFill/>
        </p:spPr>
        <p:txBody>
          <a:bodyPr wrap="none" rtlCol="0">
            <a:spAutoFit/>
          </a:bodyPr>
          <a:lstStyle/>
          <a:p>
            <a:r>
              <a:rPr lang="en-US" sz="2400" b="1" dirty="0">
                <a:solidFill>
                  <a:srgbClr val="FF0000"/>
                </a:solidFill>
              </a:rPr>
              <a:t>Ad-Hoc</a:t>
            </a:r>
            <a:endParaRPr lang="hi-IN" sz="2400" b="1" dirty="0">
              <a:solidFill>
                <a:srgbClr val="FF0000"/>
              </a:solidFill>
            </a:endParaRPr>
          </a:p>
        </p:txBody>
      </p:sp>
      <p:sp>
        <p:nvSpPr>
          <p:cNvPr id="9" name="TextBox 8">
            <a:extLst>
              <a:ext uri="{FF2B5EF4-FFF2-40B4-BE49-F238E27FC236}">
                <a16:creationId xmlns:a16="http://schemas.microsoft.com/office/drawing/2014/main" id="{F5B19ADA-F45E-4FA7-BB77-191DCA327B37}"/>
              </a:ext>
            </a:extLst>
          </p:cNvPr>
          <p:cNvSpPr txBox="1"/>
          <p:nvPr/>
        </p:nvSpPr>
        <p:spPr>
          <a:xfrm>
            <a:off x="8082978" y="1797050"/>
            <a:ext cx="2292664" cy="461665"/>
          </a:xfrm>
          <a:prstGeom prst="rect">
            <a:avLst/>
          </a:prstGeom>
          <a:noFill/>
        </p:spPr>
        <p:txBody>
          <a:bodyPr wrap="square">
            <a:spAutoFit/>
          </a:bodyPr>
          <a:lstStyle/>
          <a:p>
            <a:r>
              <a:rPr lang="en-US" sz="2400" b="1" dirty="0">
                <a:solidFill>
                  <a:srgbClr val="FF0000"/>
                </a:solidFill>
              </a:rPr>
              <a:t>Infrastructure</a:t>
            </a:r>
            <a:endParaRPr lang="hi-IN" sz="2400" b="1" dirty="0">
              <a:solidFill>
                <a:srgbClr val="FF0000"/>
              </a:solidFill>
            </a:endParaRPr>
          </a:p>
        </p:txBody>
      </p:sp>
      <p:sp>
        <p:nvSpPr>
          <p:cNvPr id="10" name="TextBox 9">
            <a:extLst>
              <a:ext uri="{FF2B5EF4-FFF2-40B4-BE49-F238E27FC236}">
                <a16:creationId xmlns:a16="http://schemas.microsoft.com/office/drawing/2014/main" id="{5989FDC7-840C-451C-86C4-3FB791A88032}"/>
              </a:ext>
            </a:extLst>
          </p:cNvPr>
          <p:cNvSpPr txBox="1"/>
          <p:nvPr/>
        </p:nvSpPr>
        <p:spPr>
          <a:xfrm>
            <a:off x="219801" y="2258715"/>
            <a:ext cx="5688934" cy="1815882"/>
          </a:xfrm>
          <a:prstGeom prst="rect">
            <a:avLst/>
          </a:prstGeom>
          <a:noFill/>
        </p:spPr>
        <p:txBody>
          <a:bodyPr wrap="square" rtlCol="0">
            <a:spAutoFit/>
          </a:bodyPr>
          <a:lstStyle/>
          <a:p>
            <a:r>
              <a:rPr lang="en-US" sz="1600" b="0" i="0" dirty="0">
                <a:solidFill>
                  <a:srgbClr val="333333"/>
                </a:solidFill>
                <a:effectLst/>
                <a:latin typeface="Helvetica" panose="020B0604020202020204" pitchFamily="34" charset="0"/>
              </a:rPr>
              <a:t>In Ad-hoc wireless client or STA communicate with each other without any wireless AP. Ad hoc mode is also called as peer to peer mode. Wireless client in Ad hoc mode IBSS. In Ad hoc first wireless client takes some responsibility AP. This responsibility include periodic beacon and authenticating the other STA or client. But this client dose not relay the communication between 2 other clients.</a:t>
            </a:r>
            <a:endParaRPr lang="hi-IN" sz="1600" dirty="0"/>
          </a:p>
        </p:txBody>
      </p:sp>
      <p:sp>
        <p:nvSpPr>
          <p:cNvPr id="12" name="TextBox 11">
            <a:extLst>
              <a:ext uri="{FF2B5EF4-FFF2-40B4-BE49-F238E27FC236}">
                <a16:creationId xmlns:a16="http://schemas.microsoft.com/office/drawing/2014/main" id="{49FE04D5-5C62-486E-87DF-FBF7A3164C0A}"/>
              </a:ext>
            </a:extLst>
          </p:cNvPr>
          <p:cNvSpPr txBox="1"/>
          <p:nvPr/>
        </p:nvSpPr>
        <p:spPr>
          <a:xfrm>
            <a:off x="6426460" y="2324614"/>
            <a:ext cx="5479401" cy="1200329"/>
          </a:xfrm>
          <a:prstGeom prst="rect">
            <a:avLst/>
          </a:prstGeom>
          <a:noFill/>
        </p:spPr>
        <p:txBody>
          <a:bodyPr wrap="square">
            <a:spAutoFit/>
          </a:bodyPr>
          <a:lstStyle/>
          <a:p>
            <a:r>
              <a:rPr lang="en-US" b="0" i="0" dirty="0">
                <a:solidFill>
                  <a:srgbClr val="333333"/>
                </a:solidFill>
                <a:effectLst/>
                <a:latin typeface="Helvetica" panose="020B0604020202020204" pitchFamily="34" charset="0"/>
              </a:rPr>
              <a:t>In infrastructure mode there is at least one AP and one wireless client present. Wireless client use the wireless AP to access the resource on traditional wired network.</a:t>
            </a:r>
            <a:endParaRPr lang="hi-IN" dirty="0"/>
          </a:p>
        </p:txBody>
      </p:sp>
    </p:spTree>
    <p:extLst>
      <p:ext uri="{BB962C8B-B14F-4D97-AF65-F5344CB8AC3E}">
        <p14:creationId xmlns:p14="http://schemas.microsoft.com/office/powerpoint/2010/main" val="327667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3C4771-B33F-42B0-93C5-F08A9A7D2C7C}"/>
              </a:ext>
            </a:extLst>
          </p:cNvPr>
          <p:cNvSpPr txBox="1"/>
          <p:nvPr/>
        </p:nvSpPr>
        <p:spPr>
          <a:xfrm>
            <a:off x="4366727" y="494523"/>
            <a:ext cx="2597827" cy="923330"/>
          </a:xfrm>
          <a:prstGeom prst="rect">
            <a:avLst/>
          </a:prstGeom>
          <a:noFill/>
        </p:spPr>
        <p:txBody>
          <a:bodyPr wrap="none" rtlCol="0">
            <a:spAutoFit/>
          </a:bodyPr>
          <a:lstStyle/>
          <a:p>
            <a:r>
              <a:rPr lang="en-IN" sz="5400" b="1" dirty="0">
                <a:solidFill>
                  <a:srgbClr val="0070C0"/>
                </a:solidFill>
              </a:rPr>
              <a:t>Protocol</a:t>
            </a:r>
            <a:endParaRPr lang="hi-IN" sz="5400" b="1" dirty="0">
              <a:solidFill>
                <a:srgbClr val="0070C0"/>
              </a:solidFill>
            </a:endParaRPr>
          </a:p>
        </p:txBody>
      </p:sp>
      <p:sp>
        <p:nvSpPr>
          <p:cNvPr id="3" name="TextBox 2">
            <a:extLst>
              <a:ext uri="{FF2B5EF4-FFF2-40B4-BE49-F238E27FC236}">
                <a16:creationId xmlns:a16="http://schemas.microsoft.com/office/drawing/2014/main" id="{95810A38-DF9E-4D81-8B97-BE7275CF1169}"/>
              </a:ext>
            </a:extLst>
          </p:cNvPr>
          <p:cNvSpPr txBox="1"/>
          <p:nvPr/>
        </p:nvSpPr>
        <p:spPr>
          <a:xfrm>
            <a:off x="2761861" y="2537927"/>
            <a:ext cx="7842275" cy="1477328"/>
          </a:xfrm>
          <a:prstGeom prst="rect">
            <a:avLst/>
          </a:prstGeom>
          <a:noFill/>
        </p:spPr>
        <p:txBody>
          <a:bodyPr wrap="none" rtlCol="0">
            <a:spAutoFit/>
          </a:bodyPr>
          <a:lstStyle/>
          <a:p>
            <a:pPr marL="285750" indent="-285750">
              <a:buFont typeface="Arial" panose="020B0604020202020204" pitchFamily="34" charset="0"/>
              <a:buChar char="•"/>
            </a:pPr>
            <a:r>
              <a:rPr lang="en-IN" dirty="0"/>
              <a:t>802.11 uses data link and physical layer of OSI model</a:t>
            </a:r>
          </a:p>
          <a:p>
            <a:pPr marL="285750" indent="-285750">
              <a:buFont typeface="Arial" panose="020B0604020202020204" pitchFamily="34" charset="0"/>
              <a:buChar char="•"/>
            </a:pPr>
            <a:r>
              <a:rPr lang="en-IN" dirty="0"/>
              <a:t>802.11 works at 2.4GHz, 5GHz, 6GHz, 900MHz(802.11ah) and 60GHz(802.11ai)</a:t>
            </a:r>
          </a:p>
          <a:p>
            <a:pPr marL="285750" indent="-285750">
              <a:buFont typeface="Arial" panose="020B0604020202020204" pitchFamily="34" charset="0"/>
              <a:buChar char="•"/>
            </a:pPr>
            <a:r>
              <a:rPr lang="en-IN" dirty="0"/>
              <a:t>14 channel with 20MHz bandwidth</a:t>
            </a:r>
          </a:p>
          <a:p>
            <a:pPr marL="285750" indent="-285750">
              <a:buFont typeface="Arial" panose="020B0604020202020204" pitchFamily="34" charset="0"/>
              <a:buChar char="•"/>
            </a:pPr>
            <a:r>
              <a:rPr lang="en-IN" dirty="0"/>
              <a:t>5MHz channel spacing</a:t>
            </a:r>
          </a:p>
          <a:p>
            <a:pPr marL="285750" indent="-285750">
              <a:buFont typeface="Arial" panose="020B0604020202020204" pitchFamily="34" charset="0"/>
              <a:buChar char="•"/>
            </a:pPr>
            <a:endParaRPr lang="hi-IN" dirty="0"/>
          </a:p>
        </p:txBody>
      </p:sp>
    </p:spTree>
    <p:extLst>
      <p:ext uri="{BB962C8B-B14F-4D97-AF65-F5344CB8AC3E}">
        <p14:creationId xmlns:p14="http://schemas.microsoft.com/office/powerpoint/2010/main" val="337749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556D0E-1C0E-4857-BDF5-24840B54F329}"/>
              </a:ext>
            </a:extLst>
          </p:cNvPr>
          <p:cNvSpPr txBox="1"/>
          <p:nvPr/>
        </p:nvSpPr>
        <p:spPr>
          <a:xfrm>
            <a:off x="3685591" y="569168"/>
            <a:ext cx="4970335" cy="923330"/>
          </a:xfrm>
          <a:prstGeom prst="rect">
            <a:avLst/>
          </a:prstGeom>
          <a:noFill/>
        </p:spPr>
        <p:txBody>
          <a:bodyPr wrap="none" rtlCol="0">
            <a:spAutoFit/>
          </a:bodyPr>
          <a:lstStyle/>
          <a:p>
            <a:r>
              <a:rPr lang="en-US" sz="5400" b="1" dirty="0" err="1">
                <a:solidFill>
                  <a:srgbClr val="0070C0"/>
                </a:solidFill>
              </a:rPr>
              <a:t>WiFi</a:t>
            </a:r>
            <a:r>
              <a:rPr lang="en-US" sz="5400" b="1" dirty="0">
                <a:solidFill>
                  <a:srgbClr val="0070C0"/>
                </a:solidFill>
              </a:rPr>
              <a:t> MAC Frame</a:t>
            </a:r>
            <a:endParaRPr lang="hi-IN" sz="5400" b="1" dirty="0">
              <a:solidFill>
                <a:srgbClr val="0070C0"/>
              </a:solidFill>
            </a:endParaRPr>
          </a:p>
        </p:txBody>
      </p:sp>
      <p:sp>
        <p:nvSpPr>
          <p:cNvPr id="3" name="TextBox 2">
            <a:extLst>
              <a:ext uri="{FF2B5EF4-FFF2-40B4-BE49-F238E27FC236}">
                <a16:creationId xmlns:a16="http://schemas.microsoft.com/office/drawing/2014/main" id="{89B6828D-18D6-4AEB-A867-324F139988B2}"/>
              </a:ext>
            </a:extLst>
          </p:cNvPr>
          <p:cNvSpPr txBox="1"/>
          <p:nvPr/>
        </p:nvSpPr>
        <p:spPr>
          <a:xfrm>
            <a:off x="942391" y="1898779"/>
            <a:ext cx="10319658" cy="646331"/>
          </a:xfrm>
          <a:prstGeom prst="rect">
            <a:avLst/>
          </a:prstGeom>
          <a:noFill/>
        </p:spPr>
        <p:txBody>
          <a:bodyPr wrap="square" rtlCol="0">
            <a:spAutoFit/>
          </a:bodyPr>
          <a:lstStyle/>
          <a:p>
            <a:r>
              <a:rPr lang="en-US" b="1" i="0" dirty="0">
                <a:solidFill>
                  <a:srgbClr val="333333"/>
                </a:solidFill>
                <a:effectLst/>
                <a:latin typeface="Helvetica" panose="020B0604020202020204" pitchFamily="34" charset="0"/>
              </a:rPr>
              <a:t>Control</a:t>
            </a:r>
            <a:r>
              <a:rPr lang="en-US" b="0" i="0" dirty="0">
                <a:solidFill>
                  <a:srgbClr val="333333"/>
                </a:solidFill>
                <a:effectLst/>
                <a:latin typeface="Helvetica" panose="020B0604020202020204" pitchFamily="34" charset="0"/>
              </a:rPr>
              <a:t> :- Control frame is basically used for RTS(Request to send), CTS(Clear to send),PS (Power save Poll), ACK (Acknowledgement) control frame assist the reliability of data.</a:t>
            </a:r>
            <a:endParaRPr lang="hi-IN" dirty="0"/>
          </a:p>
        </p:txBody>
      </p:sp>
      <p:pic>
        <p:nvPicPr>
          <p:cNvPr id="5" name="Picture 4">
            <a:extLst>
              <a:ext uri="{FF2B5EF4-FFF2-40B4-BE49-F238E27FC236}">
                <a16:creationId xmlns:a16="http://schemas.microsoft.com/office/drawing/2014/main" id="{0662A7FF-D85D-4BB2-88C5-F78E022C8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958" y="2736787"/>
            <a:ext cx="5938455" cy="3419617"/>
          </a:xfrm>
          <a:prstGeom prst="rect">
            <a:avLst/>
          </a:prstGeom>
        </p:spPr>
      </p:pic>
    </p:spTree>
    <p:extLst>
      <p:ext uri="{BB962C8B-B14F-4D97-AF65-F5344CB8AC3E}">
        <p14:creationId xmlns:p14="http://schemas.microsoft.com/office/powerpoint/2010/main" val="2662246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556D0E-1C0E-4857-BDF5-24840B54F329}"/>
              </a:ext>
            </a:extLst>
          </p:cNvPr>
          <p:cNvSpPr txBox="1"/>
          <p:nvPr/>
        </p:nvSpPr>
        <p:spPr>
          <a:xfrm>
            <a:off x="3685591" y="569168"/>
            <a:ext cx="4970335" cy="923330"/>
          </a:xfrm>
          <a:prstGeom prst="rect">
            <a:avLst/>
          </a:prstGeom>
          <a:noFill/>
        </p:spPr>
        <p:txBody>
          <a:bodyPr wrap="none" rtlCol="0">
            <a:spAutoFit/>
          </a:bodyPr>
          <a:lstStyle/>
          <a:p>
            <a:r>
              <a:rPr lang="en-US" sz="5400" b="1" dirty="0" err="1">
                <a:solidFill>
                  <a:srgbClr val="0070C0"/>
                </a:solidFill>
              </a:rPr>
              <a:t>WiFi</a:t>
            </a:r>
            <a:r>
              <a:rPr lang="en-US" sz="5400" b="1" dirty="0">
                <a:solidFill>
                  <a:srgbClr val="0070C0"/>
                </a:solidFill>
              </a:rPr>
              <a:t> MAC Frame</a:t>
            </a:r>
            <a:endParaRPr lang="hi-IN" sz="5400" b="1" dirty="0">
              <a:solidFill>
                <a:srgbClr val="0070C0"/>
              </a:solidFill>
            </a:endParaRPr>
          </a:p>
        </p:txBody>
      </p:sp>
      <p:sp>
        <p:nvSpPr>
          <p:cNvPr id="3" name="TextBox 2">
            <a:extLst>
              <a:ext uri="{FF2B5EF4-FFF2-40B4-BE49-F238E27FC236}">
                <a16:creationId xmlns:a16="http://schemas.microsoft.com/office/drawing/2014/main" id="{89B6828D-18D6-4AEB-A867-324F139988B2}"/>
              </a:ext>
            </a:extLst>
          </p:cNvPr>
          <p:cNvSpPr txBox="1"/>
          <p:nvPr/>
        </p:nvSpPr>
        <p:spPr>
          <a:xfrm>
            <a:off x="942391" y="1898779"/>
            <a:ext cx="10319658" cy="923330"/>
          </a:xfrm>
          <a:prstGeom prst="rect">
            <a:avLst/>
          </a:prstGeom>
          <a:noFill/>
        </p:spPr>
        <p:txBody>
          <a:bodyPr wrap="square" rtlCol="0">
            <a:spAutoFit/>
          </a:bodyPr>
          <a:lstStyle/>
          <a:p>
            <a:r>
              <a:rPr lang="en-US" b="1" i="0" dirty="0">
                <a:solidFill>
                  <a:srgbClr val="333333"/>
                </a:solidFill>
                <a:effectLst/>
                <a:latin typeface="Helvetica" panose="020B0604020202020204" pitchFamily="34" charset="0"/>
              </a:rPr>
              <a:t>Management</a:t>
            </a:r>
            <a:r>
              <a:rPr lang="en-US" b="0" i="0" dirty="0">
                <a:solidFill>
                  <a:srgbClr val="333333"/>
                </a:solidFill>
                <a:effectLst/>
                <a:latin typeface="Helvetica" panose="020B0604020202020204" pitchFamily="34" charset="0"/>
              </a:rPr>
              <a:t> :- Actual work of management frame is for transmitting the Beacon, probe for request and response, authentication and De-authentication, Association request and response, disassociation, Re-association request and response .</a:t>
            </a:r>
            <a:endParaRPr lang="hi-IN" dirty="0"/>
          </a:p>
        </p:txBody>
      </p:sp>
      <p:pic>
        <p:nvPicPr>
          <p:cNvPr id="6" name="Picture 5">
            <a:extLst>
              <a:ext uri="{FF2B5EF4-FFF2-40B4-BE49-F238E27FC236}">
                <a16:creationId xmlns:a16="http://schemas.microsoft.com/office/drawing/2014/main" id="{DF1BFF73-E8B3-4883-961E-3C0620732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722" y="3024852"/>
            <a:ext cx="9005596" cy="3010320"/>
          </a:xfrm>
          <a:prstGeom prst="rect">
            <a:avLst/>
          </a:prstGeom>
        </p:spPr>
      </p:pic>
    </p:spTree>
    <p:extLst>
      <p:ext uri="{BB962C8B-B14F-4D97-AF65-F5344CB8AC3E}">
        <p14:creationId xmlns:p14="http://schemas.microsoft.com/office/powerpoint/2010/main" val="1907014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556D0E-1C0E-4857-BDF5-24840B54F329}"/>
              </a:ext>
            </a:extLst>
          </p:cNvPr>
          <p:cNvSpPr txBox="1"/>
          <p:nvPr/>
        </p:nvSpPr>
        <p:spPr>
          <a:xfrm>
            <a:off x="3685591" y="569168"/>
            <a:ext cx="4970335" cy="923330"/>
          </a:xfrm>
          <a:prstGeom prst="rect">
            <a:avLst/>
          </a:prstGeom>
          <a:noFill/>
        </p:spPr>
        <p:txBody>
          <a:bodyPr wrap="none" rtlCol="0">
            <a:spAutoFit/>
          </a:bodyPr>
          <a:lstStyle/>
          <a:p>
            <a:r>
              <a:rPr lang="en-US" sz="5400" b="1" dirty="0" err="1">
                <a:solidFill>
                  <a:srgbClr val="0070C0"/>
                </a:solidFill>
              </a:rPr>
              <a:t>WiFi</a:t>
            </a:r>
            <a:r>
              <a:rPr lang="en-US" sz="5400" b="1" dirty="0">
                <a:solidFill>
                  <a:srgbClr val="0070C0"/>
                </a:solidFill>
              </a:rPr>
              <a:t> MAC Frame</a:t>
            </a:r>
            <a:endParaRPr lang="hi-IN" sz="5400" b="1" dirty="0">
              <a:solidFill>
                <a:srgbClr val="0070C0"/>
              </a:solidFill>
            </a:endParaRPr>
          </a:p>
        </p:txBody>
      </p:sp>
      <p:sp>
        <p:nvSpPr>
          <p:cNvPr id="3" name="TextBox 2">
            <a:extLst>
              <a:ext uri="{FF2B5EF4-FFF2-40B4-BE49-F238E27FC236}">
                <a16:creationId xmlns:a16="http://schemas.microsoft.com/office/drawing/2014/main" id="{89B6828D-18D6-4AEB-A867-324F139988B2}"/>
              </a:ext>
            </a:extLst>
          </p:cNvPr>
          <p:cNvSpPr txBox="1"/>
          <p:nvPr/>
        </p:nvSpPr>
        <p:spPr>
          <a:xfrm>
            <a:off x="942391" y="1898779"/>
            <a:ext cx="10319658" cy="369332"/>
          </a:xfrm>
          <a:prstGeom prst="rect">
            <a:avLst/>
          </a:prstGeom>
          <a:noFill/>
        </p:spPr>
        <p:txBody>
          <a:bodyPr wrap="square" rtlCol="0">
            <a:spAutoFit/>
          </a:bodyPr>
          <a:lstStyle/>
          <a:p>
            <a:r>
              <a:rPr lang="en-US" b="1" i="0" dirty="0">
                <a:solidFill>
                  <a:srgbClr val="333333"/>
                </a:solidFill>
                <a:effectLst/>
                <a:latin typeface="Helvetica" panose="020B0604020202020204" pitchFamily="34" charset="0"/>
              </a:rPr>
              <a:t> Data</a:t>
            </a:r>
            <a:r>
              <a:rPr lang="en-US" b="0" i="0" dirty="0">
                <a:solidFill>
                  <a:srgbClr val="333333"/>
                </a:solidFill>
                <a:effectLst/>
                <a:latin typeface="Helvetica" panose="020B0604020202020204" pitchFamily="34" charset="0"/>
              </a:rPr>
              <a:t> :- Data frame is used to carry the data.</a:t>
            </a:r>
            <a:endParaRPr lang="hi-IN" dirty="0"/>
          </a:p>
        </p:txBody>
      </p:sp>
      <p:pic>
        <p:nvPicPr>
          <p:cNvPr id="5" name="Picture 4">
            <a:extLst>
              <a:ext uri="{FF2B5EF4-FFF2-40B4-BE49-F238E27FC236}">
                <a16:creationId xmlns:a16="http://schemas.microsoft.com/office/drawing/2014/main" id="{E622FB7E-5F2B-4085-A078-CC6DF30F7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840" y="2481943"/>
            <a:ext cx="5961233" cy="3564293"/>
          </a:xfrm>
          <a:prstGeom prst="rect">
            <a:avLst/>
          </a:prstGeom>
        </p:spPr>
      </p:pic>
    </p:spTree>
    <p:extLst>
      <p:ext uri="{BB962C8B-B14F-4D97-AF65-F5344CB8AC3E}">
        <p14:creationId xmlns:p14="http://schemas.microsoft.com/office/powerpoint/2010/main" val="768581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B3342A-7DB0-4F2F-90AF-461B73915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005"/>
            <a:ext cx="11978180" cy="5062154"/>
          </a:xfrm>
          <a:prstGeom prst="rect">
            <a:avLst/>
          </a:prstGeom>
        </p:spPr>
      </p:pic>
      <p:sp>
        <p:nvSpPr>
          <p:cNvPr id="4" name="TextBox 3">
            <a:extLst>
              <a:ext uri="{FF2B5EF4-FFF2-40B4-BE49-F238E27FC236}">
                <a16:creationId xmlns:a16="http://schemas.microsoft.com/office/drawing/2014/main" id="{A09857B0-5BC6-49F9-A883-C1AF701F4AA9}"/>
              </a:ext>
            </a:extLst>
          </p:cNvPr>
          <p:cNvSpPr txBox="1"/>
          <p:nvPr/>
        </p:nvSpPr>
        <p:spPr>
          <a:xfrm>
            <a:off x="6330520" y="4047729"/>
            <a:ext cx="2781716"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Control frame </a:t>
            </a:r>
          </a:p>
          <a:p>
            <a:pPr marL="285750" indent="-285750">
              <a:buFont typeface="Arial" panose="020B0604020202020204" pitchFamily="34" charset="0"/>
              <a:buChar char="•"/>
            </a:pPr>
            <a:r>
              <a:rPr lang="en-US" b="1" dirty="0"/>
              <a:t>Management frame </a:t>
            </a:r>
          </a:p>
          <a:p>
            <a:pPr marL="285750" indent="-285750">
              <a:buFont typeface="Arial" panose="020B0604020202020204" pitchFamily="34" charset="0"/>
              <a:buChar char="•"/>
            </a:pPr>
            <a:r>
              <a:rPr lang="en-US" b="1" dirty="0"/>
              <a:t>Data frame</a:t>
            </a:r>
            <a:endParaRPr lang="hi-IN" b="1" dirty="0"/>
          </a:p>
        </p:txBody>
      </p:sp>
      <p:pic>
        <p:nvPicPr>
          <p:cNvPr id="8" name="Picture 7">
            <a:extLst>
              <a:ext uri="{FF2B5EF4-FFF2-40B4-BE49-F238E27FC236}">
                <a16:creationId xmlns:a16="http://schemas.microsoft.com/office/drawing/2014/main" id="{879D72FF-9A07-40B4-90D1-9381517FBE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470" y="5169159"/>
            <a:ext cx="11179240" cy="1103734"/>
          </a:xfrm>
          <a:prstGeom prst="rect">
            <a:avLst/>
          </a:prstGeom>
        </p:spPr>
      </p:pic>
    </p:spTree>
    <p:extLst>
      <p:ext uri="{BB962C8B-B14F-4D97-AF65-F5344CB8AC3E}">
        <p14:creationId xmlns:p14="http://schemas.microsoft.com/office/powerpoint/2010/main" val="663456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556D0E-1C0E-4857-BDF5-24840B54F329}"/>
              </a:ext>
            </a:extLst>
          </p:cNvPr>
          <p:cNvSpPr txBox="1"/>
          <p:nvPr/>
        </p:nvSpPr>
        <p:spPr>
          <a:xfrm>
            <a:off x="3284374" y="102638"/>
            <a:ext cx="4970335" cy="923330"/>
          </a:xfrm>
          <a:prstGeom prst="rect">
            <a:avLst/>
          </a:prstGeom>
          <a:noFill/>
        </p:spPr>
        <p:txBody>
          <a:bodyPr wrap="none" rtlCol="0">
            <a:spAutoFit/>
          </a:bodyPr>
          <a:lstStyle/>
          <a:p>
            <a:r>
              <a:rPr lang="en-US" sz="5400" b="1" dirty="0" err="1">
                <a:solidFill>
                  <a:srgbClr val="0070C0"/>
                </a:solidFill>
              </a:rPr>
              <a:t>WiFi</a:t>
            </a:r>
            <a:r>
              <a:rPr lang="en-US" sz="5400" b="1" dirty="0">
                <a:solidFill>
                  <a:srgbClr val="0070C0"/>
                </a:solidFill>
              </a:rPr>
              <a:t> MAC Frame</a:t>
            </a:r>
            <a:endParaRPr lang="hi-IN" sz="5400" b="1" dirty="0">
              <a:solidFill>
                <a:srgbClr val="0070C0"/>
              </a:solidFill>
            </a:endParaRPr>
          </a:p>
        </p:txBody>
      </p:sp>
      <p:sp>
        <p:nvSpPr>
          <p:cNvPr id="8" name="TextBox 7">
            <a:extLst>
              <a:ext uri="{FF2B5EF4-FFF2-40B4-BE49-F238E27FC236}">
                <a16:creationId xmlns:a16="http://schemas.microsoft.com/office/drawing/2014/main" id="{37D5C2BF-E4FC-4B3D-AB78-3F57D5D5EE09}"/>
              </a:ext>
            </a:extLst>
          </p:cNvPr>
          <p:cNvSpPr txBox="1"/>
          <p:nvPr/>
        </p:nvSpPr>
        <p:spPr>
          <a:xfrm>
            <a:off x="1173322" y="1175258"/>
            <a:ext cx="8465199" cy="369332"/>
          </a:xfrm>
          <a:prstGeom prst="rect">
            <a:avLst/>
          </a:prstGeom>
          <a:noFill/>
        </p:spPr>
        <p:txBody>
          <a:bodyPr wrap="square">
            <a:spAutoFit/>
          </a:bodyPr>
          <a:lstStyle/>
          <a:p>
            <a:r>
              <a:rPr lang="en-US" b="1" i="0" dirty="0">
                <a:solidFill>
                  <a:srgbClr val="333333"/>
                </a:solidFill>
                <a:effectLst/>
                <a:latin typeface="Helvetica" panose="020B0604020202020204" pitchFamily="34" charset="0"/>
              </a:rPr>
              <a:t>Frame Control</a:t>
            </a:r>
            <a:r>
              <a:rPr lang="en-US" b="0" i="0" dirty="0">
                <a:solidFill>
                  <a:srgbClr val="333333"/>
                </a:solidFill>
                <a:effectLst/>
                <a:latin typeface="Helvetica" panose="020B0604020202020204" pitchFamily="34" charset="0"/>
              </a:rPr>
              <a:t> :- Made up of 2 Bytes, contain following fields.</a:t>
            </a:r>
            <a:endParaRPr lang="hi-IN" dirty="0"/>
          </a:p>
        </p:txBody>
      </p:sp>
      <p:pic>
        <p:nvPicPr>
          <p:cNvPr id="10" name="Picture 9">
            <a:extLst>
              <a:ext uri="{FF2B5EF4-FFF2-40B4-BE49-F238E27FC236}">
                <a16:creationId xmlns:a16="http://schemas.microsoft.com/office/drawing/2014/main" id="{0D53B6F5-A608-48CF-83F7-BC20D345F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951" y="1825785"/>
            <a:ext cx="10340654" cy="1001390"/>
          </a:xfrm>
          <a:prstGeom prst="rect">
            <a:avLst/>
          </a:prstGeom>
        </p:spPr>
      </p:pic>
      <p:sp>
        <p:nvSpPr>
          <p:cNvPr id="14" name="TextBox 13">
            <a:extLst>
              <a:ext uri="{FF2B5EF4-FFF2-40B4-BE49-F238E27FC236}">
                <a16:creationId xmlns:a16="http://schemas.microsoft.com/office/drawing/2014/main" id="{36E20A0C-5DDA-4CA1-8B14-3AB00A0BB62D}"/>
              </a:ext>
            </a:extLst>
          </p:cNvPr>
          <p:cNvSpPr txBox="1"/>
          <p:nvPr/>
        </p:nvSpPr>
        <p:spPr>
          <a:xfrm>
            <a:off x="1116951" y="2830497"/>
            <a:ext cx="9958098" cy="1200329"/>
          </a:xfrm>
          <a:prstGeom prst="rect">
            <a:avLst/>
          </a:prstGeom>
          <a:noFill/>
        </p:spPr>
        <p:txBody>
          <a:bodyPr wrap="square">
            <a:spAutoFit/>
          </a:bodyPr>
          <a:lstStyle/>
          <a:p>
            <a:pPr marL="285750" indent="-285750" algn="just" fontAlgn="base">
              <a:buFont typeface="Arial" panose="020B0604020202020204" pitchFamily="34" charset="0"/>
              <a:buChar char="•"/>
            </a:pPr>
            <a:r>
              <a:rPr lang="en-US" b="0" i="0" dirty="0">
                <a:solidFill>
                  <a:srgbClr val="333333"/>
                </a:solidFill>
                <a:effectLst/>
                <a:latin typeface="Helvetica" panose="020B0604020202020204" pitchFamily="34" charset="0"/>
              </a:rPr>
              <a:t>Protocol version : – By default value is 0. Used to represent 802.11.</a:t>
            </a:r>
          </a:p>
          <a:p>
            <a:pPr marL="285750" indent="-285750" algn="just" fontAlgn="base">
              <a:buFont typeface="Arial" panose="020B0604020202020204" pitchFamily="34" charset="0"/>
              <a:buChar char="•"/>
            </a:pPr>
            <a:r>
              <a:rPr lang="en-US" b="0" i="0" dirty="0">
                <a:solidFill>
                  <a:srgbClr val="333333"/>
                </a:solidFill>
                <a:effectLst/>
                <a:latin typeface="Helvetica" panose="020B0604020202020204" pitchFamily="34" charset="0"/>
              </a:rPr>
              <a:t>Type :- used to represent type of frame Control (01), Management (00), Data (10).</a:t>
            </a:r>
          </a:p>
          <a:p>
            <a:pPr marL="285750" indent="-285750" algn="just" fontAlgn="base">
              <a:buFont typeface="Arial" panose="020B0604020202020204" pitchFamily="34" charset="0"/>
              <a:buChar char="•"/>
            </a:pPr>
            <a:r>
              <a:rPr lang="en-US" b="0" i="0" dirty="0">
                <a:solidFill>
                  <a:srgbClr val="333333"/>
                </a:solidFill>
                <a:effectLst/>
                <a:latin typeface="Helvetica" panose="020B0604020202020204" pitchFamily="34" charset="0"/>
              </a:rPr>
              <a:t>Subtype :- used to represent subtype of frame.</a:t>
            </a:r>
          </a:p>
          <a:p>
            <a:pPr marL="285750" indent="-285750" algn="just" fontAlgn="base">
              <a:buFont typeface="Arial" panose="020B0604020202020204" pitchFamily="34" charset="0"/>
              <a:buChar char="•"/>
            </a:pPr>
            <a:r>
              <a:rPr lang="en-US" b="0" i="0" dirty="0">
                <a:solidFill>
                  <a:srgbClr val="333333"/>
                </a:solidFill>
                <a:effectLst/>
                <a:latin typeface="Helvetica" panose="020B0604020202020204" pitchFamily="34" charset="0"/>
              </a:rPr>
              <a:t>TO DS and FROM DS :- This Indicates the direction of the flow. There are 4 values.</a:t>
            </a:r>
          </a:p>
        </p:txBody>
      </p:sp>
      <p:pic>
        <p:nvPicPr>
          <p:cNvPr id="16" name="Picture 15">
            <a:extLst>
              <a:ext uri="{FF2B5EF4-FFF2-40B4-BE49-F238E27FC236}">
                <a16:creationId xmlns:a16="http://schemas.microsoft.com/office/drawing/2014/main" id="{484D4279-24A0-48BA-AD24-85B20DC2F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321" y="4030827"/>
            <a:ext cx="10732539" cy="2185348"/>
          </a:xfrm>
          <a:prstGeom prst="rect">
            <a:avLst/>
          </a:prstGeom>
        </p:spPr>
      </p:pic>
    </p:spTree>
    <p:extLst>
      <p:ext uri="{BB962C8B-B14F-4D97-AF65-F5344CB8AC3E}">
        <p14:creationId xmlns:p14="http://schemas.microsoft.com/office/powerpoint/2010/main" val="399890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1B33AE-F295-43DD-8D7A-026D583ED3E3}"/>
              </a:ext>
            </a:extLst>
          </p:cNvPr>
          <p:cNvSpPr txBox="1"/>
          <p:nvPr/>
        </p:nvSpPr>
        <p:spPr>
          <a:xfrm>
            <a:off x="4059192" y="410546"/>
            <a:ext cx="4073616" cy="1015663"/>
          </a:xfrm>
          <a:prstGeom prst="rect">
            <a:avLst/>
          </a:prstGeom>
          <a:noFill/>
        </p:spPr>
        <p:txBody>
          <a:bodyPr wrap="none" rtlCol="0">
            <a:spAutoFit/>
          </a:bodyPr>
          <a:lstStyle/>
          <a:p>
            <a:r>
              <a:rPr lang="en-IN" sz="6000" b="1" dirty="0" err="1">
                <a:solidFill>
                  <a:srgbClr val="0070C0"/>
                </a:solidFill>
              </a:rPr>
              <a:t>WiFi</a:t>
            </a:r>
            <a:r>
              <a:rPr lang="en-IN" sz="6000" b="1" dirty="0">
                <a:solidFill>
                  <a:srgbClr val="0070C0"/>
                </a:solidFill>
              </a:rPr>
              <a:t> History</a:t>
            </a:r>
            <a:endParaRPr lang="hi-IN" sz="6000" b="1" dirty="0">
              <a:solidFill>
                <a:srgbClr val="0070C0"/>
              </a:solidFill>
            </a:endParaRPr>
          </a:p>
        </p:txBody>
      </p:sp>
      <p:sp>
        <p:nvSpPr>
          <p:cNvPr id="5" name="TextBox 4">
            <a:extLst>
              <a:ext uri="{FF2B5EF4-FFF2-40B4-BE49-F238E27FC236}">
                <a16:creationId xmlns:a16="http://schemas.microsoft.com/office/drawing/2014/main" id="{D2EC07BF-9F48-4078-8DB2-E1F233060D74}"/>
              </a:ext>
            </a:extLst>
          </p:cNvPr>
          <p:cNvSpPr txBox="1"/>
          <p:nvPr/>
        </p:nvSpPr>
        <p:spPr>
          <a:xfrm>
            <a:off x="1117489" y="2425960"/>
            <a:ext cx="10075643" cy="3539430"/>
          </a:xfrm>
          <a:prstGeom prst="rect">
            <a:avLst/>
          </a:prstGeom>
          <a:noFill/>
        </p:spPr>
        <p:txBody>
          <a:bodyPr wrap="none" rtlCol="0">
            <a:spAutoFit/>
          </a:bodyPr>
          <a:lstStyle/>
          <a:p>
            <a:pPr marL="285750" indent="-285750">
              <a:buFont typeface="Arial" panose="020B0604020202020204" pitchFamily="34" charset="0"/>
              <a:buChar char="•"/>
            </a:pPr>
            <a:r>
              <a:rPr lang="en-IN" sz="2800" dirty="0" err="1"/>
              <a:t>WiFi</a:t>
            </a:r>
            <a:r>
              <a:rPr lang="en-IN" sz="2800" dirty="0"/>
              <a:t> – Wireless Fidelity</a:t>
            </a:r>
          </a:p>
          <a:p>
            <a:pPr marL="285750" indent="-285750">
              <a:buFont typeface="Arial" panose="020B0604020202020204" pitchFamily="34" charset="0"/>
              <a:buChar char="•"/>
            </a:pPr>
            <a:r>
              <a:rPr lang="en-IN" sz="2800" dirty="0" err="1"/>
              <a:t>WiFi</a:t>
            </a:r>
            <a:r>
              <a:rPr lang="en-IN" sz="2800" dirty="0"/>
              <a:t> is a wireless network protocol based on IEEE 802.11 </a:t>
            </a:r>
          </a:p>
          <a:p>
            <a:pPr marL="285750" indent="-285750">
              <a:buFont typeface="Arial" panose="020B0604020202020204" pitchFamily="34" charset="0"/>
              <a:buChar char="•"/>
            </a:pPr>
            <a:r>
              <a:rPr lang="en-IN" sz="2800" dirty="0"/>
              <a:t>Invented by Australian radio-astronomer Jhon </a:t>
            </a:r>
            <a:r>
              <a:rPr lang="en-IN" sz="2800" dirty="0" err="1"/>
              <a:t>o’Sullivan</a:t>
            </a:r>
            <a:r>
              <a:rPr lang="en-IN" sz="2800" dirty="0"/>
              <a:t> in CSIRO</a:t>
            </a:r>
          </a:p>
          <a:p>
            <a:pPr marL="285750" indent="-285750">
              <a:buFont typeface="Arial" panose="020B0604020202020204" pitchFamily="34" charset="0"/>
              <a:buChar char="•"/>
            </a:pPr>
            <a:r>
              <a:rPr lang="en-IN" sz="2800" dirty="0"/>
              <a:t>More than 800 companies have </a:t>
            </a:r>
            <a:r>
              <a:rPr lang="en-IN" sz="2800" dirty="0" err="1"/>
              <a:t>WiFi</a:t>
            </a:r>
            <a:r>
              <a:rPr lang="en-IN" sz="2800" dirty="0"/>
              <a:t> certificate </a:t>
            </a:r>
          </a:p>
          <a:p>
            <a:pPr marL="285750" indent="-285750">
              <a:buFont typeface="Arial" panose="020B0604020202020204" pitchFamily="34" charset="0"/>
              <a:buChar char="•"/>
            </a:pPr>
            <a:r>
              <a:rPr lang="en-IN" sz="2800" dirty="0" err="1"/>
              <a:t>WiFi</a:t>
            </a:r>
            <a:r>
              <a:rPr lang="en-IN" sz="2800" dirty="0"/>
              <a:t> alliance is non profit organisation</a:t>
            </a:r>
          </a:p>
          <a:p>
            <a:pPr marL="285750" indent="-285750">
              <a:buFont typeface="Arial" panose="020B0604020202020204" pitchFamily="34" charset="0"/>
              <a:buChar char="•"/>
            </a:pPr>
            <a:r>
              <a:rPr lang="en-IN" sz="2800" dirty="0"/>
              <a:t>As of 2019, more than 3.05 billion </a:t>
            </a:r>
            <a:r>
              <a:rPr lang="en-IN" sz="2800" dirty="0" err="1"/>
              <a:t>WiFi</a:t>
            </a:r>
            <a:r>
              <a:rPr lang="en-IN" sz="2800" dirty="0"/>
              <a:t> enabled shipped globally.  </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endParaRPr lang="hi-IN" sz="2800" dirty="0"/>
          </a:p>
        </p:txBody>
      </p:sp>
      <p:pic>
        <p:nvPicPr>
          <p:cNvPr id="7" name="Picture 6">
            <a:extLst>
              <a:ext uri="{FF2B5EF4-FFF2-40B4-BE49-F238E27FC236}">
                <a16:creationId xmlns:a16="http://schemas.microsoft.com/office/drawing/2014/main" id="{FED374EB-1DED-4684-8A23-28819F557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2126" y="335877"/>
            <a:ext cx="2082540" cy="1688889"/>
          </a:xfrm>
          <a:prstGeom prst="rect">
            <a:avLst/>
          </a:prstGeom>
        </p:spPr>
      </p:pic>
      <p:pic>
        <p:nvPicPr>
          <p:cNvPr id="9" name="Picture 8">
            <a:extLst>
              <a:ext uri="{FF2B5EF4-FFF2-40B4-BE49-F238E27FC236}">
                <a16:creationId xmlns:a16="http://schemas.microsoft.com/office/drawing/2014/main" id="{BCB50EC3-4D48-4EE2-AE24-E6B758F14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05" y="296920"/>
            <a:ext cx="2781300" cy="1647825"/>
          </a:xfrm>
          <a:prstGeom prst="rect">
            <a:avLst/>
          </a:prstGeom>
        </p:spPr>
      </p:pic>
    </p:spTree>
    <p:extLst>
      <p:ext uri="{BB962C8B-B14F-4D97-AF65-F5344CB8AC3E}">
        <p14:creationId xmlns:p14="http://schemas.microsoft.com/office/powerpoint/2010/main" val="1884381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556D0E-1C0E-4857-BDF5-24840B54F329}"/>
              </a:ext>
            </a:extLst>
          </p:cNvPr>
          <p:cNvSpPr txBox="1"/>
          <p:nvPr/>
        </p:nvSpPr>
        <p:spPr>
          <a:xfrm>
            <a:off x="3312366" y="541177"/>
            <a:ext cx="4970335" cy="923330"/>
          </a:xfrm>
          <a:prstGeom prst="rect">
            <a:avLst/>
          </a:prstGeom>
          <a:noFill/>
        </p:spPr>
        <p:txBody>
          <a:bodyPr wrap="none" rtlCol="0">
            <a:spAutoFit/>
          </a:bodyPr>
          <a:lstStyle/>
          <a:p>
            <a:r>
              <a:rPr lang="en-US" sz="5400" b="1" dirty="0" err="1">
                <a:solidFill>
                  <a:srgbClr val="0070C0"/>
                </a:solidFill>
              </a:rPr>
              <a:t>WiFi</a:t>
            </a:r>
            <a:r>
              <a:rPr lang="en-US" sz="5400" b="1" dirty="0">
                <a:solidFill>
                  <a:srgbClr val="0070C0"/>
                </a:solidFill>
              </a:rPr>
              <a:t> MAC Frame</a:t>
            </a:r>
            <a:endParaRPr lang="hi-IN" sz="5400" b="1" dirty="0">
              <a:solidFill>
                <a:srgbClr val="0070C0"/>
              </a:solidFill>
            </a:endParaRPr>
          </a:p>
        </p:txBody>
      </p:sp>
      <p:pic>
        <p:nvPicPr>
          <p:cNvPr id="10" name="Picture 9">
            <a:extLst>
              <a:ext uri="{FF2B5EF4-FFF2-40B4-BE49-F238E27FC236}">
                <a16:creationId xmlns:a16="http://schemas.microsoft.com/office/drawing/2014/main" id="{0D53B6F5-A608-48CF-83F7-BC20D345F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94" y="1839145"/>
            <a:ext cx="10340654" cy="1282585"/>
          </a:xfrm>
          <a:prstGeom prst="rect">
            <a:avLst/>
          </a:prstGeom>
        </p:spPr>
      </p:pic>
      <p:sp>
        <p:nvSpPr>
          <p:cNvPr id="14" name="TextBox 13">
            <a:extLst>
              <a:ext uri="{FF2B5EF4-FFF2-40B4-BE49-F238E27FC236}">
                <a16:creationId xmlns:a16="http://schemas.microsoft.com/office/drawing/2014/main" id="{36E20A0C-5DDA-4CA1-8B14-3AB00A0BB62D}"/>
              </a:ext>
            </a:extLst>
          </p:cNvPr>
          <p:cNvSpPr txBox="1"/>
          <p:nvPr/>
        </p:nvSpPr>
        <p:spPr>
          <a:xfrm>
            <a:off x="419877" y="3285652"/>
            <a:ext cx="10245013" cy="2862322"/>
          </a:xfrm>
          <a:prstGeom prst="rect">
            <a:avLst/>
          </a:prstGeom>
          <a:noFill/>
        </p:spPr>
        <p:txBody>
          <a:bodyPr wrap="square">
            <a:spAutoFit/>
          </a:bodyPr>
          <a:lstStyle/>
          <a:p>
            <a:pPr marL="285750" indent="-285750" algn="just" fontAlgn="base">
              <a:buFont typeface="Arial" panose="020B0604020202020204" pitchFamily="34" charset="0"/>
              <a:buChar char="•"/>
            </a:pPr>
            <a:r>
              <a:rPr lang="en-US" b="0" i="0" dirty="0">
                <a:solidFill>
                  <a:srgbClr val="333333"/>
                </a:solidFill>
                <a:effectLst/>
                <a:latin typeface="Helvetica" panose="020B0604020202020204" pitchFamily="34" charset="0"/>
              </a:rPr>
              <a:t>More Fragments:- Present in management frame. Indicates fragments.</a:t>
            </a:r>
          </a:p>
          <a:p>
            <a:pPr marL="285750" indent="-285750" algn="just" fontAlgn="base">
              <a:buFont typeface="Arial" panose="020B0604020202020204" pitchFamily="34" charset="0"/>
              <a:buChar char="•"/>
            </a:pPr>
            <a:r>
              <a:rPr lang="en-US" b="0" i="0" dirty="0">
                <a:solidFill>
                  <a:srgbClr val="333333"/>
                </a:solidFill>
                <a:effectLst/>
                <a:latin typeface="Helvetica" panose="020B0604020202020204" pitchFamily="34" charset="0"/>
              </a:rPr>
              <a:t>Retry :- 0 represent original transmission, 1 represent retransmission.</a:t>
            </a:r>
          </a:p>
          <a:p>
            <a:pPr marL="285750" indent="-285750" algn="just" fontAlgn="base">
              <a:buFont typeface="Arial" panose="020B0604020202020204" pitchFamily="34" charset="0"/>
              <a:buChar char="•"/>
            </a:pPr>
            <a:r>
              <a:rPr lang="en-US" b="0" i="0" dirty="0">
                <a:solidFill>
                  <a:srgbClr val="333333"/>
                </a:solidFill>
                <a:effectLst/>
                <a:latin typeface="Helvetica" panose="020B0604020202020204" pitchFamily="34" charset="0"/>
              </a:rPr>
              <a:t>Power Mgt :- 1 Represent STA is using power save Mode. AP the buffer the data meant to send to STA</a:t>
            </a:r>
          </a:p>
          <a:p>
            <a:pPr marL="285750" indent="-285750" algn="just" fontAlgn="base">
              <a:buFont typeface="Arial" panose="020B0604020202020204" pitchFamily="34" charset="0"/>
              <a:buChar char="•"/>
            </a:pPr>
            <a:r>
              <a:rPr lang="en-US" b="0" i="0" dirty="0">
                <a:solidFill>
                  <a:srgbClr val="333333"/>
                </a:solidFill>
                <a:effectLst/>
                <a:latin typeface="Helvetica" panose="020B0604020202020204" pitchFamily="34" charset="0"/>
              </a:rPr>
              <a:t>More Data :- When the client receives a frame with the more data field when it’s awake, it knows that it cannot go to sleep and it sends out a PS-POLL message for getting that data</a:t>
            </a:r>
          </a:p>
          <a:p>
            <a:pPr marL="285750" indent="-285750" algn="just" fontAlgn="base">
              <a:buFont typeface="Arial" panose="020B0604020202020204" pitchFamily="34" charset="0"/>
              <a:buChar char="•"/>
            </a:pPr>
            <a:r>
              <a:rPr lang="en-US" b="0" i="0" dirty="0">
                <a:solidFill>
                  <a:srgbClr val="333333"/>
                </a:solidFill>
                <a:effectLst/>
                <a:latin typeface="Helvetica" panose="020B0604020202020204" pitchFamily="34" charset="0"/>
              </a:rPr>
              <a:t>WEP or protected frame :- indicates whether or not encryption and authentication are used in the frame. It can be set for all data frames and management frames, which have the subtype set to authentication.</a:t>
            </a:r>
          </a:p>
          <a:p>
            <a:pPr marL="285750" indent="-285750" algn="just" fontAlgn="base">
              <a:buFont typeface="Arial" panose="020B0604020202020204" pitchFamily="34" charset="0"/>
              <a:buChar char="•"/>
            </a:pPr>
            <a:r>
              <a:rPr lang="en-US" b="0" i="0" dirty="0">
                <a:solidFill>
                  <a:srgbClr val="333333"/>
                </a:solidFill>
                <a:effectLst/>
                <a:latin typeface="Helvetica" panose="020B0604020202020204" pitchFamily="34" charset="0"/>
              </a:rPr>
              <a:t>Order :- indicates that all received data frames must be processed in order.</a:t>
            </a:r>
          </a:p>
        </p:txBody>
      </p:sp>
    </p:spTree>
    <p:extLst>
      <p:ext uri="{BB962C8B-B14F-4D97-AF65-F5344CB8AC3E}">
        <p14:creationId xmlns:p14="http://schemas.microsoft.com/office/powerpoint/2010/main" val="2761004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F59A4A-7AEE-47B5-8523-7F984C644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80" y="298579"/>
            <a:ext cx="11179240" cy="1103734"/>
          </a:xfrm>
          <a:prstGeom prst="rect">
            <a:avLst/>
          </a:prstGeom>
        </p:spPr>
      </p:pic>
      <p:sp>
        <p:nvSpPr>
          <p:cNvPr id="4" name="TextBox 3">
            <a:extLst>
              <a:ext uri="{FF2B5EF4-FFF2-40B4-BE49-F238E27FC236}">
                <a16:creationId xmlns:a16="http://schemas.microsoft.com/office/drawing/2014/main" id="{A183EC37-E613-433A-B903-CBBD8FCD236B}"/>
              </a:ext>
            </a:extLst>
          </p:cNvPr>
          <p:cNvSpPr txBox="1"/>
          <p:nvPr/>
        </p:nvSpPr>
        <p:spPr>
          <a:xfrm>
            <a:off x="398884" y="1894315"/>
            <a:ext cx="11516305" cy="646331"/>
          </a:xfrm>
          <a:prstGeom prst="rect">
            <a:avLst/>
          </a:prstGeom>
          <a:noFill/>
        </p:spPr>
        <p:txBody>
          <a:bodyPr wrap="square">
            <a:spAutoFit/>
          </a:bodyPr>
          <a:lstStyle/>
          <a:p>
            <a:pPr marL="285750" indent="-285750" algn="just" fontAlgn="base">
              <a:buFont typeface="Arial" panose="020B0604020202020204" pitchFamily="34" charset="0"/>
              <a:buChar char="•"/>
            </a:pPr>
            <a:r>
              <a:rPr lang="en-US" b="1" i="0" dirty="0">
                <a:solidFill>
                  <a:srgbClr val="333333"/>
                </a:solidFill>
                <a:effectLst/>
                <a:latin typeface="inherit"/>
              </a:rPr>
              <a:t>Duration/ID</a:t>
            </a:r>
            <a:r>
              <a:rPr lang="en-US" b="0" i="0" dirty="0">
                <a:solidFill>
                  <a:srgbClr val="333333"/>
                </a:solidFill>
                <a:effectLst/>
                <a:latin typeface="Helvetica" panose="020B0604020202020204" pitchFamily="34" charset="0"/>
              </a:rPr>
              <a:t>:- it used define the transmission time.</a:t>
            </a:r>
          </a:p>
          <a:p>
            <a:pPr marL="285750" indent="-285750" algn="just" fontAlgn="base">
              <a:buFont typeface="Arial" panose="020B0604020202020204" pitchFamily="34" charset="0"/>
              <a:buChar char="•"/>
            </a:pPr>
            <a:r>
              <a:rPr lang="en-US" b="1" i="0" dirty="0">
                <a:solidFill>
                  <a:srgbClr val="333333"/>
                </a:solidFill>
                <a:effectLst/>
                <a:latin typeface="inherit"/>
              </a:rPr>
              <a:t>Address 1, Address 2, Address 3 and Address 4</a:t>
            </a:r>
            <a:r>
              <a:rPr lang="en-US" b="0" i="0" dirty="0">
                <a:solidFill>
                  <a:srgbClr val="333333"/>
                </a:solidFill>
                <a:effectLst/>
                <a:latin typeface="Helvetica" panose="020B0604020202020204" pitchFamily="34" charset="0"/>
              </a:rPr>
              <a:t>:- the value of 4 address field is depend on the frame type</a:t>
            </a:r>
          </a:p>
        </p:txBody>
      </p:sp>
      <p:sp>
        <p:nvSpPr>
          <p:cNvPr id="6" name="TextBox 5">
            <a:extLst>
              <a:ext uri="{FF2B5EF4-FFF2-40B4-BE49-F238E27FC236}">
                <a16:creationId xmlns:a16="http://schemas.microsoft.com/office/drawing/2014/main" id="{AC251305-F182-4522-ADE8-8C3CADDC1FD9}"/>
              </a:ext>
            </a:extLst>
          </p:cNvPr>
          <p:cNvSpPr txBox="1"/>
          <p:nvPr/>
        </p:nvSpPr>
        <p:spPr>
          <a:xfrm>
            <a:off x="398885" y="4540717"/>
            <a:ext cx="11516306" cy="1477328"/>
          </a:xfrm>
          <a:prstGeom prst="rect">
            <a:avLst/>
          </a:prstGeom>
          <a:noFill/>
        </p:spPr>
        <p:txBody>
          <a:bodyPr wrap="square">
            <a:spAutoFit/>
          </a:bodyPr>
          <a:lstStyle/>
          <a:p>
            <a:pPr marL="285750" indent="-285750" algn="just" fontAlgn="base">
              <a:buFont typeface="Arial" panose="020B0604020202020204" pitchFamily="34" charset="0"/>
              <a:buChar char="•"/>
            </a:pPr>
            <a:r>
              <a:rPr lang="en-US" b="1" i="0" dirty="0">
                <a:solidFill>
                  <a:srgbClr val="333333"/>
                </a:solidFill>
                <a:effectLst/>
                <a:latin typeface="inherit"/>
              </a:rPr>
              <a:t>Sequence Control</a:t>
            </a:r>
            <a:r>
              <a:rPr lang="en-US" b="0" i="0" dirty="0">
                <a:solidFill>
                  <a:srgbClr val="333333"/>
                </a:solidFill>
                <a:effectLst/>
                <a:latin typeface="Helvetica" panose="020B0604020202020204" pitchFamily="34" charset="0"/>
              </a:rPr>
              <a:t> :- indicates the sequence number of each frame. The sequence number is the same for each frame sent for a fragmented frame; otherwise, the number is incremented by one until reaching 4095, when it then begins at zero again.</a:t>
            </a:r>
          </a:p>
          <a:p>
            <a:pPr marL="285750" indent="-285750" algn="just" fontAlgn="base">
              <a:buFont typeface="Arial" panose="020B0604020202020204" pitchFamily="34" charset="0"/>
              <a:buChar char="•"/>
            </a:pPr>
            <a:r>
              <a:rPr lang="en-US" b="1" i="0" dirty="0">
                <a:solidFill>
                  <a:srgbClr val="333333"/>
                </a:solidFill>
                <a:effectLst/>
                <a:latin typeface="inherit"/>
              </a:rPr>
              <a:t>Frame Body</a:t>
            </a:r>
            <a:r>
              <a:rPr lang="en-US" b="0" i="0" dirty="0">
                <a:solidFill>
                  <a:srgbClr val="333333"/>
                </a:solidFill>
                <a:effectLst/>
                <a:latin typeface="Helvetica" panose="020B0604020202020204" pitchFamily="34" charset="0"/>
              </a:rPr>
              <a:t> :- Actual data</a:t>
            </a:r>
          </a:p>
          <a:p>
            <a:pPr marL="285750" indent="-285750" algn="just" fontAlgn="base">
              <a:buFont typeface="Arial" panose="020B0604020202020204" pitchFamily="34" charset="0"/>
              <a:buChar char="•"/>
            </a:pPr>
            <a:r>
              <a:rPr lang="en-US" b="1" i="0" dirty="0">
                <a:solidFill>
                  <a:srgbClr val="333333"/>
                </a:solidFill>
                <a:effectLst/>
                <a:latin typeface="inherit"/>
              </a:rPr>
              <a:t>FCS</a:t>
            </a:r>
            <a:r>
              <a:rPr lang="en-US" b="0" i="0" dirty="0">
                <a:solidFill>
                  <a:srgbClr val="333333"/>
                </a:solidFill>
                <a:effectLst/>
                <a:latin typeface="Helvetica" panose="020B0604020202020204" pitchFamily="34" charset="0"/>
              </a:rPr>
              <a:t> :- 32 bit CRC Check</a:t>
            </a:r>
          </a:p>
        </p:txBody>
      </p:sp>
      <p:pic>
        <p:nvPicPr>
          <p:cNvPr id="8" name="Picture 7">
            <a:extLst>
              <a:ext uri="{FF2B5EF4-FFF2-40B4-BE49-F238E27FC236}">
                <a16:creationId xmlns:a16="http://schemas.microsoft.com/office/drawing/2014/main" id="{5884E5A9-C39A-45DE-B107-6177A3A2E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159" y="2783436"/>
            <a:ext cx="4432041" cy="1505160"/>
          </a:xfrm>
          <a:prstGeom prst="rect">
            <a:avLst/>
          </a:prstGeom>
        </p:spPr>
      </p:pic>
    </p:spTree>
    <p:extLst>
      <p:ext uri="{BB962C8B-B14F-4D97-AF65-F5344CB8AC3E}">
        <p14:creationId xmlns:p14="http://schemas.microsoft.com/office/powerpoint/2010/main" val="3061805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6F1403-1BE7-41FD-8B6C-8601E8A9B98E}"/>
              </a:ext>
            </a:extLst>
          </p:cNvPr>
          <p:cNvSpPr txBox="1"/>
          <p:nvPr/>
        </p:nvSpPr>
        <p:spPr>
          <a:xfrm>
            <a:off x="1417805" y="684891"/>
            <a:ext cx="10206747" cy="646331"/>
          </a:xfrm>
          <a:prstGeom prst="rect">
            <a:avLst/>
          </a:prstGeom>
          <a:noFill/>
        </p:spPr>
        <p:txBody>
          <a:bodyPr wrap="square">
            <a:spAutoFit/>
          </a:bodyPr>
          <a:lstStyle/>
          <a:p>
            <a:r>
              <a:rPr lang="en-US" sz="3600" b="1" dirty="0">
                <a:solidFill>
                  <a:srgbClr val="0070C0"/>
                </a:solidFill>
              </a:rPr>
              <a:t>Packet exchange between Station and Access point</a:t>
            </a:r>
            <a:endParaRPr lang="hi-IN" sz="3600" b="1" dirty="0">
              <a:solidFill>
                <a:srgbClr val="0070C0"/>
              </a:solidFill>
            </a:endParaRPr>
          </a:p>
        </p:txBody>
      </p:sp>
      <p:sp>
        <p:nvSpPr>
          <p:cNvPr id="5" name="TextBox 4">
            <a:extLst>
              <a:ext uri="{FF2B5EF4-FFF2-40B4-BE49-F238E27FC236}">
                <a16:creationId xmlns:a16="http://schemas.microsoft.com/office/drawing/2014/main" id="{1A962529-0908-41DC-9517-9DD97BB10B4D}"/>
              </a:ext>
            </a:extLst>
          </p:cNvPr>
          <p:cNvSpPr txBox="1"/>
          <p:nvPr/>
        </p:nvSpPr>
        <p:spPr>
          <a:xfrm>
            <a:off x="1926077" y="2091447"/>
            <a:ext cx="1399935" cy="584775"/>
          </a:xfrm>
          <a:prstGeom prst="rect">
            <a:avLst/>
          </a:prstGeom>
          <a:noFill/>
        </p:spPr>
        <p:txBody>
          <a:bodyPr wrap="none" rtlCol="0">
            <a:spAutoFit/>
          </a:bodyPr>
          <a:lstStyle/>
          <a:p>
            <a:r>
              <a:rPr lang="en-US" sz="3200" b="1" dirty="0">
                <a:solidFill>
                  <a:srgbClr val="FF0000"/>
                </a:solidFill>
              </a:rPr>
              <a:t>Station</a:t>
            </a:r>
            <a:endParaRPr lang="hi-IN" sz="3200" b="1" dirty="0">
              <a:solidFill>
                <a:srgbClr val="FF0000"/>
              </a:solidFill>
            </a:endParaRPr>
          </a:p>
        </p:txBody>
      </p:sp>
      <p:sp>
        <p:nvSpPr>
          <p:cNvPr id="7" name="TextBox 6">
            <a:extLst>
              <a:ext uri="{FF2B5EF4-FFF2-40B4-BE49-F238E27FC236}">
                <a16:creationId xmlns:a16="http://schemas.microsoft.com/office/drawing/2014/main" id="{AC0A993E-85EC-4631-812F-22869D973CB6}"/>
              </a:ext>
            </a:extLst>
          </p:cNvPr>
          <p:cNvSpPr txBox="1"/>
          <p:nvPr/>
        </p:nvSpPr>
        <p:spPr>
          <a:xfrm>
            <a:off x="6718609" y="2016895"/>
            <a:ext cx="2147381" cy="523220"/>
          </a:xfrm>
          <a:prstGeom prst="rect">
            <a:avLst/>
          </a:prstGeom>
          <a:noFill/>
        </p:spPr>
        <p:txBody>
          <a:bodyPr wrap="square">
            <a:spAutoFit/>
          </a:bodyPr>
          <a:lstStyle/>
          <a:p>
            <a:r>
              <a:rPr lang="en-US" sz="2800" b="1" dirty="0">
                <a:solidFill>
                  <a:srgbClr val="00B050"/>
                </a:solidFill>
              </a:rPr>
              <a:t>Access point</a:t>
            </a:r>
            <a:endParaRPr lang="hi-IN" sz="2800" b="1" dirty="0">
              <a:solidFill>
                <a:srgbClr val="00B050"/>
              </a:solidFill>
            </a:endParaRPr>
          </a:p>
        </p:txBody>
      </p:sp>
      <p:cxnSp>
        <p:nvCxnSpPr>
          <p:cNvPr id="9" name="Straight Connector 8">
            <a:extLst>
              <a:ext uri="{FF2B5EF4-FFF2-40B4-BE49-F238E27FC236}">
                <a16:creationId xmlns:a16="http://schemas.microsoft.com/office/drawing/2014/main" id="{A5285E98-E52A-4D0F-BFFC-F0CD631423B3}"/>
              </a:ext>
            </a:extLst>
          </p:cNvPr>
          <p:cNvCxnSpPr/>
          <p:nvPr/>
        </p:nvCxnSpPr>
        <p:spPr>
          <a:xfrm>
            <a:off x="2538919" y="2752928"/>
            <a:ext cx="0" cy="323931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A78A6022-B2F0-42F0-A381-4735EC73DFD0}"/>
              </a:ext>
            </a:extLst>
          </p:cNvPr>
          <p:cNvCxnSpPr/>
          <p:nvPr/>
        </p:nvCxnSpPr>
        <p:spPr>
          <a:xfrm>
            <a:off x="7792299" y="2676222"/>
            <a:ext cx="0" cy="323931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6391330A-7EF9-431D-ACD3-7572309E8FE0}"/>
              </a:ext>
            </a:extLst>
          </p:cNvPr>
          <p:cNvCxnSpPr/>
          <p:nvPr/>
        </p:nvCxnSpPr>
        <p:spPr>
          <a:xfrm>
            <a:off x="2772383" y="2986391"/>
            <a:ext cx="4893013"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11F32534-256C-410F-9FCC-C20FC6FD9E10}"/>
              </a:ext>
            </a:extLst>
          </p:cNvPr>
          <p:cNvCxnSpPr>
            <a:cxnSpLocks/>
          </p:cNvCxnSpPr>
          <p:nvPr/>
        </p:nvCxnSpPr>
        <p:spPr>
          <a:xfrm flipH="1">
            <a:off x="2772382" y="3516390"/>
            <a:ext cx="4893013" cy="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9155E5EF-E476-4038-A9D3-DD507CAD1D7E}"/>
              </a:ext>
            </a:extLst>
          </p:cNvPr>
          <p:cNvSpPr txBox="1"/>
          <p:nvPr/>
        </p:nvSpPr>
        <p:spPr>
          <a:xfrm>
            <a:off x="4189940" y="2611837"/>
            <a:ext cx="1528047" cy="369332"/>
          </a:xfrm>
          <a:prstGeom prst="rect">
            <a:avLst/>
          </a:prstGeom>
          <a:noFill/>
        </p:spPr>
        <p:txBody>
          <a:bodyPr wrap="none" rtlCol="0">
            <a:spAutoFit/>
          </a:bodyPr>
          <a:lstStyle/>
          <a:p>
            <a:r>
              <a:rPr lang="en-US" b="1" dirty="0"/>
              <a:t>probe request</a:t>
            </a:r>
            <a:endParaRPr lang="hi-IN" b="1" dirty="0"/>
          </a:p>
        </p:txBody>
      </p:sp>
      <p:sp>
        <p:nvSpPr>
          <p:cNvPr id="20" name="TextBox 19">
            <a:extLst>
              <a:ext uri="{FF2B5EF4-FFF2-40B4-BE49-F238E27FC236}">
                <a16:creationId xmlns:a16="http://schemas.microsoft.com/office/drawing/2014/main" id="{A2C5626C-8508-4E75-A5DB-26B9D452EE72}"/>
              </a:ext>
            </a:extLst>
          </p:cNvPr>
          <p:cNvSpPr txBox="1"/>
          <p:nvPr/>
        </p:nvSpPr>
        <p:spPr>
          <a:xfrm>
            <a:off x="4192331" y="3189954"/>
            <a:ext cx="1659957" cy="369332"/>
          </a:xfrm>
          <a:prstGeom prst="rect">
            <a:avLst/>
          </a:prstGeom>
          <a:noFill/>
        </p:spPr>
        <p:txBody>
          <a:bodyPr wrap="square">
            <a:spAutoFit/>
          </a:bodyPr>
          <a:lstStyle/>
          <a:p>
            <a:r>
              <a:rPr lang="en-US" b="1" dirty="0"/>
              <a:t>probe response</a:t>
            </a:r>
            <a:endParaRPr lang="hi-IN" b="1" dirty="0"/>
          </a:p>
        </p:txBody>
      </p:sp>
      <p:cxnSp>
        <p:nvCxnSpPr>
          <p:cNvPr id="21" name="Straight Arrow Connector 20">
            <a:extLst>
              <a:ext uri="{FF2B5EF4-FFF2-40B4-BE49-F238E27FC236}">
                <a16:creationId xmlns:a16="http://schemas.microsoft.com/office/drawing/2014/main" id="{01D12C98-35B6-42AC-8E21-8E1326BC7762}"/>
              </a:ext>
            </a:extLst>
          </p:cNvPr>
          <p:cNvCxnSpPr/>
          <p:nvPr/>
        </p:nvCxnSpPr>
        <p:spPr>
          <a:xfrm>
            <a:off x="2772382" y="4046388"/>
            <a:ext cx="4893013"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581070FC-3FC8-48FC-805F-1BFD5E627E48}"/>
              </a:ext>
            </a:extLst>
          </p:cNvPr>
          <p:cNvSpPr txBox="1"/>
          <p:nvPr/>
        </p:nvSpPr>
        <p:spPr>
          <a:xfrm>
            <a:off x="3838876" y="3665654"/>
            <a:ext cx="2366866" cy="369332"/>
          </a:xfrm>
          <a:prstGeom prst="rect">
            <a:avLst/>
          </a:prstGeom>
          <a:noFill/>
        </p:spPr>
        <p:txBody>
          <a:bodyPr wrap="none" rtlCol="0">
            <a:spAutoFit/>
          </a:bodyPr>
          <a:lstStyle/>
          <a:p>
            <a:r>
              <a:rPr lang="en-US" b="1" dirty="0"/>
              <a:t>authentication request</a:t>
            </a:r>
            <a:endParaRPr lang="hi-IN" b="1" dirty="0"/>
          </a:p>
        </p:txBody>
      </p:sp>
      <p:cxnSp>
        <p:nvCxnSpPr>
          <p:cNvPr id="23" name="Straight Arrow Connector 22">
            <a:extLst>
              <a:ext uri="{FF2B5EF4-FFF2-40B4-BE49-F238E27FC236}">
                <a16:creationId xmlns:a16="http://schemas.microsoft.com/office/drawing/2014/main" id="{4BA1E16D-1142-4EAA-96A9-B6C1CCB837CB}"/>
              </a:ext>
            </a:extLst>
          </p:cNvPr>
          <p:cNvCxnSpPr>
            <a:cxnSpLocks/>
          </p:cNvCxnSpPr>
          <p:nvPr/>
        </p:nvCxnSpPr>
        <p:spPr>
          <a:xfrm flipH="1">
            <a:off x="2772382" y="4588984"/>
            <a:ext cx="4893013" cy="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19AF2949-700D-4634-A2C2-390C86A4F705}"/>
              </a:ext>
            </a:extLst>
          </p:cNvPr>
          <p:cNvSpPr txBox="1"/>
          <p:nvPr/>
        </p:nvSpPr>
        <p:spPr>
          <a:xfrm>
            <a:off x="3838876" y="4195651"/>
            <a:ext cx="3483489" cy="369332"/>
          </a:xfrm>
          <a:prstGeom prst="rect">
            <a:avLst/>
          </a:prstGeom>
          <a:noFill/>
        </p:spPr>
        <p:txBody>
          <a:bodyPr wrap="square">
            <a:spAutoFit/>
          </a:bodyPr>
          <a:lstStyle/>
          <a:p>
            <a:r>
              <a:rPr lang="en-US" b="1" dirty="0"/>
              <a:t>authentication response</a:t>
            </a:r>
            <a:endParaRPr lang="hi-IN" b="1" dirty="0"/>
          </a:p>
        </p:txBody>
      </p:sp>
      <p:cxnSp>
        <p:nvCxnSpPr>
          <p:cNvPr id="25" name="Straight Arrow Connector 24">
            <a:extLst>
              <a:ext uri="{FF2B5EF4-FFF2-40B4-BE49-F238E27FC236}">
                <a16:creationId xmlns:a16="http://schemas.microsoft.com/office/drawing/2014/main" id="{603931FD-BA5A-4CB8-ABF8-045DA56FCDE7}"/>
              </a:ext>
            </a:extLst>
          </p:cNvPr>
          <p:cNvCxnSpPr/>
          <p:nvPr/>
        </p:nvCxnSpPr>
        <p:spPr>
          <a:xfrm>
            <a:off x="2772382" y="5098009"/>
            <a:ext cx="4893013"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3C37A4DE-4178-4D31-ACA2-2CBEB62BBDD8}"/>
              </a:ext>
            </a:extLst>
          </p:cNvPr>
          <p:cNvSpPr txBox="1"/>
          <p:nvPr/>
        </p:nvSpPr>
        <p:spPr>
          <a:xfrm>
            <a:off x="4065508" y="4716677"/>
            <a:ext cx="2030492" cy="369332"/>
          </a:xfrm>
          <a:prstGeom prst="rect">
            <a:avLst/>
          </a:prstGeom>
          <a:noFill/>
        </p:spPr>
        <p:txBody>
          <a:bodyPr wrap="none" rtlCol="0">
            <a:spAutoFit/>
          </a:bodyPr>
          <a:lstStyle/>
          <a:p>
            <a:r>
              <a:rPr lang="en-US" b="1" dirty="0"/>
              <a:t>association request</a:t>
            </a:r>
            <a:endParaRPr lang="hi-IN" b="1" dirty="0"/>
          </a:p>
        </p:txBody>
      </p:sp>
      <p:cxnSp>
        <p:nvCxnSpPr>
          <p:cNvPr id="27" name="Straight Arrow Connector 26">
            <a:extLst>
              <a:ext uri="{FF2B5EF4-FFF2-40B4-BE49-F238E27FC236}">
                <a16:creationId xmlns:a16="http://schemas.microsoft.com/office/drawing/2014/main" id="{E2431B20-5E7E-47E4-B7ED-24ADC853EBBD}"/>
              </a:ext>
            </a:extLst>
          </p:cNvPr>
          <p:cNvCxnSpPr>
            <a:cxnSpLocks/>
          </p:cNvCxnSpPr>
          <p:nvPr/>
        </p:nvCxnSpPr>
        <p:spPr>
          <a:xfrm flipH="1">
            <a:off x="2772382" y="5640605"/>
            <a:ext cx="4893013" cy="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1C22B962-34A1-4C2B-B796-135C36BB45E9}"/>
              </a:ext>
            </a:extLst>
          </p:cNvPr>
          <p:cNvSpPr txBox="1"/>
          <p:nvPr/>
        </p:nvSpPr>
        <p:spPr>
          <a:xfrm>
            <a:off x="4029393" y="5271273"/>
            <a:ext cx="2257124" cy="369332"/>
          </a:xfrm>
          <a:prstGeom prst="rect">
            <a:avLst/>
          </a:prstGeom>
          <a:noFill/>
        </p:spPr>
        <p:txBody>
          <a:bodyPr wrap="square">
            <a:spAutoFit/>
          </a:bodyPr>
          <a:lstStyle/>
          <a:p>
            <a:r>
              <a:rPr lang="en-US" b="1" dirty="0"/>
              <a:t>association response</a:t>
            </a:r>
            <a:endParaRPr lang="hi-IN" b="1" dirty="0"/>
          </a:p>
        </p:txBody>
      </p:sp>
      <p:pic>
        <p:nvPicPr>
          <p:cNvPr id="30" name="Picture 29">
            <a:extLst>
              <a:ext uri="{FF2B5EF4-FFF2-40B4-BE49-F238E27FC236}">
                <a16:creationId xmlns:a16="http://schemas.microsoft.com/office/drawing/2014/main" id="{83DC3310-85E2-474C-AE1D-DD8C33D19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773" y="3140261"/>
            <a:ext cx="1748604" cy="1543747"/>
          </a:xfrm>
          <a:prstGeom prst="rect">
            <a:avLst/>
          </a:prstGeom>
        </p:spPr>
      </p:pic>
      <p:pic>
        <p:nvPicPr>
          <p:cNvPr id="32" name="Picture 31">
            <a:extLst>
              <a:ext uri="{FF2B5EF4-FFF2-40B4-BE49-F238E27FC236}">
                <a16:creationId xmlns:a16="http://schemas.microsoft.com/office/drawing/2014/main" id="{FF2C02B4-4856-4EA2-BB72-061058871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9941" y="3140261"/>
            <a:ext cx="1677316" cy="1677316"/>
          </a:xfrm>
          <a:prstGeom prst="rect">
            <a:avLst/>
          </a:prstGeom>
        </p:spPr>
      </p:pic>
    </p:spTree>
    <p:extLst>
      <p:ext uri="{BB962C8B-B14F-4D97-AF65-F5344CB8AC3E}">
        <p14:creationId xmlns:p14="http://schemas.microsoft.com/office/powerpoint/2010/main" val="1984667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D40E94-738C-4361-AB9F-AFD773F35B43}"/>
              </a:ext>
            </a:extLst>
          </p:cNvPr>
          <p:cNvSpPr txBox="1"/>
          <p:nvPr/>
        </p:nvSpPr>
        <p:spPr>
          <a:xfrm>
            <a:off x="3890865" y="522514"/>
            <a:ext cx="3557384" cy="923330"/>
          </a:xfrm>
          <a:prstGeom prst="rect">
            <a:avLst/>
          </a:prstGeom>
          <a:noFill/>
        </p:spPr>
        <p:txBody>
          <a:bodyPr wrap="none" rtlCol="0">
            <a:spAutoFit/>
          </a:bodyPr>
          <a:lstStyle/>
          <a:p>
            <a:r>
              <a:rPr lang="en-US" sz="5400" b="1" dirty="0" err="1">
                <a:solidFill>
                  <a:srgbClr val="0070C0"/>
                </a:solidFill>
              </a:rPr>
              <a:t>WiFi</a:t>
            </a:r>
            <a:r>
              <a:rPr lang="en-US" sz="5400" b="1" dirty="0">
                <a:solidFill>
                  <a:srgbClr val="0070C0"/>
                </a:solidFill>
              </a:rPr>
              <a:t> modes</a:t>
            </a:r>
            <a:endParaRPr lang="hi-IN" sz="5400" b="1" dirty="0">
              <a:solidFill>
                <a:srgbClr val="0070C0"/>
              </a:solidFill>
            </a:endParaRPr>
          </a:p>
        </p:txBody>
      </p:sp>
      <p:sp>
        <p:nvSpPr>
          <p:cNvPr id="5" name="TextBox 4">
            <a:extLst>
              <a:ext uri="{FF2B5EF4-FFF2-40B4-BE49-F238E27FC236}">
                <a16:creationId xmlns:a16="http://schemas.microsoft.com/office/drawing/2014/main" id="{B2372698-46A7-4C68-91B9-16BDAFB3E9D9}"/>
              </a:ext>
            </a:extLst>
          </p:cNvPr>
          <p:cNvSpPr txBox="1"/>
          <p:nvPr/>
        </p:nvSpPr>
        <p:spPr>
          <a:xfrm>
            <a:off x="798009" y="4972081"/>
            <a:ext cx="2187971" cy="523220"/>
          </a:xfrm>
          <a:prstGeom prst="rect">
            <a:avLst/>
          </a:prstGeom>
          <a:noFill/>
        </p:spPr>
        <p:txBody>
          <a:bodyPr wrap="none" rtlCol="0">
            <a:spAutoFit/>
          </a:bodyPr>
          <a:lstStyle/>
          <a:p>
            <a:r>
              <a:rPr lang="en-US" sz="2800" b="1" dirty="0">
                <a:solidFill>
                  <a:schemeClr val="accent1">
                    <a:lumMod val="75000"/>
                  </a:schemeClr>
                </a:solidFill>
              </a:rPr>
              <a:t>Station mode</a:t>
            </a:r>
            <a:endParaRPr lang="hi-IN" sz="2800" b="1" dirty="0">
              <a:solidFill>
                <a:schemeClr val="accent1">
                  <a:lumMod val="75000"/>
                </a:schemeClr>
              </a:solidFill>
            </a:endParaRPr>
          </a:p>
        </p:txBody>
      </p:sp>
      <p:pic>
        <p:nvPicPr>
          <p:cNvPr id="7" name="Picture 6">
            <a:extLst>
              <a:ext uri="{FF2B5EF4-FFF2-40B4-BE49-F238E27FC236}">
                <a16:creationId xmlns:a16="http://schemas.microsoft.com/office/drawing/2014/main" id="{2F3DBF18-0741-48B2-9296-522A65A7B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164" y="2354147"/>
            <a:ext cx="2270816" cy="2149706"/>
          </a:xfrm>
          <a:prstGeom prst="rect">
            <a:avLst/>
          </a:prstGeom>
        </p:spPr>
      </p:pic>
      <p:pic>
        <p:nvPicPr>
          <p:cNvPr id="9" name="Picture 8">
            <a:extLst>
              <a:ext uri="{FF2B5EF4-FFF2-40B4-BE49-F238E27FC236}">
                <a16:creationId xmlns:a16="http://schemas.microsoft.com/office/drawing/2014/main" id="{33D6467C-1712-4BAC-AF6F-A2724EE87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004" y="2354147"/>
            <a:ext cx="2270816" cy="2149706"/>
          </a:xfrm>
          <a:prstGeom prst="rect">
            <a:avLst/>
          </a:prstGeom>
        </p:spPr>
      </p:pic>
      <p:pic>
        <p:nvPicPr>
          <p:cNvPr id="11" name="Picture 10">
            <a:extLst>
              <a:ext uri="{FF2B5EF4-FFF2-40B4-BE49-F238E27FC236}">
                <a16:creationId xmlns:a16="http://schemas.microsoft.com/office/drawing/2014/main" id="{E830E2C4-DB2C-4B24-989F-F9A062A273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3424" y="2354147"/>
            <a:ext cx="2270816" cy="2149706"/>
          </a:xfrm>
          <a:prstGeom prst="rect">
            <a:avLst/>
          </a:prstGeom>
        </p:spPr>
      </p:pic>
      <p:sp>
        <p:nvSpPr>
          <p:cNvPr id="12" name="TextBox 11">
            <a:extLst>
              <a:ext uri="{FF2B5EF4-FFF2-40B4-BE49-F238E27FC236}">
                <a16:creationId xmlns:a16="http://schemas.microsoft.com/office/drawing/2014/main" id="{F3F5D34D-1985-4312-BC3B-E23FFA8A89C3}"/>
              </a:ext>
            </a:extLst>
          </p:cNvPr>
          <p:cNvSpPr txBox="1"/>
          <p:nvPr/>
        </p:nvSpPr>
        <p:spPr>
          <a:xfrm>
            <a:off x="4874414" y="5014813"/>
            <a:ext cx="2578270" cy="461665"/>
          </a:xfrm>
          <a:prstGeom prst="rect">
            <a:avLst/>
          </a:prstGeom>
          <a:noFill/>
        </p:spPr>
        <p:txBody>
          <a:bodyPr wrap="none" rtlCol="0">
            <a:spAutoFit/>
          </a:bodyPr>
          <a:lstStyle/>
          <a:p>
            <a:r>
              <a:rPr lang="en-US" sz="2400" b="1" dirty="0">
                <a:solidFill>
                  <a:srgbClr val="FFC000"/>
                </a:solidFill>
              </a:rPr>
              <a:t>Access point mode</a:t>
            </a:r>
            <a:endParaRPr lang="hi-IN" sz="2400" b="1" dirty="0">
              <a:solidFill>
                <a:srgbClr val="FFC000"/>
              </a:solidFill>
            </a:endParaRPr>
          </a:p>
        </p:txBody>
      </p:sp>
      <p:sp>
        <p:nvSpPr>
          <p:cNvPr id="13" name="TextBox 12">
            <a:extLst>
              <a:ext uri="{FF2B5EF4-FFF2-40B4-BE49-F238E27FC236}">
                <a16:creationId xmlns:a16="http://schemas.microsoft.com/office/drawing/2014/main" id="{892C18C0-42ED-4B07-B398-70ECF4F2F85D}"/>
              </a:ext>
            </a:extLst>
          </p:cNvPr>
          <p:cNvSpPr txBox="1"/>
          <p:nvPr/>
        </p:nvSpPr>
        <p:spPr>
          <a:xfrm>
            <a:off x="9332244" y="4972081"/>
            <a:ext cx="1922321" cy="461665"/>
          </a:xfrm>
          <a:prstGeom prst="rect">
            <a:avLst/>
          </a:prstGeom>
          <a:noFill/>
        </p:spPr>
        <p:txBody>
          <a:bodyPr wrap="none" rtlCol="0">
            <a:spAutoFit/>
          </a:bodyPr>
          <a:lstStyle/>
          <a:p>
            <a:r>
              <a:rPr lang="en-US" sz="2400" b="1" dirty="0">
                <a:solidFill>
                  <a:srgbClr val="FF7C80"/>
                </a:solidFill>
              </a:rPr>
              <a:t>Ad-Hoc mode</a:t>
            </a:r>
            <a:endParaRPr lang="hi-IN" sz="2400" b="1" dirty="0">
              <a:solidFill>
                <a:srgbClr val="FF7C80"/>
              </a:solidFill>
            </a:endParaRPr>
          </a:p>
        </p:txBody>
      </p:sp>
    </p:spTree>
    <p:extLst>
      <p:ext uri="{BB962C8B-B14F-4D97-AF65-F5344CB8AC3E}">
        <p14:creationId xmlns:p14="http://schemas.microsoft.com/office/powerpoint/2010/main" val="1413012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602E42-D84C-42FD-A1BD-95FACA886BB7}"/>
              </a:ext>
            </a:extLst>
          </p:cNvPr>
          <p:cNvSpPr txBox="1"/>
          <p:nvPr/>
        </p:nvSpPr>
        <p:spPr>
          <a:xfrm>
            <a:off x="3732244" y="690465"/>
            <a:ext cx="3950120" cy="923330"/>
          </a:xfrm>
          <a:prstGeom prst="rect">
            <a:avLst/>
          </a:prstGeom>
          <a:noFill/>
        </p:spPr>
        <p:txBody>
          <a:bodyPr wrap="none" rtlCol="0">
            <a:spAutoFit/>
          </a:bodyPr>
          <a:lstStyle/>
          <a:p>
            <a:r>
              <a:rPr lang="en-US" sz="5400" b="1" dirty="0" err="1">
                <a:solidFill>
                  <a:srgbClr val="0070C0"/>
                </a:solidFill>
              </a:rPr>
              <a:t>WiFi</a:t>
            </a:r>
            <a:r>
              <a:rPr lang="en-US" sz="5400" b="1" dirty="0">
                <a:solidFill>
                  <a:srgbClr val="0070C0"/>
                </a:solidFill>
              </a:rPr>
              <a:t> Security</a:t>
            </a:r>
            <a:endParaRPr lang="hi-IN" sz="5400" b="1" dirty="0">
              <a:solidFill>
                <a:srgbClr val="0070C0"/>
              </a:solidFill>
            </a:endParaRPr>
          </a:p>
        </p:txBody>
      </p:sp>
      <p:sp>
        <p:nvSpPr>
          <p:cNvPr id="4" name="TextBox 3">
            <a:extLst>
              <a:ext uri="{FF2B5EF4-FFF2-40B4-BE49-F238E27FC236}">
                <a16:creationId xmlns:a16="http://schemas.microsoft.com/office/drawing/2014/main" id="{DFB68FBA-AE4C-4C55-BBDF-D2450F7DB603}"/>
              </a:ext>
            </a:extLst>
          </p:cNvPr>
          <p:cNvSpPr txBox="1"/>
          <p:nvPr/>
        </p:nvSpPr>
        <p:spPr>
          <a:xfrm>
            <a:off x="3872672" y="1910056"/>
            <a:ext cx="3669263" cy="369332"/>
          </a:xfrm>
          <a:prstGeom prst="rect">
            <a:avLst/>
          </a:prstGeom>
          <a:noFill/>
        </p:spPr>
        <p:txBody>
          <a:bodyPr wrap="square">
            <a:spAutoFit/>
          </a:bodyPr>
          <a:lstStyle/>
          <a:p>
            <a:pPr algn="l"/>
            <a:r>
              <a:rPr lang="af-ZA" b="1" i="0" dirty="0">
                <a:solidFill>
                  <a:srgbClr val="404040"/>
                </a:solidFill>
                <a:effectLst/>
                <a:latin typeface="Roboto"/>
              </a:rPr>
              <a:t>Wired Equivalent Privacy (WEP)</a:t>
            </a:r>
          </a:p>
        </p:txBody>
      </p:sp>
      <p:sp>
        <p:nvSpPr>
          <p:cNvPr id="5" name="TextBox 4">
            <a:extLst>
              <a:ext uri="{FF2B5EF4-FFF2-40B4-BE49-F238E27FC236}">
                <a16:creationId xmlns:a16="http://schemas.microsoft.com/office/drawing/2014/main" id="{A185CA1B-3862-4F1B-B7C4-70EF21FDD405}"/>
              </a:ext>
            </a:extLst>
          </p:cNvPr>
          <p:cNvSpPr txBox="1"/>
          <p:nvPr/>
        </p:nvSpPr>
        <p:spPr>
          <a:xfrm>
            <a:off x="71336" y="2279388"/>
            <a:ext cx="12120664"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Most used </a:t>
            </a:r>
            <a:r>
              <a:rPr lang="en-US" sz="2000" dirty="0" err="1"/>
              <a:t>WiFi</a:t>
            </a:r>
            <a:r>
              <a:rPr lang="en-US" sz="2000" dirty="0"/>
              <a:t> security protocol</a:t>
            </a:r>
          </a:p>
          <a:p>
            <a:pPr marL="285750" indent="-285750">
              <a:buFont typeface="Arial" panose="020B0604020202020204" pitchFamily="34" charset="0"/>
              <a:buChar char="•"/>
            </a:pPr>
            <a:r>
              <a:rPr lang="en-US" sz="2000" dirty="0"/>
              <a:t>Introduced in year 1997, security algorithm to provide data confidentiality for wireless network</a:t>
            </a:r>
          </a:p>
          <a:p>
            <a:pPr marL="285750" indent="-285750">
              <a:buFont typeface="Arial" panose="020B0604020202020204" pitchFamily="34" charset="0"/>
              <a:buChar char="•"/>
            </a:pPr>
            <a:r>
              <a:rPr lang="en-US" sz="2000" dirty="0"/>
              <a:t>It uses two key Unicast session key and Multicast session key</a:t>
            </a:r>
          </a:p>
          <a:p>
            <a:pPr marL="285750" indent="-285750">
              <a:buFont typeface="Arial" panose="020B0604020202020204" pitchFamily="34" charset="0"/>
              <a:buChar char="•"/>
            </a:pPr>
            <a:r>
              <a:rPr lang="en-US" sz="2000" b="0" i="0" dirty="0">
                <a:solidFill>
                  <a:srgbClr val="000000"/>
                </a:solidFill>
                <a:effectLst/>
              </a:rPr>
              <a:t>In WEP-40, a 40 bit WEP key is concatenated with a 24 bit initialization vector, to generate a 64 bit RC4 key.</a:t>
            </a:r>
          </a:p>
          <a:p>
            <a:pPr marL="285750" indent="-285750">
              <a:buFont typeface="Arial" panose="020B0604020202020204" pitchFamily="34" charset="0"/>
              <a:buChar char="•"/>
            </a:pPr>
            <a:r>
              <a:rPr lang="en-US" sz="2000" b="0" i="0" dirty="0">
                <a:solidFill>
                  <a:srgbClr val="000000"/>
                </a:solidFill>
                <a:effectLst/>
              </a:rPr>
              <a:t>In WEP-104, a 104 bit WEP key is concatenated with the 24 bit initialization vector, to generate a 128 bit RC4 key.</a:t>
            </a:r>
          </a:p>
          <a:p>
            <a:pPr marL="285750" indent="-285750">
              <a:buFont typeface="Arial" panose="020B0604020202020204" pitchFamily="34" charset="0"/>
              <a:buChar char="•"/>
            </a:pPr>
            <a:r>
              <a:rPr lang="en-US" sz="2000" b="0" i="0" dirty="0">
                <a:solidFill>
                  <a:srgbClr val="000000"/>
                </a:solidFill>
                <a:effectLst/>
              </a:rPr>
              <a:t>WEP operates at the data link and physical layer.</a:t>
            </a:r>
          </a:p>
        </p:txBody>
      </p:sp>
      <p:sp>
        <p:nvSpPr>
          <p:cNvPr id="6" name="TextBox 5">
            <a:extLst>
              <a:ext uri="{FF2B5EF4-FFF2-40B4-BE49-F238E27FC236}">
                <a16:creationId xmlns:a16="http://schemas.microsoft.com/office/drawing/2014/main" id="{8B113261-183C-47C5-8690-54D6030A4864}"/>
              </a:ext>
            </a:extLst>
          </p:cNvPr>
          <p:cNvSpPr txBox="1"/>
          <p:nvPr/>
        </p:nvSpPr>
        <p:spPr>
          <a:xfrm>
            <a:off x="183303" y="4929140"/>
            <a:ext cx="10537570" cy="132343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This security introduced </a:t>
            </a:r>
            <a:r>
              <a:rPr lang="en-US" sz="2000" dirty="0">
                <a:solidFill>
                  <a:srgbClr val="000000"/>
                </a:solidFill>
              </a:rPr>
              <a:t>in 802.11i</a:t>
            </a:r>
          </a:p>
          <a:p>
            <a:pPr marL="285750" indent="-285750">
              <a:buFont typeface="Arial" panose="020B0604020202020204" pitchFamily="34" charset="0"/>
              <a:buChar char="•"/>
            </a:pPr>
            <a:r>
              <a:rPr lang="en-US" sz="2000" b="0" i="0" dirty="0">
                <a:solidFill>
                  <a:srgbClr val="000000"/>
                </a:solidFill>
                <a:effectLst/>
              </a:rPr>
              <a:t>Uses temporal key integrity protocol (pre packet mixing, integrity checking and extending rekeying)</a:t>
            </a:r>
          </a:p>
          <a:p>
            <a:pPr marL="285750" indent="-285750">
              <a:buFont typeface="Arial" panose="020B0604020202020204" pitchFamily="34" charset="0"/>
              <a:buChar char="•"/>
            </a:pPr>
            <a:r>
              <a:rPr lang="en-US" sz="2000" b="0" i="0" dirty="0">
                <a:solidFill>
                  <a:srgbClr val="000000"/>
                </a:solidFill>
                <a:effectLst/>
              </a:rPr>
              <a:t> Most secured </a:t>
            </a:r>
            <a:r>
              <a:rPr lang="en-US" sz="2000" b="0" i="0" dirty="0" err="1">
                <a:solidFill>
                  <a:srgbClr val="000000"/>
                </a:solidFill>
                <a:effectLst/>
              </a:rPr>
              <a:t>wifi</a:t>
            </a:r>
            <a:r>
              <a:rPr lang="en-US" sz="2000" b="0" i="0" dirty="0">
                <a:solidFill>
                  <a:srgbClr val="000000"/>
                </a:solidFill>
                <a:effectLst/>
              </a:rPr>
              <a:t> protocol as of now</a:t>
            </a:r>
          </a:p>
        </p:txBody>
      </p:sp>
      <p:sp>
        <p:nvSpPr>
          <p:cNvPr id="8" name="TextBox 7">
            <a:extLst>
              <a:ext uri="{FF2B5EF4-FFF2-40B4-BE49-F238E27FC236}">
                <a16:creationId xmlns:a16="http://schemas.microsoft.com/office/drawing/2014/main" id="{560C2627-5786-4363-95F3-6AF17E46F37A}"/>
              </a:ext>
            </a:extLst>
          </p:cNvPr>
          <p:cNvSpPr txBox="1"/>
          <p:nvPr/>
        </p:nvSpPr>
        <p:spPr>
          <a:xfrm>
            <a:off x="4161920" y="4237984"/>
            <a:ext cx="4599525" cy="461665"/>
          </a:xfrm>
          <a:prstGeom prst="rect">
            <a:avLst/>
          </a:prstGeom>
          <a:noFill/>
        </p:spPr>
        <p:txBody>
          <a:bodyPr wrap="square">
            <a:spAutoFit/>
          </a:bodyPr>
          <a:lstStyle/>
          <a:p>
            <a:r>
              <a:rPr lang="af-ZA" sz="2400" b="1" i="0" dirty="0">
                <a:effectLst/>
              </a:rPr>
              <a:t>Wi-Fi Protected Access(WPA)</a:t>
            </a:r>
            <a:endParaRPr lang="hi-IN" sz="2400" dirty="0"/>
          </a:p>
        </p:txBody>
      </p:sp>
    </p:spTree>
    <p:extLst>
      <p:ext uri="{BB962C8B-B14F-4D97-AF65-F5344CB8AC3E}">
        <p14:creationId xmlns:p14="http://schemas.microsoft.com/office/powerpoint/2010/main" val="3673918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903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F19BCC-02AB-4E3B-B132-9480FA1E0A0E}"/>
              </a:ext>
            </a:extLst>
          </p:cNvPr>
          <p:cNvSpPr txBox="1"/>
          <p:nvPr/>
        </p:nvSpPr>
        <p:spPr>
          <a:xfrm>
            <a:off x="4037823" y="641093"/>
            <a:ext cx="3398675" cy="769441"/>
          </a:xfrm>
          <a:prstGeom prst="rect">
            <a:avLst/>
          </a:prstGeom>
          <a:noFill/>
        </p:spPr>
        <p:txBody>
          <a:bodyPr wrap="square">
            <a:spAutoFit/>
          </a:bodyPr>
          <a:lstStyle/>
          <a:p>
            <a:r>
              <a:rPr lang="en-IN" sz="4400" b="1" dirty="0" err="1">
                <a:solidFill>
                  <a:srgbClr val="0070C0"/>
                </a:solidFill>
              </a:rPr>
              <a:t>WiFi</a:t>
            </a:r>
            <a:r>
              <a:rPr lang="en-IN" sz="4400" b="1" dirty="0">
                <a:solidFill>
                  <a:srgbClr val="0070C0"/>
                </a:solidFill>
              </a:rPr>
              <a:t> versions</a:t>
            </a:r>
            <a:endParaRPr lang="hi-IN" sz="4400" b="1" dirty="0">
              <a:solidFill>
                <a:srgbClr val="0070C0"/>
              </a:solidFill>
            </a:endParaRPr>
          </a:p>
        </p:txBody>
      </p:sp>
      <p:graphicFrame>
        <p:nvGraphicFramePr>
          <p:cNvPr id="4" name="Table 4">
            <a:extLst>
              <a:ext uri="{FF2B5EF4-FFF2-40B4-BE49-F238E27FC236}">
                <a16:creationId xmlns:a16="http://schemas.microsoft.com/office/drawing/2014/main" id="{7478DD1C-8D51-4A90-BC66-6D4EC0D927FA}"/>
              </a:ext>
            </a:extLst>
          </p:cNvPr>
          <p:cNvGraphicFramePr>
            <a:graphicFrameLocks noGrp="1"/>
          </p:cNvGraphicFramePr>
          <p:nvPr>
            <p:extLst>
              <p:ext uri="{D42A27DB-BD31-4B8C-83A1-F6EECF244321}">
                <p14:modId xmlns:p14="http://schemas.microsoft.com/office/powerpoint/2010/main" val="178462691"/>
              </p:ext>
            </p:extLst>
          </p:nvPr>
        </p:nvGraphicFramePr>
        <p:xfrm>
          <a:off x="251927" y="1828799"/>
          <a:ext cx="10636900" cy="4461048"/>
        </p:xfrm>
        <a:graphic>
          <a:graphicData uri="http://schemas.openxmlformats.org/drawingml/2006/table">
            <a:tbl>
              <a:tblPr firstRow="1" bandRow="1">
                <a:tableStyleId>{BC89EF96-8CEA-46FF-86C4-4CE0E7609802}</a:tableStyleId>
              </a:tblPr>
              <a:tblGrid>
                <a:gridCol w="2127380">
                  <a:extLst>
                    <a:ext uri="{9D8B030D-6E8A-4147-A177-3AD203B41FA5}">
                      <a16:colId xmlns:a16="http://schemas.microsoft.com/office/drawing/2014/main" val="4288615961"/>
                    </a:ext>
                  </a:extLst>
                </a:gridCol>
                <a:gridCol w="2127380">
                  <a:extLst>
                    <a:ext uri="{9D8B030D-6E8A-4147-A177-3AD203B41FA5}">
                      <a16:colId xmlns:a16="http://schemas.microsoft.com/office/drawing/2014/main" val="3915138995"/>
                    </a:ext>
                  </a:extLst>
                </a:gridCol>
                <a:gridCol w="2127380">
                  <a:extLst>
                    <a:ext uri="{9D8B030D-6E8A-4147-A177-3AD203B41FA5}">
                      <a16:colId xmlns:a16="http://schemas.microsoft.com/office/drawing/2014/main" val="489257050"/>
                    </a:ext>
                  </a:extLst>
                </a:gridCol>
                <a:gridCol w="2127380">
                  <a:extLst>
                    <a:ext uri="{9D8B030D-6E8A-4147-A177-3AD203B41FA5}">
                      <a16:colId xmlns:a16="http://schemas.microsoft.com/office/drawing/2014/main" val="2104018232"/>
                    </a:ext>
                  </a:extLst>
                </a:gridCol>
                <a:gridCol w="2127380">
                  <a:extLst>
                    <a:ext uri="{9D8B030D-6E8A-4147-A177-3AD203B41FA5}">
                      <a16:colId xmlns:a16="http://schemas.microsoft.com/office/drawing/2014/main" val="1749215734"/>
                    </a:ext>
                  </a:extLst>
                </a:gridCol>
              </a:tblGrid>
              <a:tr h="495672">
                <a:tc>
                  <a:txBody>
                    <a:bodyPr/>
                    <a:lstStyle/>
                    <a:p>
                      <a:r>
                        <a:rPr lang="en-IN" dirty="0"/>
                        <a:t>Year</a:t>
                      </a:r>
                    </a:p>
                  </a:txBody>
                  <a:tcPr/>
                </a:tc>
                <a:tc>
                  <a:txBody>
                    <a:bodyPr/>
                    <a:lstStyle/>
                    <a:p>
                      <a:r>
                        <a:rPr lang="en-IN" dirty="0"/>
                        <a:t>IEEE</a:t>
                      </a:r>
                      <a:endParaRPr lang="hi-IN" dirty="0"/>
                    </a:p>
                  </a:txBody>
                  <a:tcPr/>
                </a:tc>
                <a:tc>
                  <a:txBody>
                    <a:bodyPr/>
                    <a:lstStyle/>
                    <a:p>
                      <a:r>
                        <a:rPr lang="en-IN" dirty="0"/>
                        <a:t>Name</a:t>
                      </a:r>
                      <a:endParaRPr lang="hi-IN" dirty="0"/>
                    </a:p>
                  </a:txBody>
                  <a:tcPr/>
                </a:tc>
                <a:tc>
                  <a:txBody>
                    <a:bodyPr/>
                    <a:lstStyle/>
                    <a:p>
                      <a:r>
                        <a:rPr lang="en-IN" dirty="0"/>
                        <a:t>Frequency(GHz)</a:t>
                      </a:r>
                      <a:endParaRPr lang="hi-IN" dirty="0"/>
                    </a:p>
                  </a:txBody>
                  <a:tcPr/>
                </a:tc>
                <a:tc>
                  <a:txBody>
                    <a:bodyPr/>
                    <a:lstStyle/>
                    <a:p>
                      <a:r>
                        <a:rPr lang="en-IN" dirty="0"/>
                        <a:t>Link rate(Mbit/s)</a:t>
                      </a:r>
                      <a:endParaRPr lang="hi-IN" dirty="0"/>
                    </a:p>
                  </a:txBody>
                  <a:tcPr/>
                </a:tc>
                <a:extLst>
                  <a:ext uri="{0D108BD9-81ED-4DB2-BD59-A6C34878D82A}">
                    <a16:rowId xmlns:a16="http://schemas.microsoft.com/office/drawing/2014/main" val="893306337"/>
                  </a:ext>
                </a:extLst>
              </a:tr>
              <a:tr h="495672">
                <a:tc>
                  <a:txBody>
                    <a:bodyPr/>
                    <a:lstStyle/>
                    <a:p>
                      <a:r>
                        <a:rPr lang="en-IN" dirty="0"/>
                        <a:t>1997</a:t>
                      </a:r>
                      <a:endParaRPr lang="hi-IN" dirty="0"/>
                    </a:p>
                  </a:txBody>
                  <a:tcPr/>
                </a:tc>
                <a:tc>
                  <a:txBody>
                    <a:bodyPr/>
                    <a:lstStyle/>
                    <a:p>
                      <a:r>
                        <a:rPr lang="en-IN" dirty="0"/>
                        <a:t>802.11</a:t>
                      </a:r>
                      <a:endParaRPr lang="hi-IN" dirty="0"/>
                    </a:p>
                  </a:txBody>
                  <a:tcPr/>
                </a:tc>
                <a:tc>
                  <a:txBody>
                    <a:bodyPr/>
                    <a:lstStyle/>
                    <a:p>
                      <a:endParaRPr lang="hi-IN" dirty="0"/>
                    </a:p>
                  </a:txBody>
                  <a:tcPr/>
                </a:tc>
                <a:tc>
                  <a:txBody>
                    <a:bodyPr/>
                    <a:lstStyle/>
                    <a:p>
                      <a:r>
                        <a:rPr lang="en-IN" dirty="0"/>
                        <a:t>2.4</a:t>
                      </a:r>
                    </a:p>
                  </a:txBody>
                  <a:tcPr/>
                </a:tc>
                <a:tc>
                  <a:txBody>
                    <a:bodyPr/>
                    <a:lstStyle/>
                    <a:p>
                      <a:r>
                        <a:rPr lang="en-IN" dirty="0"/>
                        <a:t>1 to 2</a:t>
                      </a:r>
                      <a:endParaRPr lang="hi-IN" dirty="0"/>
                    </a:p>
                  </a:txBody>
                  <a:tcPr/>
                </a:tc>
                <a:extLst>
                  <a:ext uri="{0D108BD9-81ED-4DB2-BD59-A6C34878D82A}">
                    <a16:rowId xmlns:a16="http://schemas.microsoft.com/office/drawing/2014/main" val="2388449664"/>
                  </a:ext>
                </a:extLst>
              </a:tr>
              <a:tr h="495672">
                <a:tc>
                  <a:txBody>
                    <a:bodyPr/>
                    <a:lstStyle/>
                    <a:p>
                      <a:r>
                        <a:rPr lang="en-IN" dirty="0"/>
                        <a:t>1999</a:t>
                      </a:r>
                      <a:endParaRPr lang="hi-IN" dirty="0"/>
                    </a:p>
                  </a:txBody>
                  <a:tcPr/>
                </a:tc>
                <a:tc>
                  <a:txBody>
                    <a:bodyPr/>
                    <a:lstStyle/>
                    <a:p>
                      <a:r>
                        <a:rPr lang="en-IN" dirty="0"/>
                        <a:t>802.11b</a:t>
                      </a:r>
                      <a:endParaRPr lang="hi-IN" dirty="0"/>
                    </a:p>
                  </a:txBody>
                  <a:tcPr/>
                </a:tc>
                <a:tc>
                  <a:txBody>
                    <a:bodyPr/>
                    <a:lstStyle/>
                    <a:p>
                      <a:r>
                        <a:rPr lang="en-IN" dirty="0"/>
                        <a:t>WiFi1</a:t>
                      </a:r>
                      <a:endParaRPr lang="hi-IN" dirty="0"/>
                    </a:p>
                  </a:txBody>
                  <a:tcPr/>
                </a:tc>
                <a:tc>
                  <a:txBody>
                    <a:bodyPr/>
                    <a:lstStyle/>
                    <a:p>
                      <a:r>
                        <a:rPr lang="en-IN" dirty="0"/>
                        <a:t>2.4</a:t>
                      </a:r>
                      <a:endParaRPr lang="hi-IN" dirty="0"/>
                    </a:p>
                  </a:txBody>
                  <a:tcPr/>
                </a:tc>
                <a:tc>
                  <a:txBody>
                    <a:bodyPr/>
                    <a:lstStyle/>
                    <a:p>
                      <a:r>
                        <a:rPr lang="en-IN" dirty="0"/>
                        <a:t>1 to 11</a:t>
                      </a:r>
                      <a:endParaRPr lang="hi-IN" dirty="0"/>
                    </a:p>
                  </a:txBody>
                  <a:tcPr/>
                </a:tc>
                <a:extLst>
                  <a:ext uri="{0D108BD9-81ED-4DB2-BD59-A6C34878D82A}">
                    <a16:rowId xmlns:a16="http://schemas.microsoft.com/office/drawing/2014/main" val="1549489379"/>
                  </a:ext>
                </a:extLst>
              </a:tr>
              <a:tr h="495672">
                <a:tc>
                  <a:txBody>
                    <a:bodyPr/>
                    <a:lstStyle/>
                    <a:p>
                      <a:r>
                        <a:rPr lang="en-IN" dirty="0"/>
                        <a:t>1999</a:t>
                      </a:r>
                      <a:endParaRPr lang="hi-IN" dirty="0"/>
                    </a:p>
                  </a:txBody>
                  <a:tcPr/>
                </a:tc>
                <a:tc>
                  <a:txBody>
                    <a:bodyPr/>
                    <a:lstStyle/>
                    <a:p>
                      <a:r>
                        <a:rPr lang="en-IN" dirty="0"/>
                        <a:t>802.11a</a:t>
                      </a:r>
                      <a:endParaRPr lang="hi-IN" dirty="0"/>
                    </a:p>
                  </a:txBody>
                  <a:tcPr/>
                </a:tc>
                <a:tc>
                  <a:txBody>
                    <a:bodyPr/>
                    <a:lstStyle/>
                    <a:p>
                      <a:r>
                        <a:rPr lang="en-IN" dirty="0"/>
                        <a:t>WiFi2</a:t>
                      </a:r>
                      <a:endParaRPr lang="hi-IN" dirty="0"/>
                    </a:p>
                  </a:txBody>
                  <a:tcPr/>
                </a:tc>
                <a:tc>
                  <a:txBody>
                    <a:bodyPr/>
                    <a:lstStyle/>
                    <a:p>
                      <a:r>
                        <a:rPr lang="en-IN" dirty="0"/>
                        <a:t>5</a:t>
                      </a:r>
                      <a:endParaRPr lang="hi-IN" dirty="0"/>
                    </a:p>
                  </a:txBody>
                  <a:tcPr/>
                </a:tc>
                <a:tc>
                  <a:txBody>
                    <a:bodyPr/>
                    <a:lstStyle/>
                    <a:p>
                      <a:r>
                        <a:rPr lang="en-IN" dirty="0"/>
                        <a:t>6 to 54</a:t>
                      </a:r>
                      <a:endParaRPr lang="hi-IN" dirty="0"/>
                    </a:p>
                  </a:txBody>
                  <a:tcPr/>
                </a:tc>
                <a:extLst>
                  <a:ext uri="{0D108BD9-81ED-4DB2-BD59-A6C34878D82A}">
                    <a16:rowId xmlns:a16="http://schemas.microsoft.com/office/drawing/2014/main" val="2959832368"/>
                  </a:ext>
                </a:extLst>
              </a:tr>
              <a:tr h="495672">
                <a:tc>
                  <a:txBody>
                    <a:bodyPr/>
                    <a:lstStyle/>
                    <a:p>
                      <a:r>
                        <a:rPr lang="en-IN" dirty="0"/>
                        <a:t>2003</a:t>
                      </a:r>
                      <a:endParaRPr lang="hi-IN" dirty="0"/>
                    </a:p>
                  </a:txBody>
                  <a:tcPr/>
                </a:tc>
                <a:tc>
                  <a:txBody>
                    <a:bodyPr/>
                    <a:lstStyle/>
                    <a:p>
                      <a:r>
                        <a:rPr lang="en-IN" dirty="0"/>
                        <a:t>802.11g</a:t>
                      </a:r>
                      <a:endParaRPr lang="hi-IN" dirty="0"/>
                    </a:p>
                  </a:txBody>
                  <a:tcPr/>
                </a:tc>
                <a:tc>
                  <a:txBody>
                    <a:bodyPr/>
                    <a:lstStyle/>
                    <a:p>
                      <a:r>
                        <a:rPr lang="en-IN" dirty="0"/>
                        <a:t>WiFi3</a:t>
                      </a:r>
                      <a:endParaRPr lang="hi-IN" dirty="0"/>
                    </a:p>
                  </a:txBody>
                  <a:tcPr/>
                </a:tc>
                <a:tc>
                  <a:txBody>
                    <a:bodyPr/>
                    <a:lstStyle/>
                    <a:p>
                      <a:r>
                        <a:rPr lang="en-IN" dirty="0"/>
                        <a:t>2.4</a:t>
                      </a:r>
                      <a:endParaRPr lang="hi-IN" dirty="0"/>
                    </a:p>
                  </a:txBody>
                  <a:tcPr/>
                </a:tc>
                <a:tc>
                  <a:txBody>
                    <a:bodyPr/>
                    <a:lstStyle/>
                    <a:p>
                      <a:r>
                        <a:rPr lang="en-IN" dirty="0"/>
                        <a:t>6 to 54</a:t>
                      </a:r>
                      <a:endParaRPr lang="hi-IN" dirty="0"/>
                    </a:p>
                  </a:txBody>
                  <a:tcPr/>
                </a:tc>
                <a:extLst>
                  <a:ext uri="{0D108BD9-81ED-4DB2-BD59-A6C34878D82A}">
                    <a16:rowId xmlns:a16="http://schemas.microsoft.com/office/drawing/2014/main" val="593723034"/>
                  </a:ext>
                </a:extLst>
              </a:tr>
              <a:tr h="495672">
                <a:tc>
                  <a:txBody>
                    <a:bodyPr/>
                    <a:lstStyle/>
                    <a:p>
                      <a:r>
                        <a:rPr lang="en-IN" dirty="0"/>
                        <a:t>2008</a:t>
                      </a:r>
                      <a:endParaRPr lang="hi-IN" dirty="0"/>
                    </a:p>
                  </a:txBody>
                  <a:tcPr/>
                </a:tc>
                <a:tc>
                  <a:txBody>
                    <a:bodyPr/>
                    <a:lstStyle/>
                    <a:p>
                      <a:r>
                        <a:rPr lang="en-IN" dirty="0"/>
                        <a:t>802.11n</a:t>
                      </a:r>
                      <a:endParaRPr lang="hi-IN" dirty="0"/>
                    </a:p>
                  </a:txBody>
                  <a:tcPr/>
                </a:tc>
                <a:tc>
                  <a:txBody>
                    <a:bodyPr/>
                    <a:lstStyle/>
                    <a:p>
                      <a:r>
                        <a:rPr lang="en-IN" dirty="0"/>
                        <a:t>WiFi4</a:t>
                      </a:r>
                      <a:endParaRPr lang="hi-IN" dirty="0"/>
                    </a:p>
                  </a:txBody>
                  <a:tcPr/>
                </a:tc>
                <a:tc>
                  <a:txBody>
                    <a:bodyPr/>
                    <a:lstStyle/>
                    <a:p>
                      <a:r>
                        <a:rPr lang="en-IN" dirty="0"/>
                        <a:t>2.4/5</a:t>
                      </a:r>
                      <a:endParaRPr lang="hi-IN" dirty="0"/>
                    </a:p>
                  </a:txBody>
                  <a:tcPr/>
                </a:tc>
                <a:tc>
                  <a:txBody>
                    <a:bodyPr/>
                    <a:lstStyle/>
                    <a:p>
                      <a:r>
                        <a:rPr lang="en-IN" dirty="0"/>
                        <a:t>72 to 600</a:t>
                      </a:r>
                      <a:endParaRPr lang="hi-IN" dirty="0"/>
                    </a:p>
                  </a:txBody>
                  <a:tcPr/>
                </a:tc>
                <a:extLst>
                  <a:ext uri="{0D108BD9-81ED-4DB2-BD59-A6C34878D82A}">
                    <a16:rowId xmlns:a16="http://schemas.microsoft.com/office/drawing/2014/main" val="2664581250"/>
                  </a:ext>
                </a:extLst>
              </a:tr>
              <a:tr h="495672">
                <a:tc>
                  <a:txBody>
                    <a:bodyPr/>
                    <a:lstStyle/>
                    <a:p>
                      <a:r>
                        <a:rPr lang="en-IN" dirty="0"/>
                        <a:t>2014</a:t>
                      </a:r>
                    </a:p>
                  </a:txBody>
                  <a:tcPr/>
                </a:tc>
                <a:tc>
                  <a:txBody>
                    <a:bodyPr/>
                    <a:lstStyle/>
                    <a:p>
                      <a:r>
                        <a:rPr lang="en-IN" dirty="0"/>
                        <a:t>802.11ac</a:t>
                      </a:r>
                      <a:endParaRPr lang="hi-IN" dirty="0"/>
                    </a:p>
                  </a:txBody>
                  <a:tcPr/>
                </a:tc>
                <a:tc>
                  <a:txBody>
                    <a:bodyPr/>
                    <a:lstStyle/>
                    <a:p>
                      <a:r>
                        <a:rPr lang="en-IN" dirty="0"/>
                        <a:t>WiFi5</a:t>
                      </a:r>
                      <a:endParaRPr lang="hi-IN" dirty="0"/>
                    </a:p>
                  </a:txBody>
                  <a:tcPr/>
                </a:tc>
                <a:tc>
                  <a:txBody>
                    <a:bodyPr/>
                    <a:lstStyle/>
                    <a:p>
                      <a:r>
                        <a:rPr lang="en-IN" dirty="0"/>
                        <a:t>2.4/5</a:t>
                      </a:r>
                      <a:endParaRPr lang="hi-IN" dirty="0"/>
                    </a:p>
                  </a:txBody>
                  <a:tcPr/>
                </a:tc>
                <a:tc>
                  <a:txBody>
                    <a:bodyPr/>
                    <a:lstStyle/>
                    <a:p>
                      <a:r>
                        <a:rPr lang="en-IN" dirty="0"/>
                        <a:t>433 to 6933</a:t>
                      </a:r>
                      <a:endParaRPr lang="hi-IN" dirty="0"/>
                    </a:p>
                  </a:txBody>
                  <a:tcPr/>
                </a:tc>
                <a:extLst>
                  <a:ext uri="{0D108BD9-81ED-4DB2-BD59-A6C34878D82A}">
                    <a16:rowId xmlns:a16="http://schemas.microsoft.com/office/drawing/2014/main" val="1492110993"/>
                  </a:ext>
                </a:extLst>
              </a:tr>
              <a:tr h="495672">
                <a:tc>
                  <a:txBody>
                    <a:bodyPr/>
                    <a:lstStyle/>
                    <a:p>
                      <a:r>
                        <a:rPr lang="en-IN" dirty="0"/>
                        <a:t>2019</a:t>
                      </a:r>
                      <a:endParaRPr lang="hi-IN" dirty="0"/>
                    </a:p>
                  </a:txBody>
                  <a:tcPr/>
                </a:tc>
                <a:tc>
                  <a:txBody>
                    <a:bodyPr/>
                    <a:lstStyle/>
                    <a:p>
                      <a:r>
                        <a:rPr lang="en-IN" dirty="0"/>
                        <a:t>802.11ax</a:t>
                      </a:r>
                      <a:endParaRPr lang="hi-IN" dirty="0"/>
                    </a:p>
                  </a:txBody>
                  <a:tcPr/>
                </a:tc>
                <a:tc>
                  <a:txBody>
                    <a:bodyPr/>
                    <a:lstStyle/>
                    <a:p>
                      <a:r>
                        <a:rPr lang="en-IN" dirty="0"/>
                        <a:t>WiFi6</a:t>
                      </a:r>
                      <a:endParaRPr lang="hi-IN" dirty="0"/>
                    </a:p>
                  </a:txBody>
                  <a:tcPr/>
                </a:tc>
                <a:tc>
                  <a:txBody>
                    <a:bodyPr/>
                    <a:lstStyle/>
                    <a:p>
                      <a:r>
                        <a:rPr lang="en-IN" dirty="0"/>
                        <a:t>2.4/5</a:t>
                      </a:r>
                      <a:endParaRPr lang="hi-IN" dirty="0"/>
                    </a:p>
                  </a:txBody>
                  <a:tcPr/>
                </a:tc>
                <a:tc>
                  <a:txBody>
                    <a:bodyPr/>
                    <a:lstStyle/>
                    <a:p>
                      <a:r>
                        <a:rPr lang="en-IN" dirty="0"/>
                        <a:t>600 to 9608</a:t>
                      </a:r>
                    </a:p>
                  </a:txBody>
                  <a:tcPr/>
                </a:tc>
                <a:extLst>
                  <a:ext uri="{0D108BD9-81ED-4DB2-BD59-A6C34878D82A}">
                    <a16:rowId xmlns:a16="http://schemas.microsoft.com/office/drawing/2014/main" val="743938749"/>
                  </a:ext>
                </a:extLst>
              </a:tr>
              <a:tr h="495672">
                <a:tc>
                  <a:txBody>
                    <a:bodyPr/>
                    <a:lstStyle/>
                    <a:p>
                      <a:r>
                        <a:rPr lang="en-IN" dirty="0"/>
                        <a:t>2019</a:t>
                      </a:r>
                      <a:endParaRPr lang="hi-IN" dirty="0"/>
                    </a:p>
                  </a:txBody>
                  <a:tcPr/>
                </a:tc>
                <a:tc>
                  <a:txBody>
                    <a:bodyPr/>
                    <a:lstStyle/>
                    <a:p>
                      <a:r>
                        <a:rPr lang="en-IN" dirty="0"/>
                        <a:t>802.11ax</a:t>
                      </a:r>
                      <a:endParaRPr lang="hi-IN" dirty="0"/>
                    </a:p>
                  </a:txBody>
                  <a:tcPr/>
                </a:tc>
                <a:tc>
                  <a:txBody>
                    <a:bodyPr/>
                    <a:lstStyle/>
                    <a:p>
                      <a:r>
                        <a:rPr lang="en-IN" dirty="0"/>
                        <a:t>WiFi6E</a:t>
                      </a:r>
                      <a:endParaRPr lang="hi-IN" dirty="0"/>
                    </a:p>
                  </a:txBody>
                  <a:tcPr/>
                </a:tc>
                <a:tc>
                  <a:txBody>
                    <a:bodyPr/>
                    <a:lstStyle/>
                    <a:p>
                      <a:r>
                        <a:rPr lang="en-IN" dirty="0"/>
                        <a:t>6</a:t>
                      </a:r>
                      <a:endParaRPr lang="hi-IN" dirty="0"/>
                    </a:p>
                  </a:txBody>
                  <a:tcPr/>
                </a:tc>
                <a:tc>
                  <a:txBody>
                    <a:bodyPr/>
                    <a:lstStyle/>
                    <a:p>
                      <a:r>
                        <a:rPr lang="en-IN" dirty="0"/>
                        <a:t>600 to 9608</a:t>
                      </a:r>
                    </a:p>
                  </a:txBody>
                  <a:tcPr/>
                </a:tc>
                <a:extLst>
                  <a:ext uri="{0D108BD9-81ED-4DB2-BD59-A6C34878D82A}">
                    <a16:rowId xmlns:a16="http://schemas.microsoft.com/office/drawing/2014/main" val="3951784840"/>
                  </a:ext>
                </a:extLst>
              </a:tr>
            </a:tbl>
          </a:graphicData>
        </a:graphic>
      </p:graphicFrame>
    </p:spTree>
    <p:extLst>
      <p:ext uri="{BB962C8B-B14F-4D97-AF65-F5344CB8AC3E}">
        <p14:creationId xmlns:p14="http://schemas.microsoft.com/office/powerpoint/2010/main" val="355704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99AC6-668C-402E-A654-94115E432FA1}"/>
              </a:ext>
            </a:extLst>
          </p:cNvPr>
          <p:cNvSpPr txBox="1"/>
          <p:nvPr/>
        </p:nvSpPr>
        <p:spPr>
          <a:xfrm>
            <a:off x="3595592" y="503854"/>
            <a:ext cx="3999813" cy="830997"/>
          </a:xfrm>
          <a:prstGeom prst="rect">
            <a:avLst/>
          </a:prstGeom>
          <a:noFill/>
        </p:spPr>
        <p:txBody>
          <a:bodyPr wrap="none" rtlCol="0">
            <a:spAutoFit/>
          </a:bodyPr>
          <a:lstStyle/>
          <a:p>
            <a:r>
              <a:rPr lang="en-US" sz="4800" b="1" dirty="0">
                <a:solidFill>
                  <a:srgbClr val="0070C0"/>
                </a:solidFill>
              </a:rPr>
              <a:t>802.11a WiFi-2</a:t>
            </a:r>
            <a:endParaRPr lang="hi-IN" sz="4800" b="1" dirty="0">
              <a:solidFill>
                <a:srgbClr val="0070C0"/>
              </a:solidFill>
            </a:endParaRPr>
          </a:p>
        </p:txBody>
      </p:sp>
      <p:sp>
        <p:nvSpPr>
          <p:cNvPr id="3" name="TextBox 2">
            <a:extLst>
              <a:ext uri="{FF2B5EF4-FFF2-40B4-BE49-F238E27FC236}">
                <a16:creationId xmlns:a16="http://schemas.microsoft.com/office/drawing/2014/main" id="{84011F26-6EDF-4BB0-8201-2C0B2E8269A8}"/>
              </a:ext>
            </a:extLst>
          </p:cNvPr>
          <p:cNvSpPr txBox="1"/>
          <p:nvPr/>
        </p:nvSpPr>
        <p:spPr>
          <a:xfrm>
            <a:off x="727788" y="2090057"/>
            <a:ext cx="9735422" cy="3539430"/>
          </a:xfrm>
          <a:prstGeom prst="rect">
            <a:avLst/>
          </a:prstGeom>
          <a:noFill/>
        </p:spPr>
        <p:txBody>
          <a:bodyPr wrap="none" rtlCol="0">
            <a:spAutoFit/>
          </a:bodyPr>
          <a:lstStyle/>
          <a:p>
            <a:pPr marL="285750" indent="-285750">
              <a:buFont typeface="Arial" panose="020B0604020202020204" pitchFamily="34" charset="0"/>
              <a:buChar char="•"/>
            </a:pPr>
            <a:r>
              <a:rPr lang="en-US" sz="2800" dirty="0"/>
              <a:t>Introduced in year 1999</a:t>
            </a:r>
          </a:p>
          <a:p>
            <a:pPr marL="285750" indent="-285750">
              <a:buFont typeface="Arial" panose="020B0604020202020204" pitchFamily="34" charset="0"/>
              <a:buChar char="•"/>
            </a:pPr>
            <a:r>
              <a:rPr lang="en-US" sz="2800" dirty="0"/>
              <a:t>Radio Frequency band 5GHz</a:t>
            </a:r>
          </a:p>
          <a:p>
            <a:pPr marL="285750" indent="-285750">
              <a:buFont typeface="Arial" panose="020B0604020202020204" pitchFamily="34" charset="0"/>
              <a:buChar char="•"/>
            </a:pPr>
            <a:r>
              <a:rPr lang="en-US" sz="2800" dirty="0"/>
              <a:t>Maximum data rate 54 Mbps</a:t>
            </a:r>
          </a:p>
          <a:p>
            <a:pPr marL="285750" indent="-285750">
              <a:buFont typeface="Arial" panose="020B0604020202020204" pitchFamily="34" charset="0"/>
              <a:buChar char="•"/>
            </a:pPr>
            <a:r>
              <a:rPr lang="en-US" sz="2800" dirty="0"/>
              <a:t>Typical data rate 25Mbps</a:t>
            </a:r>
          </a:p>
          <a:p>
            <a:pPr marL="285750" indent="-285750">
              <a:buFont typeface="Arial" panose="020B0604020202020204" pitchFamily="34" charset="0"/>
              <a:buChar char="•"/>
            </a:pPr>
            <a:r>
              <a:rPr lang="en-US" sz="2800" dirty="0"/>
              <a:t>Typical range 30 meters</a:t>
            </a:r>
          </a:p>
          <a:p>
            <a:pPr marL="285750" indent="-285750">
              <a:buFont typeface="Arial" panose="020B0604020202020204" pitchFamily="34" charset="0"/>
              <a:buChar char="•"/>
            </a:pPr>
            <a:r>
              <a:rPr lang="en-US" sz="2800" dirty="0"/>
              <a:t>Number of stream 1</a:t>
            </a:r>
          </a:p>
          <a:p>
            <a:pPr marL="285750" indent="-285750">
              <a:buFont typeface="Arial" panose="020B0604020202020204" pitchFamily="34" charset="0"/>
              <a:buChar char="•"/>
            </a:pPr>
            <a:r>
              <a:rPr lang="en-US" sz="2800" dirty="0"/>
              <a:t>Modulation OFDM : Orthogonal frequency division multiplexing</a:t>
            </a:r>
          </a:p>
          <a:p>
            <a:pPr marL="285750" indent="-285750">
              <a:buFont typeface="Arial" panose="020B0604020202020204" pitchFamily="34" charset="0"/>
              <a:buChar char="•"/>
            </a:pPr>
            <a:r>
              <a:rPr lang="en-US" sz="2800" dirty="0"/>
              <a:t>Channel width 20Mhz</a:t>
            </a:r>
            <a:endParaRPr lang="hi-IN" sz="2800" dirty="0"/>
          </a:p>
        </p:txBody>
      </p:sp>
    </p:spTree>
    <p:extLst>
      <p:ext uri="{BB962C8B-B14F-4D97-AF65-F5344CB8AC3E}">
        <p14:creationId xmlns:p14="http://schemas.microsoft.com/office/powerpoint/2010/main" val="111886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99AC6-668C-402E-A654-94115E432FA1}"/>
              </a:ext>
            </a:extLst>
          </p:cNvPr>
          <p:cNvSpPr txBox="1"/>
          <p:nvPr/>
        </p:nvSpPr>
        <p:spPr>
          <a:xfrm>
            <a:off x="3595592" y="503854"/>
            <a:ext cx="4025461" cy="830997"/>
          </a:xfrm>
          <a:prstGeom prst="rect">
            <a:avLst/>
          </a:prstGeom>
          <a:noFill/>
        </p:spPr>
        <p:txBody>
          <a:bodyPr wrap="none" rtlCol="0">
            <a:spAutoFit/>
          </a:bodyPr>
          <a:lstStyle/>
          <a:p>
            <a:r>
              <a:rPr lang="en-US" sz="4800" b="1" dirty="0">
                <a:solidFill>
                  <a:srgbClr val="0070C0"/>
                </a:solidFill>
              </a:rPr>
              <a:t>802.11b WiFi-1</a:t>
            </a:r>
            <a:endParaRPr lang="hi-IN" sz="4800" b="1" dirty="0">
              <a:solidFill>
                <a:srgbClr val="0070C0"/>
              </a:solidFill>
            </a:endParaRPr>
          </a:p>
        </p:txBody>
      </p:sp>
      <p:sp>
        <p:nvSpPr>
          <p:cNvPr id="3" name="TextBox 2">
            <a:extLst>
              <a:ext uri="{FF2B5EF4-FFF2-40B4-BE49-F238E27FC236}">
                <a16:creationId xmlns:a16="http://schemas.microsoft.com/office/drawing/2014/main" id="{84011F26-6EDF-4BB0-8201-2C0B2E8269A8}"/>
              </a:ext>
            </a:extLst>
          </p:cNvPr>
          <p:cNvSpPr txBox="1"/>
          <p:nvPr/>
        </p:nvSpPr>
        <p:spPr>
          <a:xfrm>
            <a:off x="144129" y="1905506"/>
            <a:ext cx="11435053" cy="3416320"/>
          </a:xfrm>
          <a:prstGeom prst="rect">
            <a:avLst/>
          </a:prstGeom>
          <a:noFill/>
        </p:spPr>
        <p:txBody>
          <a:bodyPr wrap="none" rtlCol="0">
            <a:spAutoFit/>
          </a:bodyPr>
          <a:lstStyle/>
          <a:p>
            <a:pPr marL="285750" indent="-285750">
              <a:buFont typeface="Arial" panose="020B0604020202020204" pitchFamily="34" charset="0"/>
              <a:buChar char="•"/>
            </a:pPr>
            <a:r>
              <a:rPr lang="en-US" sz="2400" dirty="0"/>
              <a:t>Introduced in year 1999</a:t>
            </a:r>
          </a:p>
          <a:p>
            <a:pPr marL="285750" indent="-285750">
              <a:buFont typeface="Arial" panose="020B0604020202020204" pitchFamily="34" charset="0"/>
              <a:buChar char="•"/>
            </a:pPr>
            <a:r>
              <a:rPr lang="en-US" sz="2400" dirty="0"/>
              <a:t>Radio Frequency band 2.4GHz</a:t>
            </a:r>
          </a:p>
          <a:p>
            <a:pPr marL="285750" indent="-285750">
              <a:buFont typeface="Arial" panose="020B0604020202020204" pitchFamily="34" charset="0"/>
              <a:buChar char="•"/>
            </a:pPr>
            <a:r>
              <a:rPr lang="en-US" sz="2400" dirty="0"/>
              <a:t>Maximum data rate 11Mbps</a:t>
            </a:r>
          </a:p>
          <a:p>
            <a:pPr marL="285750" indent="-285750">
              <a:buFont typeface="Arial" panose="020B0604020202020204" pitchFamily="34" charset="0"/>
              <a:buChar char="•"/>
            </a:pPr>
            <a:r>
              <a:rPr lang="en-US" sz="2400" dirty="0"/>
              <a:t>Typical data rate 5Mbps</a:t>
            </a:r>
          </a:p>
          <a:p>
            <a:pPr marL="285750" indent="-285750">
              <a:buFont typeface="Arial" panose="020B0604020202020204" pitchFamily="34" charset="0"/>
              <a:buChar char="•"/>
            </a:pPr>
            <a:r>
              <a:rPr lang="en-US" sz="2400" dirty="0"/>
              <a:t>Typical range 30 meters</a:t>
            </a:r>
          </a:p>
          <a:p>
            <a:pPr marL="285750" indent="-285750">
              <a:buFont typeface="Arial" panose="020B0604020202020204" pitchFamily="34" charset="0"/>
              <a:buChar char="•"/>
            </a:pPr>
            <a:r>
              <a:rPr lang="en-US" sz="2400" dirty="0"/>
              <a:t>Modulation CCK(DSSS) : complementary code keying (direct sequence spread spectrum)</a:t>
            </a:r>
          </a:p>
          <a:p>
            <a:pPr marL="285750" indent="-285750">
              <a:buFont typeface="Arial" panose="020B0604020202020204" pitchFamily="34" charset="0"/>
              <a:buChar char="•"/>
            </a:pPr>
            <a:r>
              <a:rPr lang="en-US" sz="2400" dirty="0"/>
              <a:t>12 non overlapping channels</a:t>
            </a:r>
          </a:p>
          <a:p>
            <a:pPr marL="285750" indent="-285750">
              <a:buFont typeface="Arial" panose="020B0604020202020204" pitchFamily="34" charset="0"/>
              <a:buChar char="•"/>
            </a:pPr>
            <a:r>
              <a:rPr lang="en-US" sz="2400" dirty="0"/>
              <a:t>Channel width 20Mhz</a:t>
            </a:r>
          </a:p>
          <a:p>
            <a:pPr marL="285750" indent="-285750">
              <a:buFont typeface="Arial" panose="020B0604020202020204" pitchFamily="34" charset="0"/>
              <a:buChar char="•"/>
            </a:pPr>
            <a:r>
              <a:rPr lang="en-US" sz="2400" dirty="0"/>
              <a:t>Number of stream 1</a:t>
            </a:r>
            <a:endParaRPr lang="hi-IN" sz="2400" dirty="0"/>
          </a:p>
        </p:txBody>
      </p:sp>
    </p:spTree>
    <p:extLst>
      <p:ext uri="{BB962C8B-B14F-4D97-AF65-F5344CB8AC3E}">
        <p14:creationId xmlns:p14="http://schemas.microsoft.com/office/powerpoint/2010/main" val="154304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99AC6-668C-402E-A654-94115E432FA1}"/>
              </a:ext>
            </a:extLst>
          </p:cNvPr>
          <p:cNvSpPr txBox="1"/>
          <p:nvPr/>
        </p:nvSpPr>
        <p:spPr>
          <a:xfrm>
            <a:off x="3595592" y="503854"/>
            <a:ext cx="3986989" cy="830997"/>
          </a:xfrm>
          <a:prstGeom prst="rect">
            <a:avLst/>
          </a:prstGeom>
          <a:noFill/>
        </p:spPr>
        <p:txBody>
          <a:bodyPr wrap="none" rtlCol="0">
            <a:spAutoFit/>
          </a:bodyPr>
          <a:lstStyle/>
          <a:p>
            <a:r>
              <a:rPr lang="en-US" sz="4800" b="1" dirty="0">
                <a:solidFill>
                  <a:srgbClr val="0070C0"/>
                </a:solidFill>
              </a:rPr>
              <a:t>802.11g WiFi-3</a:t>
            </a:r>
            <a:endParaRPr lang="hi-IN" sz="4800" b="1" dirty="0">
              <a:solidFill>
                <a:srgbClr val="0070C0"/>
              </a:solidFill>
            </a:endParaRPr>
          </a:p>
        </p:txBody>
      </p:sp>
      <p:sp>
        <p:nvSpPr>
          <p:cNvPr id="3" name="TextBox 2">
            <a:extLst>
              <a:ext uri="{FF2B5EF4-FFF2-40B4-BE49-F238E27FC236}">
                <a16:creationId xmlns:a16="http://schemas.microsoft.com/office/drawing/2014/main" id="{84011F26-6EDF-4BB0-8201-2C0B2E8269A8}"/>
              </a:ext>
            </a:extLst>
          </p:cNvPr>
          <p:cNvSpPr txBox="1"/>
          <p:nvPr/>
        </p:nvSpPr>
        <p:spPr>
          <a:xfrm>
            <a:off x="144129" y="1905506"/>
            <a:ext cx="4561185" cy="3046988"/>
          </a:xfrm>
          <a:prstGeom prst="rect">
            <a:avLst/>
          </a:prstGeom>
          <a:noFill/>
        </p:spPr>
        <p:txBody>
          <a:bodyPr wrap="none" rtlCol="0">
            <a:spAutoFit/>
          </a:bodyPr>
          <a:lstStyle/>
          <a:p>
            <a:pPr marL="285750" indent="-285750">
              <a:buFont typeface="Arial" panose="020B0604020202020204" pitchFamily="34" charset="0"/>
              <a:buChar char="•"/>
            </a:pPr>
            <a:r>
              <a:rPr lang="en-US" sz="2400" dirty="0"/>
              <a:t>Introduced in year 2003</a:t>
            </a:r>
          </a:p>
          <a:p>
            <a:pPr marL="285750" indent="-285750">
              <a:buFont typeface="Arial" panose="020B0604020202020204" pitchFamily="34" charset="0"/>
              <a:buChar char="•"/>
            </a:pPr>
            <a:r>
              <a:rPr lang="en-US" sz="2400" dirty="0"/>
              <a:t>Radio Frequency band 2.4GHz</a:t>
            </a:r>
          </a:p>
          <a:p>
            <a:pPr marL="285750" indent="-285750">
              <a:buFont typeface="Arial" panose="020B0604020202020204" pitchFamily="34" charset="0"/>
              <a:buChar char="•"/>
            </a:pPr>
            <a:r>
              <a:rPr lang="en-US" sz="2400" dirty="0"/>
              <a:t>Maximum data rate 54Mbps</a:t>
            </a:r>
          </a:p>
          <a:p>
            <a:pPr marL="285750" indent="-285750">
              <a:buFont typeface="Arial" panose="020B0604020202020204" pitchFamily="34" charset="0"/>
              <a:buChar char="•"/>
            </a:pPr>
            <a:r>
              <a:rPr lang="en-US" sz="2400" dirty="0"/>
              <a:t>Typical data </a:t>
            </a:r>
            <a:r>
              <a:rPr lang="en-US" sz="2400"/>
              <a:t>rate 25Mbps</a:t>
            </a:r>
            <a:endParaRPr lang="en-US" sz="2400" dirty="0"/>
          </a:p>
          <a:p>
            <a:pPr marL="285750" indent="-285750">
              <a:buFont typeface="Arial" panose="020B0604020202020204" pitchFamily="34" charset="0"/>
              <a:buChar char="•"/>
            </a:pPr>
            <a:r>
              <a:rPr lang="en-US" sz="2400" dirty="0"/>
              <a:t>Typical range 30 meters</a:t>
            </a:r>
          </a:p>
          <a:p>
            <a:pPr marL="285750" indent="-285750">
              <a:buFont typeface="Arial" panose="020B0604020202020204" pitchFamily="34" charset="0"/>
              <a:buChar char="•"/>
            </a:pPr>
            <a:r>
              <a:rPr lang="en-US" sz="2400" dirty="0"/>
              <a:t>Modulation CCK(DSSS) or OFDM </a:t>
            </a:r>
          </a:p>
          <a:p>
            <a:pPr marL="285750" indent="-285750">
              <a:buFont typeface="Arial" panose="020B0604020202020204" pitchFamily="34" charset="0"/>
              <a:buChar char="•"/>
            </a:pPr>
            <a:r>
              <a:rPr lang="en-US" sz="2400" dirty="0"/>
              <a:t>Channel width 20Mhz</a:t>
            </a:r>
          </a:p>
          <a:p>
            <a:pPr marL="285750" indent="-285750">
              <a:buFont typeface="Arial" panose="020B0604020202020204" pitchFamily="34" charset="0"/>
              <a:buChar char="•"/>
            </a:pPr>
            <a:r>
              <a:rPr lang="en-US" sz="2400" dirty="0"/>
              <a:t>Number of stream 2</a:t>
            </a:r>
            <a:endParaRPr lang="hi-IN" sz="2400" dirty="0"/>
          </a:p>
        </p:txBody>
      </p:sp>
    </p:spTree>
    <p:extLst>
      <p:ext uri="{BB962C8B-B14F-4D97-AF65-F5344CB8AC3E}">
        <p14:creationId xmlns:p14="http://schemas.microsoft.com/office/powerpoint/2010/main" val="403851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99AC6-668C-402E-A654-94115E432FA1}"/>
              </a:ext>
            </a:extLst>
          </p:cNvPr>
          <p:cNvSpPr txBox="1"/>
          <p:nvPr/>
        </p:nvSpPr>
        <p:spPr>
          <a:xfrm>
            <a:off x="3595592" y="503854"/>
            <a:ext cx="4025461" cy="830997"/>
          </a:xfrm>
          <a:prstGeom prst="rect">
            <a:avLst/>
          </a:prstGeom>
          <a:noFill/>
        </p:spPr>
        <p:txBody>
          <a:bodyPr wrap="none" rtlCol="0">
            <a:spAutoFit/>
          </a:bodyPr>
          <a:lstStyle/>
          <a:p>
            <a:r>
              <a:rPr lang="en-US" sz="4800" b="1" dirty="0">
                <a:solidFill>
                  <a:srgbClr val="0070C0"/>
                </a:solidFill>
              </a:rPr>
              <a:t>802.11n WiFi-4</a:t>
            </a:r>
            <a:endParaRPr lang="hi-IN" sz="4800" b="1" dirty="0">
              <a:solidFill>
                <a:srgbClr val="0070C0"/>
              </a:solidFill>
            </a:endParaRPr>
          </a:p>
        </p:txBody>
      </p:sp>
      <p:sp>
        <p:nvSpPr>
          <p:cNvPr id="4" name="TextBox 3">
            <a:extLst>
              <a:ext uri="{FF2B5EF4-FFF2-40B4-BE49-F238E27FC236}">
                <a16:creationId xmlns:a16="http://schemas.microsoft.com/office/drawing/2014/main" id="{E3B7EA38-1B78-4788-863E-72619707590A}"/>
              </a:ext>
            </a:extLst>
          </p:cNvPr>
          <p:cNvSpPr txBox="1"/>
          <p:nvPr/>
        </p:nvSpPr>
        <p:spPr>
          <a:xfrm>
            <a:off x="144129" y="1905506"/>
            <a:ext cx="7624075" cy="3785652"/>
          </a:xfrm>
          <a:prstGeom prst="rect">
            <a:avLst/>
          </a:prstGeom>
          <a:noFill/>
        </p:spPr>
        <p:txBody>
          <a:bodyPr wrap="none" rtlCol="0">
            <a:spAutoFit/>
          </a:bodyPr>
          <a:lstStyle/>
          <a:p>
            <a:pPr marL="285750" indent="-285750">
              <a:buFont typeface="Arial" panose="020B0604020202020204" pitchFamily="34" charset="0"/>
              <a:buChar char="•"/>
            </a:pPr>
            <a:r>
              <a:rPr lang="en-US" sz="2400" dirty="0"/>
              <a:t>Introduced in year 2008</a:t>
            </a:r>
          </a:p>
          <a:p>
            <a:pPr marL="285750" indent="-285750">
              <a:buFont typeface="Arial" panose="020B0604020202020204" pitchFamily="34" charset="0"/>
              <a:buChar char="•"/>
            </a:pPr>
            <a:r>
              <a:rPr lang="en-US" sz="2400" dirty="0"/>
              <a:t>Radio Frequency band 2.4GHz and 5GHz</a:t>
            </a:r>
          </a:p>
          <a:p>
            <a:pPr marL="285750" indent="-285750">
              <a:buFont typeface="Arial" panose="020B0604020202020204" pitchFamily="34" charset="0"/>
              <a:buChar char="•"/>
            </a:pPr>
            <a:r>
              <a:rPr lang="en-US" sz="2400" dirty="0"/>
              <a:t>Maximum data rate 600Mbps</a:t>
            </a:r>
          </a:p>
          <a:p>
            <a:pPr marL="285750" indent="-285750">
              <a:buFont typeface="Arial" panose="020B0604020202020204" pitchFamily="34" charset="0"/>
              <a:buChar char="•"/>
            </a:pPr>
            <a:r>
              <a:rPr lang="en-US" sz="2400" dirty="0"/>
              <a:t>Typical range 100 meters</a:t>
            </a:r>
          </a:p>
          <a:p>
            <a:pPr marL="285750" indent="-285750">
              <a:buFont typeface="Arial" panose="020B0604020202020204" pitchFamily="34" charset="0"/>
              <a:buChar char="•"/>
            </a:pPr>
            <a:r>
              <a:rPr lang="en-US" sz="2400" dirty="0"/>
              <a:t>Modulation CCK(DSSS) or OFDM </a:t>
            </a:r>
          </a:p>
          <a:p>
            <a:pPr marL="285750" indent="-285750">
              <a:buFont typeface="Arial" panose="020B0604020202020204" pitchFamily="34" charset="0"/>
              <a:buChar char="•"/>
            </a:pPr>
            <a:r>
              <a:rPr lang="en-US" sz="2400" dirty="0"/>
              <a:t>Number of streams 1,2,3 or 4</a:t>
            </a:r>
          </a:p>
          <a:p>
            <a:pPr marL="285750" indent="-285750">
              <a:buFont typeface="Arial" panose="020B0604020202020204" pitchFamily="34" charset="0"/>
              <a:buChar char="•"/>
            </a:pPr>
            <a:r>
              <a:rPr lang="en-US" sz="2400" dirty="0"/>
              <a:t>Channel width 20MHz or 40MHz</a:t>
            </a:r>
          </a:p>
          <a:p>
            <a:pPr marL="285750" indent="-285750">
              <a:buFont typeface="Arial" panose="020B0604020202020204" pitchFamily="34" charset="0"/>
              <a:buChar char="•"/>
            </a:pPr>
            <a:r>
              <a:rPr lang="en-US" sz="2400" dirty="0"/>
              <a:t>Backward compatibility to 802.11a, 802.11b and  802.11g</a:t>
            </a:r>
          </a:p>
          <a:p>
            <a:pPr marL="285750" indent="-285750">
              <a:buFont typeface="Arial" panose="020B0604020202020204" pitchFamily="34" charset="0"/>
              <a:buChar char="•"/>
            </a:pPr>
            <a:r>
              <a:rPr lang="en-US" sz="2400" dirty="0"/>
              <a:t>Beam forming technique</a:t>
            </a:r>
          </a:p>
          <a:p>
            <a:pPr marL="285750" indent="-285750">
              <a:buFont typeface="Arial" panose="020B0604020202020204" pitchFamily="34" charset="0"/>
              <a:buChar char="•"/>
            </a:pPr>
            <a:r>
              <a:rPr lang="en-US" sz="2400" dirty="0"/>
              <a:t>MIMO channels</a:t>
            </a:r>
            <a:endParaRPr lang="hi-IN" sz="2400" dirty="0"/>
          </a:p>
        </p:txBody>
      </p:sp>
    </p:spTree>
    <p:extLst>
      <p:ext uri="{BB962C8B-B14F-4D97-AF65-F5344CB8AC3E}">
        <p14:creationId xmlns:p14="http://schemas.microsoft.com/office/powerpoint/2010/main" val="167518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A9171D-5D47-4ACD-852D-062F363B5456}"/>
              </a:ext>
            </a:extLst>
          </p:cNvPr>
          <p:cNvSpPr txBox="1"/>
          <p:nvPr/>
        </p:nvSpPr>
        <p:spPr>
          <a:xfrm>
            <a:off x="2752531" y="821094"/>
            <a:ext cx="6965368" cy="584775"/>
          </a:xfrm>
          <a:prstGeom prst="rect">
            <a:avLst/>
          </a:prstGeom>
          <a:noFill/>
        </p:spPr>
        <p:txBody>
          <a:bodyPr wrap="none" rtlCol="0">
            <a:spAutoFit/>
          </a:bodyPr>
          <a:lstStyle/>
          <a:p>
            <a:r>
              <a:rPr lang="af-ZA" sz="3200" b="1" i="0" dirty="0">
                <a:solidFill>
                  <a:srgbClr val="0070C0"/>
                </a:solidFill>
                <a:effectLst/>
                <a:latin typeface="intel-clear"/>
              </a:rPr>
              <a:t>MIMO : Multiple-Input Multiple-Output</a:t>
            </a:r>
          </a:p>
        </p:txBody>
      </p:sp>
      <p:sp>
        <p:nvSpPr>
          <p:cNvPr id="4" name="TextBox 3">
            <a:extLst>
              <a:ext uri="{FF2B5EF4-FFF2-40B4-BE49-F238E27FC236}">
                <a16:creationId xmlns:a16="http://schemas.microsoft.com/office/drawing/2014/main" id="{F11240B1-38E2-4EA9-A928-308B7B5D2225}"/>
              </a:ext>
            </a:extLst>
          </p:cNvPr>
          <p:cNvSpPr txBox="1"/>
          <p:nvPr/>
        </p:nvSpPr>
        <p:spPr>
          <a:xfrm>
            <a:off x="230931" y="2055854"/>
            <a:ext cx="11861542" cy="3416320"/>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555555"/>
                </a:solidFill>
                <a:effectLst/>
                <a:latin typeface="intel-clear"/>
              </a:rPr>
              <a:t>MIMO is a wireless technology that uses multiple transmitters and receivers to transfer more data at the same time.</a:t>
            </a:r>
          </a:p>
          <a:p>
            <a:pPr marL="285750" indent="-285750">
              <a:buFont typeface="Arial" panose="020B0604020202020204" pitchFamily="34" charset="0"/>
              <a:buChar char="•"/>
            </a:pPr>
            <a:r>
              <a:rPr lang="en-US" sz="2400" b="0" i="0" dirty="0">
                <a:solidFill>
                  <a:srgbClr val="555555"/>
                </a:solidFill>
                <a:effectLst/>
                <a:latin typeface="intel-clear"/>
              </a:rPr>
              <a:t> All wireless products with 802.11n support MIMO. </a:t>
            </a:r>
          </a:p>
          <a:p>
            <a:pPr marL="285750" indent="-285750">
              <a:buFont typeface="Arial" panose="020B0604020202020204" pitchFamily="34" charset="0"/>
              <a:buChar char="•"/>
            </a:pPr>
            <a:r>
              <a:rPr lang="en-US" sz="2400" b="0" i="0" dirty="0">
                <a:solidFill>
                  <a:srgbClr val="555555"/>
                </a:solidFill>
                <a:effectLst/>
                <a:latin typeface="intel-clear"/>
              </a:rPr>
              <a:t>The technology helps allow 802.11n to reach higher speeds.</a:t>
            </a:r>
          </a:p>
          <a:p>
            <a:pPr marL="285750" indent="-285750">
              <a:buFont typeface="Arial" panose="020B0604020202020204" pitchFamily="34" charset="0"/>
              <a:buChar char="•"/>
            </a:pPr>
            <a:r>
              <a:rPr lang="en-US" sz="2400" b="0" i="0" dirty="0">
                <a:solidFill>
                  <a:srgbClr val="555555"/>
                </a:solidFill>
                <a:effectLst/>
                <a:latin typeface="intel-clear"/>
              </a:rPr>
              <a:t>MIMO technology uses a natural radio-wave phenomenon called multipath. </a:t>
            </a:r>
          </a:p>
          <a:p>
            <a:pPr marL="285750" indent="-285750">
              <a:buFont typeface="Arial" panose="020B0604020202020204" pitchFamily="34" charset="0"/>
              <a:buChar char="•"/>
            </a:pPr>
            <a:r>
              <a:rPr lang="en-US" sz="2400" b="0" i="0" dirty="0">
                <a:solidFill>
                  <a:srgbClr val="555555"/>
                </a:solidFill>
                <a:effectLst/>
                <a:latin typeface="intel-clear"/>
              </a:rPr>
              <a:t>With multipath, transmitted information bounces off walls, ceilings, and other objects, reaching the receiving antenna multiple times at different angles and slightly different times</a:t>
            </a:r>
          </a:p>
          <a:p>
            <a:pPr marL="285750" indent="-285750">
              <a:buFont typeface="Arial" panose="020B0604020202020204" pitchFamily="34" charset="0"/>
              <a:buChar char="•"/>
            </a:pPr>
            <a:r>
              <a:rPr lang="en-US" sz="2400" b="0" i="0" dirty="0">
                <a:solidFill>
                  <a:srgbClr val="555555"/>
                </a:solidFill>
                <a:effectLst/>
                <a:latin typeface="intel-clear"/>
              </a:rPr>
              <a:t>An adapter with two antennas has a speed of 300 Mbps.</a:t>
            </a:r>
            <a:endParaRPr lang="en-US" sz="2400" dirty="0">
              <a:solidFill>
                <a:srgbClr val="555555"/>
              </a:solidFill>
              <a:latin typeface="intel-clear"/>
            </a:endParaRPr>
          </a:p>
          <a:p>
            <a:pPr marL="285750" indent="-285750">
              <a:buFont typeface="Arial" panose="020B0604020202020204" pitchFamily="34" charset="0"/>
              <a:buChar char="•"/>
            </a:pPr>
            <a:r>
              <a:rPr lang="en-US" sz="2400" b="0" i="0" dirty="0">
                <a:solidFill>
                  <a:srgbClr val="555555"/>
                </a:solidFill>
                <a:effectLst/>
                <a:latin typeface="intel-clear"/>
              </a:rPr>
              <a:t>A adapter with three antennas can have a speed of 600 Mbps</a:t>
            </a:r>
            <a:endParaRPr lang="hi-IN" sz="2400" dirty="0"/>
          </a:p>
        </p:txBody>
      </p:sp>
    </p:spTree>
    <p:extLst>
      <p:ext uri="{BB962C8B-B14F-4D97-AF65-F5344CB8AC3E}">
        <p14:creationId xmlns:p14="http://schemas.microsoft.com/office/powerpoint/2010/main" val="82587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99AC6-668C-402E-A654-94115E432FA1}"/>
              </a:ext>
            </a:extLst>
          </p:cNvPr>
          <p:cNvSpPr txBox="1"/>
          <p:nvPr/>
        </p:nvSpPr>
        <p:spPr>
          <a:xfrm>
            <a:off x="3595592" y="503854"/>
            <a:ext cx="4257897" cy="830997"/>
          </a:xfrm>
          <a:prstGeom prst="rect">
            <a:avLst/>
          </a:prstGeom>
          <a:noFill/>
        </p:spPr>
        <p:txBody>
          <a:bodyPr wrap="none" rtlCol="0">
            <a:spAutoFit/>
          </a:bodyPr>
          <a:lstStyle/>
          <a:p>
            <a:r>
              <a:rPr lang="en-US" sz="4800" b="1" dirty="0">
                <a:solidFill>
                  <a:srgbClr val="0070C0"/>
                </a:solidFill>
              </a:rPr>
              <a:t>802.11ac WiFi-5</a:t>
            </a:r>
            <a:endParaRPr lang="hi-IN" sz="4800" b="1" dirty="0">
              <a:solidFill>
                <a:srgbClr val="0070C0"/>
              </a:solidFill>
            </a:endParaRPr>
          </a:p>
        </p:txBody>
      </p:sp>
      <p:sp>
        <p:nvSpPr>
          <p:cNvPr id="4" name="TextBox 3">
            <a:extLst>
              <a:ext uri="{FF2B5EF4-FFF2-40B4-BE49-F238E27FC236}">
                <a16:creationId xmlns:a16="http://schemas.microsoft.com/office/drawing/2014/main" id="{E3B7EA38-1B78-4788-863E-72619707590A}"/>
              </a:ext>
            </a:extLst>
          </p:cNvPr>
          <p:cNvSpPr txBox="1"/>
          <p:nvPr/>
        </p:nvSpPr>
        <p:spPr>
          <a:xfrm>
            <a:off x="144129" y="1905506"/>
            <a:ext cx="7658187" cy="3046988"/>
          </a:xfrm>
          <a:prstGeom prst="rect">
            <a:avLst/>
          </a:prstGeom>
          <a:noFill/>
        </p:spPr>
        <p:txBody>
          <a:bodyPr wrap="none" rtlCol="0">
            <a:spAutoFit/>
          </a:bodyPr>
          <a:lstStyle/>
          <a:p>
            <a:pPr marL="285750" indent="-285750">
              <a:buFont typeface="Arial" panose="020B0604020202020204" pitchFamily="34" charset="0"/>
              <a:buChar char="•"/>
            </a:pPr>
            <a:r>
              <a:rPr lang="en-US" sz="2400" dirty="0"/>
              <a:t>Introduced in year 2014</a:t>
            </a:r>
          </a:p>
          <a:p>
            <a:pPr marL="285750" indent="-285750">
              <a:buFont typeface="Arial" panose="020B0604020202020204" pitchFamily="34" charset="0"/>
              <a:buChar char="•"/>
            </a:pPr>
            <a:r>
              <a:rPr lang="en-US" sz="2400" dirty="0"/>
              <a:t>Radio Frequency band 2.4GHz and 5GHz</a:t>
            </a:r>
          </a:p>
          <a:p>
            <a:pPr marL="285750" indent="-285750">
              <a:buFont typeface="Arial" panose="020B0604020202020204" pitchFamily="34" charset="0"/>
              <a:buChar char="•"/>
            </a:pPr>
            <a:r>
              <a:rPr lang="en-US" sz="2400" dirty="0"/>
              <a:t>Maximum data rate 6.93Gbps</a:t>
            </a:r>
          </a:p>
          <a:p>
            <a:pPr marL="285750" indent="-285750">
              <a:buFont typeface="Arial" panose="020B0604020202020204" pitchFamily="34" charset="0"/>
              <a:buChar char="•"/>
            </a:pPr>
            <a:r>
              <a:rPr lang="en-US" sz="2400" dirty="0"/>
              <a:t>Modulation BPSK, QPSK, 16-QAM, 64-QAM and 256-QAM</a:t>
            </a:r>
          </a:p>
          <a:p>
            <a:pPr marL="285750" indent="-285750">
              <a:buFont typeface="Arial" panose="020B0604020202020204" pitchFamily="34" charset="0"/>
              <a:buChar char="•"/>
            </a:pPr>
            <a:r>
              <a:rPr lang="en-US" sz="2400" dirty="0"/>
              <a:t>Number of streams 8</a:t>
            </a:r>
          </a:p>
          <a:p>
            <a:pPr marL="285750" indent="-285750">
              <a:buFont typeface="Arial" panose="020B0604020202020204" pitchFamily="34" charset="0"/>
              <a:buChar char="•"/>
            </a:pPr>
            <a:r>
              <a:rPr lang="en-US" sz="2400" dirty="0"/>
              <a:t>Channel width 20,40 and 80MHz</a:t>
            </a:r>
          </a:p>
          <a:p>
            <a:pPr marL="285750" indent="-285750">
              <a:buFont typeface="Arial" panose="020B0604020202020204" pitchFamily="34" charset="0"/>
              <a:buChar char="•"/>
            </a:pPr>
            <a:r>
              <a:rPr lang="en-US" sz="2400" dirty="0"/>
              <a:t>Backward compatibility to 802.11n</a:t>
            </a:r>
          </a:p>
          <a:p>
            <a:pPr marL="285750" indent="-285750">
              <a:buFont typeface="Arial" panose="020B0604020202020204" pitchFamily="34" charset="0"/>
              <a:buChar char="•"/>
            </a:pPr>
            <a:r>
              <a:rPr lang="en-US" sz="2400" dirty="0"/>
              <a:t>Beam forming</a:t>
            </a:r>
            <a:endParaRPr lang="hi-IN" sz="2400" dirty="0"/>
          </a:p>
        </p:txBody>
      </p:sp>
    </p:spTree>
    <p:extLst>
      <p:ext uri="{BB962C8B-B14F-4D97-AF65-F5344CB8AC3E}">
        <p14:creationId xmlns:p14="http://schemas.microsoft.com/office/powerpoint/2010/main" val="25673657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678</TotalTime>
  <Words>1710</Words>
  <Application>Microsoft Office PowerPoint</Application>
  <PresentationFormat>Widescreen</PresentationFormat>
  <Paragraphs>202</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Helvetica</vt:lpstr>
      <vt:lpstr>inherit</vt:lpstr>
      <vt:lpstr>intel-clear</vt:lpstr>
      <vt:lpstr>Roboto</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Yogesh M Iggalore</dc:creator>
  <cp:lastModifiedBy>Yogesh M Iggalore</cp:lastModifiedBy>
  <cp:revision>153</cp:revision>
  <dcterms:created xsi:type="dcterms:W3CDTF">2020-11-24T09:34:50Z</dcterms:created>
  <dcterms:modified xsi:type="dcterms:W3CDTF">2020-11-27T12:26:02Z</dcterms:modified>
</cp:coreProperties>
</file>