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meti.in/"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ight Triangle 3"/>
          <p:cNvSpPr/>
          <p:nvPr/>
        </p:nvSpPr>
        <p:spPr>
          <a:xfrm>
            <a:off x="0" y="433091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Slide Number Placeholder 26"/>
          <p:cNvSpPr>
            <a:spLocks noGrp="1"/>
          </p:cNvSpPr>
          <p:nvPr>
            <p:ph type="sldNum" sz="quarter" idx="12"/>
          </p:nvPr>
        </p:nvSpPr>
        <p:spPr/>
        <p:txBody>
          <a:bodyPr/>
          <a:lstStyle>
            <a:lvl1pPr>
              <a:defRPr>
                <a:solidFill>
                  <a:srgbClr val="FFFFFF"/>
                </a:solidFill>
              </a:defRPr>
            </a:lvl1pPr>
            <a:extLst/>
          </a:lstStyle>
          <a:p>
            <a:fld id="{59A213B9-6348-4046-BD2C-EAA3AB4EA427}" type="slidenum">
              <a:rPr lang="en-US" smtClean="0"/>
              <a:pPr/>
              <a:t>‹#›</a:t>
            </a:fld>
            <a:endParaRPr lang="en-US"/>
          </a:p>
        </p:txBody>
      </p:sp>
      <p:sp>
        <p:nvSpPr>
          <p:cNvPr id="16" name="Rectangle 10">
            <a:extLst>
              <a:ext uri="{FF2B5EF4-FFF2-40B4-BE49-F238E27FC236}">
                <a16:creationId xmlns:a16="http://schemas.microsoft.com/office/drawing/2014/main" id="{7F78F93F-CDA2-4CEC-80AE-C8A4D6728816}"/>
              </a:ext>
            </a:extLst>
          </p:cNvPr>
          <p:cNvSpPr/>
          <p:nvPr/>
        </p:nvSpPr>
        <p:spPr>
          <a:xfrm>
            <a:off x="0" y="0"/>
            <a:ext cx="12192000" cy="406639"/>
          </a:xfrm>
          <a:prstGeom prst="rect">
            <a:avLst/>
          </a:prstGeom>
          <a:solidFill>
            <a:srgbClr val="007EC5"/>
          </a:solidFill>
          <a:ln w="12700">
            <a:miter lim="400000"/>
          </a:ln>
        </p:spPr>
        <p:txBody>
          <a:bodyPr lIns="45718" tIns="45718" rIns="45718" bIns="45718" anchor="ctr"/>
          <a:lstStyle/>
          <a:p>
            <a:pPr algn="ctr">
              <a:defRPr>
                <a:solidFill>
                  <a:srgbClr val="FFFFFF"/>
                </a:solidFill>
              </a:defRPr>
            </a:pPr>
            <a:endParaRPr/>
          </a:p>
        </p:txBody>
      </p:sp>
      <p:pic>
        <p:nvPicPr>
          <p:cNvPr id="18" name="Picture 2" descr="Picture 2">
            <a:extLst>
              <a:ext uri="{FF2B5EF4-FFF2-40B4-BE49-F238E27FC236}">
                <a16:creationId xmlns:a16="http://schemas.microsoft.com/office/drawing/2014/main" id="{622C9375-0C2A-4C81-A212-2E2B854C71AE}"/>
              </a:ext>
            </a:extLst>
          </p:cNvPr>
          <p:cNvPicPr>
            <a:picLocks noChangeAspect="1"/>
          </p:cNvPicPr>
          <p:nvPr/>
        </p:nvPicPr>
        <p:blipFill>
          <a:blip r:embed="rId2"/>
          <a:stretch>
            <a:fillRect/>
          </a:stretch>
        </p:blipFill>
        <p:spPr>
          <a:xfrm>
            <a:off x="481400" y="1309694"/>
            <a:ext cx="4882415" cy="2718318"/>
          </a:xfrm>
          <a:prstGeom prst="rect">
            <a:avLst/>
          </a:prstGeom>
          <a:ln w="12700">
            <a:miter lim="400000"/>
          </a:ln>
        </p:spPr>
      </p:pic>
      <p:sp>
        <p:nvSpPr>
          <p:cNvPr id="19" name="Straight Connector 5">
            <a:extLst>
              <a:ext uri="{FF2B5EF4-FFF2-40B4-BE49-F238E27FC236}">
                <a16:creationId xmlns:a16="http://schemas.microsoft.com/office/drawing/2014/main" id="{815B0786-A524-4232-83C8-AB5F1086ED9D}"/>
              </a:ext>
            </a:extLst>
          </p:cNvPr>
          <p:cNvSpPr/>
          <p:nvPr/>
        </p:nvSpPr>
        <p:spPr>
          <a:xfrm flipH="1">
            <a:off x="5845214" y="558090"/>
            <a:ext cx="1" cy="4433106"/>
          </a:xfrm>
          <a:prstGeom prst="line">
            <a:avLst/>
          </a:prstGeom>
          <a:ln w="38100">
            <a:solidFill>
              <a:schemeClr val="accent2"/>
            </a:solidFill>
            <a:miter/>
          </a:ln>
        </p:spPr>
        <p:txBody>
          <a:bodyPr lIns="45718" tIns="45718" rIns="45718" bIns="45718"/>
          <a:lstStyle/>
          <a:p>
            <a:endParaRPr/>
          </a:p>
        </p:txBody>
      </p:sp>
      <p:pic>
        <p:nvPicPr>
          <p:cNvPr id="20" name="Picture 19">
            <a:extLst>
              <a:ext uri="{FF2B5EF4-FFF2-40B4-BE49-F238E27FC236}">
                <a16:creationId xmlns:a16="http://schemas.microsoft.com/office/drawing/2014/main" id="{54596F21-BDC1-4EBD-BAE1-DCABB264C465}"/>
              </a:ext>
            </a:extLst>
          </p:cNvPr>
          <p:cNvPicPr>
            <a:picLocks noChangeAspect="1"/>
          </p:cNvPicPr>
          <p:nvPr/>
        </p:nvPicPr>
        <p:blipFill rotWithShape="1">
          <a:blip r:embed="rId3">
            <a:extLst>
              <a:ext uri="{28A0092B-C50C-407E-A947-70E740481C1C}">
                <a14:useLocalDpi xmlns:a14="http://schemas.microsoft.com/office/drawing/2010/main" val="0"/>
              </a:ext>
            </a:extLst>
          </a:blip>
          <a:srcRect l="21144" r="18776"/>
          <a:stretch/>
        </p:blipFill>
        <p:spPr>
          <a:xfrm>
            <a:off x="5978776" y="680998"/>
            <a:ext cx="6072888" cy="4211724"/>
          </a:xfrm>
          <a:prstGeom prst="rect">
            <a:avLst/>
          </a:prstGeom>
        </p:spPr>
      </p:pic>
      <p:sp>
        <p:nvSpPr>
          <p:cNvPr id="21" name="Title 8">
            <a:extLst>
              <a:ext uri="{FF2B5EF4-FFF2-40B4-BE49-F238E27FC236}">
                <a16:creationId xmlns:a16="http://schemas.microsoft.com/office/drawing/2014/main" id="{1251F92B-3040-403A-A012-8A7BA3C6CF55}"/>
              </a:ext>
            </a:extLst>
          </p:cNvPr>
          <p:cNvSpPr>
            <a:spLocks noGrp="1"/>
          </p:cNvSpPr>
          <p:nvPr>
            <p:ph type="ctrTitle"/>
          </p:nvPr>
        </p:nvSpPr>
        <p:spPr>
          <a:xfrm>
            <a:off x="1688464" y="5019548"/>
            <a:ext cx="10363200" cy="873442"/>
          </a:xfrm>
        </p:spPr>
        <p:txBody>
          <a:bodyPr anchor="b"/>
          <a:lstStyle>
            <a:lvl1pPr algn="r">
              <a:defRPr sz="4000" b="1">
                <a:solidFill>
                  <a:srgbClr val="0070C0"/>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22" name="Subtitle 16">
            <a:extLst>
              <a:ext uri="{FF2B5EF4-FFF2-40B4-BE49-F238E27FC236}">
                <a16:creationId xmlns:a16="http://schemas.microsoft.com/office/drawing/2014/main" id="{E49EB04A-9AAB-44B0-852A-22D95DF78C7E}"/>
              </a:ext>
            </a:extLst>
          </p:cNvPr>
          <p:cNvSpPr>
            <a:spLocks noGrp="1"/>
          </p:cNvSpPr>
          <p:nvPr>
            <p:ph type="subTitle" idx="1"/>
          </p:nvPr>
        </p:nvSpPr>
        <p:spPr>
          <a:xfrm>
            <a:off x="1688464" y="5917478"/>
            <a:ext cx="10363200" cy="406636"/>
          </a:xfrm>
        </p:spPr>
        <p:txBody>
          <a:bodyPr lIns="45720" rIns="45720"/>
          <a:lstStyle>
            <a:lvl1pPr marL="0" marR="64008" indent="0" algn="r">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240326" y="914400"/>
            <a:ext cx="1179576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43840" y="1005840"/>
            <a:ext cx="11772314" cy="5015448"/>
          </a:xfrm>
        </p:spPr>
        <p:txBody>
          <a:bodyPr>
            <a:normAutofit/>
          </a:bodyPr>
          <a:lstStyle>
            <a:lvl1pPr>
              <a:lnSpc>
                <a:spcPct val="100000"/>
              </a:lnSpc>
              <a:spcBef>
                <a:spcPts val="1000"/>
              </a:spcBef>
              <a:buClr>
                <a:srgbClr val="00B0F0"/>
              </a:buClr>
              <a:buSzPct val="100000"/>
              <a:buFont typeface="Wingdings 3" pitchFamily="18" charset="2"/>
              <a:buChar char="p"/>
              <a:defRPr sz="1800"/>
            </a:lvl1pPr>
            <a:lvl2pPr>
              <a:lnSpc>
                <a:spcPct val="100000"/>
              </a:lnSpc>
              <a:spcBef>
                <a:spcPts val="1000"/>
              </a:spcBef>
              <a:buClr>
                <a:srgbClr val="00B0F0"/>
              </a:buClr>
              <a:buFont typeface="Wingdings" pitchFamily="2" charset="2"/>
              <a:buChar char="Ø"/>
              <a:defRPr sz="1600"/>
            </a:lvl2pPr>
            <a:lvl3pPr>
              <a:defRPr sz="1600"/>
            </a:lvl3pPr>
            <a:lvl4pPr>
              <a:defRPr sz="1600"/>
            </a:lvl4pPr>
            <a:lvl5pPr>
              <a:defRPr sz="1400"/>
            </a:lvl5pPr>
            <a:extLst/>
          </a:lstStyle>
          <a:p>
            <a:pPr lvl="0"/>
            <a:r>
              <a:rPr lang="en-US"/>
              <a:t>Click to edit Master text styles</a:t>
            </a:r>
          </a:p>
          <a:p>
            <a:pPr lvl="1"/>
            <a:r>
              <a:rPr lang="en-US"/>
              <a:t>Second level</a:t>
            </a:r>
          </a:p>
        </p:txBody>
      </p:sp>
      <p:sp>
        <p:nvSpPr>
          <p:cNvPr id="7" name="Title 6"/>
          <p:cNvSpPr>
            <a:spLocks noGrp="1"/>
          </p:cNvSpPr>
          <p:nvPr>
            <p:ph type="title"/>
          </p:nvPr>
        </p:nvSpPr>
        <p:spPr>
          <a:xfrm>
            <a:off x="243840" y="91440"/>
            <a:ext cx="10371406" cy="731520"/>
          </a:xfrm>
        </p:spPr>
        <p:txBody>
          <a:bodyPr rtlCol="0"/>
          <a:lstStyle>
            <a:lvl1pPr>
              <a:defRPr sz="3200">
                <a:solidFill>
                  <a:srgbClr val="0070C0"/>
                </a:solidFill>
                <a:latin typeface="Century Gothic" panose="020B0502020202020204" pitchFamily="34" charset="0"/>
              </a:defRPr>
            </a:lvl1pPr>
            <a:extLst/>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extLst/>
          </a:lstStyle>
          <a:p>
            <a:fld id="{97C4450F-AD2F-4F75-B15F-44D73766277C}" type="datetimeFigureOut">
              <a:rPr lang="en-US" smtClean="0"/>
              <a:pPr/>
              <a:t>7/28/2022</a:t>
            </a:fld>
            <a:endParaRPr lang="en-US"/>
          </a:p>
        </p:txBody>
      </p:sp>
      <p:sp>
        <p:nvSpPr>
          <p:cNvPr id="6" name="Footer Placeholder 4"/>
          <p:cNvSpPr>
            <a:spLocks noGrp="1"/>
          </p:cNvSpPr>
          <p:nvPr>
            <p:ph type="ftr" sz="quarter" idx="11"/>
          </p:nvPr>
        </p:nvSpPr>
        <p:spPr/>
        <p:txBody>
          <a:bodyPr/>
          <a:lstStyle>
            <a:lvl1pPr>
              <a:defRPr/>
            </a:lvl1pPr>
            <a:extLst/>
          </a:lstStyle>
          <a:p>
            <a:endParaRPr lang="en-US"/>
          </a:p>
        </p:txBody>
      </p:sp>
      <p:sp>
        <p:nvSpPr>
          <p:cNvPr id="8" name="Slide Number Placeholder 5"/>
          <p:cNvSpPr>
            <a:spLocks noGrp="1"/>
          </p:cNvSpPr>
          <p:nvPr>
            <p:ph type="sldNum" sz="quarter" idx="12"/>
          </p:nvPr>
        </p:nvSpPr>
        <p:spPr/>
        <p:txBody>
          <a:bodyPr/>
          <a:lstStyle>
            <a:lvl1pPr>
              <a:defRPr/>
            </a:lvl1pPr>
            <a:extLst/>
          </a:lstStyle>
          <a:p>
            <a:fld id="{59A213B9-6348-4046-BD2C-EAA3AB4EA427}" type="slidenum">
              <a:rPr lang="en-US" smtClean="0"/>
              <a:pPr/>
              <a:t>‹#›</a:t>
            </a:fld>
            <a:endParaRPr lang="en-US"/>
          </a:p>
        </p:txBody>
      </p:sp>
      <p:pic>
        <p:nvPicPr>
          <p:cNvPr id="10" name="Picture 3" descr="Picture 3">
            <a:extLst>
              <a:ext uri="{FF2B5EF4-FFF2-40B4-BE49-F238E27FC236}">
                <a16:creationId xmlns:a16="http://schemas.microsoft.com/office/drawing/2014/main" id="{B218F30D-DA9E-4595-B872-9E90D8097DB9}"/>
              </a:ext>
            </a:extLst>
          </p:cNvPr>
          <p:cNvPicPr>
            <a:picLocks noChangeAspect="1"/>
          </p:cNvPicPr>
          <p:nvPr/>
        </p:nvPicPr>
        <p:blipFill>
          <a:blip r:embed="rId2"/>
          <a:stretch>
            <a:fillRect/>
          </a:stretch>
        </p:blipFill>
        <p:spPr>
          <a:xfrm>
            <a:off x="10736206" y="0"/>
            <a:ext cx="1211319" cy="674411"/>
          </a:xfrm>
          <a:prstGeom prst="rect">
            <a:avLst/>
          </a:prstGeom>
          <a:ln w="12700">
            <a:miter lim="400000"/>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ing">
    <p:spTree>
      <p:nvGrpSpPr>
        <p:cNvPr id="1" name=""/>
        <p:cNvGrpSpPr/>
        <p:nvPr/>
      </p:nvGrpSpPr>
      <p:grpSpPr>
        <a:xfrm>
          <a:off x="0" y="0"/>
          <a:ext cx="0" cy="0"/>
          <a:chOff x="0" y="0"/>
          <a:chExt cx="0" cy="0"/>
        </a:xfrm>
      </p:grpSpPr>
      <p:sp>
        <p:nvSpPr>
          <p:cNvPr id="7" name="Title 6"/>
          <p:cNvSpPr>
            <a:spLocks noGrp="1"/>
          </p:cNvSpPr>
          <p:nvPr>
            <p:ph type="title"/>
          </p:nvPr>
        </p:nvSpPr>
        <p:spPr>
          <a:xfrm>
            <a:off x="719402" y="3882860"/>
            <a:ext cx="10753195" cy="994122"/>
          </a:xfrm>
        </p:spPr>
        <p:txBody>
          <a:bodyPr rtlCol="0"/>
          <a:lstStyle>
            <a:lvl1pPr>
              <a:defRPr sz="2800">
                <a:solidFill>
                  <a:srgbClr val="0070C0"/>
                </a:solidFill>
                <a:latin typeface="Century Gothic" panose="020B0502020202020204" pitchFamily="34" charset="0"/>
              </a:defRPr>
            </a:lvl1pPr>
            <a:extLst/>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a:lvl1pPr>
            <a:extLst/>
          </a:lstStyle>
          <a:p>
            <a:fld id="{59A213B9-6348-4046-BD2C-EAA3AB4EA427}" type="slidenum">
              <a:rPr lang="en-US" smtClean="0"/>
              <a:pPr/>
              <a:t>‹#›</a:t>
            </a:fld>
            <a:endParaRPr lang="en-US"/>
          </a:p>
        </p:txBody>
      </p:sp>
      <p:pic>
        <p:nvPicPr>
          <p:cNvPr id="12" name="Picture 2" descr="Picture 2">
            <a:extLst>
              <a:ext uri="{FF2B5EF4-FFF2-40B4-BE49-F238E27FC236}">
                <a16:creationId xmlns:a16="http://schemas.microsoft.com/office/drawing/2014/main" id="{D963CBFF-D70D-4307-8D21-12B55BBA4AA6}"/>
              </a:ext>
            </a:extLst>
          </p:cNvPr>
          <p:cNvPicPr>
            <a:picLocks noChangeAspect="1"/>
          </p:cNvPicPr>
          <p:nvPr/>
        </p:nvPicPr>
        <p:blipFill>
          <a:blip r:embed="rId2"/>
          <a:stretch>
            <a:fillRect/>
          </a:stretch>
        </p:blipFill>
        <p:spPr>
          <a:xfrm>
            <a:off x="4861560" y="1491568"/>
            <a:ext cx="2468880" cy="1374565"/>
          </a:xfrm>
          <a:prstGeom prst="rect">
            <a:avLst/>
          </a:prstGeom>
          <a:ln w="12700">
            <a:miter lim="400000"/>
          </a:ln>
        </p:spPr>
      </p:pic>
      <p:sp>
        <p:nvSpPr>
          <p:cNvPr id="5" name="Rectangle 10">
            <a:extLst>
              <a:ext uri="{FF2B5EF4-FFF2-40B4-BE49-F238E27FC236}">
                <a16:creationId xmlns:a16="http://schemas.microsoft.com/office/drawing/2014/main" id="{5E10BDE8-CB5B-472A-814F-485C5C26B609}"/>
              </a:ext>
            </a:extLst>
          </p:cNvPr>
          <p:cNvSpPr/>
          <p:nvPr/>
        </p:nvSpPr>
        <p:spPr>
          <a:xfrm>
            <a:off x="0" y="0"/>
            <a:ext cx="12192000" cy="406639"/>
          </a:xfrm>
          <a:prstGeom prst="rect">
            <a:avLst/>
          </a:prstGeom>
          <a:solidFill>
            <a:srgbClr val="007EC5"/>
          </a:solidFill>
          <a:ln w="12700">
            <a:miter lim="400000"/>
          </a:ln>
        </p:spPr>
        <p:txBody>
          <a:bodyPr lIns="45718" tIns="45718" rIns="45718" bIns="45718" anchor="ctr"/>
          <a:lstStyle/>
          <a:p>
            <a:pPr algn="ctr">
              <a:defRPr>
                <a:solidFill>
                  <a:srgbClr val="FFFFFF"/>
                </a:solidFill>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bg>
      <p:bgPr>
        <a:solidFill>
          <a:schemeClr val="bg1"/>
        </a:solidFill>
        <a:effectLst/>
      </p:bgPr>
    </p:bg>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lvl1pPr>
              <a:defRPr/>
            </a:lvl1pPr>
            <a:extLst/>
          </a:lstStyle>
          <a:p>
            <a:endParaRPr lang="en-US"/>
          </a:p>
        </p:txBody>
      </p:sp>
      <p:sp>
        <p:nvSpPr>
          <p:cNvPr id="5" name="Slide Number Placeholder 5"/>
          <p:cNvSpPr>
            <a:spLocks noGrp="1"/>
          </p:cNvSpPr>
          <p:nvPr>
            <p:ph type="sldNum" sz="quarter" idx="11"/>
          </p:nvPr>
        </p:nvSpPr>
        <p:spPr/>
        <p:txBody>
          <a:bodyPr/>
          <a:lstStyle>
            <a:lvl1pPr>
              <a:defRPr sz="1200"/>
            </a:lvl1pPr>
            <a:extLst/>
          </a:lstStyle>
          <a:p>
            <a:fld id="{59A213B9-6348-4046-BD2C-EAA3AB4EA427}" type="slidenum">
              <a:rPr lang="en-US" smtClean="0"/>
              <a:pPr/>
              <a:t>‹#›</a:t>
            </a:fld>
            <a:endParaRPr lang="en-US"/>
          </a:p>
        </p:txBody>
      </p:sp>
      <p:sp>
        <p:nvSpPr>
          <p:cNvPr id="9" name="Title 6">
            <a:extLst>
              <a:ext uri="{FF2B5EF4-FFF2-40B4-BE49-F238E27FC236}">
                <a16:creationId xmlns:a16="http://schemas.microsoft.com/office/drawing/2014/main" id="{7AD9BB20-0953-4D26-B062-7C2A44BADB7C}"/>
              </a:ext>
            </a:extLst>
          </p:cNvPr>
          <p:cNvSpPr>
            <a:spLocks noGrp="1"/>
          </p:cNvSpPr>
          <p:nvPr>
            <p:ph type="title"/>
          </p:nvPr>
        </p:nvSpPr>
        <p:spPr>
          <a:xfrm>
            <a:off x="243840" y="91440"/>
            <a:ext cx="10371406" cy="731520"/>
          </a:xfrm>
        </p:spPr>
        <p:txBody>
          <a:bodyPr rtlCol="0"/>
          <a:lstStyle>
            <a:lvl1pPr>
              <a:defRPr sz="3200">
                <a:solidFill>
                  <a:srgbClr val="0070C0"/>
                </a:solidFill>
                <a:latin typeface="Century Gothic" panose="020B0502020202020204" pitchFamily="34" charset="0"/>
              </a:defRPr>
            </a:lvl1pPr>
            <a:extLst/>
          </a:lstStyle>
          <a:p>
            <a:r>
              <a:rPr lang="en-US"/>
              <a:t>Click to edit Master title style</a:t>
            </a:r>
            <a:endParaRPr lang="en-US" dirty="0"/>
          </a:p>
        </p:txBody>
      </p:sp>
      <p:pic>
        <p:nvPicPr>
          <p:cNvPr id="10" name="Picture 3" descr="Picture 3">
            <a:extLst>
              <a:ext uri="{FF2B5EF4-FFF2-40B4-BE49-F238E27FC236}">
                <a16:creationId xmlns:a16="http://schemas.microsoft.com/office/drawing/2014/main" id="{EB6AD694-22E5-4CFD-B3EE-59AFA12B9506}"/>
              </a:ext>
            </a:extLst>
          </p:cNvPr>
          <p:cNvPicPr>
            <a:picLocks noChangeAspect="1"/>
          </p:cNvPicPr>
          <p:nvPr/>
        </p:nvPicPr>
        <p:blipFill>
          <a:blip r:embed="rId2"/>
          <a:stretch>
            <a:fillRect/>
          </a:stretch>
        </p:blipFill>
        <p:spPr>
          <a:xfrm>
            <a:off x="10736206" y="0"/>
            <a:ext cx="1211319" cy="674411"/>
          </a:xfrm>
          <a:prstGeom prst="rect">
            <a:avLst/>
          </a:prstGeom>
          <a:ln w="12700">
            <a:miter lim="400000"/>
          </a:ln>
        </p:spPr>
      </p:pic>
      <p:cxnSp>
        <p:nvCxnSpPr>
          <p:cNvPr id="11" name="Straight Connector 10">
            <a:extLst>
              <a:ext uri="{FF2B5EF4-FFF2-40B4-BE49-F238E27FC236}">
                <a16:creationId xmlns:a16="http://schemas.microsoft.com/office/drawing/2014/main" id="{B4887A58-3ECC-4DFB-BA98-D07D6D415848}"/>
              </a:ext>
            </a:extLst>
          </p:cNvPr>
          <p:cNvCxnSpPr/>
          <p:nvPr/>
        </p:nvCxnSpPr>
        <p:spPr>
          <a:xfrm>
            <a:off x="240326" y="914400"/>
            <a:ext cx="1179576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ouble - Big">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344331" y="1554480"/>
            <a:ext cx="5608320" cy="4466808"/>
          </a:xfrm>
          <a:ln>
            <a:solidFill>
              <a:schemeClr val="tx1"/>
            </a:solidFill>
            <a:prstDash val="sysDash"/>
            <a:miter lim="800000"/>
          </a:ln>
        </p:spPr>
        <p:txBody>
          <a:bodyPr/>
          <a:lstStyle>
            <a:lvl1pPr>
              <a:spcBef>
                <a:spcPts val="400"/>
              </a:spcBef>
              <a:buFont typeface="Wingdings 3" pitchFamily="18" charset="2"/>
              <a:buChar char="p"/>
              <a:defRPr sz="18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2"/>
          </p:nvPr>
        </p:nvSpPr>
        <p:spPr>
          <a:xfrm>
            <a:off x="335360" y="1554480"/>
            <a:ext cx="5608320" cy="4466808"/>
          </a:xfrm>
          <a:ln>
            <a:solidFill>
              <a:schemeClr val="tx1"/>
            </a:solidFill>
            <a:prstDash val="sysDash"/>
            <a:miter lim="800000"/>
          </a:ln>
        </p:spPr>
        <p:txBody>
          <a:bodyPr/>
          <a:lstStyle>
            <a:lvl1pPr>
              <a:buFont typeface="Wingdings 3" pitchFamily="18" charset="2"/>
              <a:buChar char="p"/>
              <a:defRPr sz="18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1"/>
          </p:nvPr>
        </p:nvSpPr>
        <p:spPr>
          <a:xfrm>
            <a:off x="365760" y="1005840"/>
            <a:ext cx="5608320" cy="4572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339840" y="1005840"/>
            <a:ext cx="5608320" cy="4572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8" name="Date Placeholder 6"/>
          <p:cNvSpPr>
            <a:spLocks noGrp="1"/>
          </p:cNvSpPr>
          <p:nvPr>
            <p:ph type="dt" sz="half" idx="10"/>
          </p:nvPr>
        </p:nvSpPr>
        <p:spPr/>
        <p:txBody>
          <a:bodyPr/>
          <a:lstStyle>
            <a:lvl1pPr>
              <a:defRPr/>
            </a:lvl1pPr>
            <a:extLst/>
          </a:lstStyle>
          <a:p>
            <a:fld id="{97C4450F-AD2F-4F75-B15F-44D73766277C}" type="datetimeFigureOut">
              <a:rPr lang="en-US" smtClean="0"/>
              <a:pPr/>
              <a:t>7/28/2022</a:t>
            </a:fld>
            <a:endParaRPr lang="en-US"/>
          </a:p>
        </p:txBody>
      </p:sp>
      <p:sp>
        <p:nvSpPr>
          <p:cNvPr id="9" name="Footer Placeholder 7"/>
          <p:cNvSpPr>
            <a:spLocks noGrp="1"/>
          </p:cNvSpPr>
          <p:nvPr>
            <p:ph type="ftr" sz="quarter" idx="11"/>
          </p:nvPr>
        </p:nvSpPr>
        <p:spPr/>
        <p:txBody>
          <a:bodyPr/>
          <a:lstStyle>
            <a:lvl1pPr>
              <a:defRPr/>
            </a:lvl1pPr>
            <a:extLst/>
          </a:lstStyle>
          <a:p>
            <a:endParaRPr lang="en-US"/>
          </a:p>
        </p:txBody>
      </p:sp>
      <p:sp>
        <p:nvSpPr>
          <p:cNvPr id="10" name="Slide Number Placeholder 8"/>
          <p:cNvSpPr>
            <a:spLocks noGrp="1"/>
          </p:cNvSpPr>
          <p:nvPr>
            <p:ph type="sldNum" sz="quarter" idx="12"/>
          </p:nvPr>
        </p:nvSpPr>
        <p:spPr/>
        <p:txBody>
          <a:bodyPr/>
          <a:lstStyle>
            <a:lvl1pPr>
              <a:defRPr/>
            </a:lvl1pPr>
            <a:extLst/>
          </a:lstStyle>
          <a:p>
            <a:fld id="{59A213B9-6348-4046-BD2C-EAA3AB4EA427}" type="slidenum">
              <a:rPr lang="en-US" smtClean="0"/>
              <a:pPr/>
              <a:t>‹#›</a:t>
            </a:fld>
            <a:endParaRPr lang="en-US"/>
          </a:p>
        </p:txBody>
      </p:sp>
      <p:sp>
        <p:nvSpPr>
          <p:cNvPr id="12" name="Title 6">
            <a:extLst>
              <a:ext uri="{FF2B5EF4-FFF2-40B4-BE49-F238E27FC236}">
                <a16:creationId xmlns:a16="http://schemas.microsoft.com/office/drawing/2014/main" id="{EBDDED45-A149-4E29-A34B-B2DBA16A8DB5}"/>
              </a:ext>
            </a:extLst>
          </p:cNvPr>
          <p:cNvSpPr>
            <a:spLocks noGrp="1"/>
          </p:cNvSpPr>
          <p:nvPr>
            <p:ph type="title"/>
          </p:nvPr>
        </p:nvSpPr>
        <p:spPr>
          <a:xfrm>
            <a:off x="243840" y="91440"/>
            <a:ext cx="10371406" cy="731520"/>
          </a:xfrm>
        </p:spPr>
        <p:txBody>
          <a:bodyPr rtlCol="0"/>
          <a:lstStyle>
            <a:lvl1pPr>
              <a:defRPr sz="3200">
                <a:solidFill>
                  <a:srgbClr val="0070C0"/>
                </a:solidFill>
                <a:latin typeface="Century Gothic" panose="020B0502020202020204" pitchFamily="34" charset="0"/>
              </a:defRPr>
            </a:lvl1pPr>
            <a:extLst/>
          </a:lstStyle>
          <a:p>
            <a:r>
              <a:rPr lang="en-US"/>
              <a:t>Click to edit Master title style</a:t>
            </a:r>
            <a:endParaRPr lang="en-US" dirty="0"/>
          </a:p>
        </p:txBody>
      </p:sp>
      <p:pic>
        <p:nvPicPr>
          <p:cNvPr id="13" name="Picture 3" descr="Picture 3">
            <a:extLst>
              <a:ext uri="{FF2B5EF4-FFF2-40B4-BE49-F238E27FC236}">
                <a16:creationId xmlns:a16="http://schemas.microsoft.com/office/drawing/2014/main" id="{822E49F0-B6D8-4959-9961-64353AD868ED}"/>
              </a:ext>
            </a:extLst>
          </p:cNvPr>
          <p:cNvPicPr>
            <a:picLocks noChangeAspect="1"/>
          </p:cNvPicPr>
          <p:nvPr/>
        </p:nvPicPr>
        <p:blipFill>
          <a:blip r:embed="rId2"/>
          <a:stretch>
            <a:fillRect/>
          </a:stretch>
        </p:blipFill>
        <p:spPr>
          <a:xfrm>
            <a:off x="10736206" y="0"/>
            <a:ext cx="1211319" cy="674411"/>
          </a:xfrm>
          <a:prstGeom prst="rect">
            <a:avLst/>
          </a:prstGeom>
          <a:ln w="12700">
            <a:miter lim="400000"/>
          </a:ln>
        </p:spPr>
      </p:pic>
      <p:cxnSp>
        <p:nvCxnSpPr>
          <p:cNvPr id="14" name="Straight Connector 13">
            <a:extLst>
              <a:ext uri="{FF2B5EF4-FFF2-40B4-BE49-F238E27FC236}">
                <a16:creationId xmlns:a16="http://schemas.microsoft.com/office/drawing/2014/main" id="{202CF8BA-E9F8-424A-BF4F-977B67FA7D06}"/>
              </a:ext>
            </a:extLst>
          </p:cNvPr>
          <p:cNvCxnSpPr/>
          <p:nvPr/>
        </p:nvCxnSpPr>
        <p:spPr>
          <a:xfrm>
            <a:off x="240326" y="914400"/>
            <a:ext cx="1179576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act Us">
    <p:bg>
      <p:bgPr>
        <a:solidFill>
          <a:schemeClr val="bg1"/>
        </a:solidFill>
        <a:effectLst/>
      </p:bgPr>
    </p:bg>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lvl1pPr>
              <a:defRPr sz="1200"/>
            </a:lvl1pPr>
            <a:extLst/>
          </a:lstStyle>
          <a:p>
            <a:fld id="{59A213B9-6348-4046-BD2C-EAA3AB4EA427}" type="slidenum">
              <a:rPr lang="en-US" smtClean="0"/>
              <a:pPr/>
              <a:t>‹#›</a:t>
            </a:fld>
            <a:endParaRPr lang="en-US"/>
          </a:p>
        </p:txBody>
      </p:sp>
      <p:pic>
        <p:nvPicPr>
          <p:cNvPr id="10" name="Picture 3" descr="Picture 3">
            <a:extLst>
              <a:ext uri="{FF2B5EF4-FFF2-40B4-BE49-F238E27FC236}">
                <a16:creationId xmlns:a16="http://schemas.microsoft.com/office/drawing/2014/main" id="{EB6AD694-22E5-4CFD-B3EE-59AFA12B9506}"/>
              </a:ext>
            </a:extLst>
          </p:cNvPr>
          <p:cNvPicPr>
            <a:picLocks noChangeAspect="1"/>
          </p:cNvPicPr>
          <p:nvPr/>
        </p:nvPicPr>
        <p:blipFill>
          <a:blip r:embed="rId2"/>
          <a:stretch>
            <a:fillRect/>
          </a:stretch>
        </p:blipFill>
        <p:spPr>
          <a:xfrm>
            <a:off x="10736206" y="0"/>
            <a:ext cx="1211319" cy="674411"/>
          </a:xfrm>
          <a:prstGeom prst="rect">
            <a:avLst/>
          </a:prstGeom>
          <a:ln w="12700">
            <a:miter lim="400000"/>
          </a:ln>
        </p:spPr>
      </p:pic>
      <p:cxnSp>
        <p:nvCxnSpPr>
          <p:cNvPr id="11" name="Straight Connector 10">
            <a:extLst>
              <a:ext uri="{FF2B5EF4-FFF2-40B4-BE49-F238E27FC236}">
                <a16:creationId xmlns:a16="http://schemas.microsoft.com/office/drawing/2014/main" id="{B4887A58-3ECC-4DFB-BA98-D07D6D415848}"/>
              </a:ext>
            </a:extLst>
          </p:cNvPr>
          <p:cNvCxnSpPr/>
          <p:nvPr/>
        </p:nvCxnSpPr>
        <p:spPr>
          <a:xfrm>
            <a:off x="240326" y="914400"/>
            <a:ext cx="1179576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3">
            <a:extLst>
              <a:ext uri="{FF2B5EF4-FFF2-40B4-BE49-F238E27FC236}">
                <a16:creationId xmlns:a16="http://schemas.microsoft.com/office/drawing/2014/main" id="{36283B0C-9386-41EE-BB9F-8F56D725517F}"/>
              </a:ext>
            </a:extLst>
          </p:cNvPr>
          <p:cNvSpPr txBox="1"/>
          <p:nvPr/>
        </p:nvSpPr>
        <p:spPr>
          <a:xfrm>
            <a:off x="164124" y="2721210"/>
            <a:ext cx="11863751"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algn="ctr">
              <a:defRPr sz="2800"/>
            </a:pPr>
            <a:r>
              <a:rPr sz="2400" dirty="0"/>
              <a:t>“We at METI  foster Industry 4.0 </a:t>
            </a:r>
            <a:r>
              <a:rPr sz="2400" b="1" dirty="0"/>
              <a:t>implementation</a:t>
            </a:r>
            <a:r>
              <a:rPr sz="2400" dirty="0"/>
              <a:t> to </a:t>
            </a:r>
            <a:r>
              <a:rPr sz="2400" b="1" dirty="0"/>
              <a:t>effective implementation</a:t>
            </a:r>
            <a:r>
              <a:rPr sz="2400" dirty="0"/>
              <a:t>.” </a:t>
            </a:r>
          </a:p>
        </p:txBody>
      </p:sp>
      <p:sp>
        <p:nvSpPr>
          <p:cNvPr id="8" name="Title 6">
            <a:extLst>
              <a:ext uri="{FF2B5EF4-FFF2-40B4-BE49-F238E27FC236}">
                <a16:creationId xmlns:a16="http://schemas.microsoft.com/office/drawing/2014/main" id="{FBFE6735-B6D4-4ED8-A08D-6ACC220FF5C6}"/>
              </a:ext>
            </a:extLst>
          </p:cNvPr>
          <p:cNvSpPr txBox="1">
            <a:spLocks/>
          </p:cNvSpPr>
          <p:nvPr/>
        </p:nvSpPr>
        <p:spPr>
          <a:xfrm>
            <a:off x="243843" y="62886"/>
            <a:ext cx="10371406" cy="73152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lang="en-US" sz="4100" b="1" kern="1200" dirty="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defRPr sz="3600" b="1">
                <a:solidFill>
                  <a:srgbClr val="0070C0"/>
                </a:solidFill>
                <a:latin typeface="Century Gothic"/>
                <a:ea typeface="Century Gothic"/>
                <a:cs typeface="Century Gothic"/>
                <a:sym typeface="Century Gothic"/>
              </a:defRPr>
            </a:pPr>
            <a:r>
              <a:rPr lang="en-US" sz="3600" dirty="0">
                <a:solidFill>
                  <a:srgbClr val="0070C0"/>
                </a:solidFill>
                <a:latin typeface="Century Gothic"/>
                <a:ea typeface="Century Gothic"/>
                <a:cs typeface="Century Gothic"/>
                <a:sym typeface="Century Gothic"/>
              </a:rPr>
              <a:t>Welcome to </a:t>
            </a:r>
            <a:r>
              <a:rPr lang="en-US" sz="3600" dirty="0">
                <a:solidFill>
                  <a:srgbClr val="ED7F31"/>
                </a:solidFill>
                <a:latin typeface="Century Gothic"/>
                <a:ea typeface="Century Gothic"/>
                <a:cs typeface="Century Gothic"/>
                <a:sym typeface="Century Gothic"/>
              </a:rPr>
              <a:t>Industry</a:t>
            </a:r>
            <a:r>
              <a:rPr lang="en-US" sz="3600" dirty="0">
                <a:solidFill>
                  <a:srgbClr val="0070C0"/>
                </a:solidFill>
                <a:latin typeface="Century Gothic"/>
                <a:ea typeface="Century Gothic"/>
                <a:cs typeface="Century Gothic"/>
                <a:sym typeface="Century Gothic"/>
              </a:rPr>
              <a:t> </a:t>
            </a:r>
            <a:r>
              <a:rPr lang="en-US" sz="3600" dirty="0">
                <a:solidFill>
                  <a:srgbClr val="ED7F31"/>
                </a:solidFill>
                <a:latin typeface="Century Gothic"/>
                <a:ea typeface="Century Gothic"/>
                <a:cs typeface="Century Gothic"/>
                <a:sym typeface="Century Gothic"/>
              </a:rPr>
              <a:t>4.0</a:t>
            </a:r>
            <a:r>
              <a:rPr lang="en-US" sz="3600" dirty="0">
                <a:solidFill>
                  <a:srgbClr val="0070C0"/>
                </a:solidFill>
                <a:latin typeface="Century Gothic"/>
                <a:ea typeface="Century Gothic"/>
                <a:cs typeface="Century Gothic"/>
                <a:sym typeface="Century Gothic"/>
              </a:rPr>
              <a:t> Journey</a:t>
            </a:r>
          </a:p>
        </p:txBody>
      </p:sp>
      <p:sp>
        <p:nvSpPr>
          <p:cNvPr id="13" name="TextBox 1">
            <a:extLst>
              <a:ext uri="{FF2B5EF4-FFF2-40B4-BE49-F238E27FC236}">
                <a16:creationId xmlns:a16="http://schemas.microsoft.com/office/drawing/2014/main" id="{94903B00-FC5D-4420-841C-E1AE4A7B734A}"/>
              </a:ext>
            </a:extLst>
          </p:cNvPr>
          <p:cNvSpPr txBox="1"/>
          <p:nvPr/>
        </p:nvSpPr>
        <p:spPr>
          <a:xfrm>
            <a:off x="107745" y="5109675"/>
            <a:ext cx="3579163" cy="1323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rPr sz="1600" dirty="0"/>
              <a:t>Name: </a:t>
            </a:r>
            <a:r>
              <a:rPr lang="en-IN" sz="1600" dirty="0"/>
              <a:t>Narayana Swamy MK</a:t>
            </a:r>
            <a:endParaRPr sz="1600" dirty="0"/>
          </a:p>
          <a:p>
            <a:r>
              <a:rPr lang="en-IN" sz="1600" dirty="0"/>
              <a:t>MD &amp; CEO</a:t>
            </a:r>
            <a:endParaRPr sz="1600" dirty="0"/>
          </a:p>
          <a:p>
            <a:r>
              <a:rPr sz="1600" dirty="0"/>
              <a:t>Ph no: </a:t>
            </a:r>
            <a:r>
              <a:rPr lang="en-IN" sz="1600" dirty="0"/>
              <a:t>98450-97516</a:t>
            </a:r>
            <a:endParaRPr sz="1600" dirty="0"/>
          </a:p>
          <a:p>
            <a:r>
              <a:rPr sz="1600" dirty="0"/>
              <a:t>Website: </a:t>
            </a:r>
            <a:r>
              <a:rPr sz="1600" u="sng" dirty="0">
                <a:solidFill>
                  <a:srgbClr val="0000FF"/>
                </a:solidFill>
                <a:uFill>
                  <a:solidFill>
                    <a:srgbClr val="0000FF"/>
                  </a:solidFill>
                </a:uFill>
                <a:hlinkClick r:id="rId3"/>
              </a:rPr>
              <a:t>www.meti.in</a:t>
            </a:r>
          </a:p>
          <a:p>
            <a:r>
              <a:rPr sz="1600" dirty="0"/>
              <a:t>METI M2M INDIA PVT. LTD. Mysuru</a:t>
            </a:r>
          </a:p>
        </p:txBody>
      </p:sp>
      <p:sp>
        <p:nvSpPr>
          <p:cNvPr id="14" name="TextBox 1">
            <a:extLst>
              <a:ext uri="{FF2B5EF4-FFF2-40B4-BE49-F238E27FC236}">
                <a16:creationId xmlns:a16="http://schemas.microsoft.com/office/drawing/2014/main" id="{7ECA289B-5D6B-49D0-8F2D-078CAAFF0D2E}"/>
              </a:ext>
            </a:extLst>
          </p:cNvPr>
          <p:cNvSpPr txBox="1"/>
          <p:nvPr/>
        </p:nvSpPr>
        <p:spPr>
          <a:xfrm>
            <a:off x="8456923" y="5109675"/>
            <a:ext cx="3579163" cy="1323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rPr sz="1600" dirty="0"/>
              <a:t>Name: </a:t>
            </a:r>
            <a:r>
              <a:rPr sz="1600" dirty="0" err="1"/>
              <a:t>PraveenKumar</a:t>
            </a:r>
            <a:r>
              <a:rPr sz="1600" dirty="0"/>
              <a:t> </a:t>
            </a:r>
            <a:r>
              <a:rPr sz="1600" dirty="0" err="1"/>
              <a:t>Kumarasamy</a:t>
            </a:r>
            <a:endParaRPr sz="1600" dirty="0"/>
          </a:p>
          <a:p>
            <a:r>
              <a:rPr lang="en-IN" sz="1600" dirty="0"/>
              <a:t>Co-founder -</a:t>
            </a:r>
            <a:r>
              <a:rPr sz="1600" dirty="0"/>
              <a:t>V.P. </a:t>
            </a:r>
            <a:r>
              <a:rPr lang="en-IN" sz="1600" dirty="0"/>
              <a:t>S &amp; M</a:t>
            </a:r>
            <a:endParaRPr sz="1600" dirty="0"/>
          </a:p>
          <a:p>
            <a:r>
              <a:rPr sz="1600" dirty="0"/>
              <a:t>Ph no: 98456</a:t>
            </a:r>
            <a:r>
              <a:rPr lang="en-IN" sz="1600" dirty="0"/>
              <a:t>-</a:t>
            </a:r>
            <a:r>
              <a:rPr sz="1600" dirty="0"/>
              <a:t>99914</a:t>
            </a:r>
          </a:p>
          <a:p>
            <a:r>
              <a:rPr sz="1600" dirty="0"/>
              <a:t>Website: </a:t>
            </a:r>
            <a:r>
              <a:rPr sz="1600" u="sng" dirty="0">
                <a:solidFill>
                  <a:srgbClr val="0000FF"/>
                </a:solidFill>
                <a:uFill>
                  <a:solidFill>
                    <a:srgbClr val="0000FF"/>
                  </a:solidFill>
                </a:uFill>
                <a:hlinkClick r:id="rId3"/>
              </a:rPr>
              <a:t>www.meti.in</a:t>
            </a:r>
          </a:p>
          <a:p>
            <a:r>
              <a:rPr sz="1600" dirty="0"/>
              <a:t>METI M2M INDIA PVT. LTD. Mysuru</a:t>
            </a:r>
          </a:p>
        </p:txBody>
      </p:sp>
    </p:spTree>
    <p:extLst>
      <p:ext uri="{BB962C8B-B14F-4D97-AF65-F5344CB8AC3E}">
        <p14:creationId xmlns:p14="http://schemas.microsoft.com/office/powerpoint/2010/main" val="1592272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9144000" y="6007100"/>
            <a:ext cx="2559051"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fld id="{97C4450F-AD2F-4F75-B15F-44D73766277C}" type="datetimeFigureOut">
              <a:rPr lang="en-US" smtClean="0"/>
              <a:pPr/>
              <a:t>7/28/2022</a:t>
            </a:fld>
            <a:endParaRPr lang="en-US"/>
          </a:p>
        </p:txBody>
      </p:sp>
      <p:sp>
        <p:nvSpPr>
          <p:cNvPr id="22" name="Footer Placeholder 21"/>
          <p:cNvSpPr>
            <a:spLocks noGrp="1"/>
          </p:cNvSpPr>
          <p:nvPr>
            <p:ph type="ftr" sz="quarter" idx="3"/>
          </p:nvPr>
        </p:nvSpPr>
        <p:spPr>
          <a:xfrm>
            <a:off x="6013451" y="6007100"/>
            <a:ext cx="3134783"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endParaRPr lang="en-US" dirty="0"/>
          </a:p>
        </p:txBody>
      </p:sp>
      <p:sp>
        <p:nvSpPr>
          <p:cNvPr id="18" name="Slide Number Placeholder 17"/>
          <p:cNvSpPr>
            <a:spLocks noGrp="1"/>
          </p:cNvSpPr>
          <p:nvPr>
            <p:ph type="sldNum" sz="quarter" idx="4"/>
          </p:nvPr>
        </p:nvSpPr>
        <p:spPr>
          <a:xfrm>
            <a:off x="11656159" y="6471703"/>
            <a:ext cx="488949" cy="365125"/>
          </a:xfrm>
          <a:prstGeom prst="rect">
            <a:avLst/>
          </a:prstGeom>
        </p:spPr>
        <p:txBody>
          <a:bodyPr vert="horz" anchor="b"/>
          <a:lstStyle>
            <a:lvl1pPr algn="r" eaLnBrk="1" fontAlgn="auto" latinLnBrk="0" hangingPunct="1">
              <a:spcBef>
                <a:spcPts val="0"/>
              </a:spcBef>
              <a:spcAft>
                <a:spcPts val="0"/>
              </a:spcAft>
              <a:defRPr kumimoji="0" sz="1100" b="0">
                <a:solidFill>
                  <a:schemeClr val="bg1"/>
                </a:solidFill>
                <a:latin typeface="+mn-lt"/>
                <a:cs typeface="+mn-cs"/>
              </a:defRPr>
            </a:lvl1pPr>
            <a:extLst/>
          </a:lstStyle>
          <a:p>
            <a:fld id="{59A213B9-6348-4046-BD2C-EAA3AB4EA427}" type="slidenum">
              <a:rPr lang="en-US" smtClean="0"/>
              <a:pPr/>
              <a:t>‹#›</a:t>
            </a:fld>
            <a:endParaRPr lang="en-US"/>
          </a:p>
        </p:txBody>
      </p:sp>
      <p:sp>
        <p:nvSpPr>
          <p:cNvPr id="11" name="Rectangle 9">
            <a:extLst>
              <a:ext uri="{FF2B5EF4-FFF2-40B4-BE49-F238E27FC236}">
                <a16:creationId xmlns:a16="http://schemas.microsoft.com/office/drawing/2014/main" id="{0D569803-7520-401D-8D23-913FA9FE654E}"/>
              </a:ext>
            </a:extLst>
          </p:cNvPr>
          <p:cNvSpPr/>
          <p:nvPr/>
        </p:nvSpPr>
        <p:spPr>
          <a:xfrm>
            <a:off x="0" y="6436466"/>
            <a:ext cx="12192000" cy="435601"/>
          </a:xfrm>
          <a:prstGeom prst="rect">
            <a:avLst/>
          </a:prstGeom>
          <a:solidFill>
            <a:srgbClr val="007EC5"/>
          </a:solidFill>
          <a:ln w="12700">
            <a:miter lim="400000"/>
          </a:ln>
        </p:spPr>
        <p:txBody>
          <a:bodyPr lIns="45718" tIns="45718" rIns="45718" bIns="45718" anchor="ctr"/>
          <a:lstStyle/>
          <a:p>
            <a:pPr algn="ctr">
              <a:defRPr>
                <a:solidFill>
                  <a:srgbClr val="FFFFFF"/>
                </a:solidFill>
              </a:defRPr>
            </a:pP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8" r:id="rId4"/>
    <p:sldLayoutId id="2147483665" r:id="rId5"/>
    <p:sldLayoutId id="2147483669" r:id="rId6"/>
  </p:sldLayoutIdLst>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1C7D-F4FF-EB2E-8AD0-E08872B505D5}"/>
              </a:ext>
            </a:extLst>
          </p:cNvPr>
          <p:cNvSpPr>
            <a:spLocks noGrp="1"/>
          </p:cNvSpPr>
          <p:nvPr>
            <p:ph type="ctrTitle"/>
          </p:nvPr>
        </p:nvSpPr>
        <p:spPr/>
        <p:txBody>
          <a:bodyPr/>
          <a:lstStyle/>
          <a:p>
            <a:r>
              <a:rPr lang="en-US" dirty="0"/>
              <a:t>C decision making</a:t>
            </a:r>
            <a:endParaRPr lang="en-IN" dirty="0"/>
          </a:p>
        </p:txBody>
      </p:sp>
    </p:spTree>
    <p:extLst>
      <p:ext uri="{BB962C8B-B14F-4D97-AF65-F5344CB8AC3E}">
        <p14:creationId xmlns:p14="http://schemas.microsoft.com/office/powerpoint/2010/main" val="78537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D28A-3153-971F-DF36-5C3CBDFB97EF}"/>
              </a:ext>
            </a:extLst>
          </p:cNvPr>
          <p:cNvSpPr>
            <a:spLocks noGrp="1"/>
          </p:cNvSpPr>
          <p:nvPr>
            <p:ph type="title"/>
          </p:nvPr>
        </p:nvSpPr>
        <p:spPr/>
        <p:txBody>
          <a:bodyPr>
            <a:normAutofit/>
          </a:bodyPr>
          <a:lstStyle/>
          <a:p>
            <a:r>
              <a:rPr lang="en-US" i="0" dirty="0">
                <a:effectLst/>
                <a:latin typeface="Calibri" panose="020F0502020204030204" pitchFamily="34" charset="0"/>
                <a:cs typeface="Calibri" panose="020F0502020204030204" pitchFamily="34" charset="0"/>
              </a:rPr>
              <a:t>Rules for switch statement in C language</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4C19C1A-3D31-A69D-3807-BB576CFE2D25}"/>
              </a:ext>
            </a:extLst>
          </p:cNvPr>
          <p:cNvSpPr txBox="1"/>
          <p:nvPr/>
        </p:nvSpPr>
        <p:spPr>
          <a:xfrm>
            <a:off x="1067538" y="1890878"/>
            <a:ext cx="9914139" cy="2677656"/>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333333"/>
                </a:solidFill>
                <a:effectLst/>
                <a:latin typeface="Calibri" panose="020F0502020204030204" pitchFamily="34" charset="0"/>
                <a:cs typeface="Calibri" panose="020F0502020204030204" pitchFamily="34" charset="0"/>
              </a:rPr>
              <a:t>The </a:t>
            </a:r>
            <a:r>
              <a:rPr lang="en-US" sz="2400" b="0" i="1" dirty="0">
                <a:solidFill>
                  <a:srgbClr val="333333"/>
                </a:solidFill>
                <a:effectLst/>
                <a:latin typeface="Calibri" panose="020F0502020204030204" pitchFamily="34" charset="0"/>
                <a:cs typeface="Calibri" panose="020F0502020204030204" pitchFamily="34" charset="0"/>
              </a:rPr>
              <a:t>switch expression</a:t>
            </a:r>
            <a:r>
              <a:rPr lang="en-US" sz="2400" b="0" i="0" dirty="0">
                <a:solidFill>
                  <a:srgbClr val="333333"/>
                </a:solidFill>
                <a:effectLst/>
                <a:latin typeface="Calibri" panose="020F0502020204030204" pitchFamily="34" charset="0"/>
                <a:cs typeface="Calibri" panose="020F0502020204030204" pitchFamily="34" charset="0"/>
              </a:rPr>
              <a:t> must be of an integer or character type.</a:t>
            </a:r>
          </a:p>
          <a:p>
            <a:pPr marL="342900" indent="-342900" algn="just">
              <a:buFont typeface="Arial" panose="020B0604020202020204" pitchFamily="34" charset="0"/>
              <a:buChar char="•"/>
            </a:pPr>
            <a:r>
              <a:rPr lang="en-US" sz="2400" b="0" i="0" dirty="0">
                <a:solidFill>
                  <a:srgbClr val="333333"/>
                </a:solidFill>
                <a:effectLst/>
                <a:latin typeface="Calibri" panose="020F0502020204030204" pitchFamily="34" charset="0"/>
                <a:cs typeface="Calibri" panose="020F0502020204030204" pitchFamily="34" charset="0"/>
              </a:rPr>
              <a:t>The </a:t>
            </a:r>
            <a:r>
              <a:rPr lang="en-US" sz="2400" b="0" i="1" dirty="0">
                <a:solidFill>
                  <a:srgbClr val="333333"/>
                </a:solidFill>
                <a:effectLst/>
                <a:latin typeface="Calibri" panose="020F0502020204030204" pitchFamily="34" charset="0"/>
                <a:cs typeface="Calibri" panose="020F0502020204030204" pitchFamily="34" charset="0"/>
              </a:rPr>
              <a:t>case value</a:t>
            </a:r>
            <a:r>
              <a:rPr lang="en-US" sz="2400" b="0" i="0" dirty="0">
                <a:solidFill>
                  <a:srgbClr val="333333"/>
                </a:solidFill>
                <a:effectLst/>
                <a:latin typeface="Calibri" panose="020F0502020204030204" pitchFamily="34" charset="0"/>
                <a:cs typeface="Calibri" panose="020F0502020204030204" pitchFamily="34" charset="0"/>
              </a:rPr>
              <a:t> must be an integer or character constant.</a:t>
            </a:r>
          </a:p>
          <a:p>
            <a:pPr marL="342900" indent="-342900" algn="just">
              <a:buFont typeface="Arial" panose="020B0604020202020204" pitchFamily="34" charset="0"/>
              <a:buChar char="•"/>
            </a:pPr>
            <a:r>
              <a:rPr lang="en-US" sz="2400" b="0" i="0" dirty="0">
                <a:solidFill>
                  <a:srgbClr val="333333"/>
                </a:solidFill>
                <a:effectLst/>
                <a:latin typeface="Calibri" panose="020F0502020204030204" pitchFamily="34" charset="0"/>
                <a:cs typeface="Calibri" panose="020F0502020204030204" pitchFamily="34" charset="0"/>
              </a:rPr>
              <a:t>The </a:t>
            </a:r>
            <a:r>
              <a:rPr lang="en-US" sz="2400" b="0" i="1" dirty="0">
                <a:solidFill>
                  <a:srgbClr val="333333"/>
                </a:solidFill>
                <a:effectLst/>
                <a:latin typeface="Calibri" panose="020F0502020204030204" pitchFamily="34" charset="0"/>
                <a:cs typeface="Calibri" panose="020F0502020204030204" pitchFamily="34" charset="0"/>
              </a:rPr>
              <a:t>case value</a:t>
            </a:r>
            <a:r>
              <a:rPr lang="en-US" sz="2400" b="0" i="0" dirty="0">
                <a:solidFill>
                  <a:srgbClr val="333333"/>
                </a:solidFill>
                <a:effectLst/>
                <a:latin typeface="Calibri" panose="020F0502020204030204" pitchFamily="34" charset="0"/>
                <a:cs typeface="Calibri" panose="020F0502020204030204" pitchFamily="34" charset="0"/>
              </a:rPr>
              <a:t> can be used only inside the switch statement.</a:t>
            </a:r>
          </a:p>
          <a:p>
            <a:pPr marL="342900" indent="-342900" algn="just">
              <a:buFont typeface="Arial" panose="020B0604020202020204" pitchFamily="34" charset="0"/>
              <a:buChar char="•"/>
            </a:pPr>
            <a:r>
              <a:rPr lang="en-US" sz="2400" b="0" i="0" dirty="0">
                <a:solidFill>
                  <a:srgbClr val="333333"/>
                </a:solidFill>
                <a:effectLst/>
                <a:latin typeface="Calibri" panose="020F0502020204030204" pitchFamily="34" charset="0"/>
                <a:cs typeface="Calibri" panose="020F0502020204030204" pitchFamily="34" charset="0"/>
              </a:rPr>
              <a:t>The </a:t>
            </a:r>
            <a:r>
              <a:rPr lang="en-US" sz="2400" b="0" i="1" dirty="0">
                <a:solidFill>
                  <a:srgbClr val="333333"/>
                </a:solidFill>
                <a:effectLst/>
                <a:latin typeface="Calibri" panose="020F0502020204030204" pitchFamily="34" charset="0"/>
                <a:cs typeface="Calibri" panose="020F0502020204030204" pitchFamily="34" charset="0"/>
              </a:rPr>
              <a:t>break statement</a:t>
            </a:r>
            <a:r>
              <a:rPr lang="en-US" sz="2400" b="0" i="0" dirty="0">
                <a:solidFill>
                  <a:srgbClr val="333333"/>
                </a:solidFill>
                <a:effectLst/>
                <a:latin typeface="Calibri" panose="020F0502020204030204" pitchFamily="34" charset="0"/>
                <a:cs typeface="Calibri" panose="020F0502020204030204" pitchFamily="34" charset="0"/>
              </a:rPr>
              <a:t> in switch case is not must. It is optional. If there is no break statement found in the case, all the cases will be executed present after the matched case. It is known as </a:t>
            </a:r>
            <a:r>
              <a:rPr lang="en-US" sz="2400" b="0" i="1" dirty="0">
                <a:solidFill>
                  <a:srgbClr val="333333"/>
                </a:solidFill>
                <a:effectLst/>
                <a:latin typeface="Calibri" panose="020F0502020204030204" pitchFamily="34" charset="0"/>
                <a:cs typeface="Calibri" panose="020F0502020204030204" pitchFamily="34" charset="0"/>
              </a:rPr>
              <a:t>fall through</a:t>
            </a:r>
            <a:r>
              <a:rPr lang="en-US" sz="2400" b="0" i="0" dirty="0">
                <a:solidFill>
                  <a:srgbClr val="333333"/>
                </a:solidFill>
                <a:effectLst/>
                <a:latin typeface="Calibri" panose="020F0502020204030204" pitchFamily="34" charset="0"/>
                <a:cs typeface="Calibri" panose="020F0502020204030204" pitchFamily="34" charset="0"/>
              </a:rPr>
              <a:t> the state of C switch statement.</a:t>
            </a:r>
          </a:p>
        </p:txBody>
      </p:sp>
    </p:spTree>
    <p:extLst>
      <p:ext uri="{BB962C8B-B14F-4D97-AF65-F5344CB8AC3E}">
        <p14:creationId xmlns:p14="http://schemas.microsoft.com/office/powerpoint/2010/main" val="3766023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48B0-82B6-FDA8-EB74-BDBF0380FFA2}"/>
              </a:ext>
            </a:extLst>
          </p:cNvPr>
          <p:cNvSpPr>
            <a:spLocks noGrp="1"/>
          </p:cNvSpPr>
          <p:nvPr>
            <p:ph type="title"/>
          </p:nvPr>
        </p:nvSpPr>
        <p:spPr>
          <a:xfrm>
            <a:off x="2967854" y="167052"/>
            <a:ext cx="6256291" cy="731520"/>
          </a:xfrm>
        </p:spPr>
        <p:txBody>
          <a:bodyPr>
            <a:normAutofit/>
          </a:bodyPr>
          <a:lstStyle/>
          <a:p>
            <a:r>
              <a:rPr lang="en-US" i="0" dirty="0">
                <a:effectLst/>
                <a:latin typeface="Calibri" panose="020F0502020204030204" pitchFamily="34" charset="0"/>
                <a:cs typeface="Calibri" panose="020F0502020204030204" pitchFamily="34" charset="0"/>
              </a:rPr>
              <a:t>Flowchart of switch statement in C</a:t>
            </a:r>
            <a:endParaRPr lang="en-IN" dirty="0">
              <a:latin typeface="Calibri" panose="020F0502020204030204" pitchFamily="34" charset="0"/>
              <a:cs typeface="Calibri" panose="020F0502020204030204" pitchFamily="34" charset="0"/>
            </a:endParaRPr>
          </a:p>
        </p:txBody>
      </p:sp>
      <p:sp>
        <p:nvSpPr>
          <p:cNvPr id="5" name="Flowchart: Decision 4">
            <a:extLst>
              <a:ext uri="{FF2B5EF4-FFF2-40B4-BE49-F238E27FC236}">
                <a16:creationId xmlns:a16="http://schemas.microsoft.com/office/drawing/2014/main" id="{75101E51-A53F-6DFE-C238-40A9701D43C7}"/>
              </a:ext>
            </a:extLst>
          </p:cNvPr>
          <p:cNvSpPr/>
          <p:nvPr/>
        </p:nvSpPr>
        <p:spPr>
          <a:xfrm>
            <a:off x="262483" y="972107"/>
            <a:ext cx="2868868" cy="10076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Condition1</a:t>
            </a:r>
            <a:endParaRPr lang="en-IN" dirty="0"/>
          </a:p>
        </p:txBody>
      </p:sp>
      <p:sp>
        <p:nvSpPr>
          <p:cNvPr id="6" name="Rectangle: Rounded Corners 5">
            <a:extLst>
              <a:ext uri="{FF2B5EF4-FFF2-40B4-BE49-F238E27FC236}">
                <a16:creationId xmlns:a16="http://schemas.microsoft.com/office/drawing/2014/main" id="{3D95DB93-7549-9149-87D0-CBEE830CB24D}"/>
              </a:ext>
            </a:extLst>
          </p:cNvPr>
          <p:cNvSpPr/>
          <p:nvPr/>
        </p:nvSpPr>
        <p:spPr>
          <a:xfrm>
            <a:off x="3775080" y="1200707"/>
            <a:ext cx="2007834" cy="550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 1</a:t>
            </a:r>
            <a:endParaRPr lang="en-IN" dirty="0"/>
          </a:p>
        </p:txBody>
      </p:sp>
      <p:sp>
        <p:nvSpPr>
          <p:cNvPr id="7" name="Rectangle: Rounded Corners 6">
            <a:extLst>
              <a:ext uri="{FF2B5EF4-FFF2-40B4-BE49-F238E27FC236}">
                <a16:creationId xmlns:a16="http://schemas.microsoft.com/office/drawing/2014/main" id="{01DA8264-BF17-28C3-BA3B-371E85C7AC74}"/>
              </a:ext>
            </a:extLst>
          </p:cNvPr>
          <p:cNvSpPr/>
          <p:nvPr/>
        </p:nvSpPr>
        <p:spPr>
          <a:xfrm>
            <a:off x="6426643" y="1200707"/>
            <a:ext cx="2007834" cy="550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break</a:t>
            </a:r>
            <a:endParaRPr lang="en-IN" dirty="0"/>
          </a:p>
        </p:txBody>
      </p:sp>
      <p:sp>
        <p:nvSpPr>
          <p:cNvPr id="8" name="Oval 7">
            <a:extLst>
              <a:ext uri="{FF2B5EF4-FFF2-40B4-BE49-F238E27FC236}">
                <a16:creationId xmlns:a16="http://schemas.microsoft.com/office/drawing/2014/main" id="{0AC5AA5B-63AB-1421-3E35-CEF8956CD631}"/>
              </a:ext>
            </a:extLst>
          </p:cNvPr>
          <p:cNvSpPr/>
          <p:nvPr/>
        </p:nvSpPr>
        <p:spPr>
          <a:xfrm>
            <a:off x="1474975" y="177999"/>
            <a:ext cx="443883" cy="292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08013AC1-04B1-01E8-090A-9FFB599E9617}"/>
              </a:ext>
            </a:extLst>
          </p:cNvPr>
          <p:cNvCxnSpPr>
            <a:cxnSpLocks/>
          </p:cNvCxnSpPr>
          <p:nvPr/>
        </p:nvCxnSpPr>
        <p:spPr>
          <a:xfrm>
            <a:off x="1671812" y="581489"/>
            <a:ext cx="0" cy="2623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01D0036B-F41B-331D-5BC6-7FA13975843E}"/>
              </a:ext>
            </a:extLst>
          </p:cNvPr>
          <p:cNvCxnSpPr/>
          <p:nvPr/>
        </p:nvCxnSpPr>
        <p:spPr>
          <a:xfrm>
            <a:off x="3246760" y="1465388"/>
            <a:ext cx="3906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75ACCFF-C0A6-105E-3A11-E14F51E39B65}"/>
              </a:ext>
            </a:extLst>
          </p:cNvPr>
          <p:cNvCxnSpPr/>
          <p:nvPr/>
        </p:nvCxnSpPr>
        <p:spPr>
          <a:xfrm>
            <a:off x="5910061" y="1465388"/>
            <a:ext cx="3906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Flowchart: Decision 13">
            <a:extLst>
              <a:ext uri="{FF2B5EF4-FFF2-40B4-BE49-F238E27FC236}">
                <a16:creationId xmlns:a16="http://schemas.microsoft.com/office/drawing/2014/main" id="{9E051632-87A1-1DE3-1D7A-F818344B8696}"/>
              </a:ext>
            </a:extLst>
          </p:cNvPr>
          <p:cNvSpPr/>
          <p:nvPr/>
        </p:nvSpPr>
        <p:spPr>
          <a:xfrm>
            <a:off x="262483" y="2480866"/>
            <a:ext cx="2868868" cy="10076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Condition2</a:t>
            </a:r>
            <a:endParaRPr lang="en-IN" dirty="0"/>
          </a:p>
        </p:txBody>
      </p:sp>
      <p:sp>
        <p:nvSpPr>
          <p:cNvPr id="15" name="Rectangle: Rounded Corners 14">
            <a:extLst>
              <a:ext uri="{FF2B5EF4-FFF2-40B4-BE49-F238E27FC236}">
                <a16:creationId xmlns:a16="http://schemas.microsoft.com/office/drawing/2014/main" id="{AB3F3C98-30DB-09FA-A267-D59CA0C9863C}"/>
              </a:ext>
            </a:extLst>
          </p:cNvPr>
          <p:cNvSpPr/>
          <p:nvPr/>
        </p:nvSpPr>
        <p:spPr>
          <a:xfrm>
            <a:off x="3775080" y="2709466"/>
            <a:ext cx="2007834" cy="550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 2</a:t>
            </a:r>
            <a:endParaRPr lang="en-IN" dirty="0"/>
          </a:p>
        </p:txBody>
      </p:sp>
      <p:sp>
        <p:nvSpPr>
          <p:cNvPr id="16" name="Rectangle: Rounded Corners 15">
            <a:extLst>
              <a:ext uri="{FF2B5EF4-FFF2-40B4-BE49-F238E27FC236}">
                <a16:creationId xmlns:a16="http://schemas.microsoft.com/office/drawing/2014/main" id="{EFE40250-5A38-8EEE-4325-BA638AAB6182}"/>
              </a:ext>
            </a:extLst>
          </p:cNvPr>
          <p:cNvSpPr/>
          <p:nvPr/>
        </p:nvSpPr>
        <p:spPr>
          <a:xfrm>
            <a:off x="6426643" y="2709466"/>
            <a:ext cx="2007834" cy="550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break</a:t>
            </a:r>
            <a:endParaRPr lang="en-IN" dirty="0"/>
          </a:p>
        </p:txBody>
      </p:sp>
      <p:cxnSp>
        <p:nvCxnSpPr>
          <p:cNvPr id="17" name="Straight Arrow Connector 16">
            <a:extLst>
              <a:ext uri="{FF2B5EF4-FFF2-40B4-BE49-F238E27FC236}">
                <a16:creationId xmlns:a16="http://schemas.microsoft.com/office/drawing/2014/main" id="{5BCD3397-3634-8E88-0634-6EEE57AC8468}"/>
              </a:ext>
            </a:extLst>
          </p:cNvPr>
          <p:cNvCxnSpPr>
            <a:cxnSpLocks/>
          </p:cNvCxnSpPr>
          <p:nvPr/>
        </p:nvCxnSpPr>
        <p:spPr>
          <a:xfrm>
            <a:off x="1671812" y="2090248"/>
            <a:ext cx="0" cy="2623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868FAB16-D56A-27EF-EBB6-8CFD84037EEC}"/>
              </a:ext>
            </a:extLst>
          </p:cNvPr>
          <p:cNvCxnSpPr/>
          <p:nvPr/>
        </p:nvCxnSpPr>
        <p:spPr>
          <a:xfrm>
            <a:off x="3246760" y="2974147"/>
            <a:ext cx="3906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52A1AD09-4AD9-4E6A-9552-0BD16E09F54F}"/>
              </a:ext>
            </a:extLst>
          </p:cNvPr>
          <p:cNvCxnSpPr/>
          <p:nvPr/>
        </p:nvCxnSpPr>
        <p:spPr>
          <a:xfrm>
            <a:off x="5910061" y="2974147"/>
            <a:ext cx="3906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Flowchart: Decision 19">
            <a:extLst>
              <a:ext uri="{FF2B5EF4-FFF2-40B4-BE49-F238E27FC236}">
                <a16:creationId xmlns:a16="http://schemas.microsoft.com/office/drawing/2014/main" id="{47F4B383-7DA3-1887-DA5B-676C3CDF292A}"/>
              </a:ext>
            </a:extLst>
          </p:cNvPr>
          <p:cNvSpPr/>
          <p:nvPr/>
        </p:nvSpPr>
        <p:spPr>
          <a:xfrm>
            <a:off x="262483" y="4047331"/>
            <a:ext cx="2868868" cy="10076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Condition3</a:t>
            </a:r>
            <a:endParaRPr lang="en-IN" dirty="0"/>
          </a:p>
        </p:txBody>
      </p:sp>
      <p:sp>
        <p:nvSpPr>
          <p:cNvPr id="21" name="Rectangle: Rounded Corners 20">
            <a:extLst>
              <a:ext uri="{FF2B5EF4-FFF2-40B4-BE49-F238E27FC236}">
                <a16:creationId xmlns:a16="http://schemas.microsoft.com/office/drawing/2014/main" id="{EAB2A0B5-A67B-E5A3-D863-18388BCE7467}"/>
              </a:ext>
            </a:extLst>
          </p:cNvPr>
          <p:cNvSpPr/>
          <p:nvPr/>
        </p:nvSpPr>
        <p:spPr>
          <a:xfrm>
            <a:off x="3775080" y="4275931"/>
            <a:ext cx="2007834" cy="550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 3</a:t>
            </a:r>
            <a:endParaRPr lang="en-IN" dirty="0"/>
          </a:p>
        </p:txBody>
      </p:sp>
      <p:sp>
        <p:nvSpPr>
          <p:cNvPr id="22" name="Rectangle: Rounded Corners 21">
            <a:extLst>
              <a:ext uri="{FF2B5EF4-FFF2-40B4-BE49-F238E27FC236}">
                <a16:creationId xmlns:a16="http://schemas.microsoft.com/office/drawing/2014/main" id="{F139DD31-0D91-3596-F6EA-717DD363D566}"/>
              </a:ext>
            </a:extLst>
          </p:cNvPr>
          <p:cNvSpPr/>
          <p:nvPr/>
        </p:nvSpPr>
        <p:spPr>
          <a:xfrm>
            <a:off x="6426643" y="4275931"/>
            <a:ext cx="2007834" cy="550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break</a:t>
            </a:r>
            <a:endParaRPr lang="en-IN" dirty="0"/>
          </a:p>
        </p:txBody>
      </p:sp>
      <p:cxnSp>
        <p:nvCxnSpPr>
          <p:cNvPr id="23" name="Straight Arrow Connector 22">
            <a:extLst>
              <a:ext uri="{FF2B5EF4-FFF2-40B4-BE49-F238E27FC236}">
                <a16:creationId xmlns:a16="http://schemas.microsoft.com/office/drawing/2014/main" id="{7E3FC471-46D8-33BE-24D0-195F8016F6A7}"/>
              </a:ext>
            </a:extLst>
          </p:cNvPr>
          <p:cNvCxnSpPr>
            <a:cxnSpLocks/>
          </p:cNvCxnSpPr>
          <p:nvPr/>
        </p:nvCxnSpPr>
        <p:spPr>
          <a:xfrm>
            <a:off x="1671812" y="3656713"/>
            <a:ext cx="0" cy="2623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B914D593-9852-A85C-A8E3-52D9FF4EF271}"/>
              </a:ext>
            </a:extLst>
          </p:cNvPr>
          <p:cNvCxnSpPr/>
          <p:nvPr/>
        </p:nvCxnSpPr>
        <p:spPr>
          <a:xfrm>
            <a:off x="3246760" y="4540612"/>
            <a:ext cx="3906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F3F9AB71-51B2-38EC-A8E5-0547510DBF0D}"/>
              </a:ext>
            </a:extLst>
          </p:cNvPr>
          <p:cNvCxnSpPr/>
          <p:nvPr/>
        </p:nvCxnSpPr>
        <p:spPr>
          <a:xfrm>
            <a:off x="5910061" y="4540612"/>
            <a:ext cx="3906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Oval 25">
            <a:extLst>
              <a:ext uri="{FF2B5EF4-FFF2-40B4-BE49-F238E27FC236}">
                <a16:creationId xmlns:a16="http://schemas.microsoft.com/office/drawing/2014/main" id="{052DD233-F51E-BD0C-B2FF-229D0D1FA39F}"/>
              </a:ext>
            </a:extLst>
          </p:cNvPr>
          <p:cNvSpPr/>
          <p:nvPr/>
        </p:nvSpPr>
        <p:spPr>
          <a:xfrm>
            <a:off x="10337572" y="3113398"/>
            <a:ext cx="443883" cy="292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Connector: Elbow 10">
            <a:extLst>
              <a:ext uri="{FF2B5EF4-FFF2-40B4-BE49-F238E27FC236}">
                <a16:creationId xmlns:a16="http://schemas.microsoft.com/office/drawing/2014/main" id="{D965DDD1-5C12-9F4B-0D1C-B7C7217DC1DE}"/>
              </a:ext>
            </a:extLst>
          </p:cNvPr>
          <p:cNvCxnSpPr>
            <a:cxnSpLocks/>
            <a:stCxn id="7" idx="3"/>
            <a:endCxn id="26" idx="2"/>
          </p:cNvCxnSpPr>
          <p:nvPr/>
        </p:nvCxnSpPr>
        <p:spPr>
          <a:xfrm>
            <a:off x="8434477" y="1475914"/>
            <a:ext cx="1903095" cy="17839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0EF50F38-B448-6F00-AE26-E5F342E34235}"/>
              </a:ext>
            </a:extLst>
          </p:cNvPr>
          <p:cNvCxnSpPr>
            <a:cxnSpLocks/>
          </p:cNvCxnSpPr>
          <p:nvPr/>
        </p:nvCxnSpPr>
        <p:spPr>
          <a:xfrm>
            <a:off x="8434477" y="3086398"/>
            <a:ext cx="964509" cy="1464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49CD612-A499-1AEB-3272-669B018D1116}"/>
              </a:ext>
            </a:extLst>
          </p:cNvPr>
          <p:cNvCxnSpPr>
            <a:cxnSpLocks/>
            <a:stCxn id="22" idx="3"/>
          </p:cNvCxnSpPr>
          <p:nvPr/>
        </p:nvCxnSpPr>
        <p:spPr>
          <a:xfrm flipV="1">
            <a:off x="8434477" y="3259879"/>
            <a:ext cx="964509" cy="12912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Decision 38">
            <a:extLst>
              <a:ext uri="{FF2B5EF4-FFF2-40B4-BE49-F238E27FC236}">
                <a16:creationId xmlns:a16="http://schemas.microsoft.com/office/drawing/2014/main" id="{CD58A82B-95FB-13F1-BF1C-7C6A8EAF3D5D}"/>
              </a:ext>
            </a:extLst>
          </p:cNvPr>
          <p:cNvSpPr/>
          <p:nvPr/>
        </p:nvSpPr>
        <p:spPr>
          <a:xfrm>
            <a:off x="237378" y="5338589"/>
            <a:ext cx="2868868" cy="10076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Condition3</a:t>
            </a:r>
            <a:endParaRPr lang="en-IN" dirty="0"/>
          </a:p>
        </p:txBody>
      </p:sp>
      <p:sp>
        <p:nvSpPr>
          <p:cNvPr id="40" name="Rectangle: Rounded Corners 39">
            <a:extLst>
              <a:ext uri="{FF2B5EF4-FFF2-40B4-BE49-F238E27FC236}">
                <a16:creationId xmlns:a16="http://schemas.microsoft.com/office/drawing/2014/main" id="{17A6F079-4783-12A4-4A71-A54ECE4F3FAF}"/>
              </a:ext>
            </a:extLst>
          </p:cNvPr>
          <p:cNvSpPr/>
          <p:nvPr/>
        </p:nvSpPr>
        <p:spPr>
          <a:xfrm>
            <a:off x="3749975" y="5567189"/>
            <a:ext cx="2007834" cy="550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 n</a:t>
            </a:r>
            <a:endParaRPr lang="en-IN" dirty="0"/>
          </a:p>
        </p:txBody>
      </p:sp>
      <p:sp>
        <p:nvSpPr>
          <p:cNvPr id="41" name="Rectangle: Rounded Corners 40">
            <a:extLst>
              <a:ext uri="{FF2B5EF4-FFF2-40B4-BE49-F238E27FC236}">
                <a16:creationId xmlns:a16="http://schemas.microsoft.com/office/drawing/2014/main" id="{46D663A7-7C72-1E60-8928-0EECD4047138}"/>
              </a:ext>
            </a:extLst>
          </p:cNvPr>
          <p:cNvSpPr/>
          <p:nvPr/>
        </p:nvSpPr>
        <p:spPr>
          <a:xfrm>
            <a:off x="6401538" y="5567189"/>
            <a:ext cx="2007834" cy="550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break</a:t>
            </a:r>
            <a:endParaRPr lang="en-IN" dirty="0"/>
          </a:p>
        </p:txBody>
      </p:sp>
      <p:cxnSp>
        <p:nvCxnSpPr>
          <p:cNvPr id="42" name="Straight Arrow Connector 41">
            <a:extLst>
              <a:ext uri="{FF2B5EF4-FFF2-40B4-BE49-F238E27FC236}">
                <a16:creationId xmlns:a16="http://schemas.microsoft.com/office/drawing/2014/main" id="{CD8FF71B-F0B6-37B4-C4BC-9B1D59D8B07E}"/>
              </a:ext>
            </a:extLst>
          </p:cNvPr>
          <p:cNvCxnSpPr/>
          <p:nvPr/>
        </p:nvCxnSpPr>
        <p:spPr>
          <a:xfrm>
            <a:off x="3221655" y="5831870"/>
            <a:ext cx="3906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36D2617A-0F1A-CAB4-DDD1-15272EA466D4}"/>
              </a:ext>
            </a:extLst>
          </p:cNvPr>
          <p:cNvCxnSpPr/>
          <p:nvPr/>
        </p:nvCxnSpPr>
        <p:spPr>
          <a:xfrm>
            <a:off x="5884956" y="5831870"/>
            <a:ext cx="3906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44">
            <a:extLst>
              <a:ext uri="{FF2B5EF4-FFF2-40B4-BE49-F238E27FC236}">
                <a16:creationId xmlns:a16="http://schemas.microsoft.com/office/drawing/2014/main" id="{0BD4EB7D-CB73-D4C6-A009-1715A39490D0}"/>
              </a:ext>
            </a:extLst>
          </p:cNvPr>
          <p:cNvCxnSpPr>
            <a:cxnSpLocks/>
          </p:cNvCxnSpPr>
          <p:nvPr/>
        </p:nvCxnSpPr>
        <p:spPr>
          <a:xfrm>
            <a:off x="1671812" y="5054945"/>
            <a:ext cx="0" cy="2623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nector: Elbow 47">
            <a:extLst>
              <a:ext uri="{FF2B5EF4-FFF2-40B4-BE49-F238E27FC236}">
                <a16:creationId xmlns:a16="http://schemas.microsoft.com/office/drawing/2014/main" id="{0E73914F-C4D6-410C-B102-E5757BC78006}"/>
              </a:ext>
            </a:extLst>
          </p:cNvPr>
          <p:cNvCxnSpPr>
            <a:cxnSpLocks/>
            <a:stCxn id="41" idx="3"/>
          </p:cNvCxnSpPr>
          <p:nvPr/>
        </p:nvCxnSpPr>
        <p:spPr>
          <a:xfrm flipV="1">
            <a:off x="8409372" y="4493432"/>
            <a:ext cx="989614" cy="13489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49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CA6A75-4344-8D44-7DE5-B6CED9B3E6D9}"/>
              </a:ext>
            </a:extLst>
          </p:cNvPr>
          <p:cNvSpPr>
            <a:spLocks noGrp="1"/>
          </p:cNvSpPr>
          <p:nvPr>
            <p:ph type="title"/>
          </p:nvPr>
        </p:nvSpPr>
        <p:spPr/>
        <p:txBody>
          <a:bodyPr/>
          <a:lstStyle/>
          <a:p>
            <a:r>
              <a:rPr lang="en-US" dirty="0"/>
              <a:t>Decision making</a:t>
            </a:r>
            <a:endParaRPr lang="en-IN" dirty="0"/>
          </a:p>
        </p:txBody>
      </p:sp>
      <p:sp>
        <p:nvSpPr>
          <p:cNvPr id="5" name="TextBox 4">
            <a:extLst>
              <a:ext uri="{FF2B5EF4-FFF2-40B4-BE49-F238E27FC236}">
                <a16:creationId xmlns:a16="http://schemas.microsoft.com/office/drawing/2014/main" id="{460B38DA-7DD7-22C5-86F1-717A391F20B6}"/>
              </a:ext>
            </a:extLst>
          </p:cNvPr>
          <p:cNvSpPr txBox="1"/>
          <p:nvPr/>
        </p:nvSpPr>
        <p:spPr>
          <a:xfrm>
            <a:off x="685799" y="1089947"/>
            <a:ext cx="10371405" cy="1454950"/>
          </a:xfrm>
          <a:prstGeom prst="rect">
            <a:avLst/>
          </a:prstGeom>
          <a:noFill/>
        </p:spPr>
        <p:txBody>
          <a:bodyPr wrap="square">
            <a:spAutoFit/>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In C language, if-else and switch statements used to perform the operations based on some specific condition. The operations specific in if block are executed if and only if given conditions is true.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A6FF14D-BE94-789F-7A2B-B23432A12D81}"/>
              </a:ext>
            </a:extLst>
          </p:cNvPr>
          <p:cNvSpPr txBox="1"/>
          <p:nvPr/>
        </p:nvSpPr>
        <p:spPr>
          <a:xfrm>
            <a:off x="685799" y="2938509"/>
            <a:ext cx="1609736" cy="369332"/>
          </a:xfrm>
          <a:prstGeom prst="rect">
            <a:avLst/>
          </a:prstGeom>
          <a:noFill/>
        </p:spPr>
        <p:txBody>
          <a:bodyPr wrap="none" rtlCol="0">
            <a:spAutoFit/>
          </a:bodyPr>
          <a:lstStyle/>
          <a:p>
            <a:r>
              <a:rPr lang="en-US" b="1" dirty="0">
                <a:solidFill>
                  <a:srgbClr val="00B0F0"/>
                </a:solidFill>
              </a:rPr>
              <a:t>If Statement:</a:t>
            </a:r>
          </a:p>
        </p:txBody>
      </p:sp>
      <p:sp>
        <p:nvSpPr>
          <p:cNvPr id="7" name="TextBox 6">
            <a:extLst>
              <a:ext uri="{FF2B5EF4-FFF2-40B4-BE49-F238E27FC236}">
                <a16:creationId xmlns:a16="http://schemas.microsoft.com/office/drawing/2014/main" id="{B4E03477-7B5A-DBCE-2D11-BA2F0049CE85}"/>
              </a:ext>
            </a:extLst>
          </p:cNvPr>
          <p:cNvSpPr txBox="1"/>
          <p:nvPr/>
        </p:nvSpPr>
        <p:spPr>
          <a:xfrm>
            <a:off x="423966" y="3392581"/>
            <a:ext cx="11344068" cy="923330"/>
          </a:xfrm>
          <a:prstGeom prst="rect">
            <a:avLst/>
          </a:prstGeom>
          <a:noFill/>
        </p:spPr>
        <p:txBody>
          <a:bodyPr wrap="none" rtlCol="0">
            <a:spAutoFit/>
          </a:bodyPr>
          <a:lstStyle/>
          <a:p>
            <a:r>
              <a:rPr lang="en-US" b="0" i="0" dirty="0">
                <a:solidFill>
                  <a:srgbClr val="333333"/>
                </a:solidFill>
                <a:effectLst/>
                <a:latin typeface="Calibri" panose="020F0502020204030204" pitchFamily="34" charset="0"/>
                <a:cs typeface="Calibri" panose="020F0502020204030204" pitchFamily="34" charset="0"/>
              </a:rPr>
              <a:t>The if statement is used to check some given condition and perform some operations depending upon the correctness </a:t>
            </a:r>
          </a:p>
          <a:p>
            <a:r>
              <a:rPr lang="en-US" b="0" i="0" dirty="0">
                <a:solidFill>
                  <a:srgbClr val="333333"/>
                </a:solidFill>
                <a:effectLst/>
                <a:latin typeface="Calibri" panose="020F0502020204030204" pitchFamily="34" charset="0"/>
                <a:cs typeface="Calibri" panose="020F0502020204030204" pitchFamily="34" charset="0"/>
              </a:rPr>
              <a:t>of that condition. It is mostly used in the scenario where we need  to perform the different operations for the different </a:t>
            </a:r>
          </a:p>
          <a:p>
            <a:r>
              <a:rPr lang="en-US" b="0" i="0" dirty="0">
                <a:solidFill>
                  <a:srgbClr val="333333"/>
                </a:solidFill>
                <a:effectLst/>
                <a:latin typeface="Calibri" panose="020F0502020204030204" pitchFamily="34" charset="0"/>
                <a:cs typeface="Calibri" panose="020F0502020204030204" pitchFamily="34" charset="0"/>
              </a:rPr>
              <a:t>conditions. The syntax of the if statement is given below.</a:t>
            </a:r>
            <a:endParaRPr lang="en-IN"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D3B5D62-B82F-EF6A-C18E-EE577C8D5AA4}"/>
              </a:ext>
            </a:extLst>
          </p:cNvPr>
          <p:cNvPicPr>
            <a:picLocks noChangeAspect="1"/>
          </p:cNvPicPr>
          <p:nvPr/>
        </p:nvPicPr>
        <p:blipFill>
          <a:blip r:embed="rId2"/>
          <a:stretch>
            <a:fillRect/>
          </a:stretch>
        </p:blipFill>
        <p:spPr>
          <a:xfrm>
            <a:off x="3135405" y="4536991"/>
            <a:ext cx="4588168" cy="1608352"/>
          </a:xfrm>
          <a:prstGeom prst="rect">
            <a:avLst/>
          </a:prstGeom>
        </p:spPr>
      </p:pic>
    </p:spTree>
    <p:extLst>
      <p:ext uri="{BB962C8B-B14F-4D97-AF65-F5344CB8AC3E}">
        <p14:creationId xmlns:p14="http://schemas.microsoft.com/office/powerpoint/2010/main" val="186265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6FA413-2F4C-B971-3806-25D3B8B4413D}"/>
              </a:ext>
            </a:extLst>
          </p:cNvPr>
          <p:cNvSpPr>
            <a:spLocks noGrp="1"/>
          </p:cNvSpPr>
          <p:nvPr>
            <p:ph type="title"/>
          </p:nvPr>
        </p:nvSpPr>
        <p:spPr/>
        <p:txBody>
          <a:bodyPr/>
          <a:lstStyle/>
          <a:p>
            <a:r>
              <a:rPr lang="en-US" dirty="0"/>
              <a:t>Flowchart of it statement in c</a:t>
            </a:r>
            <a:endParaRPr lang="en-IN" dirty="0"/>
          </a:p>
        </p:txBody>
      </p:sp>
      <p:sp>
        <p:nvSpPr>
          <p:cNvPr id="5" name="Oval 4">
            <a:extLst>
              <a:ext uri="{FF2B5EF4-FFF2-40B4-BE49-F238E27FC236}">
                <a16:creationId xmlns:a16="http://schemas.microsoft.com/office/drawing/2014/main" id="{00EA7B06-AA85-85F7-E848-9413502678D7}"/>
              </a:ext>
            </a:extLst>
          </p:cNvPr>
          <p:cNvSpPr/>
          <p:nvPr/>
        </p:nvSpPr>
        <p:spPr>
          <a:xfrm>
            <a:off x="4820574" y="967667"/>
            <a:ext cx="426127" cy="372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39C68DFB-F133-87CC-0BEA-46C61B6288DB}"/>
              </a:ext>
            </a:extLst>
          </p:cNvPr>
          <p:cNvCxnSpPr>
            <a:cxnSpLocks/>
          </p:cNvCxnSpPr>
          <p:nvPr/>
        </p:nvCxnSpPr>
        <p:spPr>
          <a:xfrm>
            <a:off x="5051394" y="1429305"/>
            <a:ext cx="0" cy="4527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Flowchart: Decision 7">
            <a:extLst>
              <a:ext uri="{FF2B5EF4-FFF2-40B4-BE49-F238E27FC236}">
                <a16:creationId xmlns:a16="http://schemas.microsoft.com/office/drawing/2014/main" id="{CE41CC23-49EB-E46B-8725-194084DD3AD3}"/>
              </a:ext>
            </a:extLst>
          </p:cNvPr>
          <p:cNvSpPr/>
          <p:nvPr/>
        </p:nvSpPr>
        <p:spPr>
          <a:xfrm>
            <a:off x="3839590" y="1948648"/>
            <a:ext cx="2423603" cy="12961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Condition</a:t>
            </a:r>
            <a:endParaRPr lang="en-IN" sz="1600" dirty="0"/>
          </a:p>
        </p:txBody>
      </p:sp>
      <p:sp>
        <p:nvSpPr>
          <p:cNvPr id="10" name="Rectangle: Rounded Corners 9">
            <a:extLst>
              <a:ext uri="{FF2B5EF4-FFF2-40B4-BE49-F238E27FC236}">
                <a16:creationId xmlns:a16="http://schemas.microsoft.com/office/drawing/2014/main" id="{03C11822-F4B7-5CB2-B655-C7B9BE351BD7}"/>
              </a:ext>
            </a:extLst>
          </p:cNvPr>
          <p:cNvSpPr/>
          <p:nvPr/>
        </p:nvSpPr>
        <p:spPr>
          <a:xfrm>
            <a:off x="4098522" y="3701986"/>
            <a:ext cx="1905740" cy="559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code</a:t>
            </a:r>
            <a:endParaRPr lang="en-IN" dirty="0"/>
          </a:p>
        </p:txBody>
      </p:sp>
      <p:sp>
        <p:nvSpPr>
          <p:cNvPr id="11" name="Rectangle: Rounded Corners 10">
            <a:extLst>
              <a:ext uri="{FF2B5EF4-FFF2-40B4-BE49-F238E27FC236}">
                <a16:creationId xmlns:a16="http://schemas.microsoft.com/office/drawing/2014/main" id="{FC295682-62B4-9E3D-C0EC-41DF89AD2DDC}"/>
              </a:ext>
            </a:extLst>
          </p:cNvPr>
          <p:cNvSpPr/>
          <p:nvPr/>
        </p:nvSpPr>
        <p:spPr>
          <a:xfrm>
            <a:off x="4098522" y="4769522"/>
            <a:ext cx="1905740" cy="559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if</a:t>
            </a:r>
            <a:endParaRPr lang="en-IN" dirty="0"/>
          </a:p>
        </p:txBody>
      </p:sp>
      <p:sp>
        <p:nvSpPr>
          <p:cNvPr id="12" name="Oval 11">
            <a:extLst>
              <a:ext uri="{FF2B5EF4-FFF2-40B4-BE49-F238E27FC236}">
                <a16:creationId xmlns:a16="http://schemas.microsoft.com/office/drawing/2014/main" id="{47F34554-A693-8B4D-F59E-4AB0A7988C3B}"/>
              </a:ext>
            </a:extLst>
          </p:cNvPr>
          <p:cNvSpPr/>
          <p:nvPr/>
        </p:nvSpPr>
        <p:spPr>
          <a:xfrm>
            <a:off x="4805035" y="6025716"/>
            <a:ext cx="439444" cy="359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95B80AEE-4CBF-0353-B78E-69E52B6BEBB4}"/>
              </a:ext>
            </a:extLst>
          </p:cNvPr>
          <p:cNvCxnSpPr>
            <a:cxnSpLocks/>
          </p:cNvCxnSpPr>
          <p:nvPr/>
        </p:nvCxnSpPr>
        <p:spPr>
          <a:xfrm>
            <a:off x="5024757" y="5477524"/>
            <a:ext cx="0" cy="4527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7DA7BC83-BA83-4E4A-C775-607A7399E9FF}"/>
              </a:ext>
            </a:extLst>
          </p:cNvPr>
          <p:cNvCxnSpPr>
            <a:cxnSpLocks/>
          </p:cNvCxnSpPr>
          <p:nvPr/>
        </p:nvCxnSpPr>
        <p:spPr>
          <a:xfrm>
            <a:off x="5024757" y="4341181"/>
            <a:ext cx="1479" cy="3728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FBE272D6-D4B4-F952-77C0-1F8A42C9D310}"/>
              </a:ext>
            </a:extLst>
          </p:cNvPr>
          <p:cNvCxnSpPr>
            <a:cxnSpLocks/>
          </p:cNvCxnSpPr>
          <p:nvPr/>
        </p:nvCxnSpPr>
        <p:spPr>
          <a:xfrm>
            <a:off x="5024757" y="3313584"/>
            <a:ext cx="1479" cy="3728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690A63CC-9C95-0358-0B98-237B819782F0}"/>
              </a:ext>
            </a:extLst>
          </p:cNvPr>
          <p:cNvCxnSpPr>
            <a:cxnSpLocks/>
          </p:cNvCxnSpPr>
          <p:nvPr/>
        </p:nvCxnSpPr>
        <p:spPr>
          <a:xfrm>
            <a:off x="6325337" y="2596718"/>
            <a:ext cx="6880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784F14-64D6-8B96-88DD-24D9BA89C213}"/>
              </a:ext>
            </a:extLst>
          </p:cNvPr>
          <p:cNvCxnSpPr/>
          <p:nvPr/>
        </p:nvCxnSpPr>
        <p:spPr>
          <a:xfrm>
            <a:off x="7013360" y="2596718"/>
            <a:ext cx="0" cy="1930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37BDAA2-F21D-BA1D-131A-12CC4FE7D879}"/>
              </a:ext>
            </a:extLst>
          </p:cNvPr>
          <p:cNvCxnSpPr>
            <a:cxnSpLocks/>
          </p:cNvCxnSpPr>
          <p:nvPr/>
        </p:nvCxnSpPr>
        <p:spPr>
          <a:xfrm flipH="1" flipV="1">
            <a:off x="5178641" y="4510962"/>
            <a:ext cx="1834719" cy="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3290CDD-2716-83A0-CFA4-A820DF668A82}"/>
              </a:ext>
            </a:extLst>
          </p:cNvPr>
          <p:cNvSpPr txBox="1"/>
          <p:nvPr/>
        </p:nvSpPr>
        <p:spPr>
          <a:xfrm>
            <a:off x="5178641" y="3252753"/>
            <a:ext cx="636713" cy="369332"/>
          </a:xfrm>
          <a:prstGeom prst="rect">
            <a:avLst/>
          </a:prstGeom>
          <a:noFill/>
        </p:spPr>
        <p:txBody>
          <a:bodyPr wrap="none" rtlCol="0">
            <a:spAutoFit/>
          </a:bodyPr>
          <a:lstStyle/>
          <a:p>
            <a:r>
              <a:rPr lang="en-US" dirty="0"/>
              <a:t>true</a:t>
            </a:r>
            <a:endParaRPr lang="en-IN" dirty="0"/>
          </a:p>
        </p:txBody>
      </p:sp>
      <p:sp>
        <p:nvSpPr>
          <p:cNvPr id="38" name="TextBox 37">
            <a:extLst>
              <a:ext uri="{FF2B5EF4-FFF2-40B4-BE49-F238E27FC236}">
                <a16:creationId xmlns:a16="http://schemas.microsoft.com/office/drawing/2014/main" id="{F9B316E1-5045-4139-BC40-2839F12D7265}"/>
              </a:ext>
            </a:extLst>
          </p:cNvPr>
          <p:cNvSpPr txBox="1"/>
          <p:nvPr/>
        </p:nvSpPr>
        <p:spPr>
          <a:xfrm>
            <a:off x="6264437" y="2227388"/>
            <a:ext cx="748923" cy="369332"/>
          </a:xfrm>
          <a:prstGeom prst="rect">
            <a:avLst/>
          </a:prstGeom>
          <a:noFill/>
        </p:spPr>
        <p:txBody>
          <a:bodyPr wrap="none" rtlCol="0">
            <a:spAutoFit/>
          </a:bodyPr>
          <a:lstStyle/>
          <a:p>
            <a:r>
              <a:rPr lang="en-US" dirty="0"/>
              <a:t>False</a:t>
            </a:r>
            <a:endParaRPr lang="en-IN" dirty="0"/>
          </a:p>
        </p:txBody>
      </p:sp>
    </p:spTree>
    <p:extLst>
      <p:ext uri="{BB962C8B-B14F-4D97-AF65-F5344CB8AC3E}">
        <p14:creationId xmlns:p14="http://schemas.microsoft.com/office/powerpoint/2010/main" val="10540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2CF1-2D8A-98ED-8576-B2CB247A2353}"/>
              </a:ext>
            </a:extLst>
          </p:cNvPr>
          <p:cNvSpPr>
            <a:spLocks noGrp="1"/>
          </p:cNvSpPr>
          <p:nvPr>
            <p:ph type="title"/>
          </p:nvPr>
        </p:nvSpPr>
        <p:spPr/>
        <p:txBody>
          <a:bodyPr/>
          <a:lstStyle/>
          <a:p>
            <a:r>
              <a:rPr lang="en-US" dirty="0"/>
              <a:t>Let’s see a simple example on if statement</a:t>
            </a:r>
            <a:endParaRPr lang="en-IN" dirty="0"/>
          </a:p>
        </p:txBody>
      </p:sp>
      <p:pic>
        <p:nvPicPr>
          <p:cNvPr id="4" name="Picture 3">
            <a:extLst>
              <a:ext uri="{FF2B5EF4-FFF2-40B4-BE49-F238E27FC236}">
                <a16:creationId xmlns:a16="http://schemas.microsoft.com/office/drawing/2014/main" id="{9C190E76-4D56-13F1-1A25-9F4B1247F60A}"/>
              </a:ext>
            </a:extLst>
          </p:cNvPr>
          <p:cNvPicPr>
            <a:picLocks noChangeAspect="1"/>
          </p:cNvPicPr>
          <p:nvPr/>
        </p:nvPicPr>
        <p:blipFill>
          <a:blip r:embed="rId2"/>
          <a:stretch>
            <a:fillRect/>
          </a:stretch>
        </p:blipFill>
        <p:spPr>
          <a:xfrm>
            <a:off x="243840" y="934883"/>
            <a:ext cx="7471992" cy="5503426"/>
          </a:xfrm>
          <a:prstGeom prst="rect">
            <a:avLst/>
          </a:prstGeom>
        </p:spPr>
      </p:pic>
      <p:pic>
        <p:nvPicPr>
          <p:cNvPr id="6" name="Picture 5">
            <a:extLst>
              <a:ext uri="{FF2B5EF4-FFF2-40B4-BE49-F238E27FC236}">
                <a16:creationId xmlns:a16="http://schemas.microsoft.com/office/drawing/2014/main" id="{00F26090-70AC-BC64-9C21-C9AA9E61ACAF}"/>
              </a:ext>
            </a:extLst>
          </p:cNvPr>
          <p:cNvPicPr>
            <a:picLocks noChangeAspect="1"/>
          </p:cNvPicPr>
          <p:nvPr/>
        </p:nvPicPr>
        <p:blipFill>
          <a:blip r:embed="rId3"/>
          <a:stretch>
            <a:fillRect/>
          </a:stretch>
        </p:blipFill>
        <p:spPr>
          <a:xfrm>
            <a:off x="8722542" y="2932358"/>
            <a:ext cx="2257425" cy="638175"/>
          </a:xfrm>
          <a:prstGeom prst="rect">
            <a:avLst/>
          </a:prstGeom>
        </p:spPr>
      </p:pic>
      <p:sp>
        <p:nvSpPr>
          <p:cNvPr id="7" name="TextBox 6">
            <a:extLst>
              <a:ext uri="{FF2B5EF4-FFF2-40B4-BE49-F238E27FC236}">
                <a16:creationId xmlns:a16="http://schemas.microsoft.com/office/drawing/2014/main" id="{3030A44D-D635-94B1-BC00-23D7134FC4E6}"/>
              </a:ext>
            </a:extLst>
          </p:cNvPr>
          <p:cNvSpPr txBox="1"/>
          <p:nvPr/>
        </p:nvSpPr>
        <p:spPr>
          <a:xfrm>
            <a:off x="9064101" y="2432482"/>
            <a:ext cx="968535" cy="369332"/>
          </a:xfrm>
          <a:prstGeom prst="rect">
            <a:avLst/>
          </a:prstGeom>
          <a:noFill/>
        </p:spPr>
        <p:txBody>
          <a:bodyPr wrap="none" rtlCol="0">
            <a:spAutoFit/>
          </a:bodyPr>
          <a:lstStyle/>
          <a:p>
            <a:r>
              <a:rPr lang="en-US" dirty="0"/>
              <a:t>Output</a:t>
            </a:r>
            <a:endParaRPr lang="en-IN" dirty="0"/>
          </a:p>
        </p:txBody>
      </p:sp>
    </p:spTree>
    <p:extLst>
      <p:ext uri="{BB962C8B-B14F-4D97-AF65-F5344CB8AC3E}">
        <p14:creationId xmlns:p14="http://schemas.microsoft.com/office/powerpoint/2010/main" val="43028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D96A-960E-BF72-07FA-098441C5EB82}"/>
              </a:ext>
            </a:extLst>
          </p:cNvPr>
          <p:cNvSpPr>
            <a:spLocks noGrp="1"/>
          </p:cNvSpPr>
          <p:nvPr>
            <p:ph type="title"/>
          </p:nvPr>
        </p:nvSpPr>
        <p:spPr/>
        <p:txBody>
          <a:bodyPr/>
          <a:lstStyle/>
          <a:p>
            <a:r>
              <a:rPr lang="en-US" dirty="0"/>
              <a:t>If else statement</a:t>
            </a:r>
            <a:endParaRPr lang="en-IN" dirty="0"/>
          </a:p>
        </p:txBody>
      </p:sp>
      <p:sp>
        <p:nvSpPr>
          <p:cNvPr id="4" name="TextBox 3">
            <a:extLst>
              <a:ext uri="{FF2B5EF4-FFF2-40B4-BE49-F238E27FC236}">
                <a16:creationId xmlns:a16="http://schemas.microsoft.com/office/drawing/2014/main" id="{12A47FE4-4F3E-36EF-EB0C-B4B6F4F18783}"/>
              </a:ext>
            </a:extLst>
          </p:cNvPr>
          <p:cNvSpPr txBox="1"/>
          <p:nvPr/>
        </p:nvSpPr>
        <p:spPr>
          <a:xfrm>
            <a:off x="243840" y="992871"/>
            <a:ext cx="11714381" cy="2308324"/>
          </a:xfrm>
          <a:prstGeom prst="rect">
            <a:avLst/>
          </a:prstGeom>
          <a:noFill/>
        </p:spPr>
        <p:txBody>
          <a:bodyPr wrap="square">
            <a:spAutoFit/>
          </a:bodyPr>
          <a:lstStyle/>
          <a:p>
            <a:r>
              <a:rPr lang="en-US" sz="2400" b="0" i="0" dirty="0">
                <a:solidFill>
                  <a:srgbClr val="333333"/>
                </a:solidFill>
                <a:effectLst/>
                <a:latin typeface="Calibri" panose="020F0502020204030204" pitchFamily="34" charset="0"/>
                <a:cs typeface="Calibri" panose="020F0502020204030204" pitchFamily="34" charset="0"/>
              </a:rPr>
              <a:t>The if-else statement is used to perform two operations for a single condition. The if-else statement is an extension to the if statement using which, we can perform two different operations, i.e., one is for the correctness of that condition, and the other is for the incorrectness of the condition. Here, we must notice that if and else block cannot be executed simultaneously. Using if-else statement is always preferable since it always invokes an otherwise case with every if condition. The syntax of the if-else statement is given below.</a:t>
            </a:r>
            <a:endParaRPr lang="en-IN" sz="24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40727D1-496D-9704-AA68-D56CD2B040E4}"/>
              </a:ext>
            </a:extLst>
          </p:cNvPr>
          <p:cNvPicPr>
            <a:picLocks noChangeAspect="1"/>
          </p:cNvPicPr>
          <p:nvPr/>
        </p:nvPicPr>
        <p:blipFill>
          <a:blip r:embed="rId2"/>
          <a:stretch>
            <a:fillRect/>
          </a:stretch>
        </p:blipFill>
        <p:spPr>
          <a:xfrm>
            <a:off x="2727156" y="3429001"/>
            <a:ext cx="6221536" cy="2951824"/>
          </a:xfrm>
          <a:prstGeom prst="rect">
            <a:avLst/>
          </a:prstGeom>
        </p:spPr>
      </p:pic>
    </p:spTree>
    <p:extLst>
      <p:ext uri="{BB962C8B-B14F-4D97-AF65-F5344CB8AC3E}">
        <p14:creationId xmlns:p14="http://schemas.microsoft.com/office/powerpoint/2010/main" val="157873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785E-AD20-2F7E-A5A0-D3B9F0E78150}"/>
              </a:ext>
            </a:extLst>
          </p:cNvPr>
          <p:cNvSpPr>
            <a:spLocks noGrp="1"/>
          </p:cNvSpPr>
          <p:nvPr>
            <p:ph type="title"/>
          </p:nvPr>
        </p:nvSpPr>
        <p:spPr/>
        <p:txBody>
          <a:bodyPr/>
          <a:lstStyle/>
          <a:p>
            <a:r>
              <a:rPr lang="en-US" dirty="0"/>
              <a:t>If else flow chart</a:t>
            </a:r>
            <a:endParaRPr lang="en-IN" dirty="0"/>
          </a:p>
        </p:txBody>
      </p:sp>
      <p:sp>
        <p:nvSpPr>
          <p:cNvPr id="3" name="Flowchart: Decision 2">
            <a:extLst>
              <a:ext uri="{FF2B5EF4-FFF2-40B4-BE49-F238E27FC236}">
                <a16:creationId xmlns:a16="http://schemas.microsoft.com/office/drawing/2014/main" id="{37B7F577-2097-0E56-066A-83D4F4ADECF3}"/>
              </a:ext>
            </a:extLst>
          </p:cNvPr>
          <p:cNvSpPr/>
          <p:nvPr/>
        </p:nvSpPr>
        <p:spPr>
          <a:xfrm>
            <a:off x="4283473" y="1398236"/>
            <a:ext cx="2197225" cy="110083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t>
            </a:r>
            <a:endParaRPr lang="en-IN" dirty="0"/>
          </a:p>
        </p:txBody>
      </p:sp>
      <p:sp>
        <p:nvSpPr>
          <p:cNvPr id="4" name="Oval 3">
            <a:extLst>
              <a:ext uri="{FF2B5EF4-FFF2-40B4-BE49-F238E27FC236}">
                <a16:creationId xmlns:a16="http://schemas.microsoft.com/office/drawing/2014/main" id="{82B94721-793B-F3B0-30A5-9E43C3B37D02}"/>
              </a:ext>
            </a:extLst>
          </p:cNvPr>
          <p:cNvSpPr/>
          <p:nvPr/>
        </p:nvSpPr>
        <p:spPr>
          <a:xfrm>
            <a:off x="5160143" y="529706"/>
            <a:ext cx="443883" cy="292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C364BF39-90F3-5E1E-8099-32E06ED5D401}"/>
              </a:ext>
            </a:extLst>
          </p:cNvPr>
          <p:cNvSpPr/>
          <p:nvPr/>
        </p:nvSpPr>
        <p:spPr>
          <a:xfrm>
            <a:off x="4378167" y="3154533"/>
            <a:ext cx="2007834"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code</a:t>
            </a:r>
            <a:endParaRPr lang="en-IN" dirty="0"/>
          </a:p>
        </p:txBody>
      </p:sp>
      <p:sp>
        <p:nvSpPr>
          <p:cNvPr id="6" name="Rectangle: Rounded Corners 5">
            <a:extLst>
              <a:ext uri="{FF2B5EF4-FFF2-40B4-BE49-F238E27FC236}">
                <a16:creationId xmlns:a16="http://schemas.microsoft.com/office/drawing/2014/main" id="{07453D35-4398-12C2-B64E-FE7E8DA926AC}"/>
              </a:ext>
            </a:extLst>
          </p:cNvPr>
          <p:cNvSpPr/>
          <p:nvPr/>
        </p:nvSpPr>
        <p:spPr>
          <a:xfrm>
            <a:off x="7134685" y="3154533"/>
            <a:ext cx="2007834"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Else code</a:t>
            </a:r>
            <a:endParaRPr lang="en-IN" dirty="0"/>
          </a:p>
        </p:txBody>
      </p:sp>
      <p:sp>
        <p:nvSpPr>
          <p:cNvPr id="7" name="Rectangle: Rounded Corners 6">
            <a:extLst>
              <a:ext uri="{FF2B5EF4-FFF2-40B4-BE49-F238E27FC236}">
                <a16:creationId xmlns:a16="http://schemas.microsoft.com/office/drawing/2014/main" id="{8E761CA4-07B4-F804-78EC-B5CEC818E94D}"/>
              </a:ext>
            </a:extLst>
          </p:cNvPr>
          <p:cNvSpPr/>
          <p:nvPr/>
        </p:nvSpPr>
        <p:spPr>
          <a:xfrm>
            <a:off x="4378167" y="4546846"/>
            <a:ext cx="2007834"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if</a:t>
            </a:r>
            <a:endParaRPr lang="en-IN" dirty="0"/>
          </a:p>
        </p:txBody>
      </p:sp>
      <p:cxnSp>
        <p:nvCxnSpPr>
          <p:cNvPr id="8" name="Straight Arrow Connector 7">
            <a:extLst>
              <a:ext uri="{FF2B5EF4-FFF2-40B4-BE49-F238E27FC236}">
                <a16:creationId xmlns:a16="http://schemas.microsoft.com/office/drawing/2014/main" id="{CC2183B3-8D68-4D70-1A20-5C6A81D9D9EE}"/>
              </a:ext>
            </a:extLst>
          </p:cNvPr>
          <p:cNvCxnSpPr/>
          <p:nvPr/>
        </p:nvCxnSpPr>
        <p:spPr>
          <a:xfrm>
            <a:off x="5382084" y="923278"/>
            <a:ext cx="0" cy="3728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C2B76C1A-CD5D-D4FF-BE8A-58AE69936557}"/>
              </a:ext>
            </a:extLst>
          </p:cNvPr>
          <p:cNvCxnSpPr/>
          <p:nvPr/>
        </p:nvCxnSpPr>
        <p:spPr>
          <a:xfrm>
            <a:off x="5382084" y="2584882"/>
            <a:ext cx="0" cy="3728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064F71B-3ED6-8D33-5C37-54FAA682BD6F}"/>
              </a:ext>
            </a:extLst>
          </p:cNvPr>
          <p:cNvCxnSpPr/>
          <p:nvPr/>
        </p:nvCxnSpPr>
        <p:spPr>
          <a:xfrm>
            <a:off x="5359147" y="4031942"/>
            <a:ext cx="0" cy="3728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D800BE98-082B-72F8-DDE6-6E480BB67F15}"/>
              </a:ext>
            </a:extLst>
          </p:cNvPr>
          <p:cNvCxnSpPr>
            <a:cxnSpLocks/>
          </p:cNvCxnSpPr>
          <p:nvPr/>
        </p:nvCxnSpPr>
        <p:spPr>
          <a:xfrm>
            <a:off x="5359147" y="5283693"/>
            <a:ext cx="0" cy="7176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Oval 11">
            <a:extLst>
              <a:ext uri="{FF2B5EF4-FFF2-40B4-BE49-F238E27FC236}">
                <a16:creationId xmlns:a16="http://schemas.microsoft.com/office/drawing/2014/main" id="{DEF0D29B-AD63-FCCA-A91B-AD916745B5B4}"/>
              </a:ext>
            </a:extLst>
          </p:cNvPr>
          <p:cNvSpPr/>
          <p:nvPr/>
        </p:nvSpPr>
        <p:spPr>
          <a:xfrm>
            <a:off x="5160142" y="6063446"/>
            <a:ext cx="443883" cy="292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B7727C29-809E-BC63-BB1F-6A2C9712A79C}"/>
              </a:ext>
            </a:extLst>
          </p:cNvPr>
          <p:cNvCxnSpPr>
            <a:cxnSpLocks/>
          </p:cNvCxnSpPr>
          <p:nvPr/>
        </p:nvCxnSpPr>
        <p:spPr>
          <a:xfrm>
            <a:off x="6613864" y="1948651"/>
            <a:ext cx="14751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D330B0C7-5274-9A2C-F552-E33E23DDFEEE}"/>
              </a:ext>
            </a:extLst>
          </p:cNvPr>
          <p:cNvCxnSpPr>
            <a:cxnSpLocks/>
          </p:cNvCxnSpPr>
          <p:nvPr/>
        </p:nvCxnSpPr>
        <p:spPr>
          <a:xfrm>
            <a:off x="8089032" y="1948651"/>
            <a:ext cx="0" cy="11230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5D59BC39-ACE4-26FB-8E0D-BCFD3F64FA1F}"/>
              </a:ext>
            </a:extLst>
          </p:cNvPr>
          <p:cNvSpPr txBox="1"/>
          <p:nvPr/>
        </p:nvSpPr>
        <p:spPr>
          <a:xfrm>
            <a:off x="5490362" y="2561208"/>
            <a:ext cx="579005" cy="369332"/>
          </a:xfrm>
          <a:prstGeom prst="rect">
            <a:avLst/>
          </a:prstGeom>
          <a:noFill/>
        </p:spPr>
        <p:txBody>
          <a:bodyPr wrap="none" rtlCol="0">
            <a:spAutoFit/>
          </a:bodyPr>
          <a:lstStyle/>
          <a:p>
            <a:r>
              <a:rPr lang="en-US" dirty="0"/>
              <a:t>true</a:t>
            </a:r>
            <a:endParaRPr lang="en-IN" dirty="0"/>
          </a:p>
        </p:txBody>
      </p:sp>
      <p:sp>
        <p:nvSpPr>
          <p:cNvPr id="16" name="TextBox 15">
            <a:extLst>
              <a:ext uri="{FF2B5EF4-FFF2-40B4-BE49-F238E27FC236}">
                <a16:creationId xmlns:a16="http://schemas.microsoft.com/office/drawing/2014/main" id="{EAB9A483-5D52-BB77-6142-CCDCE2810A9C}"/>
              </a:ext>
            </a:extLst>
          </p:cNvPr>
          <p:cNvSpPr txBox="1"/>
          <p:nvPr/>
        </p:nvSpPr>
        <p:spPr>
          <a:xfrm>
            <a:off x="8138602" y="2401981"/>
            <a:ext cx="619400" cy="369332"/>
          </a:xfrm>
          <a:prstGeom prst="rect">
            <a:avLst/>
          </a:prstGeom>
          <a:noFill/>
        </p:spPr>
        <p:txBody>
          <a:bodyPr wrap="none" rtlCol="0">
            <a:spAutoFit/>
          </a:bodyPr>
          <a:lstStyle/>
          <a:p>
            <a:r>
              <a:rPr lang="en-US" dirty="0"/>
              <a:t>false</a:t>
            </a:r>
            <a:endParaRPr lang="en-IN" dirty="0"/>
          </a:p>
        </p:txBody>
      </p:sp>
      <p:cxnSp>
        <p:nvCxnSpPr>
          <p:cNvPr id="17" name="Straight Connector 16">
            <a:extLst>
              <a:ext uri="{FF2B5EF4-FFF2-40B4-BE49-F238E27FC236}">
                <a16:creationId xmlns:a16="http://schemas.microsoft.com/office/drawing/2014/main" id="{F22D6145-C235-665D-E517-82B553EB0342}"/>
              </a:ext>
            </a:extLst>
          </p:cNvPr>
          <p:cNvCxnSpPr/>
          <p:nvPr/>
        </p:nvCxnSpPr>
        <p:spPr>
          <a:xfrm>
            <a:off x="8138602" y="3968319"/>
            <a:ext cx="0" cy="319596"/>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0097B75B-A121-B48D-3927-E7CE4E0F7B9F}"/>
              </a:ext>
            </a:extLst>
          </p:cNvPr>
          <p:cNvCxnSpPr/>
          <p:nvPr/>
        </p:nvCxnSpPr>
        <p:spPr>
          <a:xfrm flipH="1">
            <a:off x="5490362" y="4287915"/>
            <a:ext cx="26482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906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E163-0342-334B-46B2-CC7FA4AD4878}"/>
              </a:ext>
            </a:extLst>
          </p:cNvPr>
          <p:cNvSpPr>
            <a:spLocks noGrp="1"/>
          </p:cNvSpPr>
          <p:nvPr>
            <p:ph type="title"/>
          </p:nvPr>
        </p:nvSpPr>
        <p:spPr/>
        <p:txBody>
          <a:bodyPr/>
          <a:lstStyle/>
          <a:p>
            <a:r>
              <a:rPr lang="en-US" dirty="0"/>
              <a:t>If else-if ladder statement</a:t>
            </a:r>
            <a:endParaRPr lang="en-IN" dirty="0"/>
          </a:p>
        </p:txBody>
      </p:sp>
      <p:sp>
        <p:nvSpPr>
          <p:cNvPr id="4" name="TextBox 3">
            <a:extLst>
              <a:ext uri="{FF2B5EF4-FFF2-40B4-BE49-F238E27FC236}">
                <a16:creationId xmlns:a16="http://schemas.microsoft.com/office/drawing/2014/main" id="{9C6023DB-CBCF-8952-9B3C-A6C279092130}"/>
              </a:ext>
            </a:extLst>
          </p:cNvPr>
          <p:cNvSpPr txBox="1"/>
          <p:nvPr/>
        </p:nvSpPr>
        <p:spPr>
          <a:xfrm>
            <a:off x="201227" y="1049253"/>
            <a:ext cx="5001088" cy="3970318"/>
          </a:xfrm>
          <a:prstGeom prst="rect">
            <a:avLst/>
          </a:prstGeom>
          <a:noFill/>
        </p:spPr>
        <p:txBody>
          <a:bodyPr wrap="square">
            <a:spAutoFit/>
          </a:bodyPr>
          <a:lstStyle/>
          <a:p>
            <a:r>
              <a:rPr lang="en-US" b="0" i="0" dirty="0">
                <a:solidFill>
                  <a:srgbClr val="333333"/>
                </a:solidFill>
                <a:effectLst/>
                <a:latin typeface="Calibri" panose="020F0502020204030204" pitchFamily="34" charset="0"/>
                <a:cs typeface="Calibri" panose="020F0502020204030204" pitchFamily="34" charset="0"/>
              </a:rPr>
              <a:t>The if-else-if ladder statement is an extension to the if-else statement. It is used in the scenario where there are multiple cases to be performed for different conditions. In if-else-if ladder statement, if a condition is true then the statements defined in the if block will be executed, otherwise if some other condition is true then the statements defined in the else-if block will be executed, at the last if none of the condition is true then the statements defined in the else block will be executed. There are multiple else-if blocks possible. It is similar to the switch case statement where the default is executed instead of else block if none of the cases is matched.</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8157065-42AB-AE02-A3F9-D383AF478FFC}"/>
              </a:ext>
            </a:extLst>
          </p:cNvPr>
          <p:cNvPicPr>
            <a:picLocks noChangeAspect="1"/>
          </p:cNvPicPr>
          <p:nvPr/>
        </p:nvPicPr>
        <p:blipFill rotWithShape="1">
          <a:blip r:embed="rId2"/>
          <a:srcRect r="17450"/>
          <a:stretch/>
        </p:blipFill>
        <p:spPr>
          <a:xfrm>
            <a:off x="5590376" y="1007885"/>
            <a:ext cx="6507442" cy="5161047"/>
          </a:xfrm>
          <a:prstGeom prst="rect">
            <a:avLst/>
          </a:prstGeom>
        </p:spPr>
      </p:pic>
    </p:spTree>
    <p:extLst>
      <p:ext uri="{BB962C8B-B14F-4D97-AF65-F5344CB8AC3E}">
        <p14:creationId xmlns:p14="http://schemas.microsoft.com/office/powerpoint/2010/main" val="11997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688D-DA1A-DC2E-A6DB-3CD2E43661A8}"/>
              </a:ext>
            </a:extLst>
          </p:cNvPr>
          <p:cNvSpPr>
            <a:spLocks noGrp="1"/>
          </p:cNvSpPr>
          <p:nvPr>
            <p:ph type="title"/>
          </p:nvPr>
        </p:nvSpPr>
        <p:spPr>
          <a:xfrm>
            <a:off x="3487976" y="111850"/>
            <a:ext cx="4341817" cy="731520"/>
          </a:xfrm>
        </p:spPr>
        <p:txBody>
          <a:bodyPr/>
          <a:lstStyle/>
          <a:p>
            <a:r>
              <a:rPr lang="en-US" dirty="0"/>
              <a:t>If else-if flow chart</a:t>
            </a:r>
            <a:endParaRPr lang="en-IN" dirty="0"/>
          </a:p>
        </p:txBody>
      </p:sp>
      <p:sp>
        <p:nvSpPr>
          <p:cNvPr id="3" name="Flowchart: Decision 2">
            <a:extLst>
              <a:ext uri="{FF2B5EF4-FFF2-40B4-BE49-F238E27FC236}">
                <a16:creationId xmlns:a16="http://schemas.microsoft.com/office/drawing/2014/main" id="{9955D508-FFD8-2F4B-D40E-E2069EC36554}"/>
              </a:ext>
            </a:extLst>
          </p:cNvPr>
          <p:cNvSpPr/>
          <p:nvPr/>
        </p:nvSpPr>
        <p:spPr>
          <a:xfrm>
            <a:off x="389237" y="1460376"/>
            <a:ext cx="2197225" cy="110083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Condition1</a:t>
            </a:r>
            <a:endParaRPr lang="en-IN" dirty="0"/>
          </a:p>
        </p:txBody>
      </p:sp>
      <p:sp>
        <p:nvSpPr>
          <p:cNvPr id="4" name="Oval 3">
            <a:extLst>
              <a:ext uri="{FF2B5EF4-FFF2-40B4-BE49-F238E27FC236}">
                <a16:creationId xmlns:a16="http://schemas.microsoft.com/office/drawing/2014/main" id="{990C97BD-985D-A014-E659-6AF421D7C9B1}"/>
              </a:ext>
            </a:extLst>
          </p:cNvPr>
          <p:cNvSpPr/>
          <p:nvPr/>
        </p:nvSpPr>
        <p:spPr>
          <a:xfrm>
            <a:off x="1265907" y="591846"/>
            <a:ext cx="443883" cy="292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9835F7F2-6EEE-F8C1-2092-F58867CB13D5}"/>
              </a:ext>
            </a:extLst>
          </p:cNvPr>
          <p:cNvSpPr/>
          <p:nvPr/>
        </p:nvSpPr>
        <p:spPr>
          <a:xfrm>
            <a:off x="483931" y="3216673"/>
            <a:ext cx="2007834"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 1</a:t>
            </a:r>
            <a:endParaRPr lang="en-IN" dirty="0"/>
          </a:p>
        </p:txBody>
      </p:sp>
      <p:sp>
        <p:nvSpPr>
          <p:cNvPr id="6" name="Rectangle: Rounded Corners 5">
            <a:extLst>
              <a:ext uri="{FF2B5EF4-FFF2-40B4-BE49-F238E27FC236}">
                <a16:creationId xmlns:a16="http://schemas.microsoft.com/office/drawing/2014/main" id="{82D1C7E6-7C5B-20E2-4EDE-B658E7F24D8F}"/>
              </a:ext>
            </a:extLst>
          </p:cNvPr>
          <p:cNvSpPr/>
          <p:nvPr/>
        </p:nvSpPr>
        <p:spPr>
          <a:xfrm>
            <a:off x="8968985" y="3216672"/>
            <a:ext cx="2007834"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 false</a:t>
            </a:r>
            <a:endParaRPr lang="en-IN" dirty="0"/>
          </a:p>
        </p:txBody>
      </p:sp>
      <p:sp>
        <p:nvSpPr>
          <p:cNvPr id="7" name="Rectangle: Rounded Corners 6">
            <a:extLst>
              <a:ext uri="{FF2B5EF4-FFF2-40B4-BE49-F238E27FC236}">
                <a16:creationId xmlns:a16="http://schemas.microsoft.com/office/drawing/2014/main" id="{CEA3922D-1E3B-22EB-868E-3C71C197FE42}"/>
              </a:ext>
            </a:extLst>
          </p:cNvPr>
          <p:cNvSpPr/>
          <p:nvPr/>
        </p:nvSpPr>
        <p:spPr>
          <a:xfrm>
            <a:off x="4848684" y="4875319"/>
            <a:ext cx="2007834"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if</a:t>
            </a:r>
            <a:endParaRPr lang="en-IN" dirty="0"/>
          </a:p>
        </p:txBody>
      </p:sp>
      <p:cxnSp>
        <p:nvCxnSpPr>
          <p:cNvPr id="8" name="Straight Arrow Connector 7">
            <a:extLst>
              <a:ext uri="{FF2B5EF4-FFF2-40B4-BE49-F238E27FC236}">
                <a16:creationId xmlns:a16="http://schemas.microsoft.com/office/drawing/2014/main" id="{5CF1B89A-877E-FD67-BA36-2E19646A83CA}"/>
              </a:ext>
            </a:extLst>
          </p:cNvPr>
          <p:cNvCxnSpPr/>
          <p:nvPr/>
        </p:nvCxnSpPr>
        <p:spPr>
          <a:xfrm>
            <a:off x="1487848" y="985418"/>
            <a:ext cx="0" cy="3728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9FAE6876-346B-0B73-F690-62B4BE004FF7}"/>
              </a:ext>
            </a:extLst>
          </p:cNvPr>
          <p:cNvCxnSpPr/>
          <p:nvPr/>
        </p:nvCxnSpPr>
        <p:spPr>
          <a:xfrm>
            <a:off x="1487848" y="2647022"/>
            <a:ext cx="0" cy="3728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C0B3423-A6E0-32BF-5E3E-EEFA4DCED4AE}"/>
              </a:ext>
            </a:extLst>
          </p:cNvPr>
          <p:cNvCxnSpPr>
            <a:cxnSpLocks/>
          </p:cNvCxnSpPr>
          <p:nvPr/>
        </p:nvCxnSpPr>
        <p:spPr>
          <a:xfrm>
            <a:off x="5829663" y="5578871"/>
            <a:ext cx="0" cy="4520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Oval 10">
            <a:extLst>
              <a:ext uri="{FF2B5EF4-FFF2-40B4-BE49-F238E27FC236}">
                <a16:creationId xmlns:a16="http://schemas.microsoft.com/office/drawing/2014/main" id="{16B9E46E-2C1F-B4E7-3A3E-41D82BF24247}"/>
              </a:ext>
            </a:extLst>
          </p:cNvPr>
          <p:cNvSpPr/>
          <p:nvPr/>
        </p:nvSpPr>
        <p:spPr>
          <a:xfrm>
            <a:off x="5594029" y="6114659"/>
            <a:ext cx="443883" cy="292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8826E090-5578-0468-79D7-3C6CAE59B045}"/>
              </a:ext>
            </a:extLst>
          </p:cNvPr>
          <p:cNvCxnSpPr>
            <a:cxnSpLocks/>
          </p:cNvCxnSpPr>
          <p:nvPr/>
        </p:nvCxnSpPr>
        <p:spPr>
          <a:xfrm>
            <a:off x="8345558" y="2002485"/>
            <a:ext cx="14751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5F7F8216-E4E9-A399-4A0E-D77D916D5540}"/>
              </a:ext>
            </a:extLst>
          </p:cNvPr>
          <p:cNvCxnSpPr>
            <a:cxnSpLocks/>
          </p:cNvCxnSpPr>
          <p:nvPr/>
        </p:nvCxnSpPr>
        <p:spPr>
          <a:xfrm>
            <a:off x="9820726" y="2010791"/>
            <a:ext cx="0" cy="11230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E1AAB8D9-3C0A-E3BF-8BD5-B9864A0BEAEC}"/>
              </a:ext>
            </a:extLst>
          </p:cNvPr>
          <p:cNvSpPr txBox="1"/>
          <p:nvPr/>
        </p:nvSpPr>
        <p:spPr>
          <a:xfrm>
            <a:off x="1596126" y="2623348"/>
            <a:ext cx="579005" cy="369332"/>
          </a:xfrm>
          <a:prstGeom prst="rect">
            <a:avLst/>
          </a:prstGeom>
          <a:noFill/>
        </p:spPr>
        <p:txBody>
          <a:bodyPr wrap="none" rtlCol="0">
            <a:spAutoFit/>
          </a:bodyPr>
          <a:lstStyle/>
          <a:p>
            <a:r>
              <a:rPr lang="en-US" dirty="0"/>
              <a:t>true</a:t>
            </a:r>
            <a:endParaRPr lang="en-IN" dirty="0"/>
          </a:p>
        </p:txBody>
      </p:sp>
      <p:sp>
        <p:nvSpPr>
          <p:cNvPr id="15" name="TextBox 14">
            <a:extLst>
              <a:ext uri="{FF2B5EF4-FFF2-40B4-BE49-F238E27FC236}">
                <a16:creationId xmlns:a16="http://schemas.microsoft.com/office/drawing/2014/main" id="{B00F919A-5543-BA76-3D7B-F28A8187D6B5}"/>
              </a:ext>
            </a:extLst>
          </p:cNvPr>
          <p:cNvSpPr txBox="1"/>
          <p:nvPr/>
        </p:nvSpPr>
        <p:spPr>
          <a:xfrm>
            <a:off x="8773442" y="1633153"/>
            <a:ext cx="619400" cy="369332"/>
          </a:xfrm>
          <a:prstGeom prst="rect">
            <a:avLst/>
          </a:prstGeom>
          <a:noFill/>
        </p:spPr>
        <p:txBody>
          <a:bodyPr wrap="none" rtlCol="0">
            <a:spAutoFit/>
          </a:bodyPr>
          <a:lstStyle/>
          <a:p>
            <a:r>
              <a:rPr lang="en-US" dirty="0"/>
              <a:t>false</a:t>
            </a:r>
            <a:endParaRPr lang="en-IN" dirty="0"/>
          </a:p>
        </p:txBody>
      </p:sp>
      <p:sp>
        <p:nvSpPr>
          <p:cNvPr id="16" name="Flowchart: Decision 15">
            <a:extLst>
              <a:ext uri="{FF2B5EF4-FFF2-40B4-BE49-F238E27FC236}">
                <a16:creationId xmlns:a16="http://schemas.microsoft.com/office/drawing/2014/main" id="{8200D331-4A73-C7C2-9899-70B739460A81}"/>
              </a:ext>
            </a:extLst>
          </p:cNvPr>
          <p:cNvSpPr/>
          <p:nvPr/>
        </p:nvSpPr>
        <p:spPr>
          <a:xfrm>
            <a:off x="3225286" y="1460376"/>
            <a:ext cx="2197225" cy="110083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Condition2</a:t>
            </a:r>
            <a:endParaRPr lang="en-IN" dirty="0"/>
          </a:p>
        </p:txBody>
      </p:sp>
      <p:sp>
        <p:nvSpPr>
          <p:cNvPr id="17" name="Rectangle: Rounded Corners 16">
            <a:extLst>
              <a:ext uri="{FF2B5EF4-FFF2-40B4-BE49-F238E27FC236}">
                <a16:creationId xmlns:a16="http://schemas.microsoft.com/office/drawing/2014/main" id="{336A7CD4-27D5-561E-48D1-5EF95A497FE5}"/>
              </a:ext>
            </a:extLst>
          </p:cNvPr>
          <p:cNvSpPr/>
          <p:nvPr/>
        </p:nvSpPr>
        <p:spPr>
          <a:xfrm>
            <a:off x="3319980" y="3216673"/>
            <a:ext cx="2007834"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 2</a:t>
            </a:r>
            <a:endParaRPr lang="en-IN" dirty="0"/>
          </a:p>
        </p:txBody>
      </p:sp>
      <p:cxnSp>
        <p:nvCxnSpPr>
          <p:cNvPr id="18" name="Straight Arrow Connector 17">
            <a:extLst>
              <a:ext uri="{FF2B5EF4-FFF2-40B4-BE49-F238E27FC236}">
                <a16:creationId xmlns:a16="http://schemas.microsoft.com/office/drawing/2014/main" id="{9AEBE63A-8243-D5A1-ECFA-67A8C80C55D3}"/>
              </a:ext>
            </a:extLst>
          </p:cNvPr>
          <p:cNvCxnSpPr/>
          <p:nvPr/>
        </p:nvCxnSpPr>
        <p:spPr>
          <a:xfrm>
            <a:off x="4323897" y="2647022"/>
            <a:ext cx="0" cy="3728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BC83DEF2-4292-FFD5-64A8-C3F4D7297379}"/>
              </a:ext>
            </a:extLst>
          </p:cNvPr>
          <p:cNvSpPr txBox="1"/>
          <p:nvPr/>
        </p:nvSpPr>
        <p:spPr>
          <a:xfrm>
            <a:off x="4432175" y="2623348"/>
            <a:ext cx="579005" cy="369332"/>
          </a:xfrm>
          <a:prstGeom prst="rect">
            <a:avLst/>
          </a:prstGeom>
          <a:noFill/>
        </p:spPr>
        <p:txBody>
          <a:bodyPr wrap="none" rtlCol="0">
            <a:spAutoFit/>
          </a:bodyPr>
          <a:lstStyle/>
          <a:p>
            <a:r>
              <a:rPr lang="en-US" dirty="0"/>
              <a:t>true</a:t>
            </a:r>
            <a:endParaRPr lang="en-IN" dirty="0"/>
          </a:p>
        </p:txBody>
      </p:sp>
      <p:sp>
        <p:nvSpPr>
          <p:cNvPr id="20" name="Flowchart: Decision 19">
            <a:extLst>
              <a:ext uri="{FF2B5EF4-FFF2-40B4-BE49-F238E27FC236}">
                <a16:creationId xmlns:a16="http://schemas.microsoft.com/office/drawing/2014/main" id="{44A41FBD-A535-0884-F797-2B60D2FD43FB}"/>
              </a:ext>
            </a:extLst>
          </p:cNvPr>
          <p:cNvSpPr/>
          <p:nvPr/>
        </p:nvSpPr>
        <p:spPr>
          <a:xfrm>
            <a:off x="6097165" y="1460376"/>
            <a:ext cx="2197225" cy="110083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t>
            </a:r>
          </a:p>
          <a:p>
            <a:pPr algn="ctr"/>
            <a:r>
              <a:rPr lang="en-US" dirty="0"/>
              <a:t>N</a:t>
            </a:r>
            <a:endParaRPr lang="en-IN" dirty="0"/>
          </a:p>
        </p:txBody>
      </p:sp>
      <p:sp>
        <p:nvSpPr>
          <p:cNvPr id="21" name="Rectangle: Rounded Corners 20">
            <a:extLst>
              <a:ext uri="{FF2B5EF4-FFF2-40B4-BE49-F238E27FC236}">
                <a16:creationId xmlns:a16="http://schemas.microsoft.com/office/drawing/2014/main" id="{3E0EC236-DDCF-90E5-1B6C-B516A5D33D4A}"/>
              </a:ext>
            </a:extLst>
          </p:cNvPr>
          <p:cNvSpPr/>
          <p:nvPr/>
        </p:nvSpPr>
        <p:spPr>
          <a:xfrm>
            <a:off x="6191859" y="3216673"/>
            <a:ext cx="2007834"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 N</a:t>
            </a:r>
            <a:endParaRPr lang="en-IN" dirty="0"/>
          </a:p>
        </p:txBody>
      </p:sp>
      <p:cxnSp>
        <p:nvCxnSpPr>
          <p:cNvPr id="22" name="Straight Arrow Connector 21">
            <a:extLst>
              <a:ext uri="{FF2B5EF4-FFF2-40B4-BE49-F238E27FC236}">
                <a16:creationId xmlns:a16="http://schemas.microsoft.com/office/drawing/2014/main" id="{93B5405A-3D6E-F3B2-CB2D-D2993090387E}"/>
              </a:ext>
            </a:extLst>
          </p:cNvPr>
          <p:cNvCxnSpPr/>
          <p:nvPr/>
        </p:nvCxnSpPr>
        <p:spPr>
          <a:xfrm>
            <a:off x="7195776" y="2647022"/>
            <a:ext cx="0" cy="3728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8A5E4694-FB9F-137A-B943-9A4C38580164}"/>
              </a:ext>
            </a:extLst>
          </p:cNvPr>
          <p:cNvSpPr txBox="1"/>
          <p:nvPr/>
        </p:nvSpPr>
        <p:spPr>
          <a:xfrm>
            <a:off x="7304054" y="2623348"/>
            <a:ext cx="579005" cy="369332"/>
          </a:xfrm>
          <a:prstGeom prst="rect">
            <a:avLst/>
          </a:prstGeom>
          <a:noFill/>
        </p:spPr>
        <p:txBody>
          <a:bodyPr wrap="none" rtlCol="0">
            <a:spAutoFit/>
          </a:bodyPr>
          <a:lstStyle/>
          <a:p>
            <a:r>
              <a:rPr lang="en-US" dirty="0"/>
              <a:t>true</a:t>
            </a:r>
            <a:endParaRPr lang="en-IN" dirty="0"/>
          </a:p>
        </p:txBody>
      </p:sp>
      <p:cxnSp>
        <p:nvCxnSpPr>
          <p:cNvPr id="24" name="Straight Arrow Connector 23">
            <a:extLst>
              <a:ext uri="{FF2B5EF4-FFF2-40B4-BE49-F238E27FC236}">
                <a16:creationId xmlns:a16="http://schemas.microsoft.com/office/drawing/2014/main" id="{8934A565-19B4-49F9-AC3F-29D0B974D0E7}"/>
              </a:ext>
            </a:extLst>
          </p:cNvPr>
          <p:cNvCxnSpPr/>
          <p:nvPr/>
        </p:nvCxnSpPr>
        <p:spPr>
          <a:xfrm>
            <a:off x="2681056" y="2002485"/>
            <a:ext cx="3906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49008EA1-E6B3-45A0-8E21-8FA9512371B5}"/>
              </a:ext>
            </a:extLst>
          </p:cNvPr>
          <p:cNvSpPr txBox="1"/>
          <p:nvPr/>
        </p:nvSpPr>
        <p:spPr>
          <a:xfrm>
            <a:off x="2585399" y="1633153"/>
            <a:ext cx="619400" cy="369332"/>
          </a:xfrm>
          <a:prstGeom prst="rect">
            <a:avLst/>
          </a:prstGeom>
          <a:noFill/>
        </p:spPr>
        <p:txBody>
          <a:bodyPr wrap="none" rtlCol="0">
            <a:spAutoFit/>
          </a:bodyPr>
          <a:lstStyle/>
          <a:p>
            <a:r>
              <a:rPr lang="en-US" dirty="0"/>
              <a:t>false</a:t>
            </a:r>
            <a:endParaRPr lang="en-IN" dirty="0"/>
          </a:p>
        </p:txBody>
      </p:sp>
      <p:cxnSp>
        <p:nvCxnSpPr>
          <p:cNvPr id="26" name="Straight Arrow Connector 25">
            <a:extLst>
              <a:ext uri="{FF2B5EF4-FFF2-40B4-BE49-F238E27FC236}">
                <a16:creationId xmlns:a16="http://schemas.microsoft.com/office/drawing/2014/main" id="{9FA759CD-B2AB-6EC1-77C1-58A7758FC72F}"/>
              </a:ext>
            </a:extLst>
          </p:cNvPr>
          <p:cNvCxnSpPr/>
          <p:nvPr/>
        </p:nvCxnSpPr>
        <p:spPr>
          <a:xfrm>
            <a:off x="5579239" y="2002485"/>
            <a:ext cx="3906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412CAB4B-C878-D8E3-4D7B-F09EBD177B42}"/>
              </a:ext>
            </a:extLst>
          </p:cNvPr>
          <p:cNvSpPr txBox="1"/>
          <p:nvPr/>
        </p:nvSpPr>
        <p:spPr>
          <a:xfrm>
            <a:off x="5483582" y="1633153"/>
            <a:ext cx="619400" cy="369332"/>
          </a:xfrm>
          <a:prstGeom prst="rect">
            <a:avLst/>
          </a:prstGeom>
          <a:noFill/>
        </p:spPr>
        <p:txBody>
          <a:bodyPr wrap="none" rtlCol="0">
            <a:spAutoFit/>
          </a:bodyPr>
          <a:lstStyle/>
          <a:p>
            <a:r>
              <a:rPr lang="en-US" dirty="0"/>
              <a:t>false</a:t>
            </a:r>
            <a:endParaRPr lang="en-IN" dirty="0"/>
          </a:p>
        </p:txBody>
      </p:sp>
      <p:cxnSp>
        <p:nvCxnSpPr>
          <p:cNvPr id="28" name="Straight Arrow Connector 27">
            <a:extLst>
              <a:ext uri="{FF2B5EF4-FFF2-40B4-BE49-F238E27FC236}">
                <a16:creationId xmlns:a16="http://schemas.microsoft.com/office/drawing/2014/main" id="{E90C08D7-E654-611C-3D7E-7F83FFF38FC8}"/>
              </a:ext>
            </a:extLst>
          </p:cNvPr>
          <p:cNvCxnSpPr>
            <a:cxnSpLocks/>
          </p:cNvCxnSpPr>
          <p:nvPr/>
        </p:nvCxnSpPr>
        <p:spPr>
          <a:xfrm>
            <a:off x="5847278" y="4456589"/>
            <a:ext cx="0" cy="4187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nector: Elbow 28">
            <a:extLst>
              <a:ext uri="{FF2B5EF4-FFF2-40B4-BE49-F238E27FC236}">
                <a16:creationId xmlns:a16="http://schemas.microsoft.com/office/drawing/2014/main" id="{AC6964F0-CABD-F9DA-CE3E-75D6036E825E}"/>
              </a:ext>
            </a:extLst>
          </p:cNvPr>
          <p:cNvCxnSpPr>
            <a:stCxn id="5" idx="2"/>
          </p:cNvCxnSpPr>
          <p:nvPr/>
        </p:nvCxnSpPr>
        <p:spPr>
          <a:xfrm rot="16200000" flipH="1">
            <a:off x="3407222" y="2034146"/>
            <a:ext cx="503069" cy="43418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AD2F3B9-AD7D-D524-1648-BB474B7BA492}"/>
              </a:ext>
            </a:extLst>
          </p:cNvPr>
          <p:cNvCxnSpPr>
            <a:stCxn id="17" idx="2"/>
          </p:cNvCxnSpPr>
          <p:nvPr/>
        </p:nvCxnSpPr>
        <p:spPr>
          <a:xfrm>
            <a:off x="4323897" y="3953520"/>
            <a:ext cx="0" cy="503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A40010A-D7C5-CF04-8F79-A64B34A541B2}"/>
              </a:ext>
            </a:extLst>
          </p:cNvPr>
          <p:cNvCxnSpPr>
            <a:stCxn id="21" idx="2"/>
          </p:cNvCxnSpPr>
          <p:nvPr/>
        </p:nvCxnSpPr>
        <p:spPr>
          <a:xfrm rot="5400000">
            <a:off x="6331283" y="3592095"/>
            <a:ext cx="503069" cy="12259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9B4A973D-1B25-6AB2-8098-9D6E14788E1D}"/>
              </a:ext>
            </a:extLst>
          </p:cNvPr>
          <p:cNvCxnSpPr>
            <a:stCxn id="6" idx="2"/>
          </p:cNvCxnSpPr>
          <p:nvPr/>
        </p:nvCxnSpPr>
        <p:spPr>
          <a:xfrm rot="5400000">
            <a:off x="8332804" y="2816491"/>
            <a:ext cx="503070" cy="27771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93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2CDB-A8C0-0F73-97AF-0065BAF743C6}"/>
              </a:ext>
            </a:extLst>
          </p:cNvPr>
          <p:cNvSpPr>
            <a:spLocks noGrp="1"/>
          </p:cNvSpPr>
          <p:nvPr>
            <p:ph type="title"/>
          </p:nvPr>
        </p:nvSpPr>
        <p:spPr/>
        <p:txBody>
          <a:bodyPr/>
          <a:lstStyle/>
          <a:p>
            <a:r>
              <a:rPr lang="en-US" dirty="0"/>
              <a:t>Switch statement</a:t>
            </a:r>
            <a:endParaRPr lang="en-IN" dirty="0"/>
          </a:p>
        </p:txBody>
      </p:sp>
      <p:sp>
        <p:nvSpPr>
          <p:cNvPr id="4" name="TextBox 3">
            <a:extLst>
              <a:ext uri="{FF2B5EF4-FFF2-40B4-BE49-F238E27FC236}">
                <a16:creationId xmlns:a16="http://schemas.microsoft.com/office/drawing/2014/main" id="{CC81BE2D-0C5B-AD37-506F-C1AADE6D3A7F}"/>
              </a:ext>
            </a:extLst>
          </p:cNvPr>
          <p:cNvSpPr txBox="1"/>
          <p:nvPr/>
        </p:nvSpPr>
        <p:spPr>
          <a:xfrm>
            <a:off x="106532" y="939216"/>
            <a:ext cx="12085468" cy="923330"/>
          </a:xfrm>
          <a:prstGeom prst="rect">
            <a:avLst/>
          </a:prstGeom>
          <a:noFill/>
        </p:spPr>
        <p:txBody>
          <a:bodyPr wrap="square">
            <a:spAutoFit/>
          </a:bodyPr>
          <a:lstStyle/>
          <a:p>
            <a:r>
              <a:rPr lang="en-US" b="0" i="0" dirty="0">
                <a:solidFill>
                  <a:srgbClr val="333333"/>
                </a:solidFill>
                <a:effectLst/>
                <a:latin typeface="Calibri" panose="020F0502020204030204" pitchFamily="34" charset="0"/>
                <a:cs typeface="Calibri" panose="020F0502020204030204" pitchFamily="34" charset="0"/>
              </a:rPr>
              <a:t>The switch statement in C is an alternate to if-else-if ladder statement which allows us to execute multiple operations for the different possible values of a single variable called switch variable. Here, We can define various statements in the multiple cases for the different values of a single variable.</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3C8032D-B2CF-BFE6-0A69-C4D273C954AE}"/>
              </a:ext>
            </a:extLst>
          </p:cNvPr>
          <p:cNvPicPr>
            <a:picLocks noChangeAspect="1"/>
          </p:cNvPicPr>
          <p:nvPr/>
        </p:nvPicPr>
        <p:blipFill rotWithShape="1">
          <a:blip r:embed="rId2"/>
          <a:srcRect t="6914"/>
          <a:stretch/>
        </p:blipFill>
        <p:spPr>
          <a:xfrm>
            <a:off x="2450237" y="1786242"/>
            <a:ext cx="6090082" cy="4631199"/>
          </a:xfrm>
          <a:prstGeom prst="rect">
            <a:avLst/>
          </a:prstGeom>
        </p:spPr>
      </p:pic>
    </p:spTree>
    <p:extLst>
      <p:ext uri="{BB962C8B-B14F-4D97-AF65-F5344CB8AC3E}">
        <p14:creationId xmlns:p14="http://schemas.microsoft.com/office/powerpoint/2010/main" val="1136308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I Theme 2020">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METI Theme 2020" id="{001292FF-985B-4AF9-99AD-D9A44891CC99}" vid="{76C3BF89-5F68-4906-9437-2F13FDA2466E}"/>
    </a:ext>
  </a:extLst>
</a:theme>
</file>

<file path=docProps/app.xml><?xml version="1.0" encoding="utf-8"?>
<Properties xmlns="http://schemas.openxmlformats.org/officeDocument/2006/extended-properties" xmlns:vt="http://schemas.openxmlformats.org/officeDocument/2006/docPropsVTypes">
  <Template>c_lan_decision_making</Template>
  <TotalTime>106</TotalTime>
  <Words>556</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Lucida Sans Unicode</vt:lpstr>
      <vt:lpstr>Verdana</vt:lpstr>
      <vt:lpstr>Wingdings</vt:lpstr>
      <vt:lpstr>Wingdings 2</vt:lpstr>
      <vt:lpstr>Wingdings 3</vt:lpstr>
      <vt:lpstr>METI Theme 2020</vt:lpstr>
      <vt:lpstr>C decision making</vt:lpstr>
      <vt:lpstr>Decision making</vt:lpstr>
      <vt:lpstr>Flowchart of it statement in c</vt:lpstr>
      <vt:lpstr>Let’s see a simple example on if statement</vt:lpstr>
      <vt:lpstr>If else statement</vt:lpstr>
      <vt:lpstr>If else flow chart</vt:lpstr>
      <vt:lpstr>If else-if ladder statement</vt:lpstr>
      <vt:lpstr>If else-if flow chart</vt:lpstr>
      <vt:lpstr>Switch statement</vt:lpstr>
      <vt:lpstr>Rules for switch statement in C language</vt:lpstr>
      <vt:lpstr>Flowchart of switch statement in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decision making</dc:title>
  <dc:creator>Yogesh M Iggalore</dc:creator>
  <cp:lastModifiedBy>Yogesh M Iggalore</cp:lastModifiedBy>
  <cp:revision>47</cp:revision>
  <dcterms:created xsi:type="dcterms:W3CDTF">2022-07-25T17:38:20Z</dcterms:created>
  <dcterms:modified xsi:type="dcterms:W3CDTF">2022-07-28T17:15:59Z</dcterms:modified>
</cp:coreProperties>
</file>