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www.meti.in/" TargetMode="External"/><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ight Triangle 3"/>
          <p:cNvSpPr/>
          <p:nvPr/>
        </p:nvSpPr>
        <p:spPr>
          <a:xfrm>
            <a:off x="0" y="433091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4" name="Slide Number Placeholder 26"/>
          <p:cNvSpPr>
            <a:spLocks noGrp="1"/>
          </p:cNvSpPr>
          <p:nvPr>
            <p:ph type="sldNum" sz="quarter" idx="12"/>
          </p:nvPr>
        </p:nvSpPr>
        <p:spPr/>
        <p:txBody>
          <a:bodyPr/>
          <a:lstStyle>
            <a:lvl1pPr>
              <a:defRPr>
                <a:solidFill>
                  <a:srgbClr val="FFFFFF"/>
                </a:solidFill>
              </a:defRPr>
            </a:lvl1pPr>
            <a:extLst/>
          </a:lstStyle>
          <a:p>
            <a:fld id="{59A213B9-6348-4046-BD2C-EAA3AB4EA427}" type="slidenum">
              <a:rPr lang="en-US" smtClean="0"/>
              <a:pPr/>
              <a:t>‹#›</a:t>
            </a:fld>
            <a:endParaRPr lang="en-US"/>
          </a:p>
        </p:txBody>
      </p:sp>
      <p:sp>
        <p:nvSpPr>
          <p:cNvPr id="16" name="Rectangle 10">
            <a:extLst>
              <a:ext uri="{FF2B5EF4-FFF2-40B4-BE49-F238E27FC236}">
                <a16:creationId xmlns:a16="http://schemas.microsoft.com/office/drawing/2014/main" id="{7F78F93F-CDA2-4CEC-80AE-C8A4D6728816}"/>
              </a:ext>
            </a:extLst>
          </p:cNvPr>
          <p:cNvSpPr/>
          <p:nvPr/>
        </p:nvSpPr>
        <p:spPr>
          <a:xfrm>
            <a:off x="0" y="0"/>
            <a:ext cx="12192000" cy="406639"/>
          </a:xfrm>
          <a:prstGeom prst="rect">
            <a:avLst/>
          </a:prstGeom>
          <a:solidFill>
            <a:srgbClr val="007EC5"/>
          </a:solidFill>
          <a:ln w="12700">
            <a:miter lim="400000"/>
          </a:ln>
        </p:spPr>
        <p:txBody>
          <a:bodyPr lIns="45718" tIns="45718" rIns="45718" bIns="45718" anchor="ctr"/>
          <a:lstStyle/>
          <a:p>
            <a:pPr algn="ctr">
              <a:defRPr>
                <a:solidFill>
                  <a:srgbClr val="FFFFFF"/>
                </a:solidFill>
              </a:defRPr>
            </a:pPr>
            <a:endParaRPr/>
          </a:p>
        </p:txBody>
      </p:sp>
      <p:pic>
        <p:nvPicPr>
          <p:cNvPr id="18" name="Picture 2" descr="Picture 2">
            <a:extLst>
              <a:ext uri="{FF2B5EF4-FFF2-40B4-BE49-F238E27FC236}">
                <a16:creationId xmlns:a16="http://schemas.microsoft.com/office/drawing/2014/main" id="{622C9375-0C2A-4C81-A212-2E2B854C71AE}"/>
              </a:ext>
            </a:extLst>
          </p:cNvPr>
          <p:cNvPicPr>
            <a:picLocks noChangeAspect="1"/>
          </p:cNvPicPr>
          <p:nvPr/>
        </p:nvPicPr>
        <p:blipFill>
          <a:blip r:embed="rId2"/>
          <a:stretch>
            <a:fillRect/>
          </a:stretch>
        </p:blipFill>
        <p:spPr>
          <a:xfrm>
            <a:off x="481400" y="1309694"/>
            <a:ext cx="4882415" cy="2718318"/>
          </a:xfrm>
          <a:prstGeom prst="rect">
            <a:avLst/>
          </a:prstGeom>
          <a:ln w="12700">
            <a:miter lim="400000"/>
          </a:ln>
        </p:spPr>
      </p:pic>
      <p:sp>
        <p:nvSpPr>
          <p:cNvPr id="19" name="Straight Connector 5">
            <a:extLst>
              <a:ext uri="{FF2B5EF4-FFF2-40B4-BE49-F238E27FC236}">
                <a16:creationId xmlns:a16="http://schemas.microsoft.com/office/drawing/2014/main" id="{815B0786-A524-4232-83C8-AB5F1086ED9D}"/>
              </a:ext>
            </a:extLst>
          </p:cNvPr>
          <p:cNvSpPr/>
          <p:nvPr/>
        </p:nvSpPr>
        <p:spPr>
          <a:xfrm flipH="1">
            <a:off x="5845214" y="558090"/>
            <a:ext cx="1" cy="4433106"/>
          </a:xfrm>
          <a:prstGeom prst="line">
            <a:avLst/>
          </a:prstGeom>
          <a:ln w="38100">
            <a:solidFill>
              <a:schemeClr val="accent2"/>
            </a:solidFill>
            <a:miter/>
          </a:ln>
        </p:spPr>
        <p:txBody>
          <a:bodyPr lIns="45718" tIns="45718" rIns="45718" bIns="45718"/>
          <a:lstStyle/>
          <a:p>
            <a:endParaRPr/>
          </a:p>
        </p:txBody>
      </p:sp>
      <p:pic>
        <p:nvPicPr>
          <p:cNvPr id="20" name="Picture 19">
            <a:extLst>
              <a:ext uri="{FF2B5EF4-FFF2-40B4-BE49-F238E27FC236}">
                <a16:creationId xmlns:a16="http://schemas.microsoft.com/office/drawing/2014/main" id="{54596F21-BDC1-4EBD-BAE1-DCABB264C465}"/>
              </a:ext>
            </a:extLst>
          </p:cNvPr>
          <p:cNvPicPr>
            <a:picLocks noChangeAspect="1"/>
          </p:cNvPicPr>
          <p:nvPr/>
        </p:nvPicPr>
        <p:blipFill rotWithShape="1">
          <a:blip r:embed="rId3">
            <a:extLst>
              <a:ext uri="{28A0092B-C50C-407E-A947-70E740481C1C}">
                <a14:useLocalDpi xmlns:a14="http://schemas.microsoft.com/office/drawing/2010/main" val="0"/>
              </a:ext>
            </a:extLst>
          </a:blip>
          <a:srcRect l="21144" r="18776"/>
          <a:stretch/>
        </p:blipFill>
        <p:spPr>
          <a:xfrm>
            <a:off x="5978776" y="680998"/>
            <a:ext cx="6072888" cy="4211724"/>
          </a:xfrm>
          <a:prstGeom prst="rect">
            <a:avLst/>
          </a:prstGeom>
        </p:spPr>
      </p:pic>
      <p:sp>
        <p:nvSpPr>
          <p:cNvPr id="21" name="Title 8">
            <a:extLst>
              <a:ext uri="{FF2B5EF4-FFF2-40B4-BE49-F238E27FC236}">
                <a16:creationId xmlns:a16="http://schemas.microsoft.com/office/drawing/2014/main" id="{1251F92B-3040-403A-A012-8A7BA3C6CF55}"/>
              </a:ext>
            </a:extLst>
          </p:cNvPr>
          <p:cNvSpPr>
            <a:spLocks noGrp="1"/>
          </p:cNvSpPr>
          <p:nvPr>
            <p:ph type="ctrTitle"/>
          </p:nvPr>
        </p:nvSpPr>
        <p:spPr>
          <a:xfrm>
            <a:off x="1688464" y="5019548"/>
            <a:ext cx="10363200" cy="873442"/>
          </a:xfrm>
        </p:spPr>
        <p:txBody>
          <a:bodyPr anchor="b"/>
          <a:lstStyle>
            <a:lvl1pPr algn="r">
              <a:defRPr sz="4000" b="1">
                <a:solidFill>
                  <a:srgbClr val="0070C0"/>
                </a:solidFill>
                <a:effectLst>
                  <a:outerShdw blurRad="31750" dist="25400" dir="5400000" algn="tl" rotWithShape="0">
                    <a:srgbClr val="000000">
                      <a:alpha val="25000"/>
                    </a:srgbClr>
                  </a:outerShdw>
                </a:effectLst>
              </a:defRPr>
            </a:lvl1pPr>
            <a:extLst/>
          </a:lstStyle>
          <a:p>
            <a:r>
              <a:rPr lang="en-US"/>
              <a:t>Click to edit Master title style</a:t>
            </a:r>
            <a:endParaRPr lang="en-US" dirty="0"/>
          </a:p>
        </p:txBody>
      </p:sp>
      <p:sp>
        <p:nvSpPr>
          <p:cNvPr id="22" name="Subtitle 16">
            <a:extLst>
              <a:ext uri="{FF2B5EF4-FFF2-40B4-BE49-F238E27FC236}">
                <a16:creationId xmlns:a16="http://schemas.microsoft.com/office/drawing/2014/main" id="{E49EB04A-9AAB-44B0-852A-22D95DF78C7E}"/>
              </a:ext>
            </a:extLst>
          </p:cNvPr>
          <p:cNvSpPr>
            <a:spLocks noGrp="1"/>
          </p:cNvSpPr>
          <p:nvPr>
            <p:ph type="subTitle" idx="1"/>
          </p:nvPr>
        </p:nvSpPr>
        <p:spPr>
          <a:xfrm>
            <a:off x="1688464" y="5917478"/>
            <a:ext cx="10363200" cy="406636"/>
          </a:xfrm>
        </p:spPr>
        <p:txBody>
          <a:bodyPr lIns="45720" rIns="45720"/>
          <a:lstStyle>
            <a:lvl1pPr marL="0" marR="64008" indent="0" algn="r">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cxnSp>
        <p:nvCxnSpPr>
          <p:cNvPr id="4" name="Straight Connector 3"/>
          <p:cNvCxnSpPr/>
          <p:nvPr/>
        </p:nvCxnSpPr>
        <p:spPr>
          <a:xfrm>
            <a:off x="240326" y="914400"/>
            <a:ext cx="1179576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243840" y="1005840"/>
            <a:ext cx="11772314" cy="5015448"/>
          </a:xfrm>
        </p:spPr>
        <p:txBody>
          <a:bodyPr>
            <a:normAutofit/>
          </a:bodyPr>
          <a:lstStyle>
            <a:lvl1pPr>
              <a:lnSpc>
                <a:spcPct val="100000"/>
              </a:lnSpc>
              <a:spcBef>
                <a:spcPts val="1000"/>
              </a:spcBef>
              <a:buClr>
                <a:srgbClr val="00B0F0"/>
              </a:buClr>
              <a:buSzPct val="100000"/>
              <a:buFont typeface="Wingdings 3" pitchFamily="18" charset="2"/>
              <a:buChar char="p"/>
              <a:defRPr sz="1800"/>
            </a:lvl1pPr>
            <a:lvl2pPr>
              <a:lnSpc>
                <a:spcPct val="100000"/>
              </a:lnSpc>
              <a:spcBef>
                <a:spcPts val="1000"/>
              </a:spcBef>
              <a:buClr>
                <a:srgbClr val="00B0F0"/>
              </a:buClr>
              <a:buFont typeface="Wingdings" pitchFamily="2" charset="2"/>
              <a:buChar char="Ø"/>
              <a:defRPr sz="1600"/>
            </a:lvl2pPr>
            <a:lvl3pPr>
              <a:defRPr sz="1600"/>
            </a:lvl3pPr>
            <a:lvl4pPr>
              <a:defRPr sz="1600"/>
            </a:lvl4pPr>
            <a:lvl5pPr>
              <a:defRPr sz="1400"/>
            </a:lvl5pPr>
            <a:extLst/>
          </a:lstStyle>
          <a:p>
            <a:pPr lvl="0"/>
            <a:r>
              <a:rPr lang="en-US"/>
              <a:t>Click to edit Master text styles</a:t>
            </a:r>
          </a:p>
          <a:p>
            <a:pPr lvl="1"/>
            <a:r>
              <a:rPr lang="en-US"/>
              <a:t>Second level</a:t>
            </a:r>
          </a:p>
        </p:txBody>
      </p:sp>
      <p:sp>
        <p:nvSpPr>
          <p:cNvPr id="7" name="Title 6"/>
          <p:cNvSpPr>
            <a:spLocks noGrp="1"/>
          </p:cNvSpPr>
          <p:nvPr>
            <p:ph type="title"/>
          </p:nvPr>
        </p:nvSpPr>
        <p:spPr>
          <a:xfrm>
            <a:off x="243840" y="91440"/>
            <a:ext cx="10371406" cy="731520"/>
          </a:xfrm>
        </p:spPr>
        <p:txBody>
          <a:bodyPr rtlCol="0"/>
          <a:lstStyle>
            <a:lvl1pPr>
              <a:defRPr sz="3200">
                <a:solidFill>
                  <a:srgbClr val="0070C0"/>
                </a:solidFill>
                <a:latin typeface="Century Gothic" panose="020B0502020202020204" pitchFamily="34" charset="0"/>
              </a:defRPr>
            </a:lvl1pPr>
            <a:extLst/>
          </a:lstStyle>
          <a:p>
            <a:r>
              <a:rPr lang="en-US"/>
              <a:t>Click to edit Master title style</a:t>
            </a:r>
            <a:endParaRPr lang="en-US" dirty="0"/>
          </a:p>
        </p:txBody>
      </p:sp>
      <p:sp>
        <p:nvSpPr>
          <p:cNvPr id="5" name="Date Placeholder 3"/>
          <p:cNvSpPr>
            <a:spLocks noGrp="1"/>
          </p:cNvSpPr>
          <p:nvPr>
            <p:ph type="dt" sz="half" idx="10"/>
          </p:nvPr>
        </p:nvSpPr>
        <p:spPr/>
        <p:txBody>
          <a:bodyPr/>
          <a:lstStyle>
            <a:lvl1pPr>
              <a:defRPr/>
            </a:lvl1pPr>
            <a:extLst/>
          </a:lstStyle>
          <a:p>
            <a:fld id="{97C4450F-AD2F-4F75-B15F-44D73766277C}" type="datetimeFigureOut">
              <a:rPr lang="en-US" smtClean="0"/>
              <a:pPr/>
              <a:t>7/28/2022</a:t>
            </a:fld>
            <a:endParaRPr lang="en-US"/>
          </a:p>
        </p:txBody>
      </p:sp>
      <p:sp>
        <p:nvSpPr>
          <p:cNvPr id="6" name="Footer Placeholder 4"/>
          <p:cNvSpPr>
            <a:spLocks noGrp="1"/>
          </p:cNvSpPr>
          <p:nvPr>
            <p:ph type="ftr" sz="quarter" idx="11"/>
          </p:nvPr>
        </p:nvSpPr>
        <p:spPr/>
        <p:txBody>
          <a:bodyPr/>
          <a:lstStyle>
            <a:lvl1pPr>
              <a:defRPr/>
            </a:lvl1pPr>
            <a:extLst/>
          </a:lstStyle>
          <a:p>
            <a:endParaRPr lang="en-US"/>
          </a:p>
        </p:txBody>
      </p:sp>
      <p:sp>
        <p:nvSpPr>
          <p:cNvPr id="8" name="Slide Number Placeholder 5"/>
          <p:cNvSpPr>
            <a:spLocks noGrp="1"/>
          </p:cNvSpPr>
          <p:nvPr>
            <p:ph type="sldNum" sz="quarter" idx="12"/>
          </p:nvPr>
        </p:nvSpPr>
        <p:spPr/>
        <p:txBody>
          <a:bodyPr/>
          <a:lstStyle>
            <a:lvl1pPr>
              <a:defRPr/>
            </a:lvl1pPr>
            <a:extLst/>
          </a:lstStyle>
          <a:p>
            <a:fld id="{59A213B9-6348-4046-BD2C-EAA3AB4EA427}" type="slidenum">
              <a:rPr lang="en-US" smtClean="0"/>
              <a:pPr/>
              <a:t>‹#›</a:t>
            </a:fld>
            <a:endParaRPr lang="en-US"/>
          </a:p>
        </p:txBody>
      </p:sp>
      <p:pic>
        <p:nvPicPr>
          <p:cNvPr id="10" name="Picture 3" descr="Picture 3">
            <a:extLst>
              <a:ext uri="{FF2B5EF4-FFF2-40B4-BE49-F238E27FC236}">
                <a16:creationId xmlns:a16="http://schemas.microsoft.com/office/drawing/2014/main" id="{B218F30D-DA9E-4595-B872-9E90D8097DB9}"/>
              </a:ext>
            </a:extLst>
          </p:cNvPr>
          <p:cNvPicPr>
            <a:picLocks noChangeAspect="1"/>
          </p:cNvPicPr>
          <p:nvPr/>
        </p:nvPicPr>
        <p:blipFill>
          <a:blip r:embed="rId2"/>
          <a:stretch>
            <a:fillRect/>
          </a:stretch>
        </p:blipFill>
        <p:spPr>
          <a:xfrm>
            <a:off x="10736206" y="0"/>
            <a:ext cx="1211319" cy="674411"/>
          </a:xfrm>
          <a:prstGeom prst="rect">
            <a:avLst/>
          </a:prstGeom>
          <a:ln w="12700">
            <a:miter lim="400000"/>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ing">
    <p:spTree>
      <p:nvGrpSpPr>
        <p:cNvPr id="1" name=""/>
        <p:cNvGrpSpPr/>
        <p:nvPr/>
      </p:nvGrpSpPr>
      <p:grpSpPr>
        <a:xfrm>
          <a:off x="0" y="0"/>
          <a:ext cx="0" cy="0"/>
          <a:chOff x="0" y="0"/>
          <a:chExt cx="0" cy="0"/>
        </a:xfrm>
      </p:grpSpPr>
      <p:sp>
        <p:nvSpPr>
          <p:cNvPr id="7" name="Title 6"/>
          <p:cNvSpPr>
            <a:spLocks noGrp="1"/>
          </p:cNvSpPr>
          <p:nvPr>
            <p:ph type="title"/>
          </p:nvPr>
        </p:nvSpPr>
        <p:spPr>
          <a:xfrm>
            <a:off x="719402" y="3882860"/>
            <a:ext cx="10753195" cy="994122"/>
          </a:xfrm>
        </p:spPr>
        <p:txBody>
          <a:bodyPr rtlCol="0"/>
          <a:lstStyle>
            <a:lvl1pPr>
              <a:defRPr sz="2800">
                <a:solidFill>
                  <a:srgbClr val="0070C0"/>
                </a:solidFill>
                <a:latin typeface="Century Gothic" panose="020B0502020202020204" pitchFamily="34" charset="0"/>
              </a:defRPr>
            </a:lvl1pPr>
            <a:extLst/>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a:lvl1pPr>
            <a:extLst/>
          </a:lstStyle>
          <a:p>
            <a:fld id="{59A213B9-6348-4046-BD2C-EAA3AB4EA427}" type="slidenum">
              <a:rPr lang="en-US" smtClean="0"/>
              <a:pPr/>
              <a:t>‹#›</a:t>
            </a:fld>
            <a:endParaRPr lang="en-US"/>
          </a:p>
        </p:txBody>
      </p:sp>
      <p:pic>
        <p:nvPicPr>
          <p:cNvPr id="12" name="Picture 2" descr="Picture 2">
            <a:extLst>
              <a:ext uri="{FF2B5EF4-FFF2-40B4-BE49-F238E27FC236}">
                <a16:creationId xmlns:a16="http://schemas.microsoft.com/office/drawing/2014/main" id="{D963CBFF-D70D-4307-8D21-12B55BBA4AA6}"/>
              </a:ext>
            </a:extLst>
          </p:cNvPr>
          <p:cNvPicPr>
            <a:picLocks noChangeAspect="1"/>
          </p:cNvPicPr>
          <p:nvPr/>
        </p:nvPicPr>
        <p:blipFill>
          <a:blip r:embed="rId2"/>
          <a:stretch>
            <a:fillRect/>
          </a:stretch>
        </p:blipFill>
        <p:spPr>
          <a:xfrm>
            <a:off x="4861560" y="1491568"/>
            <a:ext cx="2468880" cy="1374565"/>
          </a:xfrm>
          <a:prstGeom prst="rect">
            <a:avLst/>
          </a:prstGeom>
          <a:ln w="12700">
            <a:miter lim="400000"/>
          </a:ln>
        </p:spPr>
      </p:pic>
      <p:sp>
        <p:nvSpPr>
          <p:cNvPr id="5" name="Rectangle 10">
            <a:extLst>
              <a:ext uri="{FF2B5EF4-FFF2-40B4-BE49-F238E27FC236}">
                <a16:creationId xmlns:a16="http://schemas.microsoft.com/office/drawing/2014/main" id="{5E10BDE8-CB5B-472A-814F-485C5C26B609}"/>
              </a:ext>
            </a:extLst>
          </p:cNvPr>
          <p:cNvSpPr/>
          <p:nvPr/>
        </p:nvSpPr>
        <p:spPr>
          <a:xfrm>
            <a:off x="0" y="0"/>
            <a:ext cx="12192000" cy="406639"/>
          </a:xfrm>
          <a:prstGeom prst="rect">
            <a:avLst/>
          </a:prstGeom>
          <a:solidFill>
            <a:srgbClr val="007EC5"/>
          </a:solidFill>
          <a:ln w="12700">
            <a:miter lim="400000"/>
          </a:ln>
        </p:spPr>
        <p:txBody>
          <a:bodyPr lIns="45718" tIns="45718" rIns="45718" bIns="45718" anchor="ctr"/>
          <a:lstStyle/>
          <a:p>
            <a:pPr algn="ctr">
              <a:defRPr>
                <a:solidFill>
                  <a:srgbClr val="FFFFFF"/>
                </a:solidFill>
              </a:defRPr>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ouble - Big">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6344331" y="1554480"/>
            <a:ext cx="5608320" cy="4466808"/>
          </a:xfrm>
          <a:ln>
            <a:solidFill>
              <a:schemeClr val="tx1"/>
            </a:solidFill>
            <a:prstDash val="sysDash"/>
            <a:miter lim="800000"/>
          </a:ln>
        </p:spPr>
        <p:txBody>
          <a:bodyPr/>
          <a:lstStyle>
            <a:lvl1pPr>
              <a:spcBef>
                <a:spcPts val="400"/>
              </a:spcBef>
              <a:buFont typeface="Wingdings 3" pitchFamily="18" charset="2"/>
              <a:buChar char="p"/>
              <a:defRPr sz="18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2"/>
          </p:nvPr>
        </p:nvSpPr>
        <p:spPr>
          <a:xfrm>
            <a:off x="335360" y="1554480"/>
            <a:ext cx="5608320" cy="4466808"/>
          </a:xfrm>
          <a:ln>
            <a:solidFill>
              <a:schemeClr val="tx1"/>
            </a:solidFill>
            <a:prstDash val="sysDash"/>
            <a:miter lim="800000"/>
          </a:ln>
        </p:spPr>
        <p:txBody>
          <a:bodyPr/>
          <a:lstStyle>
            <a:lvl1pPr>
              <a:buFont typeface="Wingdings 3" pitchFamily="18" charset="2"/>
              <a:buChar char="p"/>
              <a:defRPr sz="18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p:cNvSpPr>
            <a:spLocks noGrp="1"/>
          </p:cNvSpPr>
          <p:nvPr>
            <p:ph type="body" idx="1"/>
          </p:nvPr>
        </p:nvSpPr>
        <p:spPr>
          <a:xfrm>
            <a:off x="365760" y="1005840"/>
            <a:ext cx="5608320" cy="4572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6339840" y="1005840"/>
            <a:ext cx="5608320" cy="4572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8" name="Date Placeholder 6"/>
          <p:cNvSpPr>
            <a:spLocks noGrp="1"/>
          </p:cNvSpPr>
          <p:nvPr>
            <p:ph type="dt" sz="half" idx="10"/>
          </p:nvPr>
        </p:nvSpPr>
        <p:spPr/>
        <p:txBody>
          <a:bodyPr/>
          <a:lstStyle>
            <a:lvl1pPr>
              <a:defRPr/>
            </a:lvl1pPr>
            <a:extLst/>
          </a:lstStyle>
          <a:p>
            <a:fld id="{97C4450F-AD2F-4F75-B15F-44D73766277C}" type="datetimeFigureOut">
              <a:rPr lang="en-US" smtClean="0"/>
              <a:pPr/>
              <a:t>7/28/2022</a:t>
            </a:fld>
            <a:endParaRPr lang="en-US"/>
          </a:p>
        </p:txBody>
      </p:sp>
      <p:sp>
        <p:nvSpPr>
          <p:cNvPr id="9" name="Footer Placeholder 7"/>
          <p:cNvSpPr>
            <a:spLocks noGrp="1"/>
          </p:cNvSpPr>
          <p:nvPr>
            <p:ph type="ftr" sz="quarter" idx="11"/>
          </p:nvPr>
        </p:nvSpPr>
        <p:spPr/>
        <p:txBody>
          <a:bodyPr/>
          <a:lstStyle>
            <a:lvl1pPr>
              <a:defRPr/>
            </a:lvl1pPr>
            <a:extLst/>
          </a:lstStyle>
          <a:p>
            <a:endParaRPr lang="en-US"/>
          </a:p>
        </p:txBody>
      </p:sp>
      <p:sp>
        <p:nvSpPr>
          <p:cNvPr id="10" name="Slide Number Placeholder 8"/>
          <p:cNvSpPr>
            <a:spLocks noGrp="1"/>
          </p:cNvSpPr>
          <p:nvPr>
            <p:ph type="sldNum" sz="quarter" idx="12"/>
          </p:nvPr>
        </p:nvSpPr>
        <p:spPr/>
        <p:txBody>
          <a:bodyPr/>
          <a:lstStyle>
            <a:lvl1pPr>
              <a:defRPr/>
            </a:lvl1pPr>
            <a:extLst/>
          </a:lstStyle>
          <a:p>
            <a:fld id="{59A213B9-6348-4046-BD2C-EAA3AB4EA427}" type="slidenum">
              <a:rPr lang="en-US" smtClean="0"/>
              <a:pPr/>
              <a:t>‹#›</a:t>
            </a:fld>
            <a:endParaRPr lang="en-US"/>
          </a:p>
        </p:txBody>
      </p:sp>
      <p:sp>
        <p:nvSpPr>
          <p:cNvPr id="12" name="Title 6">
            <a:extLst>
              <a:ext uri="{FF2B5EF4-FFF2-40B4-BE49-F238E27FC236}">
                <a16:creationId xmlns:a16="http://schemas.microsoft.com/office/drawing/2014/main" id="{EBDDED45-A149-4E29-A34B-B2DBA16A8DB5}"/>
              </a:ext>
            </a:extLst>
          </p:cNvPr>
          <p:cNvSpPr>
            <a:spLocks noGrp="1"/>
          </p:cNvSpPr>
          <p:nvPr>
            <p:ph type="title"/>
          </p:nvPr>
        </p:nvSpPr>
        <p:spPr>
          <a:xfrm>
            <a:off x="243840" y="91440"/>
            <a:ext cx="10371406" cy="731520"/>
          </a:xfrm>
        </p:spPr>
        <p:txBody>
          <a:bodyPr rtlCol="0"/>
          <a:lstStyle>
            <a:lvl1pPr>
              <a:defRPr sz="3200">
                <a:solidFill>
                  <a:srgbClr val="0070C0"/>
                </a:solidFill>
                <a:latin typeface="Century Gothic" panose="020B0502020202020204" pitchFamily="34" charset="0"/>
              </a:defRPr>
            </a:lvl1pPr>
            <a:extLst/>
          </a:lstStyle>
          <a:p>
            <a:r>
              <a:rPr lang="en-US"/>
              <a:t>Click to edit Master title style</a:t>
            </a:r>
            <a:endParaRPr lang="en-US" dirty="0"/>
          </a:p>
        </p:txBody>
      </p:sp>
      <p:pic>
        <p:nvPicPr>
          <p:cNvPr id="13" name="Picture 3" descr="Picture 3">
            <a:extLst>
              <a:ext uri="{FF2B5EF4-FFF2-40B4-BE49-F238E27FC236}">
                <a16:creationId xmlns:a16="http://schemas.microsoft.com/office/drawing/2014/main" id="{822E49F0-B6D8-4959-9961-64353AD868ED}"/>
              </a:ext>
            </a:extLst>
          </p:cNvPr>
          <p:cNvPicPr>
            <a:picLocks noChangeAspect="1"/>
          </p:cNvPicPr>
          <p:nvPr/>
        </p:nvPicPr>
        <p:blipFill>
          <a:blip r:embed="rId2"/>
          <a:stretch>
            <a:fillRect/>
          </a:stretch>
        </p:blipFill>
        <p:spPr>
          <a:xfrm>
            <a:off x="10736206" y="0"/>
            <a:ext cx="1211319" cy="674411"/>
          </a:xfrm>
          <a:prstGeom prst="rect">
            <a:avLst/>
          </a:prstGeom>
          <a:ln w="12700">
            <a:miter lim="400000"/>
          </a:ln>
        </p:spPr>
      </p:pic>
      <p:cxnSp>
        <p:nvCxnSpPr>
          <p:cNvPr id="14" name="Straight Connector 13">
            <a:extLst>
              <a:ext uri="{FF2B5EF4-FFF2-40B4-BE49-F238E27FC236}">
                <a16:creationId xmlns:a16="http://schemas.microsoft.com/office/drawing/2014/main" id="{202CF8BA-E9F8-424A-BF4F-977B67FA7D06}"/>
              </a:ext>
            </a:extLst>
          </p:cNvPr>
          <p:cNvCxnSpPr/>
          <p:nvPr/>
        </p:nvCxnSpPr>
        <p:spPr>
          <a:xfrm>
            <a:off x="240326" y="914400"/>
            <a:ext cx="11795760" cy="0"/>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act Us">
    <p:bg>
      <p:bgPr>
        <a:solidFill>
          <a:schemeClr val="bg1"/>
        </a:solidFill>
        <a:effectLst/>
      </p:bgPr>
    </p:bg>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lvl1pPr>
              <a:defRPr sz="1200"/>
            </a:lvl1pPr>
            <a:extLst/>
          </a:lstStyle>
          <a:p>
            <a:fld id="{59A213B9-6348-4046-BD2C-EAA3AB4EA427}" type="slidenum">
              <a:rPr lang="en-US" smtClean="0"/>
              <a:pPr/>
              <a:t>‹#›</a:t>
            </a:fld>
            <a:endParaRPr lang="en-US"/>
          </a:p>
        </p:txBody>
      </p:sp>
      <p:pic>
        <p:nvPicPr>
          <p:cNvPr id="10" name="Picture 3" descr="Picture 3">
            <a:extLst>
              <a:ext uri="{FF2B5EF4-FFF2-40B4-BE49-F238E27FC236}">
                <a16:creationId xmlns:a16="http://schemas.microsoft.com/office/drawing/2014/main" id="{EB6AD694-22E5-4CFD-B3EE-59AFA12B9506}"/>
              </a:ext>
            </a:extLst>
          </p:cNvPr>
          <p:cNvPicPr>
            <a:picLocks noChangeAspect="1"/>
          </p:cNvPicPr>
          <p:nvPr/>
        </p:nvPicPr>
        <p:blipFill>
          <a:blip r:embed="rId2"/>
          <a:stretch>
            <a:fillRect/>
          </a:stretch>
        </p:blipFill>
        <p:spPr>
          <a:xfrm>
            <a:off x="10736206" y="0"/>
            <a:ext cx="1211319" cy="674411"/>
          </a:xfrm>
          <a:prstGeom prst="rect">
            <a:avLst/>
          </a:prstGeom>
          <a:ln w="12700">
            <a:miter lim="400000"/>
          </a:ln>
        </p:spPr>
      </p:pic>
      <p:cxnSp>
        <p:nvCxnSpPr>
          <p:cNvPr id="11" name="Straight Connector 10">
            <a:extLst>
              <a:ext uri="{FF2B5EF4-FFF2-40B4-BE49-F238E27FC236}">
                <a16:creationId xmlns:a16="http://schemas.microsoft.com/office/drawing/2014/main" id="{B4887A58-3ECC-4DFB-BA98-D07D6D415848}"/>
              </a:ext>
            </a:extLst>
          </p:cNvPr>
          <p:cNvCxnSpPr/>
          <p:nvPr/>
        </p:nvCxnSpPr>
        <p:spPr>
          <a:xfrm>
            <a:off x="240326" y="914400"/>
            <a:ext cx="1179576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TextBox 3">
            <a:extLst>
              <a:ext uri="{FF2B5EF4-FFF2-40B4-BE49-F238E27FC236}">
                <a16:creationId xmlns:a16="http://schemas.microsoft.com/office/drawing/2014/main" id="{36283B0C-9386-41EE-BB9F-8F56D725517F}"/>
              </a:ext>
            </a:extLst>
          </p:cNvPr>
          <p:cNvSpPr txBox="1"/>
          <p:nvPr/>
        </p:nvSpPr>
        <p:spPr>
          <a:xfrm>
            <a:off x="164124" y="2721210"/>
            <a:ext cx="11863751"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p>
            <a:pPr algn="ctr">
              <a:defRPr sz="2800"/>
            </a:pPr>
            <a:r>
              <a:rPr sz="2400" dirty="0"/>
              <a:t>“We at METI  foster Industry 4.0 </a:t>
            </a:r>
            <a:r>
              <a:rPr sz="2400" b="1" dirty="0"/>
              <a:t>implementation</a:t>
            </a:r>
            <a:r>
              <a:rPr sz="2400" dirty="0"/>
              <a:t> to </a:t>
            </a:r>
            <a:r>
              <a:rPr sz="2400" b="1" dirty="0"/>
              <a:t>effective implementation</a:t>
            </a:r>
            <a:r>
              <a:rPr sz="2400" dirty="0"/>
              <a:t>.” </a:t>
            </a:r>
          </a:p>
        </p:txBody>
      </p:sp>
      <p:sp>
        <p:nvSpPr>
          <p:cNvPr id="8" name="Title 6">
            <a:extLst>
              <a:ext uri="{FF2B5EF4-FFF2-40B4-BE49-F238E27FC236}">
                <a16:creationId xmlns:a16="http://schemas.microsoft.com/office/drawing/2014/main" id="{FBFE6735-B6D4-4ED8-A08D-6ACC220FF5C6}"/>
              </a:ext>
            </a:extLst>
          </p:cNvPr>
          <p:cNvSpPr txBox="1">
            <a:spLocks/>
          </p:cNvSpPr>
          <p:nvPr/>
        </p:nvSpPr>
        <p:spPr>
          <a:xfrm>
            <a:off x="243843" y="62886"/>
            <a:ext cx="10371406" cy="731520"/>
          </a:xfrm>
          <a:prstGeom prst="rect">
            <a:avLst/>
          </a:prstGeom>
        </p:spPr>
        <p:txBody>
          <a:bodyPr vert="horz" rtlCol="0" anchor="ctr">
            <a:normAutofit/>
            <a:scene3d>
              <a:camera prst="orthographicFront"/>
              <a:lightRig rig="soft" dir="t"/>
            </a:scene3d>
            <a:sp3d prstMaterial="softEdge">
              <a:bevelT w="25400" h="25400"/>
            </a:sp3d>
          </a:bodyPr>
          <a:lstStyle>
            <a:lvl1pPr algn="l" rtl="0" eaLnBrk="1" fontAlgn="base" hangingPunct="1">
              <a:spcBef>
                <a:spcPct val="0"/>
              </a:spcBef>
              <a:spcAft>
                <a:spcPct val="0"/>
              </a:spcAft>
              <a:defRPr lang="en-US" sz="4100" b="1" kern="1200" dirty="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a:lstStyle>
          <a:p>
            <a:pPr>
              <a:defRPr sz="3600" b="1">
                <a:solidFill>
                  <a:srgbClr val="0070C0"/>
                </a:solidFill>
                <a:latin typeface="Century Gothic"/>
                <a:ea typeface="Century Gothic"/>
                <a:cs typeface="Century Gothic"/>
                <a:sym typeface="Century Gothic"/>
              </a:defRPr>
            </a:pPr>
            <a:r>
              <a:rPr lang="en-US" sz="3600" dirty="0">
                <a:solidFill>
                  <a:srgbClr val="0070C0"/>
                </a:solidFill>
                <a:latin typeface="Century Gothic"/>
                <a:ea typeface="Century Gothic"/>
                <a:cs typeface="Century Gothic"/>
                <a:sym typeface="Century Gothic"/>
              </a:rPr>
              <a:t>Welcome to </a:t>
            </a:r>
            <a:r>
              <a:rPr lang="en-US" sz="3600" dirty="0">
                <a:solidFill>
                  <a:srgbClr val="ED7F31"/>
                </a:solidFill>
                <a:latin typeface="Century Gothic"/>
                <a:ea typeface="Century Gothic"/>
                <a:cs typeface="Century Gothic"/>
                <a:sym typeface="Century Gothic"/>
              </a:rPr>
              <a:t>Industry</a:t>
            </a:r>
            <a:r>
              <a:rPr lang="en-US" sz="3600" dirty="0">
                <a:solidFill>
                  <a:srgbClr val="0070C0"/>
                </a:solidFill>
                <a:latin typeface="Century Gothic"/>
                <a:ea typeface="Century Gothic"/>
                <a:cs typeface="Century Gothic"/>
                <a:sym typeface="Century Gothic"/>
              </a:rPr>
              <a:t> </a:t>
            </a:r>
            <a:r>
              <a:rPr lang="en-US" sz="3600" dirty="0">
                <a:solidFill>
                  <a:srgbClr val="ED7F31"/>
                </a:solidFill>
                <a:latin typeface="Century Gothic"/>
                <a:ea typeface="Century Gothic"/>
                <a:cs typeface="Century Gothic"/>
                <a:sym typeface="Century Gothic"/>
              </a:rPr>
              <a:t>4.0</a:t>
            </a:r>
            <a:r>
              <a:rPr lang="en-US" sz="3600" dirty="0">
                <a:solidFill>
                  <a:srgbClr val="0070C0"/>
                </a:solidFill>
                <a:latin typeface="Century Gothic"/>
                <a:ea typeface="Century Gothic"/>
                <a:cs typeface="Century Gothic"/>
                <a:sym typeface="Century Gothic"/>
              </a:rPr>
              <a:t> Journey</a:t>
            </a:r>
          </a:p>
        </p:txBody>
      </p:sp>
      <p:sp>
        <p:nvSpPr>
          <p:cNvPr id="13" name="TextBox 1">
            <a:extLst>
              <a:ext uri="{FF2B5EF4-FFF2-40B4-BE49-F238E27FC236}">
                <a16:creationId xmlns:a16="http://schemas.microsoft.com/office/drawing/2014/main" id="{94903B00-FC5D-4420-841C-E1AE4A7B734A}"/>
              </a:ext>
            </a:extLst>
          </p:cNvPr>
          <p:cNvSpPr txBox="1"/>
          <p:nvPr/>
        </p:nvSpPr>
        <p:spPr>
          <a:xfrm>
            <a:off x="107745" y="5109675"/>
            <a:ext cx="3579163" cy="1323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r>
              <a:rPr sz="1600" dirty="0"/>
              <a:t>Name: </a:t>
            </a:r>
            <a:r>
              <a:rPr lang="en-IN" sz="1600" dirty="0"/>
              <a:t>Narayana Swamy MK</a:t>
            </a:r>
            <a:endParaRPr sz="1600" dirty="0"/>
          </a:p>
          <a:p>
            <a:r>
              <a:rPr lang="en-IN" sz="1600" dirty="0"/>
              <a:t>MD &amp; CEO</a:t>
            </a:r>
            <a:endParaRPr sz="1600" dirty="0"/>
          </a:p>
          <a:p>
            <a:r>
              <a:rPr sz="1600" dirty="0"/>
              <a:t>Ph no: </a:t>
            </a:r>
            <a:r>
              <a:rPr lang="en-IN" sz="1600" dirty="0"/>
              <a:t>98450-97516</a:t>
            </a:r>
            <a:endParaRPr sz="1600" dirty="0"/>
          </a:p>
          <a:p>
            <a:r>
              <a:rPr sz="1600" dirty="0"/>
              <a:t>Website: </a:t>
            </a:r>
            <a:r>
              <a:rPr sz="1600" u="sng" dirty="0">
                <a:solidFill>
                  <a:srgbClr val="0000FF"/>
                </a:solidFill>
                <a:uFill>
                  <a:solidFill>
                    <a:srgbClr val="0000FF"/>
                  </a:solidFill>
                </a:uFill>
                <a:hlinkClick r:id="rId3"/>
              </a:rPr>
              <a:t>www.meti.in</a:t>
            </a:r>
          </a:p>
          <a:p>
            <a:r>
              <a:rPr sz="1600" dirty="0"/>
              <a:t>METI M2M INDIA PVT. LTD. Mysuru</a:t>
            </a:r>
          </a:p>
        </p:txBody>
      </p:sp>
      <p:sp>
        <p:nvSpPr>
          <p:cNvPr id="14" name="TextBox 1">
            <a:extLst>
              <a:ext uri="{FF2B5EF4-FFF2-40B4-BE49-F238E27FC236}">
                <a16:creationId xmlns:a16="http://schemas.microsoft.com/office/drawing/2014/main" id="{7ECA289B-5D6B-49D0-8F2D-078CAAFF0D2E}"/>
              </a:ext>
            </a:extLst>
          </p:cNvPr>
          <p:cNvSpPr txBox="1"/>
          <p:nvPr/>
        </p:nvSpPr>
        <p:spPr>
          <a:xfrm>
            <a:off x="8456923" y="5109675"/>
            <a:ext cx="3579163" cy="1323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r>
              <a:rPr sz="1600" dirty="0"/>
              <a:t>Name: </a:t>
            </a:r>
            <a:r>
              <a:rPr sz="1600" dirty="0" err="1"/>
              <a:t>PraveenKumar</a:t>
            </a:r>
            <a:r>
              <a:rPr sz="1600" dirty="0"/>
              <a:t> </a:t>
            </a:r>
            <a:r>
              <a:rPr sz="1600" dirty="0" err="1"/>
              <a:t>Kumarasamy</a:t>
            </a:r>
            <a:endParaRPr sz="1600" dirty="0"/>
          </a:p>
          <a:p>
            <a:r>
              <a:rPr lang="en-IN" sz="1600" dirty="0"/>
              <a:t>Co-founder -</a:t>
            </a:r>
            <a:r>
              <a:rPr sz="1600" dirty="0"/>
              <a:t>V.P. </a:t>
            </a:r>
            <a:r>
              <a:rPr lang="en-IN" sz="1600" dirty="0"/>
              <a:t>S &amp; M</a:t>
            </a:r>
            <a:endParaRPr sz="1600" dirty="0"/>
          </a:p>
          <a:p>
            <a:r>
              <a:rPr sz="1600" dirty="0"/>
              <a:t>Ph no: 98456</a:t>
            </a:r>
            <a:r>
              <a:rPr lang="en-IN" sz="1600" dirty="0"/>
              <a:t>-</a:t>
            </a:r>
            <a:r>
              <a:rPr sz="1600" dirty="0"/>
              <a:t>99914</a:t>
            </a:r>
          </a:p>
          <a:p>
            <a:r>
              <a:rPr sz="1600" dirty="0"/>
              <a:t>Website: </a:t>
            </a:r>
            <a:r>
              <a:rPr sz="1600" u="sng" dirty="0">
                <a:solidFill>
                  <a:srgbClr val="0000FF"/>
                </a:solidFill>
                <a:uFill>
                  <a:solidFill>
                    <a:srgbClr val="0000FF"/>
                  </a:solidFill>
                </a:uFill>
                <a:hlinkClick r:id="rId3"/>
              </a:rPr>
              <a:t>www.meti.in</a:t>
            </a:r>
          </a:p>
          <a:p>
            <a:r>
              <a:rPr sz="1600" dirty="0"/>
              <a:t>METI M2M INDIA PVT. LTD. Mysuru</a:t>
            </a:r>
          </a:p>
        </p:txBody>
      </p:sp>
    </p:spTree>
    <p:extLst>
      <p:ext uri="{BB962C8B-B14F-4D97-AF65-F5344CB8AC3E}">
        <p14:creationId xmlns:p14="http://schemas.microsoft.com/office/powerpoint/2010/main" val="15922723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endParaRPr lang="en-US" dirty="0"/>
          </a:p>
        </p:txBody>
      </p:sp>
      <p:sp>
        <p:nvSpPr>
          <p:cNvPr id="1033" name="Text Placeholder 29"/>
          <p:cNvSpPr>
            <a:spLocks noGrp="1"/>
          </p:cNvSpPr>
          <p:nvPr>
            <p:ph type="body" idx="1"/>
          </p:nvPr>
        </p:nvSpPr>
        <p:spPr bwMode="auto">
          <a:xfrm>
            <a:off x="609600" y="1481138"/>
            <a:ext cx="109728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9144000" y="6007100"/>
            <a:ext cx="2559051"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mn-lt"/>
                <a:cs typeface="+mn-cs"/>
              </a:defRPr>
            </a:lvl1pPr>
            <a:extLst/>
          </a:lstStyle>
          <a:p>
            <a:fld id="{97C4450F-AD2F-4F75-B15F-44D73766277C}" type="datetimeFigureOut">
              <a:rPr lang="en-US" smtClean="0"/>
              <a:pPr/>
              <a:t>7/28/2022</a:t>
            </a:fld>
            <a:endParaRPr lang="en-US"/>
          </a:p>
        </p:txBody>
      </p:sp>
      <p:sp>
        <p:nvSpPr>
          <p:cNvPr id="22" name="Footer Placeholder 21"/>
          <p:cNvSpPr>
            <a:spLocks noGrp="1"/>
          </p:cNvSpPr>
          <p:nvPr>
            <p:ph type="ftr" sz="quarter" idx="3"/>
          </p:nvPr>
        </p:nvSpPr>
        <p:spPr>
          <a:xfrm>
            <a:off x="6013451" y="6007100"/>
            <a:ext cx="3134783"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cs typeface="+mn-cs"/>
              </a:defRPr>
            </a:lvl1pPr>
            <a:extLst/>
          </a:lstStyle>
          <a:p>
            <a:endParaRPr lang="en-US" dirty="0"/>
          </a:p>
        </p:txBody>
      </p:sp>
      <p:sp>
        <p:nvSpPr>
          <p:cNvPr id="18" name="Slide Number Placeholder 17"/>
          <p:cNvSpPr>
            <a:spLocks noGrp="1"/>
          </p:cNvSpPr>
          <p:nvPr>
            <p:ph type="sldNum" sz="quarter" idx="4"/>
          </p:nvPr>
        </p:nvSpPr>
        <p:spPr>
          <a:xfrm>
            <a:off x="11656159" y="6471703"/>
            <a:ext cx="488949" cy="365125"/>
          </a:xfrm>
          <a:prstGeom prst="rect">
            <a:avLst/>
          </a:prstGeom>
        </p:spPr>
        <p:txBody>
          <a:bodyPr vert="horz" anchor="b"/>
          <a:lstStyle>
            <a:lvl1pPr algn="r" eaLnBrk="1" fontAlgn="auto" latinLnBrk="0" hangingPunct="1">
              <a:spcBef>
                <a:spcPts val="0"/>
              </a:spcBef>
              <a:spcAft>
                <a:spcPts val="0"/>
              </a:spcAft>
              <a:defRPr kumimoji="0" sz="1100" b="0">
                <a:solidFill>
                  <a:schemeClr val="bg1"/>
                </a:solidFill>
                <a:latin typeface="+mn-lt"/>
                <a:cs typeface="+mn-cs"/>
              </a:defRPr>
            </a:lvl1pPr>
            <a:extLst/>
          </a:lstStyle>
          <a:p>
            <a:fld id="{59A213B9-6348-4046-BD2C-EAA3AB4EA427}" type="slidenum">
              <a:rPr lang="en-US" smtClean="0"/>
              <a:pPr/>
              <a:t>‹#›</a:t>
            </a:fld>
            <a:endParaRPr lang="en-US"/>
          </a:p>
        </p:txBody>
      </p:sp>
      <p:sp>
        <p:nvSpPr>
          <p:cNvPr id="11" name="Rectangle 9">
            <a:extLst>
              <a:ext uri="{FF2B5EF4-FFF2-40B4-BE49-F238E27FC236}">
                <a16:creationId xmlns:a16="http://schemas.microsoft.com/office/drawing/2014/main" id="{0D569803-7520-401D-8D23-913FA9FE654E}"/>
              </a:ext>
            </a:extLst>
          </p:cNvPr>
          <p:cNvSpPr/>
          <p:nvPr/>
        </p:nvSpPr>
        <p:spPr>
          <a:xfrm>
            <a:off x="0" y="6436466"/>
            <a:ext cx="12192000" cy="435601"/>
          </a:xfrm>
          <a:prstGeom prst="rect">
            <a:avLst/>
          </a:prstGeom>
          <a:solidFill>
            <a:srgbClr val="007EC5"/>
          </a:solidFill>
          <a:ln w="12700">
            <a:miter lim="400000"/>
          </a:ln>
        </p:spPr>
        <p:txBody>
          <a:bodyPr lIns="45718" tIns="45718" rIns="45718" bIns="45718" anchor="ctr"/>
          <a:lstStyle/>
          <a:p>
            <a:pPr algn="ctr">
              <a:defRPr>
                <a:solidFill>
                  <a:srgbClr val="FFFFFF"/>
                </a:solidFill>
              </a:defRPr>
            </a:pP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 id="2147483665" r:id="rId4"/>
    <p:sldLayoutId id="2147483669" r:id="rId5"/>
  </p:sldLayoutIdLst>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1C7D-F4FF-EB2E-8AD0-E08872B505D5}"/>
              </a:ext>
            </a:extLst>
          </p:cNvPr>
          <p:cNvSpPr>
            <a:spLocks noGrp="1"/>
          </p:cNvSpPr>
          <p:nvPr>
            <p:ph type="ctrTitle"/>
          </p:nvPr>
        </p:nvSpPr>
        <p:spPr/>
        <p:txBody>
          <a:bodyPr/>
          <a:lstStyle/>
          <a:p>
            <a:r>
              <a:rPr lang="en-US" dirty="0"/>
              <a:t>C loops</a:t>
            </a:r>
            <a:endParaRPr lang="en-IN" dirty="0"/>
          </a:p>
        </p:txBody>
      </p:sp>
    </p:spTree>
    <p:extLst>
      <p:ext uri="{BB962C8B-B14F-4D97-AF65-F5344CB8AC3E}">
        <p14:creationId xmlns:p14="http://schemas.microsoft.com/office/powerpoint/2010/main" val="785377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547098-2535-F760-28A1-1216F0B97A4C}"/>
              </a:ext>
            </a:extLst>
          </p:cNvPr>
          <p:cNvSpPr>
            <a:spLocks noGrp="1"/>
          </p:cNvSpPr>
          <p:nvPr>
            <p:ph type="title"/>
          </p:nvPr>
        </p:nvSpPr>
        <p:spPr/>
        <p:txBody>
          <a:bodyPr/>
          <a:lstStyle/>
          <a:p>
            <a:r>
              <a:rPr lang="en-US" dirty="0"/>
              <a:t>C Loops</a:t>
            </a:r>
            <a:endParaRPr lang="en-IN" dirty="0"/>
          </a:p>
        </p:txBody>
      </p:sp>
      <p:sp>
        <p:nvSpPr>
          <p:cNvPr id="5" name="TextBox 4">
            <a:extLst>
              <a:ext uri="{FF2B5EF4-FFF2-40B4-BE49-F238E27FC236}">
                <a16:creationId xmlns:a16="http://schemas.microsoft.com/office/drawing/2014/main" id="{5C6EE176-EFF0-D708-BF30-A6EC4F47EF32}"/>
              </a:ext>
            </a:extLst>
          </p:cNvPr>
          <p:cNvSpPr txBox="1"/>
          <p:nvPr/>
        </p:nvSpPr>
        <p:spPr>
          <a:xfrm>
            <a:off x="410592" y="994901"/>
            <a:ext cx="10491186" cy="1015663"/>
          </a:xfrm>
          <a:prstGeom prst="rect">
            <a:avLst/>
          </a:prstGeom>
          <a:noFill/>
        </p:spPr>
        <p:txBody>
          <a:bodyPr wrap="square">
            <a:spAutoFit/>
          </a:bodyPr>
          <a:lstStyle/>
          <a:p>
            <a:r>
              <a:rPr lang="en-US" sz="2000" b="0" i="0" dirty="0">
                <a:solidFill>
                  <a:srgbClr val="333333"/>
                </a:solidFill>
                <a:effectLst/>
                <a:latin typeface="Calibri" panose="020F0502020204030204" pitchFamily="34" charset="0"/>
                <a:cs typeface="Calibri" panose="020F0502020204030204" pitchFamily="34" charset="0"/>
              </a:rPr>
              <a:t>The looping can be defined as repeating the same process multiple times until a specific condition satisfies. There are three types of loops used in the C language. In this part of the tutorial, we are going to learn all the aspects of C loops.</a:t>
            </a:r>
            <a:endParaRPr lang="en-IN" sz="20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4D73B76A-2F4F-99CD-2F0D-9CD7D0F0154D}"/>
              </a:ext>
            </a:extLst>
          </p:cNvPr>
          <p:cNvSpPr txBox="1"/>
          <p:nvPr/>
        </p:nvSpPr>
        <p:spPr>
          <a:xfrm>
            <a:off x="410592" y="2010564"/>
            <a:ext cx="4108142" cy="461665"/>
          </a:xfrm>
          <a:prstGeom prst="rect">
            <a:avLst/>
          </a:prstGeom>
          <a:noFill/>
        </p:spPr>
        <p:txBody>
          <a:bodyPr wrap="square">
            <a:spAutoFit/>
          </a:bodyPr>
          <a:lstStyle/>
          <a:p>
            <a:pPr algn="just"/>
            <a:r>
              <a:rPr lang="en-US" sz="2400" b="1" i="0" dirty="0">
                <a:solidFill>
                  <a:srgbClr val="610B4B"/>
                </a:solidFill>
                <a:effectLst/>
                <a:latin typeface="erdana"/>
              </a:rPr>
              <a:t>Why use loops in C language?</a:t>
            </a:r>
          </a:p>
        </p:txBody>
      </p:sp>
      <p:sp>
        <p:nvSpPr>
          <p:cNvPr id="9" name="TextBox 8">
            <a:extLst>
              <a:ext uri="{FF2B5EF4-FFF2-40B4-BE49-F238E27FC236}">
                <a16:creationId xmlns:a16="http://schemas.microsoft.com/office/drawing/2014/main" id="{E4F99742-42E7-322F-1787-F599E31113B8}"/>
              </a:ext>
            </a:extLst>
          </p:cNvPr>
          <p:cNvSpPr txBox="1"/>
          <p:nvPr/>
        </p:nvSpPr>
        <p:spPr>
          <a:xfrm>
            <a:off x="278759" y="2472229"/>
            <a:ext cx="11634482" cy="1938992"/>
          </a:xfrm>
          <a:prstGeom prst="rect">
            <a:avLst/>
          </a:prstGeom>
          <a:noFill/>
        </p:spPr>
        <p:txBody>
          <a:bodyPr wrap="square">
            <a:spAutoFit/>
          </a:bodyPr>
          <a:lstStyle/>
          <a:p>
            <a:r>
              <a:rPr lang="en-US" sz="2400" b="0" i="0" dirty="0">
                <a:solidFill>
                  <a:srgbClr val="333333"/>
                </a:solidFill>
                <a:effectLst/>
                <a:latin typeface="Calibri" panose="020F0502020204030204" pitchFamily="34" charset="0"/>
                <a:cs typeface="Calibri" panose="020F0502020204030204" pitchFamily="34" charset="0"/>
              </a:rPr>
              <a:t>The looping simplifies the complex problems into the easy ones. It enables us to alter the flow of the program so that instead of writing the same code again and again, we can repeat the same code for a finite number of times. For example, if we need to print the first 10 natural numbers then, instead of using the </a:t>
            </a:r>
            <a:r>
              <a:rPr lang="en-US" sz="2400" b="0" i="0" dirty="0" err="1">
                <a:solidFill>
                  <a:srgbClr val="333333"/>
                </a:solidFill>
                <a:effectLst/>
                <a:latin typeface="Calibri" panose="020F0502020204030204" pitchFamily="34" charset="0"/>
                <a:cs typeface="Calibri" panose="020F0502020204030204" pitchFamily="34" charset="0"/>
              </a:rPr>
              <a:t>printf</a:t>
            </a:r>
            <a:r>
              <a:rPr lang="en-US" sz="2400" b="0" i="0" dirty="0">
                <a:solidFill>
                  <a:srgbClr val="333333"/>
                </a:solidFill>
                <a:effectLst/>
                <a:latin typeface="Calibri" panose="020F0502020204030204" pitchFamily="34" charset="0"/>
                <a:cs typeface="Calibri" panose="020F0502020204030204" pitchFamily="34" charset="0"/>
              </a:rPr>
              <a:t> statement 10 times, we can print inside a loop which runs up to 10 iterations.</a:t>
            </a:r>
            <a:endParaRPr lang="en-IN" sz="2400"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9A461400-E953-F8D5-3A90-2D939DD326B9}"/>
              </a:ext>
            </a:extLst>
          </p:cNvPr>
          <p:cNvSpPr txBox="1"/>
          <p:nvPr/>
        </p:nvSpPr>
        <p:spPr>
          <a:xfrm>
            <a:off x="313678" y="4589958"/>
            <a:ext cx="3495582" cy="461665"/>
          </a:xfrm>
          <a:prstGeom prst="rect">
            <a:avLst/>
          </a:prstGeom>
          <a:noFill/>
        </p:spPr>
        <p:txBody>
          <a:bodyPr wrap="square">
            <a:spAutoFit/>
          </a:bodyPr>
          <a:lstStyle/>
          <a:p>
            <a:pPr algn="just"/>
            <a:r>
              <a:rPr lang="en-US" sz="2400" b="1" i="0" dirty="0">
                <a:solidFill>
                  <a:srgbClr val="610B4B"/>
                </a:solidFill>
                <a:effectLst/>
                <a:latin typeface="Calibri" panose="020F0502020204030204" pitchFamily="34" charset="0"/>
                <a:cs typeface="Calibri" panose="020F0502020204030204" pitchFamily="34" charset="0"/>
              </a:rPr>
              <a:t>Advantage of loops in C</a:t>
            </a:r>
          </a:p>
        </p:txBody>
      </p:sp>
      <p:sp>
        <p:nvSpPr>
          <p:cNvPr id="13" name="TextBox 12">
            <a:extLst>
              <a:ext uri="{FF2B5EF4-FFF2-40B4-BE49-F238E27FC236}">
                <a16:creationId xmlns:a16="http://schemas.microsoft.com/office/drawing/2014/main" id="{A2929263-CEC6-B17D-8EFB-2331E13822E6}"/>
              </a:ext>
            </a:extLst>
          </p:cNvPr>
          <p:cNvSpPr txBox="1"/>
          <p:nvPr/>
        </p:nvSpPr>
        <p:spPr>
          <a:xfrm>
            <a:off x="243840" y="5051623"/>
            <a:ext cx="11634482" cy="1200329"/>
          </a:xfrm>
          <a:prstGeom prst="rect">
            <a:avLst/>
          </a:prstGeom>
          <a:noFill/>
        </p:spPr>
        <p:txBody>
          <a:bodyPr wrap="square">
            <a:spAutoFit/>
          </a:bodyPr>
          <a:lstStyle/>
          <a:p>
            <a:pPr marL="285750" indent="-285750" algn="just">
              <a:buFont typeface="Arial" panose="020B0604020202020204" pitchFamily="34" charset="0"/>
              <a:buChar char="•"/>
            </a:pPr>
            <a:r>
              <a:rPr lang="en-US" sz="2400" b="0" i="0" dirty="0">
                <a:solidFill>
                  <a:srgbClr val="333333"/>
                </a:solidFill>
                <a:effectLst/>
                <a:latin typeface="Calibri" panose="020F0502020204030204" pitchFamily="34" charset="0"/>
                <a:cs typeface="Calibri" panose="020F0502020204030204" pitchFamily="34" charset="0"/>
              </a:rPr>
              <a:t>It provides code reusability.</a:t>
            </a:r>
          </a:p>
          <a:p>
            <a:pPr marL="285750" indent="-285750" algn="just">
              <a:buFont typeface="Arial" panose="020B0604020202020204" pitchFamily="34" charset="0"/>
              <a:buChar char="•"/>
            </a:pPr>
            <a:r>
              <a:rPr lang="en-US" sz="2400" b="0" i="0" dirty="0">
                <a:solidFill>
                  <a:srgbClr val="333333"/>
                </a:solidFill>
                <a:effectLst/>
                <a:latin typeface="Calibri" panose="020F0502020204030204" pitchFamily="34" charset="0"/>
                <a:cs typeface="Calibri" panose="020F0502020204030204" pitchFamily="34" charset="0"/>
              </a:rPr>
              <a:t>Using loops, we do not need to write the same code again and again.</a:t>
            </a:r>
          </a:p>
          <a:p>
            <a:pPr marL="285750" indent="-285750" algn="just">
              <a:buFont typeface="Arial" panose="020B0604020202020204" pitchFamily="34" charset="0"/>
              <a:buChar char="•"/>
            </a:pPr>
            <a:r>
              <a:rPr lang="en-US" sz="2400" b="0" i="0" dirty="0">
                <a:solidFill>
                  <a:srgbClr val="333333"/>
                </a:solidFill>
                <a:effectLst/>
                <a:latin typeface="Calibri" panose="020F0502020204030204" pitchFamily="34" charset="0"/>
                <a:cs typeface="Calibri" panose="020F0502020204030204" pitchFamily="34" charset="0"/>
              </a:rPr>
              <a:t>Using loops, we can traverse over the elements of data structures (array or linked lists).</a:t>
            </a:r>
          </a:p>
        </p:txBody>
      </p:sp>
    </p:spTree>
    <p:extLst>
      <p:ext uri="{BB962C8B-B14F-4D97-AF65-F5344CB8AC3E}">
        <p14:creationId xmlns:p14="http://schemas.microsoft.com/office/powerpoint/2010/main" val="3363909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4A5408-FB76-56A3-917E-59D20DBF902A}"/>
              </a:ext>
            </a:extLst>
          </p:cNvPr>
          <p:cNvSpPr>
            <a:spLocks noGrp="1"/>
          </p:cNvSpPr>
          <p:nvPr>
            <p:ph type="title"/>
          </p:nvPr>
        </p:nvSpPr>
        <p:spPr>
          <a:xfrm>
            <a:off x="243840" y="91440"/>
            <a:ext cx="4186117" cy="731520"/>
          </a:xfrm>
        </p:spPr>
        <p:txBody>
          <a:bodyPr>
            <a:normAutofit/>
          </a:bodyPr>
          <a:lstStyle/>
          <a:p>
            <a:r>
              <a:rPr lang="en-IN" i="0" dirty="0">
                <a:solidFill>
                  <a:srgbClr val="00B0F0"/>
                </a:solidFill>
                <a:effectLst/>
                <a:latin typeface="Calibri" panose="020F0502020204030204" pitchFamily="34" charset="0"/>
                <a:cs typeface="Calibri" panose="020F0502020204030204" pitchFamily="34" charset="0"/>
              </a:rPr>
              <a:t>do-while loop in C</a:t>
            </a:r>
            <a:endParaRPr lang="en-IN" dirty="0">
              <a:solidFill>
                <a:srgbClr val="00B0F0"/>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5A39EB2B-AC9A-E97B-2E25-9E290E00E6B5}"/>
              </a:ext>
            </a:extLst>
          </p:cNvPr>
          <p:cNvSpPr txBox="1"/>
          <p:nvPr/>
        </p:nvSpPr>
        <p:spPr>
          <a:xfrm>
            <a:off x="167788" y="1016199"/>
            <a:ext cx="10707358" cy="1200329"/>
          </a:xfrm>
          <a:prstGeom prst="rect">
            <a:avLst/>
          </a:prstGeom>
          <a:noFill/>
        </p:spPr>
        <p:txBody>
          <a:bodyPr wrap="square">
            <a:spAutoFit/>
          </a:bodyPr>
          <a:lstStyle/>
          <a:p>
            <a:r>
              <a:rPr lang="en-US" b="0" i="0" dirty="0">
                <a:solidFill>
                  <a:srgbClr val="333333"/>
                </a:solidFill>
                <a:effectLst/>
                <a:latin typeface="Calibri" panose="020F0502020204030204" pitchFamily="34" charset="0"/>
                <a:cs typeface="Calibri" panose="020F0502020204030204" pitchFamily="34" charset="0"/>
              </a:rPr>
              <a:t>The do while loop is a post tested loop. Using the do-while loop, we can repeat the execution of several parts of the statements. The do-while loop is mainly used in the case where we need to execute the loop at least once. The do-while loop is mostly used in menu-driven programs where the termination condition depends upon the end user.</a:t>
            </a:r>
            <a:endParaRPr lang="en-IN"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7E14DA82-1BFB-5880-F312-D19E5C9DDE4D}"/>
              </a:ext>
            </a:extLst>
          </p:cNvPr>
          <p:cNvPicPr>
            <a:picLocks noChangeAspect="1"/>
          </p:cNvPicPr>
          <p:nvPr/>
        </p:nvPicPr>
        <p:blipFill>
          <a:blip r:embed="rId2"/>
          <a:stretch>
            <a:fillRect/>
          </a:stretch>
        </p:blipFill>
        <p:spPr>
          <a:xfrm>
            <a:off x="311598" y="2602896"/>
            <a:ext cx="4743450" cy="2257425"/>
          </a:xfrm>
          <a:prstGeom prst="rect">
            <a:avLst/>
          </a:prstGeom>
        </p:spPr>
      </p:pic>
      <p:cxnSp>
        <p:nvCxnSpPr>
          <p:cNvPr id="9" name="Straight Arrow Connector 8">
            <a:extLst>
              <a:ext uri="{FF2B5EF4-FFF2-40B4-BE49-F238E27FC236}">
                <a16:creationId xmlns:a16="http://schemas.microsoft.com/office/drawing/2014/main" id="{FDF4C2BB-FE93-D198-46A8-806ACF5B6796}"/>
              </a:ext>
            </a:extLst>
          </p:cNvPr>
          <p:cNvCxnSpPr>
            <a:cxnSpLocks/>
          </p:cNvCxnSpPr>
          <p:nvPr/>
        </p:nvCxnSpPr>
        <p:spPr>
          <a:xfrm>
            <a:off x="8781986" y="2112886"/>
            <a:ext cx="0" cy="42709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Rectangle: Rounded Corners 10">
            <a:extLst>
              <a:ext uri="{FF2B5EF4-FFF2-40B4-BE49-F238E27FC236}">
                <a16:creationId xmlns:a16="http://schemas.microsoft.com/office/drawing/2014/main" id="{02927405-5EE3-F17F-A2CB-72F97A8E1832}"/>
              </a:ext>
            </a:extLst>
          </p:cNvPr>
          <p:cNvSpPr/>
          <p:nvPr/>
        </p:nvSpPr>
        <p:spPr>
          <a:xfrm>
            <a:off x="7574623" y="2602896"/>
            <a:ext cx="2414725" cy="870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statement</a:t>
            </a:r>
            <a:endParaRPr lang="en-IN" dirty="0"/>
          </a:p>
        </p:txBody>
      </p:sp>
      <p:sp>
        <p:nvSpPr>
          <p:cNvPr id="12" name="Flowchart: Decision 11">
            <a:extLst>
              <a:ext uri="{FF2B5EF4-FFF2-40B4-BE49-F238E27FC236}">
                <a16:creationId xmlns:a16="http://schemas.microsoft.com/office/drawing/2014/main" id="{08F2A5A7-BC9D-4486-C93F-EF168595EB98}"/>
              </a:ext>
            </a:extLst>
          </p:cNvPr>
          <p:cNvSpPr/>
          <p:nvPr/>
        </p:nvSpPr>
        <p:spPr>
          <a:xfrm>
            <a:off x="7204712" y="4104951"/>
            <a:ext cx="3036163" cy="138491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a:t>
            </a:r>
            <a:endParaRPr lang="en-IN" dirty="0"/>
          </a:p>
        </p:txBody>
      </p:sp>
      <p:cxnSp>
        <p:nvCxnSpPr>
          <p:cNvPr id="13" name="Straight Arrow Connector 12">
            <a:extLst>
              <a:ext uri="{FF2B5EF4-FFF2-40B4-BE49-F238E27FC236}">
                <a16:creationId xmlns:a16="http://schemas.microsoft.com/office/drawing/2014/main" id="{EFF6087E-C0BB-4D38-A015-F561CE3CB829}"/>
              </a:ext>
            </a:extLst>
          </p:cNvPr>
          <p:cNvCxnSpPr>
            <a:cxnSpLocks/>
          </p:cNvCxnSpPr>
          <p:nvPr/>
        </p:nvCxnSpPr>
        <p:spPr>
          <a:xfrm>
            <a:off x="8722794" y="3516806"/>
            <a:ext cx="0" cy="57926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Connector: Elbow 14">
            <a:extLst>
              <a:ext uri="{FF2B5EF4-FFF2-40B4-BE49-F238E27FC236}">
                <a16:creationId xmlns:a16="http://schemas.microsoft.com/office/drawing/2014/main" id="{9BDA8D8D-4E90-83B5-3DA7-D6AC92566A7E}"/>
              </a:ext>
            </a:extLst>
          </p:cNvPr>
          <p:cNvCxnSpPr>
            <a:cxnSpLocks/>
            <a:stCxn id="12" idx="3"/>
            <a:endCxn id="11" idx="3"/>
          </p:cNvCxnSpPr>
          <p:nvPr/>
        </p:nvCxnSpPr>
        <p:spPr>
          <a:xfrm flipH="1" flipV="1">
            <a:off x="9989348" y="3037902"/>
            <a:ext cx="251527" cy="1759508"/>
          </a:xfrm>
          <a:prstGeom prst="bentConnector3">
            <a:avLst>
              <a:gd name="adj1" fmla="val -90885"/>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853E53C7-98CE-0E83-1BDD-6CC918FE9D77}"/>
              </a:ext>
            </a:extLst>
          </p:cNvPr>
          <p:cNvSpPr txBox="1"/>
          <p:nvPr/>
        </p:nvSpPr>
        <p:spPr>
          <a:xfrm>
            <a:off x="9796754" y="3758237"/>
            <a:ext cx="636713" cy="369332"/>
          </a:xfrm>
          <a:prstGeom prst="rect">
            <a:avLst/>
          </a:prstGeom>
          <a:noFill/>
        </p:spPr>
        <p:txBody>
          <a:bodyPr wrap="none" rtlCol="0">
            <a:spAutoFit/>
          </a:bodyPr>
          <a:lstStyle/>
          <a:p>
            <a:r>
              <a:rPr lang="en-US" dirty="0"/>
              <a:t>true</a:t>
            </a:r>
            <a:endParaRPr lang="en-IN" dirty="0"/>
          </a:p>
        </p:txBody>
      </p:sp>
      <p:cxnSp>
        <p:nvCxnSpPr>
          <p:cNvPr id="19" name="Straight Arrow Connector 18">
            <a:extLst>
              <a:ext uri="{FF2B5EF4-FFF2-40B4-BE49-F238E27FC236}">
                <a16:creationId xmlns:a16="http://schemas.microsoft.com/office/drawing/2014/main" id="{A1B3E137-3F83-0B28-6675-8D8B314012D7}"/>
              </a:ext>
            </a:extLst>
          </p:cNvPr>
          <p:cNvCxnSpPr/>
          <p:nvPr/>
        </p:nvCxnSpPr>
        <p:spPr>
          <a:xfrm>
            <a:off x="8722793" y="5575177"/>
            <a:ext cx="0" cy="60368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0" name="TextBox 19">
            <a:extLst>
              <a:ext uri="{FF2B5EF4-FFF2-40B4-BE49-F238E27FC236}">
                <a16:creationId xmlns:a16="http://schemas.microsoft.com/office/drawing/2014/main" id="{323C3F77-9AAF-1D93-CE3A-B50CA27A9D37}"/>
              </a:ext>
            </a:extLst>
          </p:cNvPr>
          <p:cNvSpPr txBox="1"/>
          <p:nvPr/>
        </p:nvSpPr>
        <p:spPr>
          <a:xfrm>
            <a:off x="8781985" y="5615403"/>
            <a:ext cx="710451" cy="369332"/>
          </a:xfrm>
          <a:prstGeom prst="rect">
            <a:avLst/>
          </a:prstGeom>
          <a:noFill/>
        </p:spPr>
        <p:txBody>
          <a:bodyPr wrap="none" rtlCol="0">
            <a:spAutoFit/>
          </a:bodyPr>
          <a:lstStyle/>
          <a:p>
            <a:r>
              <a:rPr lang="en-US" dirty="0"/>
              <a:t>false</a:t>
            </a:r>
            <a:endParaRPr lang="en-IN" dirty="0"/>
          </a:p>
        </p:txBody>
      </p:sp>
      <p:sp>
        <p:nvSpPr>
          <p:cNvPr id="22" name="TextBox 21">
            <a:extLst>
              <a:ext uri="{FF2B5EF4-FFF2-40B4-BE49-F238E27FC236}">
                <a16:creationId xmlns:a16="http://schemas.microsoft.com/office/drawing/2014/main" id="{78F5C18E-549C-F232-41BE-824263817DBF}"/>
              </a:ext>
            </a:extLst>
          </p:cNvPr>
          <p:cNvSpPr txBox="1"/>
          <p:nvPr/>
        </p:nvSpPr>
        <p:spPr>
          <a:xfrm>
            <a:off x="8884580" y="2189666"/>
            <a:ext cx="471604" cy="369332"/>
          </a:xfrm>
          <a:prstGeom prst="rect">
            <a:avLst/>
          </a:prstGeom>
          <a:noFill/>
        </p:spPr>
        <p:txBody>
          <a:bodyPr wrap="none" rtlCol="0">
            <a:spAutoFit/>
          </a:bodyPr>
          <a:lstStyle/>
          <a:p>
            <a:r>
              <a:rPr lang="en-US" dirty="0"/>
              <a:t>do</a:t>
            </a:r>
            <a:endParaRPr lang="en-IN" dirty="0"/>
          </a:p>
        </p:txBody>
      </p:sp>
    </p:spTree>
    <p:extLst>
      <p:ext uri="{BB962C8B-B14F-4D97-AF65-F5344CB8AC3E}">
        <p14:creationId xmlns:p14="http://schemas.microsoft.com/office/powerpoint/2010/main" val="2397830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241F59-85D9-5CC0-8747-5F0F7B258A35}"/>
              </a:ext>
            </a:extLst>
          </p:cNvPr>
          <p:cNvSpPr>
            <a:spLocks noGrp="1"/>
          </p:cNvSpPr>
          <p:nvPr>
            <p:ph type="title"/>
          </p:nvPr>
        </p:nvSpPr>
        <p:spPr/>
        <p:txBody>
          <a:bodyPr/>
          <a:lstStyle/>
          <a:p>
            <a:r>
              <a:rPr lang="en-US" dirty="0"/>
              <a:t>while loops</a:t>
            </a:r>
            <a:endParaRPr lang="en-IN" dirty="0"/>
          </a:p>
        </p:txBody>
      </p:sp>
      <p:sp>
        <p:nvSpPr>
          <p:cNvPr id="5" name="TextBox 4">
            <a:extLst>
              <a:ext uri="{FF2B5EF4-FFF2-40B4-BE49-F238E27FC236}">
                <a16:creationId xmlns:a16="http://schemas.microsoft.com/office/drawing/2014/main" id="{B6EB730B-5D23-5A3F-35EF-A57D3E1FFC38}"/>
              </a:ext>
            </a:extLst>
          </p:cNvPr>
          <p:cNvSpPr txBox="1"/>
          <p:nvPr/>
        </p:nvSpPr>
        <p:spPr>
          <a:xfrm>
            <a:off x="414769" y="1146945"/>
            <a:ext cx="10029548" cy="1323439"/>
          </a:xfrm>
          <a:prstGeom prst="rect">
            <a:avLst/>
          </a:prstGeom>
          <a:noFill/>
        </p:spPr>
        <p:txBody>
          <a:bodyPr wrap="square">
            <a:spAutoFit/>
          </a:bodyPr>
          <a:lstStyle/>
          <a:p>
            <a:r>
              <a:rPr lang="en-US" sz="2000" b="0" i="0" dirty="0">
                <a:solidFill>
                  <a:srgbClr val="333333"/>
                </a:solidFill>
                <a:effectLst/>
                <a:latin typeface="Calibri" panose="020F0502020204030204" pitchFamily="34" charset="0"/>
                <a:cs typeface="Calibri" panose="020F0502020204030204" pitchFamily="34" charset="0"/>
              </a:rPr>
              <a:t>While loop is also known as a pre-tested loop. In general, a while loop allows a part of the code to be executed multiple times depending upon a given Boolean condition. It can be viewed as a repeating if statement. The while loop is mostly used in the case where the number of iterations is not known in advance.</a:t>
            </a:r>
            <a:endParaRPr lang="en-IN" sz="20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D5ED7A46-5DBC-C324-2F17-EF4FAAF09874}"/>
              </a:ext>
            </a:extLst>
          </p:cNvPr>
          <p:cNvPicPr>
            <a:picLocks noChangeAspect="1"/>
          </p:cNvPicPr>
          <p:nvPr/>
        </p:nvPicPr>
        <p:blipFill>
          <a:blip r:embed="rId2"/>
          <a:stretch>
            <a:fillRect/>
          </a:stretch>
        </p:blipFill>
        <p:spPr>
          <a:xfrm>
            <a:off x="724193" y="3033204"/>
            <a:ext cx="4705350" cy="1981200"/>
          </a:xfrm>
          <a:prstGeom prst="rect">
            <a:avLst/>
          </a:prstGeom>
        </p:spPr>
      </p:pic>
      <p:cxnSp>
        <p:nvCxnSpPr>
          <p:cNvPr id="8" name="Straight Arrow Connector 7">
            <a:extLst>
              <a:ext uri="{FF2B5EF4-FFF2-40B4-BE49-F238E27FC236}">
                <a16:creationId xmlns:a16="http://schemas.microsoft.com/office/drawing/2014/main" id="{C2D1D871-6633-5F1A-6E78-C091D281C2D5}"/>
              </a:ext>
            </a:extLst>
          </p:cNvPr>
          <p:cNvCxnSpPr>
            <a:cxnSpLocks/>
          </p:cNvCxnSpPr>
          <p:nvPr/>
        </p:nvCxnSpPr>
        <p:spPr>
          <a:xfrm>
            <a:off x="8781986" y="2112886"/>
            <a:ext cx="0" cy="42709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Rectangle: Rounded Corners 8">
            <a:extLst>
              <a:ext uri="{FF2B5EF4-FFF2-40B4-BE49-F238E27FC236}">
                <a16:creationId xmlns:a16="http://schemas.microsoft.com/office/drawing/2014/main" id="{9FCBCF5F-0651-66CD-DF32-EA876D894E5F}"/>
              </a:ext>
            </a:extLst>
          </p:cNvPr>
          <p:cNvSpPr/>
          <p:nvPr/>
        </p:nvSpPr>
        <p:spPr>
          <a:xfrm>
            <a:off x="7574620" y="4670562"/>
            <a:ext cx="2414725" cy="870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statement</a:t>
            </a:r>
            <a:endParaRPr lang="en-IN" dirty="0"/>
          </a:p>
        </p:txBody>
      </p:sp>
      <p:sp>
        <p:nvSpPr>
          <p:cNvPr id="10" name="Flowchart: Decision 9">
            <a:extLst>
              <a:ext uri="{FF2B5EF4-FFF2-40B4-BE49-F238E27FC236}">
                <a16:creationId xmlns:a16="http://schemas.microsoft.com/office/drawing/2014/main" id="{A011B51C-9928-A1BD-97E4-3FA4FEE96F5B}"/>
              </a:ext>
            </a:extLst>
          </p:cNvPr>
          <p:cNvSpPr/>
          <p:nvPr/>
        </p:nvSpPr>
        <p:spPr>
          <a:xfrm>
            <a:off x="7263903" y="2617750"/>
            <a:ext cx="3036163" cy="138491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a:t>
            </a:r>
            <a:endParaRPr lang="en-IN" dirty="0"/>
          </a:p>
        </p:txBody>
      </p:sp>
      <p:cxnSp>
        <p:nvCxnSpPr>
          <p:cNvPr id="11" name="Straight Arrow Connector 10">
            <a:extLst>
              <a:ext uri="{FF2B5EF4-FFF2-40B4-BE49-F238E27FC236}">
                <a16:creationId xmlns:a16="http://schemas.microsoft.com/office/drawing/2014/main" id="{4651DDD6-5366-4484-21FC-2D96A38DDA71}"/>
              </a:ext>
            </a:extLst>
          </p:cNvPr>
          <p:cNvCxnSpPr>
            <a:cxnSpLocks/>
          </p:cNvCxnSpPr>
          <p:nvPr/>
        </p:nvCxnSpPr>
        <p:spPr>
          <a:xfrm>
            <a:off x="8781983" y="4023804"/>
            <a:ext cx="0" cy="57926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TextBox 12">
            <a:extLst>
              <a:ext uri="{FF2B5EF4-FFF2-40B4-BE49-F238E27FC236}">
                <a16:creationId xmlns:a16="http://schemas.microsoft.com/office/drawing/2014/main" id="{F73C77E5-3273-B10E-758F-8E629FEF12CE}"/>
              </a:ext>
            </a:extLst>
          </p:cNvPr>
          <p:cNvSpPr txBox="1"/>
          <p:nvPr/>
        </p:nvSpPr>
        <p:spPr>
          <a:xfrm>
            <a:off x="7100904" y="4109931"/>
            <a:ext cx="636713" cy="369332"/>
          </a:xfrm>
          <a:prstGeom prst="rect">
            <a:avLst/>
          </a:prstGeom>
          <a:noFill/>
        </p:spPr>
        <p:txBody>
          <a:bodyPr wrap="none" rtlCol="0">
            <a:spAutoFit/>
          </a:bodyPr>
          <a:lstStyle/>
          <a:p>
            <a:r>
              <a:rPr lang="en-US" dirty="0"/>
              <a:t>true</a:t>
            </a:r>
            <a:endParaRPr lang="en-IN" dirty="0"/>
          </a:p>
        </p:txBody>
      </p:sp>
      <p:cxnSp>
        <p:nvCxnSpPr>
          <p:cNvPr id="14" name="Straight Arrow Connector 13">
            <a:extLst>
              <a:ext uri="{FF2B5EF4-FFF2-40B4-BE49-F238E27FC236}">
                <a16:creationId xmlns:a16="http://schemas.microsoft.com/office/drawing/2014/main" id="{C776E68A-E357-2103-D240-7E13734E27AC}"/>
              </a:ext>
            </a:extLst>
          </p:cNvPr>
          <p:cNvCxnSpPr/>
          <p:nvPr/>
        </p:nvCxnSpPr>
        <p:spPr>
          <a:xfrm>
            <a:off x="8781982" y="5629628"/>
            <a:ext cx="0" cy="60368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5" name="TextBox 14">
            <a:extLst>
              <a:ext uri="{FF2B5EF4-FFF2-40B4-BE49-F238E27FC236}">
                <a16:creationId xmlns:a16="http://schemas.microsoft.com/office/drawing/2014/main" id="{67B82042-231C-645D-B80D-4D50D3E7F469}"/>
              </a:ext>
            </a:extLst>
          </p:cNvPr>
          <p:cNvSpPr txBox="1"/>
          <p:nvPr/>
        </p:nvSpPr>
        <p:spPr>
          <a:xfrm>
            <a:off x="10089091" y="4485896"/>
            <a:ext cx="710451" cy="369332"/>
          </a:xfrm>
          <a:prstGeom prst="rect">
            <a:avLst/>
          </a:prstGeom>
          <a:noFill/>
        </p:spPr>
        <p:txBody>
          <a:bodyPr wrap="none" rtlCol="0">
            <a:spAutoFit/>
          </a:bodyPr>
          <a:lstStyle/>
          <a:p>
            <a:r>
              <a:rPr lang="en-US" dirty="0"/>
              <a:t>false</a:t>
            </a:r>
            <a:endParaRPr lang="en-IN" dirty="0"/>
          </a:p>
        </p:txBody>
      </p:sp>
      <p:cxnSp>
        <p:nvCxnSpPr>
          <p:cNvPr id="23" name="Connector: Elbow 22">
            <a:extLst>
              <a:ext uri="{FF2B5EF4-FFF2-40B4-BE49-F238E27FC236}">
                <a16:creationId xmlns:a16="http://schemas.microsoft.com/office/drawing/2014/main" id="{AB98287B-B1D6-D8F6-BB3B-C602D0285482}"/>
              </a:ext>
            </a:extLst>
          </p:cNvPr>
          <p:cNvCxnSpPr>
            <a:cxnSpLocks/>
            <a:stCxn id="10" idx="3"/>
          </p:cNvCxnSpPr>
          <p:nvPr/>
        </p:nvCxnSpPr>
        <p:spPr>
          <a:xfrm>
            <a:off x="10300066" y="3310209"/>
            <a:ext cx="451513" cy="2522420"/>
          </a:xfrm>
          <a:prstGeom prst="bentConnector2">
            <a:avLst/>
          </a:prstGeom>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4F97C731-E8B7-515D-5C93-5987956F7F83}"/>
              </a:ext>
            </a:extLst>
          </p:cNvPr>
          <p:cNvCxnSpPr>
            <a:cxnSpLocks/>
          </p:cNvCxnSpPr>
          <p:nvPr/>
        </p:nvCxnSpPr>
        <p:spPr>
          <a:xfrm flipH="1">
            <a:off x="8855723" y="5832629"/>
            <a:ext cx="1895856" cy="2113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Connector: Elbow 28">
            <a:extLst>
              <a:ext uri="{FF2B5EF4-FFF2-40B4-BE49-F238E27FC236}">
                <a16:creationId xmlns:a16="http://schemas.microsoft.com/office/drawing/2014/main" id="{B7A2348A-986D-7D15-CC14-05499153C1FA}"/>
              </a:ext>
            </a:extLst>
          </p:cNvPr>
          <p:cNvCxnSpPr>
            <a:stCxn id="9" idx="1"/>
            <a:endCxn id="10" idx="1"/>
          </p:cNvCxnSpPr>
          <p:nvPr/>
        </p:nvCxnSpPr>
        <p:spPr>
          <a:xfrm rot="10800000">
            <a:off x="7263904" y="3310210"/>
            <a:ext cx="310717" cy="1795359"/>
          </a:xfrm>
          <a:prstGeom prst="bentConnector3">
            <a:avLst>
              <a:gd name="adj1" fmla="val 173572"/>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6587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A74C8A-73CB-2BC1-4996-98DC77373233}"/>
              </a:ext>
            </a:extLst>
          </p:cNvPr>
          <p:cNvSpPr>
            <a:spLocks noGrp="1"/>
          </p:cNvSpPr>
          <p:nvPr>
            <p:ph type="title"/>
          </p:nvPr>
        </p:nvSpPr>
        <p:spPr>
          <a:xfrm>
            <a:off x="2836120" y="1076862"/>
            <a:ext cx="4869698" cy="731520"/>
          </a:xfrm>
        </p:spPr>
        <p:txBody>
          <a:bodyPr>
            <a:normAutofit/>
          </a:bodyPr>
          <a:lstStyle/>
          <a:p>
            <a:r>
              <a:rPr lang="en-US" sz="3600" b="0" dirty="0">
                <a:latin typeface="Calibri" panose="020F0502020204030204" pitchFamily="34" charset="0"/>
                <a:cs typeface="Calibri" panose="020F0502020204030204" pitchFamily="34" charset="0"/>
              </a:rPr>
              <a:t>Properties of while loop</a:t>
            </a:r>
            <a:endParaRPr lang="en-IN" sz="3600" b="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7591E1C6-B4F9-5F4B-6449-5BDA3302946D}"/>
              </a:ext>
            </a:extLst>
          </p:cNvPr>
          <p:cNvSpPr txBox="1"/>
          <p:nvPr/>
        </p:nvSpPr>
        <p:spPr>
          <a:xfrm>
            <a:off x="570760" y="2004261"/>
            <a:ext cx="11050479" cy="3046988"/>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A conditional expression is used to check the condition. The statements defined inside the while loop will repeatedly execute until the given condition fails.</a:t>
            </a:r>
          </a:p>
          <a:p>
            <a:pPr marL="342900" indent="-342900" algn="just">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The condition will be true if it returns 0. The condition will be false if it returns any non-zero number.</a:t>
            </a:r>
          </a:p>
          <a:p>
            <a:pPr marL="342900" indent="-342900" algn="just">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In while loop, the condition expression is compulsory.</a:t>
            </a:r>
          </a:p>
          <a:p>
            <a:pPr marL="342900" indent="-342900" algn="just">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Running a while loop without a body is possible.</a:t>
            </a:r>
          </a:p>
          <a:p>
            <a:pPr marL="342900" indent="-342900" algn="just">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We can have more than one conditional expression in while loop.</a:t>
            </a:r>
          </a:p>
          <a:p>
            <a:pPr marL="342900" indent="-342900" algn="just">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If the loop body contains only one statement, then the braces are optional.</a:t>
            </a:r>
          </a:p>
        </p:txBody>
      </p:sp>
      <p:sp>
        <p:nvSpPr>
          <p:cNvPr id="6" name="Title 2">
            <a:extLst>
              <a:ext uri="{FF2B5EF4-FFF2-40B4-BE49-F238E27FC236}">
                <a16:creationId xmlns:a16="http://schemas.microsoft.com/office/drawing/2014/main" id="{7721F64A-2245-36FB-716A-3F057BC4C966}"/>
              </a:ext>
            </a:extLst>
          </p:cNvPr>
          <p:cNvSpPr txBox="1">
            <a:spLocks/>
          </p:cNvSpPr>
          <p:nvPr/>
        </p:nvSpPr>
        <p:spPr>
          <a:xfrm>
            <a:off x="243840" y="91440"/>
            <a:ext cx="10371406" cy="731520"/>
          </a:xfrm>
          <a:prstGeom prst="rect">
            <a:avLst/>
          </a:prstGeom>
        </p:spPr>
        <p:txBody>
          <a:bodyPr vert="horz" rtlCol="0" anchor="ctr">
            <a:normAutofit/>
            <a:scene3d>
              <a:camera prst="orthographicFront"/>
              <a:lightRig rig="soft" dir="t"/>
            </a:scene3d>
            <a:sp3d prstMaterial="softEdge">
              <a:bevelT w="25400" h="25400"/>
            </a:sp3d>
          </a:bodyPr>
          <a:lstStyle>
            <a:lvl1pPr algn="l" rtl="0" eaLnBrk="1" fontAlgn="base" hangingPunct="1">
              <a:spcBef>
                <a:spcPct val="0"/>
              </a:spcBef>
              <a:spcAft>
                <a:spcPct val="0"/>
              </a:spcAft>
              <a:defRPr sz="3200" b="1" kern="1200">
                <a:solidFill>
                  <a:srgbClr val="0070C0"/>
                </a:solidFill>
                <a:effectLst>
                  <a:outerShdw blurRad="31750" dist="25400" dir="5400000" algn="tl" rotWithShape="0">
                    <a:srgbClr val="000000">
                      <a:alpha val="25000"/>
                    </a:srgbClr>
                  </a:outerShdw>
                </a:effectLst>
                <a:latin typeface="Century Gothic" panose="020B0502020202020204" pitchFamily="34" charset="0"/>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a:lstStyle>
          <a:p>
            <a:r>
              <a:rPr lang="en-US"/>
              <a:t>while loops</a:t>
            </a:r>
            <a:endParaRPr lang="en-IN" dirty="0"/>
          </a:p>
        </p:txBody>
      </p:sp>
    </p:spTree>
    <p:extLst>
      <p:ext uri="{BB962C8B-B14F-4D97-AF65-F5344CB8AC3E}">
        <p14:creationId xmlns:p14="http://schemas.microsoft.com/office/powerpoint/2010/main" val="3298984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C14A15-40B3-005A-8B90-ED63AF4FBE90}"/>
              </a:ext>
            </a:extLst>
          </p:cNvPr>
          <p:cNvSpPr>
            <a:spLocks noGrp="1"/>
          </p:cNvSpPr>
          <p:nvPr>
            <p:ph type="title"/>
          </p:nvPr>
        </p:nvSpPr>
        <p:spPr/>
        <p:txBody>
          <a:bodyPr/>
          <a:lstStyle/>
          <a:p>
            <a:r>
              <a:rPr lang="en-US" dirty="0"/>
              <a:t>For loop in c</a:t>
            </a:r>
            <a:endParaRPr lang="en-IN" dirty="0"/>
          </a:p>
        </p:txBody>
      </p:sp>
      <p:sp>
        <p:nvSpPr>
          <p:cNvPr id="5" name="TextBox 4">
            <a:extLst>
              <a:ext uri="{FF2B5EF4-FFF2-40B4-BE49-F238E27FC236}">
                <a16:creationId xmlns:a16="http://schemas.microsoft.com/office/drawing/2014/main" id="{7AEFD1A1-E722-178F-A664-7C9B956ECDC9}"/>
              </a:ext>
            </a:extLst>
          </p:cNvPr>
          <p:cNvSpPr txBox="1"/>
          <p:nvPr/>
        </p:nvSpPr>
        <p:spPr>
          <a:xfrm>
            <a:off x="309635" y="953293"/>
            <a:ext cx="7014442" cy="1015663"/>
          </a:xfrm>
          <a:prstGeom prst="rect">
            <a:avLst/>
          </a:prstGeom>
          <a:noFill/>
        </p:spPr>
        <p:txBody>
          <a:bodyPr wrap="square">
            <a:spAutoFit/>
          </a:bodyPr>
          <a:lstStyle/>
          <a:p>
            <a:r>
              <a:rPr lang="en-US" sz="2000" i="0" dirty="0">
                <a:solidFill>
                  <a:srgbClr val="333333"/>
                </a:solidFill>
                <a:effectLst/>
                <a:latin typeface="Calibri" panose="020F0502020204030204" pitchFamily="34" charset="0"/>
                <a:cs typeface="Calibri" panose="020F0502020204030204" pitchFamily="34" charset="0"/>
              </a:rPr>
              <a:t>The for loop in C language is used to iterate the statements or a part of the program several times. It is frequently used to traverse the data structures like the array and linked list.</a:t>
            </a:r>
            <a:endParaRPr lang="en-IN" sz="20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CB4A6018-DC6F-1E7E-8782-7EAA9492B669}"/>
              </a:ext>
            </a:extLst>
          </p:cNvPr>
          <p:cNvPicPr>
            <a:picLocks noChangeAspect="1"/>
          </p:cNvPicPr>
          <p:nvPr/>
        </p:nvPicPr>
        <p:blipFill>
          <a:blip r:embed="rId2"/>
          <a:stretch>
            <a:fillRect/>
          </a:stretch>
        </p:blipFill>
        <p:spPr>
          <a:xfrm>
            <a:off x="326437" y="2546780"/>
            <a:ext cx="6343650" cy="1981200"/>
          </a:xfrm>
          <a:prstGeom prst="rect">
            <a:avLst/>
          </a:prstGeom>
        </p:spPr>
      </p:pic>
      <p:sp>
        <p:nvSpPr>
          <p:cNvPr id="8" name="Rectangle: Rounded Corners 7">
            <a:extLst>
              <a:ext uri="{FF2B5EF4-FFF2-40B4-BE49-F238E27FC236}">
                <a16:creationId xmlns:a16="http://schemas.microsoft.com/office/drawing/2014/main" id="{49CC5887-62A2-88ED-65C8-A0FFE40B87AB}"/>
              </a:ext>
            </a:extLst>
          </p:cNvPr>
          <p:cNvSpPr/>
          <p:nvPr/>
        </p:nvSpPr>
        <p:spPr>
          <a:xfrm>
            <a:off x="8561681" y="1506051"/>
            <a:ext cx="2272683" cy="52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Initialization</a:t>
            </a:r>
            <a:endParaRPr lang="en-IN" dirty="0"/>
          </a:p>
        </p:txBody>
      </p:sp>
      <p:sp>
        <p:nvSpPr>
          <p:cNvPr id="9" name="Flowchart: Decision 8">
            <a:extLst>
              <a:ext uri="{FF2B5EF4-FFF2-40B4-BE49-F238E27FC236}">
                <a16:creationId xmlns:a16="http://schemas.microsoft.com/office/drawing/2014/main" id="{993FC6E5-5DDF-CF11-DE6B-2E443AC883D0}"/>
              </a:ext>
            </a:extLst>
          </p:cNvPr>
          <p:cNvSpPr/>
          <p:nvPr/>
        </p:nvSpPr>
        <p:spPr>
          <a:xfrm>
            <a:off x="8368340" y="2547575"/>
            <a:ext cx="2716566" cy="98924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a:t>
            </a:r>
            <a:endParaRPr lang="en-IN" dirty="0"/>
          </a:p>
        </p:txBody>
      </p:sp>
      <p:cxnSp>
        <p:nvCxnSpPr>
          <p:cNvPr id="10" name="Straight Arrow Connector 9">
            <a:extLst>
              <a:ext uri="{FF2B5EF4-FFF2-40B4-BE49-F238E27FC236}">
                <a16:creationId xmlns:a16="http://schemas.microsoft.com/office/drawing/2014/main" id="{A9B7AEE4-B81D-B2CD-8E05-6010AC7CDDC5}"/>
              </a:ext>
            </a:extLst>
          </p:cNvPr>
          <p:cNvCxnSpPr>
            <a:cxnSpLocks/>
          </p:cNvCxnSpPr>
          <p:nvPr/>
        </p:nvCxnSpPr>
        <p:spPr>
          <a:xfrm>
            <a:off x="9726623" y="2103383"/>
            <a:ext cx="0" cy="37064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2" name="Rectangle: Rounded Corners 11">
            <a:extLst>
              <a:ext uri="{FF2B5EF4-FFF2-40B4-BE49-F238E27FC236}">
                <a16:creationId xmlns:a16="http://schemas.microsoft.com/office/drawing/2014/main" id="{CCFB3F91-B5EE-03EF-B572-2877CB8299A1}"/>
              </a:ext>
            </a:extLst>
          </p:cNvPr>
          <p:cNvSpPr/>
          <p:nvPr/>
        </p:nvSpPr>
        <p:spPr>
          <a:xfrm>
            <a:off x="8590281" y="4004197"/>
            <a:ext cx="2272683" cy="52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statement</a:t>
            </a:r>
            <a:endParaRPr lang="en-IN" dirty="0"/>
          </a:p>
        </p:txBody>
      </p:sp>
      <p:sp>
        <p:nvSpPr>
          <p:cNvPr id="13" name="Rectangle: Rounded Corners 12">
            <a:extLst>
              <a:ext uri="{FF2B5EF4-FFF2-40B4-BE49-F238E27FC236}">
                <a16:creationId xmlns:a16="http://schemas.microsoft.com/office/drawing/2014/main" id="{77825882-9E4C-DAE3-E2E1-E673AEF87AC6}"/>
              </a:ext>
            </a:extLst>
          </p:cNvPr>
          <p:cNvSpPr/>
          <p:nvPr/>
        </p:nvSpPr>
        <p:spPr>
          <a:xfrm>
            <a:off x="8590281" y="5056575"/>
            <a:ext cx="2272683" cy="52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Inc/dec</a:t>
            </a:r>
            <a:endParaRPr lang="en-IN" dirty="0"/>
          </a:p>
        </p:txBody>
      </p:sp>
      <p:cxnSp>
        <p:nvCxnSpPr>
          <p:cNvPr id="14" name="Straight Arrow Connector 13">
            <a:extLst>
              <a:ext uri="{FF2B5EF4-FFF2-40B4-BE49-F238E27FC236}">
                <a16:creationId xmlns:a16="http://schemas.microsoft.com/office/drawing/2014/main" id="{66054DFA-ABD2-7F9D-4A6E-F5F433991B7A}"/>
              </a:ext>
            </a:extLst>
          </p:cNvPr>
          <p:cNvCxnSpPr>
            <a:cxnSpLocks/>
          </p:cNvCxnSpPr>
          <p:nvPr/>
        </p:nvCxnSpPr>
        <p:spPr>
          <a:xfrm>
            <a:off x="9730069" y="3585188"/>
            <a:ext cx="0" cy="37064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a:extLst>
              <a:ext uri="{FF2B5EF4-FFF2-40B4-BE49-F238E27FC236}">
                <a16:creationId xmlns:a16="http://schemas.microsoft.com/office/drawing/2014/main" id="{1294A54B-D018-28DE-23AD-DAB373210617}"/>
              </a:ext>
            </a:extLst>
          </p:cNvPr>
          <p:cNvCxnSpPr>
            <a:cxnSpLocks/>
          </p:cNvCxnSpPr>
          <p:nvPr/>
        </p:nvCxnSpPr>
        <p:spPr>
          <a:xfrm>
            <a:off x="9726621" y="4606956"/>
            <a:ext cx="0" cy="37064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Connector: Elbow 16">
            <a:extLst>
              <a:ext uri="{FF2B5EF4-FFF2-40B4-BE49-F238E27FC236}">
                <a16:creationId xmlns:a16="http://schemas.microsoft.com/office/drawing/2014/main" id="{B1999F26-57F9-B1F1-61C1-9BEA54E2B568}"/>
              </a:ext>
            </a:extLst>
          </p:cNvPr>
          <p:cNvCxnSpPr>
            <a:stCxn id="13" idx="2"/>
            <a:endCxn id="9" idx="1"/>
          </p:cNvCxnSpPr>
          <p:nvPr/>
        </p:nvCxnSpPr>
        <p:spPr>
          <a:xfrm rot="5400000" flipH="1">
            <a:off x="7778402" y="3632138"/>
            <a:ext cx="2538159" cy="1358283"/>
          </a:xfrm>
          <a:prstGeom prst="bentConnector4">
            <a:avLst>
              <a:gd name="adj1" fmla="val -9007"/>
              <a:gd name="adj2" fmla="val 116830"/>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TextBox 17">
            <a:extLst>
              <a:ext uri="{FF2B5EF4-FFF2-40B4-BE49-F238E27FC236}">
                <a16:creationId xmlns:a16="http://schemas.microsoft.com/office/drawing/2014/main" id="{21BCF43D-0E0B-4E5C-5F01-0D0F62A0AC2A}"/>
              </a:ext>
            </a:extLst>
          </p:cNvPr>
          <p:cNvSpPr txBox="1"/>
          <p:nvPr/>
        </p:nvSpPr>
        <p:spPr>
          <a:xfrm>
            <a:off x="8590281" y="3513709"/>
            <a:ext cx="636713" cy="369332"/>
          </a:xfrm>
          <a:prstGeom prst="rect">
            <a:avLst/>
          </a:prstGeom>
          <a:noFill/>
        </p:spPr>
        <p:txBody>
          <a:bodyPr wrap="none" rtlCol="0">
            <a:spAutoFit/>
          </a:bodyPr>
          <a:lstStyle/>
          <a:p>
            <a:r>
              <a:rPr lang="en-US" dirty="0"/>
              <a:t>true</a:t>
            </a:r>
            <a:endParaRPr lang="en-IN" dirty="0"/>
          </a:p>
        </p:txBody>
      </p:sp>
      <p:cxnSp>
        <p:nvCxnSpPr>
          <p:cNvPr id="19" name="Straight Arrow Connector 18">
            <a:extLst>
              <a:ext uri="{FF2B5EF4-FFF2-40B4-BE49-F238E27FC236}">
                <a16:creationId xmlns:a16="http://schemas.microsoft.com/office/drawing/2014/main" id="{3B96EA7D-64EF-939F-9257-A1C1839706CD}"/>
              </a:ext>
            </a:extLst>
          </p:cNvPr>
          <p:cNvCxnSpPr>
            <a:cxnSpLocks/>
          </p:cNvCxnSpPr>
          <p:nvPr/>
        </p:nvCxnSpPr>
        <p:spPr>
          <a:xfrm>
            <a:off x="9721191" y="1050628"/>
            <a:ext cx="0" cy="37064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a:extLst>
              <a:ext uri="{FF2B5EF4-FFF2-40B4-BE49-F238E27FC236}">
                <a16:creationId xmlns:a16="http://schemas.microsoft.com/office/drawing/2014/main" id="{E6CFDA97-A8E5-5B37-8895-87183A8AE8F3}"/>
              </a:ext>
            </a:extLst>
          </p:cNvPr>
          <p:cNvCxnSpPr>
            <a:cxnSpLocks/>
          </p:cNvCxnSpPr>
          <p:nvPr/>
        </p:nvCxnSpPr>
        <p:spPr>
          <a:xfrm>
            <a:off x="9730069" y="5831620"/>
            <a:ext cx="0" cy="43465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Connector: Elbow 26">
            <a:extLst>
              <a:ext uri="{FF2B5EF4-FFF2-40B4-BE49-F238E27FC236}">
                <a16:creationId xmlns:a16="http://schemas.microsoft.com/office/drawing/2014/main" id="{423B92C3-2475-3D95-7670-A37076FC7DC0}"/>
              </a:ext>
            </a:extLst>
          </p:cNvPr>
          <p:cNvCxnSpPr>
            <a:cxnSpLocks/>
            <a:stCxn id="9" idx="3"/>
          </p:cNvCxnSpPr>
          <p:nvPr/>
        </p:nvCxnSpPr>
        <p:spPr>
          <a:xfrm>
            <a:off x="11084906" y="3042199"/>
            <a:ext cx="221941" cy="2789421"/>
          </a:xfrm>
          <a:prstGeom prst="bentConnector2">
            <a:avLst/>
          </a:prstGeom>
        </p:spPr>
        <p:style>
          <a:lnRef idx="3">
            <a:schemeClr val="accent1"/>
          </a:lnRef>
          <a:fillRef idx="0">
            <a:schemeClr val="accent1"/>
          </a:fillRef>
          <a:effectRef idx="2">
            <a:schemeClr val="accent1"/>
          </a:effectRef>
          <a:fontRef idx="minor">
            <a:schemeClr val="tx1"/>
          </a:fontRef>
        </p:style>
      </p:cxnSp>
      <p:cxnSp>
        <p:nvCxnSpPr>
          <p:cNvPr id="29" name="Straight Arrow Connector 28">
            <a:extLst>
              <a:ext uri="{FF2B5EF4-FFF2-40B4-BE49-F238E27FC236}">
                <a16:creationId xmlns:a16="http://schemas.microsoft.com/office/drawing/2014/main" id="{C964FD13-E74D-2551-3A99-FF1D98A7754D}"/>
              </a:ext>
            </a:extLst>
          </p:cNvPr>
          <p:cNvCxnSpPr>
            <a:cxnSpLocks/>
          </p:cNvCxnSpPr>
          <p:nvPr/>
        </p:nvCxnSpPr>
        <p:spPr>
          <a:xfrm flipH="1">
            <a:off x="9730069" y="5831620"/>
            <a:ext cx="157677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2" name="TextBox 31">
            <a:extLst>
              <a:ext uri="{FF2B5EF4-FFF2-40B4-BE49-F238E27FC236}">
                <a16:creationId xmlns:a16="http://schemas.microsoft.com/office/drawing/2014/main" id="{DA409EDD-0389-CBC0-6340-AD0E93DD936C}"/>
              </a:ext>
            </a:extLst>
          </p:cNvPr>
          <p:cNvSpPr txBox="1"/>
          <p:nvPr/>
        </p:nvSpPr>
        <p:spPr>
          <a:xfrm>
            <a:off x="10951621" y="2671945"/>
            <a:ext cx="710451" cy="369332"/>
          </a:xfrm>
          <a:prstGeom prst="rect">
            <a:avLst/>
          </a:prstGeom>
          <a:noFill/>
        </p:spPr>
        <p:txBody>
          <a:bodyPr wrap="none" rtlCol="0">
            <a:spAutoFit/>
          </a:bodyPr>
          <a:lstStyle/>
          <a:p>
            <a:r>
              <a:rPr lang="en-US" dirty="0"/>
              <a:t>false</a:t>
            </a:r>
            <a:endParaRPr lang="en-IN" dirty="0"/>
          </a:p>
        </p:txBody>
      </p:sp>
    </p:spTree>
    <p:extLst>
      <p:ext uri="{BB962C8B-B14F-4D97-AF65-F5344CB8AC3E}">
        <p14:creationId xmlns:p14="http://schemas.microsoft.com/office/powerpoint/2010/main" val="7527313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I Theme 2020">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METI Theme 2020" id="{001292FF-985B-4AF9-99AD-D9A44891CC99}" vid="{76C3BF89-5F68-4906-9437-2F13FDA2466E}"/>
    </a:ext>
  </a:extLst>
</a:theme>
</file>

<file path=docProps/app.xml><?xml version="1.0" encoding="utf-8"?>
<Properties xmlns="http://schemas.openxmlformats.org/officeDocument/2006/extended-properties" xmlns:vt="http://schemas.openxmlformats.org/officeDocument/2006/docPropsVTypes">
  <Template>c_lan_decision_making</Template>
  <TotalTime>159</TotalTime>
  <Words>482</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Arial</vt:lpstr>
      <vt:lpstr>Calibri</vt:lpstr>
      <vt:lpstr>Century Gothic</vt:lpstr>
      <vt:lpstr>erdana</vt:lpstr>
      <vt:lpstr>Lucida Sans Unicode</vt:lpstr>
      <vt:lpstr>Verdana</vt:lpstr>
      <vt:lpstr>Wingdings</vt:lpstr>
      <vt:lpstr>Wingdings 2</vt:lpstr>
      <vt:lpstr>Wingdings 3</vt:lpstr>
      <vt:lpstr>METI Theme 2020</vt:lpstr>
      <vt:lpstr>C loops</vt:lpstr>
      <vt:lpstr>C Loops</vt:lpstr>
      <vt:lpstr>do-while loop in C</vt:lpstr>
      <vt:lpstr>while loops</vt:lpstr>
      <vt:lpstr>Properties of while loop</vt:lpstr>
      <vt:lpstr>For loop in 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decision making</dc:title>
  <dc:creator>Yogesh M Iggalore</dc:creator>
  <cp:lastModifiedBy>Yogesh M Iggalore</cp:lastModifiedBy>
  <cp:revision>91</cp:revision>
  <dcterms:created xsi:type="dcterms:W3CDTF">2022-07-25T17:38:20Z</dcterms:created>
  <dcterms:modified xsi:type="dcterms:W3CDTF">2022-07-28T18:11:20Z</dcterms:modified>
</cp:coreProperties>
</file>