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58" r:id="rId3"/>
    <p:sldId id="306" r:id="rId4"/>
    <p:sldId id="304" r:id="rId5"/>
    <p:sldId id="305" r:id="rId6"/>
    <p:sldId id="259" r:id="rId7"/>
    <p:sldId id="274" r:id="rId8"/>
    <p:sldId id="303" r:id="rId9"/>
    <p:sldId id="275" r:id="rId10"/>
    <p:sldId id="261" r:id="rId11"/>
    <p:sldId id="263" r:id="rId12"/>
    <p:sldId id="287" r:id="rId13"/>
    <p:sldId id="289" r:id="rId14"/>
    <p:sldId id="294" r:id="rId15"/>
    <p:sldId id="285" r:id="rId16"/>
    <p:sldId id="295" r:id="rId17"/>
    <p:sldId id="297" r:id="rId18"/>
    <p:sldId id="298" r:id="rId19"/>
    <p:sldId id="288" r:id="rId20"/>
    <p:sldId id="301" r:id="rId21"/>
    <p:sldId id="266" r:id="rId22"/>
    <p:sldId id="292" r:id="rId23"/>
    <p:sldId id="260" r:id="rId24"/>
    <p:sldId id="272" r:id="rId25"/>
    <p:sldId id="307" r:id="rId26"/>
    <p:sldId id="308" r:id="rId27"/>
    <p:sldId id="309" r:id="rId28"/>
    <p:sldId id="310" r:id="rId29"/>
    <p:sldId id="311" r:id="rId30"/>
    <p:sldId id="313" r:id="rId31"/>
    <p:sldId id="312"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299"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81275-8E51-48E0-95ED-6B7DE4562DF6}" type="datetimeFigureOut">
              <a:rPr lang="en-IN" smtClean="0"/>
              <a:t>29-06-2022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68B9E-8D6E-4C37-865D-0FD4C4D1E0EE}" type="slidenum">
              <a:rPr lang="en-IN" smtClean="0"/>
              <a:t>‹#›</a:t>
            </a:fld>
            <a:endParaRPr lang="en-IN"/>
          </a:p>
        </p:txBody>
      </p:sp>
    </p:spTree>
    <p:extLst>
      <p:ext uri="{BB962C8B-B14F-4D97-AF65-F5344CB8AC3E}">
        <p14:creationId xmlns:p14="http://schemas.microsoft.com/office/powerpoint/2010/main" val="3535938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8</a:t>
            </a:fld>
            <a:endParaRPr lang="en-US"/>
          </a:p>
        </p:txBody>
      </p:sp>
    </p:spTree>
    <p:extLst>
      <p:ext uri="{BB962C8B-B14F-4D97-AF65-F5344CB8AC3E}">
        <p14:creationId xmlns:p14="http://schemas.microsoft.com/office/powerpoint/2010/main" val="1632991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85EDB2-0373-4580-B53D-9A226ACAD626}"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meti.in/"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ight Triangle 3"/>
          <p:cNvSpPr/>
          <p:nvPr/>
        </p:nvSpPr>
        <p:spPr>
          <a:xfrm>
            <a:off x="0" y="433091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Slide Number Placeholder 26"/>
          <p:cNvSpPr>
            <a:spLocks noGrp="1"/>
          </p:cNvSpPr>
          <p:nvPr>
            <p:ph type="sldNum" sz="quarter" idx="12"/>
          </p:nvPr>
        </p:nvSpPr>
        <p:spPr/>
        <p:txBody>
          <a:bodyPr/>
          <a:lstStyle>
            <a:lvl1pPr>
              <a:defRPr>
                <a:solidFill>
                  <a:srgbClr val="FFFFFF"/>
                </a:solidFill>
              </a:defRPr>
            </a:lvl1pPr>
            <a:extLst/>
          </a:lstStyle>
          <a:p>
            <a:fld id="{59A213B9-6348-4046-BD2C-EAA3AB4EA427}" type="slidenum">
              <a:rPr lang="en-US" smtClean="0"/>
              <a:pPr/>
              <a:t>‹#›</a:t>
            </a:fld>
            <a:endParaRPr lang="en-US"/>
          </a:p>
        </p:txBody>
      </p:sp>
      <p:sp>
        <p:nvSpPr>
          <p:cNvPr id="16" name="Rectangle 10">
            <a:extLst>
              <a:ext uri="{FF2B5EF4-FFF2-40B4-BE49-F238E27FC236}">
                <a16:creationId xmlns:a16="http://schemas.microsoft.com/office/drawing/2014/main" id="{7F78F93F-CDA2-4CEC-80AE-C8A4D6728816}"/>
              </a:ext>
            </a:extLst>
          </p:cNvPr>
          <p:cNvSpPr/>
          <p:nvPr/>
        </p:nvSpPr>
        <p:spPr>
          <a:xfrm>
            <a:off x="0" y="0"/>
            <a:ext cx="12192000" cy="406639"/>
          </a:xfrm>
          <a:prstGeom prst="rect">
            <a:avLst/>
          </a:prstGeom>
          <a:solidFill>
            <a:srgbClr val="007EC5"/>
          </a:solidFill>
          <a:ln w="12700">
            <a:miter lim="400000"/>
          </a:ln>
        </p:spPr>
        <p:txBody>
          <a:bodyPr lIns="45718" tIns="45718" rIns="45718" bIns="45718" anchor="ctr"/>
          <a:lstStyle/>
          <a:p>
            <a:pPr algn="ctr">
              <a:defRPr>
                <a:solidFill>
                  <a:srgbClr val="FFFFFF"/>
                </a:solidFill>
              </a:defRPr>
            </a:pPr>
            <a:endParaRPr/>
          </a:p>
        </p:txBody>
      </p:sp>
      <p:pic>
        <p:nvPicPr>
          <p:cNvPr id="18" name="Picture 2" descr="Picture 2">
            <a:extLst>
              <a:ext uri="{FF2B5EF4-FFF2-40B4-BE49-F238E27FC236}">
                <a16:creationId xmlns:a16="http://schemas.microsoft.com/office/drawing/2014/main" id="{622C9375-0C2A-4C81-A212-2E2B854C71AE}"/>
              </a:ext>
            </a:extLst>
          </p:cNvPr>
          <p:cNvPicPr>
            <a:picLocks noChangeAspect="1"/>
          </p:cNvPicPr>
          <p:nvPr/>
        </p:nvPicPr>
        <p:blipFill>
          <a:blip r:embed="rId2"/>
          <a:stretch>
            <a:fillRect/>
          </a:stretch>
        </p:blipFill>
        <p:spPr>
          <a:xfrm>
            <a:off x="481400" y="1309694"/>
            <a:ext cx="4882415" cy="2718318"/>
          </a:xfrm>
          <a:prstGeom prst="rect">
            <a:avLst/>
          </a:prstGeom>
          <a:ln w="12700">
            <a:miter lim="400000"/>
          </a:ln>
        </p:spPr>
      </p:pic>
      <p:sp>
        <p:nvSpPr>
          <p:cNvPr id="19" name="Straight Connector 5">
            <a:extLst>
              <a:ext uri="{FF2B5EF4-FFF2-40B4-BE49-F238E27FC236}">
                <a16:creationId xmlns:a16="http://schemas.microsoft.com/office/drawing/2014/main" id="{815B0786-A524-4232-83C8-AB5F1086ED9D}"/>
              </a:ext>
            </a:extLst>
          </p:cNvPr>
          <p:cNvSpPr/>
          <p:nvPr/>
        </p:nvSpPr>
        <p:spPr>
          <a:xfrm flipH="1">
            <a:off x="5845214" y="558090"/>
            <a:ext cx="1" cy="4433106"/>
          </a:xfrm>
          <a:prstGeom prst="line">
            <a:avLst/>
          </a:prstGeom>
          <a:ln w="38100">
            <a:solidFill>
              <a:schemeClr val="accent2"/>
            </a:solidFill>
            <a:miter/>
          </a:ln>
        </p:spPr>
        <p:txBody>
          <a:bodyPr lIns="45718" tIns="45718" rIns="45718" bIns="45718"/>
          <a:lstStyle/>
          <a:p>
            <a:endParaRPr/>
          </a:p>
        </p:txBody>
      </p:sp>
      <p:pic>
        <p:nvPicPr>
          <p:cNvPr id="20" name="Picture 19">
            <a:extLst>
              <a:ext uri="{FF2B5EF4-FFF2-40B4-BE49-F238E27FC236}">
                <a16:creationId xmlns:a16="http://schemas.microsoft.com/office/drawing/2014/main" id="{54596F21-BDC1-4EBD-BAE1-DCABB264C465}"/>
              </a:ext>
            </a:extLst>
          </p:cNvPr>
          <p:cNvPicPr>
            <a:picLocks noChangeAspect="1"/>
          </p:cNvPicPr>
          <p:nvPr/>
        </p:nvPicPr>
        <p:blipFill rotWithShape="1">
          <a:blip r:embed="rId3">
            <a:extLst>
              <a:ext uri="{28A0092B-C50C-407E-A947-70E740481C1C}">
                <a14:useLocalDpi xmlns:a14="http://schemas.microsoft.com/office/drawing/2010/main" val="0"/>
              </a:ext>
            </a:extLst>
          </a:blip>
          <a:srcRect l="21144" r="18776"/>
          <a:stretch/>
        </p:blipFill>
        <p:spPr>
          <a:xfrm>
            <a:off x="5978776" y="680998"/>
            <a:ext cx="6072888" cy="4211724"/>
          </a:xfrm>
          <a:prstGeom prst="rect">
            <a:avLst/>
          </a:prstGeom>
        </p:spPr>
      </p:pic>
      <p:sp>
        <p:nvSpPr>
          <p:cNvPr id="21" name="Title 8">
            <a:extLst>
              <a:ext uri="{FF2B5EF4-FFF2-40B4-BE49-F238E27FC236}">
                <a16:creationId xmlns:a16="http://schemas.microsoft.com/office/drawing/2014/main" id="{1251F92B-3040-403A-A012-8A7BA3C6CF55}"/>
              </a:ext>
            </a:extLst>
          </p:cNvPr>
          <p:cNvSpPr>
            <a:spLocks noGrp="1"/>
          </p:cNvSpPr>
          <p:nvPr>
            <p:ph type="ctrTitle"/>
          </p:nvPr>
        </p:nvSpPr>
        <p:spPr>
          <a:xfrm>
            <a:off x="1688464" y="5019548"/>
            <a:ext cx="10363200" cy="873442"/>
          </a:xfrm>
        </p:spPr>
        <p:txBody>
          <a:bodyPr anchor="b"/>
          <a:lstStyle>
            <a:lvl1pPr algn="r">
              <a:defRPr sz="4000" b="1">
                <a:solidFill>
                  <a:srgbClr val="0070C0"/>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22" name="Subtitle 16">
            <a:extLst>
              <a:ext uri="{FF2B5EF4-FFF2-40B4-BE49-F238E27FC236}">
                <a16:creationId xmlns:a16="http://schemas.microsoft.com/office/drawing/2014/main" id="{E49EB04A-9AAB-44B0-852A-22D95DF78C7E}"/>
              </a:ext>
            </a:extLst>
          </p:cNvPr>
          <p:cNvSpPr>
            <a:spLocks noGrp="1"/>
          </p:cNvSpPr>
          <p:nvPr>
            <p:ph type="subTitle" idx="1"/>
          </p:nvPr>
        </p:nvSpPr>
        <p:spPr>
          <a:xfrm>
            <a:off x="1688464" y="5917478"/>
            <a:ext cx="10363200" cy="406636"/>
          </a:xfrm>
        </p:spPr>
        <p:txBody>
          <a:bodyPr lIns="45720" rIns="45720"/>
          <a:lstStyle>
            <a:lvl1pPr marL="0" marR="64008" indent="0" algn="r">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43840" y="1005840"/>
            <a:ext cx="11772314" cy="5015448"/>
          </a:xfrm>
        </p:spPr>
        <p:txBody>
          <a:bodyPr>
            <a:normAutofit/>
          </a:bodyPr>
          <a:lstStyle>
            <a:lvl1pPr>
              <a:lnSpc>
                <a:spcPct val="100000"/>
              </a:lnSpc>
              <a:spcBef>
                <a:spcPts val="1000"/>
              </a:spcBef>
              <a:buClr>
                <a:srgbClr val="00B0F0"/>
              </a:buClr>
              <a:buSzPct val="100000"/>
              <a:buFont typeface="Wingdings 3" pitchFamily="18" charset="2"/>
              <a:buChar char="p"/>
              <a:defRPr sz="1800"/>
            </a:lvl1pPr>
            <a:lvl2pPr>
              <a:lnSpc>
                <a:spcPct val="100000"/>
              </a:lnSpc>
              <a:spcBef>
                <a:spcPts val="1000"/>
              </a:spcBef>
              <a:buClr>
                <a:srgbClr val="00B0F0"/>
              </a:buClr>
              <a:buFont typeface="Wingdings" pitchFamily="2" charset="2"/>
              <a:buChar char="Ø"/>
              <a:defRPr sz="1600"/>
            </a:lvl2pPr>
            <a:lvl3pPr>
              <a:defRPr sz="1600"/>
            </a:lvl3pPr>
            <a:lvl4pPr>
              <a:defRPr sz="1600"/>
            </a:lvl4pPr>
            <a:lvl5pPr>
              <a:defRPr sz="1400"/>
            </a:lvl5pPr>
            <a:extLst/>
          </a:lstStyle>
          <a:p>
            <a:pPr lvl="0"/>
            <a:r>
              <a:rPr lang="en-US"/>
              <a:t>Click to edit Master text styles</a:t>
            </a:r>
          </a:p>
          <a:p>
            <a:pPr lvl="1"/>
            <a:r>
              <a:rPr lang="en-US"/>
              <a:t>Second level</a:t>
            </a:r>
          </a:p>
        </p:txBody>
      </p:sp>
      <p:sp>
        <p:nvSpPr>
          <p:cNvPr id="7" name="Title 6"/>
          <p:cNvSpPr>
            <a:spLocks noGrp="1"/>
          </p:cNvSpPr>
          <p:nvPr>
            <p:ph type="title"/>
          </p:nvPr>
        </p:nvSpPr>
        <p:spPr>
          <a:xfrm>
            <a:off x="243840" y="91440"/>
            <a:ext cx="10371406" cy="731520"/>
          </a:xfrm>
        </p:spPr>
        <p:txBody>
          <a:bodyPr rtlCol="0"/>
          <a:lstStyle>
            <a:lvl1pPr>
              <a:defRPr sz="3200">
                <a:solidFill>
                  <a:srgbClr val="0070C0"/>
                </a:solidFill>
                <a:latin typeface="Century Gothic" panose="020B0502020202020204" pitchFamily="34" charset="0"/>
              </a:defRPr>
            </a:lvl1pPr>
            <a:extLst/>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extLst/>
          </a:lstStyle>
          <a:p>
            <a:fld id="{97C4450F-AD2F-4F75-B15F-44D73766277C}" type="datetimeFigureOut">
              <a:rPr lang="en-US" smtClean="0"/>
              <a:pPr/>
              <a:t>6/29/2022</a:t>
            </a:fld>
            <a:endParaRPr lang="en-US"/>
          </a:p>
        </p:txBody>
      </p:sp>
      <p:sp>
        <p:nvSpPr>
          <p:cNvPr id="6" name="Footer Placeholder 4"/>
          <p:cNvSpPr>
            <a:spLocks noGrp="1"/>
          </p:cNvSpPr>
          <p:nvPr>
            <p:ph type="ftr" sz="quarter" idx="11"/>
          </p:nvPr>
        </p:nvSpPr>
        <p:spPr/>
        <p:txBody>
          <a:bodyPr/>
          <a:lstStyle>
            <a:lvl1pPr>
              <a:defRPr/>
            </a:lvl1pPr>
            <a:extLst/>
          </a:lstStyle>
          <a:p>
            <a:endParaRPr lang="en-US"/>
          </a:p>
        </p:txBody>
      </p:sp>
      <p:sp>
        <p:nvSpPr>
          <p:cNvPr id="8" name="Slide Number Placeholder 5"/>
          <p:cNvSpPr>
            <a:spLocks noGrp="1"/>
          </p:cNvSpPr>
          <p:nvPr>
            <p:ph type="sldNum" sz="quarter" idx="12"/>
          </p:nvPr>
        </p:nvSpPr>
        <p:spPr/>
        <p:txBody>
          <a:bodyPr/>
          <a:lstStyle>
            <a:lvl1pPr>
              <a:defRPr/>
            </a:lvl1pPr>
            <a:extLst/>
          </a:lstStyle>
          <a:p>
            <a:fld id="{59A213B9-6348-4046-BD2C-EAA3AB4EA427}" type="slidenum">
              <a:rPr lang="en-US" smtClean="0"/>
              <a:pPr/>
              <a:t>‹#›</a:t>
            </a:fld>
            <a:endParaRPr lang="en-US"/>
          </a:p>
        </p:txBody>
      </p:sp>
      <p:pic>
        <p:nvPicPr>
          <p:cNvPr id="10" name="Picture 3" descr="Picture 3">
            <a:extLst>
              <a:ext uri="{FF2B5EF4-FFF2-40B4-BE49-F238E27FC236}">
                <a16:creationId xmlns:a16="http://schemas.microsoft.com/office/drawing/2014/main" id="{B218F30D-DA9E-4595-B872-9E90D8097DB9}"/>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ing">
    <p:spTree>
      <p:nvGrpSpPr>
        <p:cNvPr id="1" name=""/>
        <p:cNvGrpSpPr/>
        <p:nvPr/>
      </p:nvGrpSpPr>
      <p:grpSpPr>
        <a:xfrm>
          <a:off x="0" y="0"/>
          <a:ext cx="0" cy="0"/>
          <a:chOff x="0" y="0"/>
          <a:chExt cx="0" cy="0"/>
        </a:xfrm>
      </p:grpSpPr>
      <p:sp>
        <p:nvSpPr>
          <p:cNvPr id="7" name="Title 6"/>
          <p:cNvSpPr>
            <a:spLocks noGrp="1"/>
          </p:cNvSpPr>
          <p:nvPr>
            <p:ph type="title"/>
          </p:nvPr>
        </p:nvSpPr>
        <p:spPr>
          <a:xfrm>
            <a:off x="719402" y="3882860"/>
            <a:ext cx="10753195" cy="994122"/>
          </a:xfrm>
        </p:spPr>
        <p:txBody>
          <a:bodyPr rtlCol="0"/>
          <a:lstStyle>
            <a:lvl1pPr>
              <a:defRPr sz="2800">
                <a:solidFill>
                  <a:srgbClr val="0070C0"/>
                </a:solidFill>
                <a:latin typeface="Century Gothic" panose="020B0502020202020204" pitchFamily="34" charset="0"/>
              </a:defRPr>
            </a:lvl1pPr>
            <a:extLst/>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a:lvl1pPr>
            <a:extLst/>
          </a:lstStyle>
          <a:p>
            <a:fld id="{59A213B9-6348-4046-BD2C-EAA3AB4EA427}" type="slidenum">
              <a:rPr lang="en-US" smtClean="0"/>
              <a:pPr/>
              <a:t>‹#›</a:t>
            </a:fld>
            <a:endParaRPr lang="en-US"/>
          </a:p>
        </p:txBody>
      </p:sp>
      <p:pic>
        <p:nvPicPr>
          <p:cNvPr id="12" name="Picture 2" descr="Picture 2">
            <a:extLst>
              <a:ext uri="{FF2B5EF4-FFF2-40B4-BE49-F238E27FC236}">
                <a16:creationId xmlns:a16="http://schemas.microsoft.com/office/drawing/2014/main" id="{D963CBFF-D70D-4307-8D21-12B55BBA4AA6}"/>
              </a:ext>
            </a:extLst>
          </p:cNvPr>
          <p:cNvPicPr>
            <a:picLocks noChangeAspect="1"/>
          </p:cNvPicPr>
          <p:nvPr/>
        </p:nvPicPr>
        <p:blipFill>
          <a:blip r:embed="rId2"/>
          <a:stretch>
            <a:fillRect/>
          </a:stretch>
        </p:blipFill>
        <p:spPr>
          <a:xfrm>
            <a:off x="4861560" y="1491568"/>
            <a:ext cx="2468880" cy="1374565"/>
          </a:xfrm>
          <a:prstGeom prst="rect">
            <a:avLst/>
          </a:prstGeom>
          <a:ln w="12700">
            <a:miter lim="400000"/>
          </a:ln>
        </p:spPr>
      </p:pic>
      <p:sp>
        <p:nvSpPr>
          <p:cNvPr id="5" name="Rectangle 10">
            <a:extLst>
              <a:ext uri="{FF2B5EF4-FFF2-40B4-BE49-F238E27FC236}">
                <a16:creationId xmlns:a16="http://schemas.microsoft.com/office/drawing/2014/main" id="{5E10BDE8-CB5B-472A-814F-485C5C26B609}"/>
              </a:ext>
            </a:extLst>
          </p:cNvPr>
          <p:cNvSpPr/>
          <p:nvPr/>
        </p:nvSpPr>
        <p:spPr>
          <a:xfrm>
            <a:off x="0" y="0"/>
            <a:ext cx="12192000" cy="406639"/>
          </a:xfrm>
          <a:prstGeom prst="rect">
            <a:avLst/>
          </a:prstGeom>
          <a:solidFill>
            <a:srgbClr val="007EC5"/>
          </a:solidFill>
          <a:ln w="12700">
            <a:miter lim="400000"/>
          </a:ln>
        </p:spPr>
        <p:txBody>
          <a:bodyPr lIns="45718" tIns="45718" rIns="45718" bIns="45718" anchor="ctr"/>
          <a:lstStyle/>
          <a:p>
            <a:pPr algn="ctr">
              <a:defRPr>
                <a:solidFill>
                  <a:srgbClr val="FFFFFF"/>
                </a:solidFill>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bg>
      <p:bgPr>
        <a:solidFill>
          <a:schemeClr val="bg1"/>
        </a:solidFill>
        <a:effectLst/>
      </p:bgPr>
    </p:bg>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lvl1pPr>
              <a:defRPr/>
            </a:lvl1pPr>
            <a:extLst/>
          </a:lstStyle>
          <a:p>
            <a:endParaRPr lang="en-US"/>
          </a:p>
        </p:txBody>
      </p:sp>
      <p:sp>
        <p:nvSpPr>
          <p:cNvPr id="5" name="Slide Number Placeholder 5"/>
          <p:cNvSpPr>
            <a:spLocks noGrp="1"/>
          </p:cNvSpPr>
          <p:nvPr>
            <p:ph type="sldNum" sz="quarter" idx="11"/>
          </p:nvPr>
        </p:nvSpPr>
        <p:spPr/>
        <p:txBody>
          <a:bodyPr/>
          <a:lstStyle>
            <a:lvl1pPr>
              <a:defRPr sz="1200"/>
            </a:lvl1pPr>
            <a:extLst/>
          </a:lstStyle>
          <a:p>
            <a:fld id="{59A213B9-6348-4046-BD2C-EAA3AB4EA427}" type="slidenum">
              <a:rPr lang="en-US" smtClean="0"/>
              <a:pPr/>
              <a:t>‹#›</a:t>
            </a:fld>
            <a:endParaRPr lang="en-US"/>
          </a:p>
        </p:txBody>
      </p:sp>
      <p:sp>
        <p:nvSpPr>
          <p:cNvPr id="9" name="Title 6">
            <a:extLst>
              <a:ext uri="{FF2B5EF4-FFF2-40B4-BE49-F238E27FC236}">
                <a16:creationId xmlns:a16="http://schemas.microsoft.com/office/drawing/2014/main" id="{7AD9BB20-0953-4D26-B062-7C2A44BADB7C}"/>
              </a:ext>
            </a:extLst>
          </p:cNvPr>
          <p:cNvSpPr>
            <a:spLocks noGrp="1"/>
          </p:cNvSpPr>
          <p:nvPr>
            <p:ph type="title"/>
          </p:nvPr>
        </p:nvSpPr>
        <p:spPr>
          <a:xfrm>
            <a:off x="243840" y="91440"/>
            <a:ext cx="10371406" cy="731520"/>
          </a:xfrm>
        </p:spPr>
        <p:txBody>
          <a:bodyPr rtlCol="0"/>
          <a:lstStyle>
            <a:lvl1pPr>
              <a:defRPr sz="3200">
                <a:solidFill>
                  <a:srgbClr val="0070C0"/>
                </a:solidFill>
                <a:latin typeface="Century Gothic" panose="020B0502020202020204" pitchFamily="34" charset="0"/>
              </a:defRPr>
            </a:lvl1pPr>
            <a:extLst/>
          </a:lstStyle>
          <a:p>
            <a:r>
              <a:rPr lang="en-US"/>
              <a:t>Click to edit Master title style</a:t>
            </a:r>
            <a:endParaRPr lang="en-US" dirty="0"/>
          </a:p>
        </p:txBody>
      </p:sp>
      <p:pic>
        <p:nvPicPr>
          <p:cNvPr id="10" name="Picture 3" descr="Picture 3">
            <a:extLst>
              <a:ext uri="{FF2B5EF4-FFF2-40B4-BE49-F238E27FC236}">
                <a16:creationId xmlns:a16="http://schemas.microsoft.com/office/drawing/2014/main" id="{EB6AD694-22E5-4CFD-B3EE-59AFA12B9506}"/>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cxnSp>
        <p:nvCxnSpPr>
          <p:cNvPr id="11" name="Straight Connector 10">
            <a:extLst>
              <a:ext uri="{FF2B5EF4-FFF2-40B4-BE49-F238E27FC236}">
                <a16:creationId xmlns:a16="http://schemas.microsoft.com/office/drawing/2014/main" id="{B4887A58-3ECC-4DFB-BA98-D07D6D415848}"/>
              </a:ext>
            </a:extLst>
          </p:cNvPr>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ouble - Big">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344331" y="1554480"/>
            <a:ext cx="5608320" cy="4466808"/>
          </a:xfrm>
          <a:ln>
            <a:solidFill>
              <a:schemeClr val="tx1"/>
            </a:solidFill>
            <a:prstDash val="sysDash"/>
            <a:miter lim="800000"/>
          </a:ln>
        </p:spPr>
        <p:txBody>
          <a:bodyPr/>
          <a:lstStyle>
            <a:lvl1pPr>
              <a:spcBef>
                <a:spcPts val="400"/>
              </a:spcBef>
              <a:buFont typeface="Wingdings 3" pitchFamily="18" charset="2"/>
              <a:buChar char="p"/>
              <a:defRPr sz="18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2"/>
          </p:nvPr>
        </p:nvSpPr>
        <p:spPr>
          <a:xfrm>
            <a:off x="335360" y="1554480"/>
            <a:ext cx="5608320" cy="4466808"/>
          </a:xfrm>
          <a:ln>
            <a:solidFill>
              <a:schemeClr val="tx1"/>
            </a:solidFill>
            <a:prstDash val="sysDash"/>
            <a:miter lim="800000"/>
          </a:ln>
        </p:spPr>
        <p:txBody>
          <a:bodyPr/>
          <a:lstStyle>
            <a:lvl1pPr>
              <a:buFont typeface="Wingdings 3" pitchFamily="18" charset="2"/>
              <a:buChar char="p"/>
              <a:defRPr sz="18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1"/>
          </p:nvPr>
        </p:nvSpPr>
        <p:spPr>
          <a:xfrm>
            <a:off x="365760" y="1005840"/>
            <a:ext cx="5608320" cy="4572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339840" y="1005840"/>
            <a:ext cx="5608320" cy="4572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8" name="Date Placeholder 6"/>
          <p:cNvSpPr>
            <a:spLocks noGrp="1"/>
          </p:cNvSpPr>
          <p:nvPr>
            <p:ph type="dt" sz="half" idx="10"/>
          </p:nvPr>
        </p:nvSpPr>
        <p:spPr/>
        <p:txBody>
          <a:bodyPr/>
          <a:lstStyle>
            <a:lvl1pPr>
              <a:defRPr/>
            </a:lvl1pPr>
            <a:extLst/>
          </a:lstStyle>
          <a:p>
            <a:fld id="{97C4450F-AD2F-4F75-B15F-44D73766277C}" type="datetimeFigureOut">
              <a:rPr lang="en-US" smtClean="0"/>
              <a:pPr/>
              <a:t>6/29/2022</a:t>
            </a:fld>
            <a:endParaRPr lang="en-US"/>
          </a:p>
        </p:txBody>
      </p:sp>
      <p:sp>
        <p:nvSpPr>
          <p:cNvPr id="9" name="Footer Placeholder 7"/>
          <p:cNvSpPr>
            <a:spLocks noGrp="1"/>
          </p:cNvSpPr>
          <p:nvPr>
            <p:ph type="ftr" sz="quarter" idx="11"/>
          </p:nvPr>
        </p:nvSpPr>
        <p:spPr/>
        <p:txBody>
          <a:bodyPr/>
          <a:lstStyle>
            <a:lvl1pPr>
              <a:defRPr/>
            </a:lvl1pPr>
            <a:extLst/>
          </a:lstStyle>
          <a:p>
            <a:endParaRPr lang="en-US"/>
          </a:p>
        </p:txBody>
      </p:sp>
      <p:sp>
        <p:nvSpPr>
          <p:cNvPr id="10" name="Slide Number Placeholder 8"/>
          <p:cNvSpPr>
            <a:spLocks noGrp="1"/>
          </p:cNvSpPr>
          <p:nvPr>
            <p:ph type="sldNum" sz="quarter" idx="12"/>
          </p:nvPr>
        </p:nvSpPr>
        <p:spPr/>
        <p:txBody>
          <a:bodyPr/>
          <a:lstStyle>
            <a:lvl1pPr>
              <a:defRPr/>
            </a:lvl1pPr>
            <a:extLst/>
          </a:lstStyle>
          <a:p>
            <a:fld id="{59A213B9-6348-4046-BD2C-EAA3AB4EA427}" type="slidenum">
              <a:rPr lang="en-US" smtClean="0"/>
              <a:pPr/>
              <a:t>‹#›</a:t>
            </a:fld>
            <a:endParaRPr lang="en-US"/>
          </a:p>
        </p:txBody>
      </p:sp>
      <p:sp>
        <p:nvSpPr>
          <p:cNvPr id="12" name="Title 6">
            <a:extLst>
              <a:ext uri="{FF2B5EF4-FFF2-40B4-BE49-F238E27FC236}">
                <a16:creationId xmlns:a16="http://schemas.microsoft.com/office/drawing/2014/main" id="{EBDDED45-A149-4E29-A34B-B2DBA16A8DB5}"/>
              </a:ext>
            </a:extLst>
          </p:cNvPr>
          <p:cNvSpPr>
            <a:spLocks noGrp="1"/>
          </p:cNvSpPr>
          <p:nvPr>
            <p:ph type="title"/>
          </p:nvPr>
        </p:nvSpPr>
        <p:spPr>
          <a:xfrm>
            <a:off x="243840" y="91440"/>
            <a:ext cx="10371406" cy="731520"/>
          </a:xfrm>
        </p:spPr>
        <p:txBody>
          <a:bodyPr rtlCol="0"/>
          <a:lstStyle>
            <a:lvl1pPr>
              <a:defRPr sz="3200">
                <a:solidFill>
                  <a:srgbClr val="0070C0"/>
                </a:solidFill>
                <a:latin typeface="Century Gothic" panose="020B0502020202020204" pitchFamily="34" charset="0"/>
              </a:defRPr>
            </a:lvl1pPr>
            <a:extLst/>
          </a:lstStyle>
          <a:p>
            <a:r>
              <a:rPr lang="en-US"/>
              <a:t>Click to edit Master title style</a:t>
            </a:r>
            <a:endParaRPr lang="en-US" dirty="0"/>
          </a:p>
        </p:txBody>
      </p:sp>
      <p:pic>
        <p:nvPicPr>
          <p:cNvPr id="13" name="Picture 3" descr="Picture 3">
            <a:extLst>
              <a:ext uri="{FF2B5EF4-FFF2-40B4-BE49-F238E27FC236}">
                <a16:creationId xmlns:a16="http://schemas.microsoft.com/office/drawing/2014/main" id="{822E49F0-B6D8-4959-9961-64353AD868ED}"/>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cxnSp>
        <p:nvCxnSpPr>
          <p:cNvPr id="14" name="Straight Connector 13">
            <a:extLst>
              <a:ext uri="{FF2B5EF4-FFF2-40B4-BE49-F238E27FC236}">
                <a16:creationId xmlns:a16="http://schemas.microsoft.com/office/drawing/2014/main" id="{202CF8BA-E9F8-424A-BF4F-977B67FA7D06}"/>
              </a:ext>
            </a:extLst>
          </p:cNvPr>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act Us">
    <p:bg>
      <p:bgPr>
        <a:solidFill>
          <a:schemeClr val="bg1"/>
        </a:solidFill>
        <a:effectLst/>
      </p:bgPr>
    </p:bg>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lvl1pPr>
              <a:defRPr sz="1200"/>
            </a:lvl1pPr>
            <a:extLst/>
          </a:lstStyle>
          <a:p>
            <a:fld id="{59A213B9-6348-4046-BD2C-EAA3AB4EA427}" type="slidenum">
              <a:rPr lang="en-US" smtClean="0"/>
              <a:pPr/>
              <a:t>‹#›</a:t>
            </a:fld>
            <a:endParaRPr lang="en-US"/>
          </a:p>
        </p:txBody>
      </p:sp>
      <p:pic>
        <p:nvPicPr>
          <p:cNvPr id="10" name="Picture 3" descr="Picture 3">
            <a:extLst>
              <a:ext uri="{FF2B5EF4-FFF2-40B4-BE49-F238E27FC236}">
                <a16:creationId xmlns:a16="http://schemas.microsoft.com/office/drawing/2014/main" id="{EB6AD694-22E5-4CFD-B3EE-59AFA12B9506}"/>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cxnSp>
        <p:nvCxnSpPr>
          <p:cNvPr id="11" name="Straight Connector 10">
            <a:extLst>
              <a:ext uri="{FF2B5EF4-FFF2-40B4-BE49-F238E27FC236}">
                <a16:creationId xmlns:a16="http://schemas.microsoft.com/office/drawing/2014/main" id="{B4887A58-3ECC-4DFB-BA98-D07D6D415848}"/>
              </a:ext>
            </a:extLst>
          </p:cNvPr>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3">
            <a:extLst>
              <a:ext uri="{FF2B5EF4-FFF2-40B4-BE49-F238E27FC236}">
                <a16:creationId xmlns:a16="http://schemas.microsoft.com/office/drawing/2014/main" id="{36283B0C-9386-41EE-BB9F-8F56D725517F}"/>
              </a:ext>
            </a:extLst>
          </p:cNvPr>
          <p:cNvSpPr txBox="1"/>
          <p:nvPr/>
        </p:nvSpPr>
        <p:spPr>
          <a:xfrm>
            <a:off x="164124" y="2721210"/>
            <a:ext cx="11863751"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algn="ctr">
              <a:defRPr sz="2800"/>
            </a:pPr>
            <a:r>
              <a:rPr sz="2400" dirty="0"/>
              <a:t>“We at METI  foster Industry 4.0 </a:t>
            </a:r>
            <a:r>
              <a:rPr sz="2400" b="1" dirty="0"/>
              <a:t>implementation</a:t>
            </a:r>
            <a:r>
              <a:rPr sz="2400" dirty="0"/>
              <a:t> to </a:t>
            </a:r>
            <a:r>
              <a:rPr sz="2400" b="1" dirty="0"/>
              <a:t>effective implementation</a:t>
            </a:r>
            <a:r>
              <a:rPr sz="2400" dirty="0"/>
              <a:t>.” </a:t>
            </a:r>
          </a:p>
        </p:txBody>
      </p:sp>
      <p:sp>
        <p:nvSpPr>
          <p:cNvPr id="8" name="Title 6">
            <a:extLst>
              <a:ext uri="{FF2B5EF4-FFF2-40B4-BE49-F238E27FC236}">
                <a16:creationId xmlns:a16="http://schemas.microsoft.com/office/drawing/2014/main" id="{FBFE6735-B6D4-4ED8-A08D-6ACC220FF5C6}"/>
              </a:ext>
            </a:extLst>
          </p:cNvPr>
          <p:cNvSpPr txBox="1">
            <a:spLocks/>
          </p:cNvSpPr>
          <p:nvPr/>
        </p:nvSpPr>
        <p:spPr>
          <a:xfrm>
            <a:off x="243843" y="62886"/>
            <a:ext cx="10371406" cy="73152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lang="en-US" sz="4100" b="1" kern="1200" dirty="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defRPr sz="3600" b="1">
                <a:solidFill>
                  <a:srgbClr val="0070C0"/>
                </a:solidFill>
                <a:latin typeface="Century Gothic"/>
                <a:ea typeface="Century Gothic"/>
                <a:cs typeface="Century Gothic"/>
                <a:sym typeface="Century Gothic"/>
              </a:defRPr>
            </a:pPr>
            <a:r>
              <a:rPr lang="en-US" sz="3600" dirty="0">
                <a:solidFill>
                  <a:srgbClr val="0070C0"/>
                </a:solidFill>
                <a:latin typeface="Century Gothic"/>
                <a:ea typeface="Century Gothic"/>
                <a:cs typeface="Century Gothic"/>
                <a:sym typeface="Century Gothic"/>
              </a:rPr>
              <a:t>Welcome to </a:t>
            </a:r>
            <a:r>
              <a:rPr lang="en-US" sz="3600" dirty="0">
                <a:solidFill>
                  <a:srgbClr val="ED7F31"/>
                </a:solidFill>
                <a:latin typeface="Century Gothic"/>
                <a:ea typeface="Century Gothic"/>
                <a:cs typeface="Century Gothic"/>
                <a:sym typeface="Century Gothic"/>
              </a:rPr>
              <a:t>Industry</a:t>
            </a:r>
            <a:r>
              <a:rPr lang="en-US" sz="3600" dirty="0">
                <a:solidFill>
                  <a:srgbClr val="0070C0"/>
                </a:solidFill>
                <a:latin typeface="Century Gothic"/>
                <a:ea typeface="Century Gothic"/>
                <a:cs typeface="Century Gothic"/>
                <a:sym typeface="Century Gothic"/>
              </a:rPr>
              <a:t> </a:t>
            </a:r>
            <a:r>
              <a:rPr lang="en-US" sz="3600" dirty="0">
                <a:solidFill>
                  <a:srgbClr val="ED7F31"/>
                </a:solidFill>
                <a:latin typeface="Century Gothic"/>
                <a:ea typeface="Century Gothic"/>
                <a:cs typeface="Century Gothic"/>
                <a:sym typeface="Century Gothic"/>
              </a:rPr>
              <a:t>4.0</a:t>
            </a:r>
            <a:r>
              <a:rPr lang="en-US" sz="3600" dirty="0">
                <a:solidFill>
                  <a:srgbClr val="0070C0"/>
                </a:solidFill>
                <a:latin typeface="Century Gothic"/>
                <a:ea typeface="Century Gothic"/>
                <a:cs typeface="Century Gothic"/>
                <a:sym typeface="Century Gothic"/>
              </a:rPr>
              <a:t> Journey</a:t>
            </a:r>
          </a:p>
        </p:txBody>
      </p:sp>
      <p:sp>
        <p:nvSpPr>
          <p:cNvPr id="13" name="TextBox 1">
            <a:extLst>
              <a:ext uri="{FF2B5EF4-FFF2-40B4-BE49-F238E27FC236}">
                <a16:creationId xmlns:a16="http://schemas.microsoft.com/office/drawing/2014/main" id="{94903B00-FC5D-4420-841C-E1AE4A7B734A}"/>
              </a:ext>
            </a:extLst>
          </p:cNvPr>
          <p:cNvSpPr txBox="1"/>
          <p:nvPr/>
        </p:nvSpPr>
        <p:spPr>
          <a:xfrm>
            <a:off x="107745" y="5109675"/>
            <a:ext cx="3579163" cy="1323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rPr sz="1600" dirty="0"/>
              <a:t>Name: </a:t>
            </a:r>
            <a:r>
              <a:rPr lang="en-IN" sz="1600" dirty="0"/>
              <a:t>Narayana Swamy MK</a:t>
            </a:r>
            <a:endParaRPr sz="1600" dirty="0"/>
          </a:p>
          <a:p>
            <a:r>
              <a:rPr lang="en-IN" sz="1600" dirty="0"/>
              <a:t>MD &amp; CEO</a:t>
            </a:r>
            <a:endParaRPr sz="1600" dirty="0"/>
          </a:p>
          <a:p>
            <a:r>
              <a:rPr sz="1600" dirty="0"/>
              <a:t>Ph no: </a:t>
            </a:r>
            <a:r>
              <a:rPr lang="en-IN" sz="1600" dirty="0"/>
              <a:t>98450-97516</a:t>
            </a:r>
            <a:endParaRPr sz="1600" dirty="0"/>
          </a:p>
          <a:p>
            <a:r>
              <a:rPr sz="1600" dirty="0"/>
              <a:t>Website: </a:t>
            </a:r>
            <a:r>
              <a:rPr sz="1600" u="sng" dirty="0">
                <a:solidFill>
                  <a:srgbClr val="0000FF"/>
                </a:solidFill>
                <a:uFill>
                  <a:solidFill>
                    <a:srgbClr val="0000FF"/>
                  </a:solidFill>
                </a:uFill>
                <a:hlinkClick r:id="rId3"/>
              </a:rPr>
              <a:t>www.meti.in</a:t>
            </a:r>
          </a:p>
          <a:p>
            <a:r>
              <a:rPr sz="1600" dirty="0"/>
              <a:t>METI M2M INDIA PVT. LTD. Mysuru</a:t>
            </a:r>
          </a:p>
        </p:txBody>
      </p:sp>
      <p:sp>
        <p:nvSpPr>
          <p:cNvPr id="14" name="TextBox 1">
            <a:extLst>
              <a:ext uri="{FF2B5EF4-FFF2-40B4-BE49-F238E27FC236}">
                <a16:creationId xmlns:a16="http://schemas.microsoft.com/office/drawing/2014/main" id="{7ECA289B-5D6B-49D0-8F2D-078CAAFF0D2E}"/>
              </a:ext>
            </a:extLst>
          </p:cNvPr>
          <p:cNvSpPr txBox="1"/>
          <p:nvPr/>
        </p:nvSpPr>
        <p:spPr>
          <a:xfrm>
            <a:off x="8456923" y="5109675"/>
            <a:ext cx="3579163" cy="1323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rPr sz="1600" dirty="0"/>
              <a:t>Name: </a:t>
            </a:r>
            <a:r>
              <a:rPr sz="1600" dirty="0" err="1"/>
              <a:t>PraveenKumar</a:t>
            </a:r>
            <a:r>
              <a:rPr sz="1600" dirty="0"/>
              <a:t> </a:t>
            </a:r>
            <a:r>
              <a:rPr sz="1600" dirty="0" err="1"/>
              <a:t>Kumarasamy</a:t>
            </a:r>
            <a:endParaRPr sz="1600" dirty="0"/>
          </a:p>
          <a:p>
            <a:r>
              <a:rPr lang="en-IN" sz="1600" dirty="0"/>
              <a:t>Co-founder -</a:t>
            </a:r>
            <a:r>
              <a:rPr sz="1600" dirty="0"/>
              <a:t>V.P. </a:t>
            </a:r>
            <a:r>
              <a:rPr lang="en-IN" sz="1600" dirty="0"/>
              <a:t>S &amp; M</a:t>
            </a:r>
            <a:endParaRPr sz="1600" dirty="0"/>
          </a:p>
          <a:p>
            <a:r>
              <a:rPr sz="1600" dirty="0"/>
              <a:t>Ph no: 98456</a:t>
            </a:r>
            <a:r>
              <a:rPr lang="en-IN" sz="1600" dirty="0"/>
              <a:t>-</a:t>
            </a:r>
            <a:r>
              <a:rPr sz="1600" dirty="0"/>
              <a:t>99914</a:t>
            </a:r>
          </a:p>
          <a:p>
            <a:r>
              <a:rPr sz="1600" dirty="0"/>
              <a:t>Website: </a:t>
            </a:r>
            <a:r>
              <a:rPr sz="1600" u="sng" dirty="0">
                <a:solidFill>
                  <a:srgbClr val="0000FF"/>
                </a:solidFill>
                <a:uFill>
                  <a:solidFill>
                    <a:srgbClr val="0000FF"/>
                  </a:solidFill>
                </a:uFill>
                <a:hlinkClick r:id="rId3"/>
              </a:rPr>
              <a:t>www.meti.in</a:t>
            </a:r>
          </a:p>
          <a:p>
            <a:r>
              <a:rPr sz="1600" dirty="0"/>
              <a:t>METI M2M INDIA PVT. LTD. Mysuru</a:t>
            </a:r>
          </a:p>
        </p:txBody>
      </p:sp>
    </p:spTree>
    <p:extLst>
      <p:ext uri="{BB962C8B-B14F-4D97-AF65-F5344CB8AC3E}">
        <p14:creationId xmlns:p14="http://schemas.microsoft.com/office/powerpoint/2010/main" val="159227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623392" y="3284984"/>
            <a:ext cx="10753195" cy="994122"/>
          </a:xfrm>
        </p:spPr>
        <p:txBody>
          <a:bodyPr rtlCol="0"/>
          <a:lstStyle>
            <a:lvl1pPr>
              <a:defRPr sz="2800">
                <a:solidFill>
                  <a:srgbClr val="2B04D2"/>
                </a:solidFill>
              </a:defRPr>
            </a:lvl1pPr>
            <a:extLst/>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vl1pPr>
            <a:extLst/>
          </a:lstStyle>
          <a:p>
            <a:pPr>
              <a:defRPr/>
            </a:pPr>
            <a:fld id="{24D55CF4-F093-4208-90E9-33868BC1E78C}" type="datetime1">
              <a:rPr lang="en-IN" smtClean="0"/>
              <a:pPr>
                <a:defRPr/>
              </a:pPr>
              <a:t>29-06-2022</a:t>
            </a:fld>
            <a:endParaRPr lang="en-IN"/>
          </a:p>
        </p:txBody>
      </p:sp>
      <p:sp>
        <p:nvSpPr>
          <p:cNvPr id="5" name="Footer Placeholder 4"/>
          <p:cNvSpPr>
            <a:spLocks noGrp="1"/>
          </p:cNvSpPr>
          <p:nvPr>
            <p:ph type="ftr" sz="quarter" idx="11"/>
          </p:nvPr>
        </p:nvSpPr>
        <p:spPr/>
        <p:txBody>
          <a:bodyPr/>
          <a:lstStyle>
            <a:lvl1pPr>
              <a:defRPr/>
            </a:lvl1pPr>
            <a:extLst/>
          </a:lstStyle>
          <a:p>
            <a:pPr>
              <a:defRPr/>
            </a:pPr>
            <a:endParaRPr lang="en-IN"/>
          </a:p>
        </p:txBody>
      </p:sp>
      <p:sp>
        <p:nvSpPr>
          <p:cNvPr id="6" name="Slide Number Placeholder 5"/>
          <p:cNvSpPr>
            <a:spLocks noGrp="1"/>
          </p:cNvSpPr>
          <p:nvPr>
            <p:ph type="sldNum" sz="quarter" idx="12"/>
          </p:nvPr>
        </p:nvSpPr>
        <p:spPr/>
        <p:txBody>
          <a:bodyPr/>
          <a:lstStyle>
            <a:lvl1pPr>
              <a:defRPr/>
            </a:lvl1pPr>
            <a:extLst/>
          </a:lstStyle>
          <a:p>
            <a:pPr>
              <a:defRPr/>
            </a:pPr>
            <a:fld id="{929F8317-A03A-4179-8D1D-6A64734084C1}" type="slidenum">
              <a:rPr lang="en-IN" smtClean="0"/>
              <a:pPr>
                <a:defRPr/>
              </a:pPr>
              <a:t>‹#›</a:t>
            </a:fld>
            <a:endParaRPr lang="en-IN"/>
          </a:p>
        </p:txBody>
      </p:sp>
      <p:pic>
        <p:nvPicPr>
          <p:cNvPr id="8" name="Picture 3" descr="C:\Users\mysorenarayan\1-projects\Embedded Institute\Marketing\METI - Logo - EEE.jpg"/>
          <p:cNvPicPr>
            <a:picLocks noChangeAspect="1" noChangeArrowheads="1"/>
          </p:cNvPicPr>
          <p:nvPr userDrawn="1"/>
        </p:nvPicPr>
        <p:blipFill>
          <a:blip r:embed="rId2" cstate="print"/>
          <a:srcRect/>
          <a:stretch>
            <a:fillRect/>
          </a:stretch>
        </p:blipFill>
        <p:spPr bwMode="auto">
          <a:xfrm>
            <a:off x="3474720" y="228601"/>
            <a:ext cx="5242560" cy="2464063"/>
          </a:xfrm>
          <a:prstGeom prst="rect">
            <a:avLst/>
          </a:prstGeom>
          <a:noFill/>
        </p:spPr>
      </p:pic>
    </p:spTree>
    <p:extLst>
      <p:ext uri="{BB962C8B-B14F-4D97-AF65-F5344CB8AC3E}">
        <p14:creationId xmlns:p14="http://schemas.microsoft.com/office/powerpoint/2010/main" val="276574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9144000" y="6007100"/>
            <a:ext cx="2559051"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fld id="{97C4450F-AD2F-4F75-B15F-44D73766277C}" type="datetimeFigureOut">
              <a:rPr lang="en-US" smtClean="0"/>
              <a:pPr/>
              <a:t>6/29/2022</a:t>
            </a:fld>
            <a:endParaRPr lang="en-US"/>
          </a:p>
        </p:txBody>
      </p:sp>
      <p:sp>
        <p:nvSpPr>
          <p:cNvPr id="22" name="Footer Placeholder 21"/>
          <p:cNvSpPr>
            <a:spLocks noGrp="1"/>
          </p:cNvSpPr>
          <p:nvPr>
            <p:ph type="ftr" sz="quarter" idx="3"/>
          </p:nvPr>
        </p:nvSpPr>
        <p:spPr>
          <a:xfrm>
            <a:off x="6013451" y="6007100"/>
            <a:ext cx="3134783"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endParaRPr lang="en-US" dirty="0"/>
          </a:p>
        </p:txBody>
      </p:sp>
      <p:sp>
        <p:nvSpPr>
          <p:cNvPr id="18" name="Slide Number Placeholder 17"/>
          <p:cNvSpPr>
            <a:spLocks noGrp="1"/>
          </p:cNvSpPr>
          <p:nvPr>
            <p:ph type="sldNum" sz="quarter" idx="4"/>
          </p:nvPr>
        </p:nvSpPr>
        <p:spPr>
          <a:xfrm>
            <a:off x="11656159" y="6471703"/>
            <a:ext cx="488949" cy="365125"/>
          </a:xfrm>
          <a:prstGeom prst="rect">
            <a:avLst/>
          </a:prstGeom>
        </p:spPr>
        <p:txBody>
          <a:bodyPr vert="horz" anchor="b"/>
          <a:lstStyle>
            <a:lvl1pPr algn="r" eaLnBrk="1" fontAlgn="auto" latinLnBrk="0" hangingPunct="1">
              <a:spcBef>
                <a:spcPts val="0"/>
              </a:spcBef>
              <a:spcAft>
                <a:spcPts val="0"/>
              </a:spcAft>
              <a:defRPr kumimoji="0" sz="1100" b="0">
                <a:solidFill>
                  <a:schemeClr val="bg1"/>
                </a:solidFill>
                <a:latin typeface="+mn-lt"/>
                <a:cs typeface="+mn-cs"/>
              </a:defRPr>
            </a:lvl1pPr>
            <a:extLst/>
          </a:lstStyle>
          <a:p>
            <a:fld id="{59A213B9-6348-4046-BD2C-EAA3AB4EA427}" type="slidenum">
              <a:rPr lang="en-US" smtClean="0"/>
              <a:pPr/>
              <a:t>‹#›</a:t>
            </a:fld>
            <a:endParaRPr lang="en-US"/>
          </a:p>
        </p:txBody>
      </p:sp>
      <p:sp>
        <p:nvSpPr>
          <p:cNvPr id="11" name="Rectangle 9">
            <a:extLst>
              <a:ext uri="{FF2B5EF4-FFF2-40B4-BE49-F238E27FC236}">
                <a16:creationId xmlns:a16="http://schemas.microsoft.com/office/drawing/2014/main" id="{0D569803-7520-401D-8D23-913FA9FE654E}"/>
              </a:ext>
            </a:extLst>
          </p:cNvPr>
          <p:cNvSpPr/>
          <p:nvPr/>
        </p:nvSpPr>
        <p:spPr>
          <a:xfrm>
            <a:off x="0" y="6436466"/>
            <a:ext cx="12192000" cy="435601"/>
          </a:xfrm>
          <a:prstGeom prst="rect">
            <a:avLst/>
          </a:prstGeom>
          <a:solidFill>
            <a:srgbClr val="007EC5"/>
          </a:solidFill>
          <a:ln w="12700">
            <a:miter lim="400000"/>
          </a:ln>
        </p:spPr>
        <p:txBody>
          <a:bodyPr lIns="45718" tIns="45718" rIns="45718" bIns="45718" anchor="ctr"/>
          <a:lstStyle/>
          <a:p>
            <a:pPr algn="ctr">
              <a:defRPr>
                <a:solidFill>
                  <a:srgbClr val="FFFFFF"/>
                </a:solidFill>
              </a:defRPr>
            </a:pP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8" r:id="rId4"/>
    <p:sldLayoutId id="2147483665" r:id="rId5"/>
    <p:sldLayoutId id="2147483669" r:id="rId6"/>
    <p:sldLayoutId id="2147483670" r:id="rId7"/>
  </p:sldLayoutIdLst>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2c-bus.org/i2c-prime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www.i2c-bus.org/fileadmin/ftp/i2c_bus_specification_1995.pdf" TargetMode="External"/><Relationship Id="rId5" Type="http://schemas.openxmlformats.org/officeDocument/2006/relationships/hyperlink" Target="http://www.smsc.com/main/anpdf/an617.pdf" TargetMode="External"/><Relationship Id="rId4" Type="http://schemas.openxmlformats.org/officeDocument/2006/relationships/hyperlink" Target="http://www.nxp.com/acrobat/usermanuals/UM10204_3.pdf"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ESP32 I2C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The I2C interface uses two bi-directional lines – Serial Clock (SCL) and Serial Data (SDA)</a:t>
            </a:r>
          </a:p>
          <a:p>
            <a:r>
              <a:rPr lang="en-US" dirty="0"/>
              <a:t>The two wires must be driven as open collector/drain outputs by all devices in the bus, and must be pulled high using one resistor each </a:t>
            </a:r>
          </a:p>
          <a:p>
            <a:r>
              <a:rPr lang="en-US" dirty="0"/>
              <a:t>This implements a 'wired AND function' - any device pulling the wire low causes all devices to see a low logic value - for high logic value all devices must stop driving the wire (make it as High-Z)</a:t>
            </a:r>
          </a:p>
          <a:p>
            <a:endParaRPr lang="en-US" dirty="0"/>
          </a:p>
          <a:p>
            <a:endParaRPr lang="en-US" dirty="0"/>
          </a:p>
        </p:txBody>
      </p:sp>
      <p:sp>
        <p:nvSpPr>
          <p:cNvPr id="2" name="Title 1"/>
          <p:cNvSpPr>
            <a:spLocks noGrp="1"/>
          </p:cNvSpPr>
          <p:nvPr>
            <p:ph type="title"/>
          </p:nvPr>
        </p:nvSpPr>
        <p:spPr/>
        <p:txBody>
          <a:bodyPr/>
          <a:lstStyle/>
          <a:p>
            <a:r>
              <a:rPr lang="en-US" dirty="0"/>
              <a:t>I2C - Data and Clock lines</a:t>
            </a:r>
          </a:p>
        </p:txBody>
      </p:sp>
      <p:pic>
        <p:nvPicPr>
          <p:cNvPr id="4" name="Picture 3"/>
          <p:cNvPicPr>
            <a:picLocks noChangeAspect="1" noChangeArrowheads="1"/>
          </p:cNvPicPr>
          <p:nvPr/>
        </p:nvPicPr>
        <p:blipFill>
          <a:blip r:embed="rId3" cstate="print"/>
          <a:srcRect/>
          <a:stretch>
            <a:fillRect/>
          </a:stretch>
        </p:blipFill>
        <p:spPr bwMode="auto">
          <a:xfrm>
            <a:off x="3845169" y="3186648"/>
            <a:ext cx="4917416" cy="2834640"/>
          </a:xfrm>
          <a:prstGeom prst="rect">
            <a:avLst/>
          </a:prstGeom>
          <a:noFill/>
          <a:ln w="9525">
            <a:solidFill>
              <a:schemeClr val="tx1"/>
            </a:solidFill>
            <a:miter lim="800000"/>
            <a:headEnd/>
            <a:tailEnd/>
          </a:ln>
        </p:spPr>
      </p:pic>
      <p:sp>
        <p:nvSpPr>
          <p:cNvPr id="5" name="Slide Number Placeholder 4"/>
          <p:cNvSpPr>
            <a:spLocks noGrp="1"/>
          </p:cNvSpPr>
          <p:nvPr>
            <p:ph type="sldNum" sz="quarter" idx="12"/>
          </p:nvPr>
        </p:nvSpPr>
        <p:spPr/>
        <p:txBody>
          <a:bodyPr/>
          <a:lstStyle/>
          <a:p>
            <a:pPr>
              <a:defRPr/>
            </a:pPr>
            <a:fld id="{998CCB0D-1077-42F4-BD0A-523CE09C8407}" type="slidenum">
              <a:rPr lang="en-IN" smtClean="0"/>
              <a:pPr>
                <a:defRPr/>
              </a:pPr>
              <a:t>10</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706880" y="2743200"/>
            <a:ext cx="8640960" cy="3474720"/>
          </a:xfrm>
        </p:spPr>
        <p:txBody>
          <a:bodyPr>
            <a:normAutofit/>
          </a:bodyPr>
          <a:lstStyle/>
          <a:p>
            <a:pPr marL="452437" indent="-342900">
              <a:buFont typeface="+mj-lt"/>
              <a:buAutoNum type="arabicPeriod"/>
            </a:pPr>
            <a:r>
              <a:rPr lang="en-IN" dirty="0"/>
              <a:t>Send the START sequence - </a:t>
            </a:r>
            <a:r>
              <a:rPr lang="en-US" dirty="0"/>
              <a:t>SDA transitions to low with SCL being high</a:t>
            </a:r>
            <a:endParaRPr lang="en-IN" dirty="0"/>
          </a:p>
          <a:p>
            <a:pPr marL="452437" indent="-342900">
              <a:buFont typeface="+mj-lt"/>
              <a:buAutoNum type="arabicPeriod"/>
            </a:pPr>
            <a:r>
              <a:rPr lang="en-IN" dirty="0"/>
              <a:t>Send the slave address - You can use 7 bit or 10 bit addresses.</a:t>
            </a:r>
          </a:p>
          <a:p>
            <a:pPr marL="452437" indent="-342900">
              <a:buFont typeface="+mj-lt"/>
              <a:buAutoNum type="arabicPeriod"/>
            </a:pPr>
            <a:r>
              <a:rPr lang="en-IN" dirty="0"/>
              <a:t>Send the Read(R)-1 / Write(W)-0 bit.</a:t>
            </a:r>
          </a:p>
          <a:p>
            <a:pPr marL="452437" indent="-342900">
              <a:buFont typeface="+mj-lt"/>
              <a:buAutoNum type="arabicPeriod"/>
            </a:pPr>
            <a:r>
              <a:rPr lang="en-IN" dirty="0"/>
              <a:t>Wait for/Send an acknowledge bit (A) – (ACK-0 / NACK-1)</a:t>
            </a:r>
          </a:p>
          <a:p>
            <a:pPr marL="452437" indent="-342900">
              <a:buFont typeface="+mj-lt"/>
              <a:buAutoNum type="arabicPeriod"/>
            </a:pPr>
            <a:r>
              <a:rPr lang="en-IN" dirty="0"/>
              <a:t>Send/Receive the data byte (8 bits) (DATA).</a:t>
            </a:r>
          </a:p>
          <a:p>
            <a:pPr marL="452437" indent="-342900">
              <a:buFont typeface="+mj-lt"/>
              <a:buAutoNum type="arabicPeriod"/>
            </a:pPr>
            <a:r>
              <a:rPr lang="en-IN" dirty="0"/>
              <a:t>Expect/Send acknowledge bit  –  (ACK-0 / NACK-1)</a:t>
            </a:r>
          </a:p>
          <a:p>
            <a:pPr marL="452437" indent="-342900">
              <a:buFont typeface="+mj-lt"/>
              <a:buAutoNum type="arabicPeriod"/>
            </a:pPr>
            <a:r>
              <a:rPr lang="en-IN" dirty="0"/>
              <a:t>Send the STOP sequence  - SDA transitions to high with SCL being high</a:t>
            </a:r>
          </a:p>
        </p:txBody>
      </p:sp>
      <p:sp>
        <p:nvSpPr>
          <p:cNvPr id="2" name="Title 1"/>
          <p:cNvSpPr>
            <a:spLocks noGrp="1"/>
          </p:cNvSpPr>
          <p:nvPr>
            <p:ph type="title"/>
          </p:nvPr>
        </p:nvSpPr>
        <p:spPr/>
        <p:txBody>
          <a:bodyPr/>
          <a:lstStyle/>
          <a:p>
            <a:r>
              <a:rPr lang="en-US" dirty="0"/>
              <a:t>I2C - Basic Command Sequence</a:t>
            </a:r>
          </a:p>
        </p:txBody>
      </p:sp>
      <p:pic>
        <p:nvPicPr>
          <p:cNvPr id="43010" name="Picture 2" descr="http://www.i2c-bus.org/typo3temp/pics/5f5b51d940.gif"/>
          <p:cNvPicPr>
            <a:picLocks noChangeAspect="1" noChangeArrowheads="1"/>
          </p:cNvPicPr>
          <p:nvPr/>
        </p:nvPicPr>
        <p:blipFill>
          <a:blip r:embed="rId3" cstate="print"/>
          <a:srcRect/>
          <a:stretch>
            <a:fillRect/>
          </a:stretch>
        </p:blipFill>
        <p:spPr bwMode="auto">
          <a:xfrm>
            <a:off x="2928258" y="990600"/>
            <a:ext cx="5715000" cy="1743076"/>
          </a:xfrm>
          <a:prstGeom prst="rect">
            <a:avLst/>
          </a:prstGeom>
          <a:noFill/>
        </p:spPr>
      </p:pic>
      <p:sp>
        <p:nvSpPr>
          <p:cNvPr id="5" name="Slide Number Placeholder 4"/>
          <p:cNvSpPr>
            <a:spLocks noGrp="1"/>
          </p:cNvSpPr>
          <p:nvPr>
            <p:ph type="sldNum" sz="quarter" idx="12"/>
          </p:nvPr>
        </p:nvSpPr>
        <p:spPr/>
        <p:txBody>
          <a:bodyPr/>
          <a:lstStyle/>
          <a:p>
            <a:pPr>
              <a:defRPr/>
            </a:pPr>
            <a:fld id="{998CCB0D-1077-42F4-BD0A-523CE09C8407}" type="slidenum">
              <a:rPr lang="en-IN" smtClean="0"/>
              <a:pPr>
                <a:defRPr/>
              </a:pPr>
              <a:t>11</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2437" indent="-342900">
              <a:buNone/>
            </a:pPr>
            <a:r>
              <a:rPr lang="en-US" dirty="0"/>
              <a:t>Start and Stop sequence</a:t>
            </a:r>
          </a:p>
          <a:p>
            <a:pPr marL="452437" indent="-342900">
              <a:buNone/>
            </a:pPr>
            <a:endParaRPr lang="en-US" dirty="0"/>
          </a:p>
          <a:p>
            <a:pPr marL="452437" indent="-342900">
              <a:buNone/>
            </a:pPr>
            <a:endParaRPr lang="en-US" dirty="0"/>
          </a:p>
          <a:p>
            <a:pPr marL="452437" indent="-342900">
              <a:buNone/>
            </a:pPr>
            <a:endParaRPr lang="en-US" dirty="0"/>
          </a:p>
          <a:p>
            <a:pPr marL="452437" indent="-342900">
              <a:buNone/>
            </a:pPr>
            <a:endParaRPr lang="en-US" dirty="0"/>
          </a:p>
          <a:p>
            <a:pPr marL="452437" indent="-342900">
              <a:buNone/>
            </a:pPr>
            <a:r>
              <a:rPr lang="en-US" dirty="0"/>
              <a:t>Sending Device Address</a:t>
            </a:r>
          </a:p>
          <a:p>
            <a:pPr marL="452437" indent="-342900">
              <a:buNone/>
            </a:pPr>
            <a:endParaRPr lang="en-US" dirty="0"/>
          </a:p>
          <a:p>
            <a:pPr marL="452437" indent="-342900">
              <a:buNone/>
            </a:pPr>
            <a:endParaRPr lang="en-US" dirty="0"/>
          </a:p>
          <a:p>
            <a:pPr marL="452437" indent="-342900">
              <a:buNone/>
            </a:pPr>
            <a:endParaRPr lang="en-US" dirty="0"/>
          </a:p>
          <a:p>
            <a:pPr marL="452437" indent="-342900">
              <a:buNone/>
            </a:pPr>
            <a:r>
              <a:rPr lang="en-US" dirty="0"/>
              <a:t>Transfer of data</a:t>
            </a:r>
          </a:p>
          <a:p>
            <a:pPr marL="452437" indent="-342900">
              <a:buNone/>
            </a:pPr>
            <a:endParaRPr lang="en-IN" dirty="0"/>
          </a:p>
        </p:txBody>
      </p:sp>
      <p:sp>
        <p:nvSpPr>
          <p:cNvPr id="3" name="Title 2"/>
          <p:cNvSpPr>
            <a:spLocks noGrp="1"/>
          </p:cNvSpPr>
          <p:nvPr>
            <p:ph type="title"/>
          </p:nvPr>
        </p:nvSpPr>
        <p:spPr/>
        <p:txBody>
          <a:bodyPr/>
          <a:lstStyle/>
          <a:p>
            <a:r>
              <a:rPr lang="en-US" dirty="0"/>
              <a:t>The I2C Physical Protocol</a:t>
            </a:r>
          </a:p>
        </p:txBody>
      </p:sp>
      <p:pic>
        <p:nvPicPr>
          <p:cNvPr id="4" name="Picture 2" descr="http://www.robot-electronics.co.uk/images/i2cb.GIF"/>
          <p:cNvPicPr>
            <a:picLocks noChangeAspect="1" noChangeArrowheads="1"/>
          </p:cNvPicPr>
          <p:nvPr/>
        </p:nvPicPr>
        <p:blipFill>
          <a:blip r:embed="rId3" cstate="print"/>
          <a:srcRect/>
          <a:stretch>
            <a:fillRect/>
          </a:stretch>
        </p:blipFill>
        <p:spPr bwMode="auto">
          <a:xfrm>
            <a:off x="3581400" y="1371601"/>
            <a:ext cx="5029200" cy="1355602"/>
          </a:xfrm>
          <a:prstGeom prst="rect">
            <a:avLst/>
          </a:prstGeom>
          <a:noFill/>
          <a:ln w="9525">
            <a:noFill/>
            <a:miter lim="800000"/>
            <a:headEnd/>
            <a:tailEnd/>
          </a:ln>
        </p:spPr>
      </p:pic>
      <p:pic>
        <p:nvPicPr>
          <p:cNvPr id="5" name="Picture 4" descr="http://www.robot-electronics.co.uk/images/i2cc.GIF"/>
          <p:cNvPicPr>
            <a:picLocks noChangeAspect="1" noChangeArrowheads="1"/>
          </p:cNvPicPr>
          <p:nvPr/>
        </p:nvPicPr>
        <p:blipFill>
          <a:blip r:embed="rId4" cstate="print"/>
          <a:srcRect/>
          <a:stretch>
            <a:fillRect/>
          </a:stretch>
        </p:blipFill>
        <p:spPr bwMode="auto">
          <a:xfrm>
            <a:off x="3581400" y="5161671"/>
            <a:ext cx="5029200" cy="786618"/>
          </a:xfrm>
          <a:prstGeom prst="rect">
            <a:avLst/>
          </a:prstGeom>
          <a:noFill/>
        </p:spPr>
      </p:pic>
      <p:pic>
        <p:nvPicPr>
          <p:cNvPr id="6" name="Picture 6" descr="http://www.robot-electronics.co.uk/images/i2cd.GIF"/>
          <p:cNvPicPr>
            <a:picLocks noChangeAspect="1" noChangeArrowheads="1"/>
          </p:cNvPicPr>
          <p:nvPr/>
        </p:nvPicPr>
        <p:blipFill>
          <a:blip r:embed="rId5" cstate="print"/>
          <a:srcRect/>
          <a:stretch>
            <a:fillRect/>
          </a:stretch>
        </p:blipFill>
        <p:spPr bwMode="auto">
          <a:xfrm>
            <a:off x="3581400" y="3505202"/>
            <a:ext cx="5029200" cy="787541"/>
          </a:xfrm>
          <a:prstGeom prst="rect">
            <a:avLst/>
          </a:prstGeom>
          <a:noFill/>
        </p:spPr>
      </p:pic>
      <p:sp>
        <p:nvSpPr>
          <p:cNvPr id="7" name="Slide Number Placeholder 6"/>
          <p:cNvSpPr>
            <a:spLocks noGrp="1"/>
          </p:cNvSpPr>
          <p:nvPr>
            <p:ph type="sldNum" sz="quarter" idx="12"/>
          </p:nvPr>
        </p:nvSpPr>
        <p:spPr/>
        <p:txBody>
          <a:bodyPr/>
          <a:lstStyle/>
          <a:p>
            <a:pPr>
              <a:defRPr/>
            </a:pPr>
            <a:fld id="{998CCB0D-1077-42F4-BD0A-523CE09C8407}" type="slidenum">
              <a:rPr lang="en-IN" smtClean="0"/>
              <a:pPr>
                <a:defRPr/>
              </a:pPr>
              <a:t>12</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6880" y="1005840"/>
            <a:ext cx="8640960" cy="5090160"/>
          </a:xfrm>
        </p:spPr>
        <p:txBody>
          <a:bodyPr>
            <a:noAutofit/>
          </a:bodyPr>
          <a:lstStyle/>
          <a:p>
            <a:pPr marL="452437" indent="-342900">
              <a:spcBef>
                <a:spcPts val="600"/>
              </a:spcBef>
              <a:buFont typeface="+mj-lt"/>
              <a:buAutoNum type="arabicPeriod"/>
            </a:pPr>
            <a:r>
              <a:rPr lang="en-US" sz="1600" dirty="0"/>
              <a:t>Send a START sequence</a:t>
            </a:r>
          </a:p>
          <a:p>
            <a:pPr marL="452437" indent="-342900">
              <a:spcBef>
                <a:spcPts val="600"/>
              </a:spcBef>
              <a:buFont typeface="+mj-lt"/>
              <a:buAutoNum type="arabicPeriod"/>
            </a:pPr>
            <a:r>
              <a:rPr lang="en-US" sz="1600" dirty="0"/>
              <a:t>Send the I2C address of the SLAVE with the R/W bit low (even address)</a:t>
            </a:r>
          </a:p>
          <a:p>
            <a:pPr marL="452437" indent="-342900">
              <a:spcBef>
                <a:spcPts val="600"/>
              </a:spcBef>
              <a:buFont typeface="+mj-lt"/>
              <a:buAutoNum type="arabicPeriod"/>
            </a:pPr>
            <a:r>
              <a:rPr lang="en-US" sz="1600" i="1" dirty="0"/>
              <a:t>[Typically, send the </a:t>
            </a:r>
            <a:r>
              <a:rPr lang="en-US" sz="1600" i="1" dirty="0">
                <a:solidFill>
                  <a:srgbClr val="FF0000"/>
                </a:solidFill>
              </a:rPr>
              <a:t>device register</a:t>
            </a:r>
            <a:r>
              <a:rPr lang="en-US" sz="1600" i="1" dirty="0"/>
              <a:t> you want to write to]</a:t>
            </a:r>
          </a:p>
          <a:p>
            <a:pPr marL="452437" indent="-342900">
              <a:spcBef>
                <a:spcPts val="600"/>
              </a:spcBef>
              <a:buFont typeface="+mj-lt"/>
              <a:buAutoNum type="arabicPeriod"/>
            </a:pPr>
            <a:r>
              <a:rPr lang="en-US" sz="1600" dirty="0"/>
              <a:t>Send the data byte</a:t>
            </a:r>
          </a:p>
          <a:p>
            <a:pPr marL="452437" indent="-342900">
              <a:spcBef>
                <a:spcPts val="600"/>
              </a:spcBef>
              <a:buFont typeface="+mj-lt"/>
              <a:buAutoNum type="arabicPeriod"/>
            </a:pPr>
            <a:r>
              <a:rPr lang="en-US" sz="1600" i="1" dirty="0"/>
              <a:t>[Optionally, send any further data bytes]</a:t>
            </a:r>
          </a:p>
          <a:p>
            <a:pPr marL="452437" indent="-342900">
              <a:spcBef>
                <a:spcPts val="600"/>
              </a:spcBef>
              <a:buFont typeface="+mj-lt"/>
              <a:buAutoNum type="arabicPeriod"/>
            </a:pPr>
            <a:r>
              <a:rPr lang="en-US" sz="1600" dirty="0"/>
              <a:t>Send the STOP sequence.</a:t>
            </a:r>
          </a:p>
          <a:p>
            <a:pPr marL="452437" indent="-342900">
              <a:spcBef>
                <a:spcPts val="600"/>
              </a:spcBef>
              <a:buFont typeface="+mj-lt"/>
              <a:buAutoNum type="arabicPeriod"/>
            </a:pPr>
            <a:endParaRPr lang="en-US" sz="1600" dirty="0"/>
          </a:p>
          <a:p>
            <a:pPr marL="452437" indent="-342900">
              <a:spcBef>
                <a:spcPts val="600"/>
              </a:spcBef>
              <a:buFont typeface="+mj-lt"/>
              <a:buAutoNum type="arabicPeriod"/>
            </a:pPr>
            <a:endParaRPr lang="en-US" sz="1600" dirty="0"/>
          </a:p>
          <a:p>
            <a:pPr marL="452437" indent="-342900">
              <a:spcBef>
                <a:spcPts val="600"/>
              </a:spcBef>
              <a:buFont typeface="+mj-lt"/>
              <a:buAutoNum type="arabicPeriod"/>
            </a:pPr>
            <a:endParaRPr lang="en-US" sz="1600" dirty="0"/>
          </a:p>
          <a:p>
            <a:pPr marL="452437" indent="-342900">
              <a:spcBef>
                <a:spcPts val="600"/>
              </a:spcBef>
              <a:buFont typeface="+mj-lt"/>
              <a:buAutoNum type="arabicPeriod"/>
            </a:pPr>
            <a:endParaRPr lang="en-US" sz="1600" dirty="0"/>
          </a:p>
          <a:p>
            <a:pPr marL="452437" indent="-342900">
              <a:spcBef>
                <a:spcPts val="600"/>
              </a:spcBef>
              <a:buFont typeface="+mj-lt"/>
              <a:buAutoNum type="arabicPeriod"/>
            </a:pPr>
            <a:endParaRPr lang="en-US" sz="1600" dirty="0"/>
          </a:p>
          <a:p>
            <a:pPr lvl="1">
              <a:spcBef>
                <a:spcPts val="600"/>
              </a:spcBef>
            </a:pPr>
            <a:endParaRPr lang="en-US" dirty="0"/>
          </a:p>
          <a:p>
            <a:pPr>
              <a:spcBef>
                <a:spcPts val="600"/>
              </a:spcBef>
            </a:pPr>
            <a:endParaRPr lang="en-US" sz="1600" dirty="0"/>
          </a:p>
          <a:p>
            <a:pPr>
              <a:spcBef>
                <a:spcPts val="600"/>
              </a:spcBef>
            </a:pPr>
            <a:r>
              <a:rPr lang="en-US" sz="1600" dirty="0"/>
              <a:t>ACK/NACKs</a:t>
            </a:r>
          </a:p>
          <a:p>
            <a:pPr lvl="1">
              <a:spcBef>
                <a:spcPts val="600"/>
              </a:spcBef>
            </a:pPr>
            <a:r>
              <a:rPr lang="en-US" sz="1400" dirty="0"/>
              <a:t>Slave will ACK/NACK after every 8 bits</a:t>
            </a:r>
          </a:p>
          <a:p>
            <a:pPr lvl="1">
              <a:spcBef>
                <a:spcPts val="600"/>
              </a:spcBef>
            </a:pPr>
            <a:r>
              <a:rPr lang="en-US" sz="1400" dirty="0"/>
              <a:t>If Slave ACKs, master can send one more byte of data</a:t>
            </a:r>
          </a:p>
          <a:p>
            <a:pPr lvl="1">
              <a:spcBef>
                <a:spcPts val="600"/>
              </a:spcBef>
            </a:pPr>
            <a:r>
              <a:rPr lang="en-US" sz="1400" dirty="0"/>
              <a:t>If Slave NACKs, master should abort the communication</a:t>
            </a:r>
          </a:p>
        </p:txBody>
      </p:sp>
      <p:sp>
        <p:nvSpPr>
          <p:cNvPr id="3" name="Title 2"/>
          <p:cNvSpPr>
            <a:spLocks noGrp="1"/>
          </p:cNvSpPr>
          <p:nvPr>
            <p:ph type="title"/>
          </p:nvPr>
        </p:nvSpPr>
        <p:spPr/>
        <p:txBody>
          <a:bodyPr>
            <a:normAutofit/>
          </a:bodyPr>
          <a:lstStyle/>
          <a:p>
            <a:r>
              <a:rPr lang="en-US" dirty="0"/>
              <a:t>I2C - MASTER writes to a SLAVE (typical)</a:t>
            </a:r>
          </a:p>
        </p:txBody>
      </p:sp>
      <p:graphicFrame>
        <p:nvGraphicFramePr>
          <p:cNvPr id="4" name="Table 3"/>
          <p:cNvGraphicFramePr>
            <a:graphicFrameLocks noGrp="1"/>
          </p:cNvGraphicFramePr>
          <p:nvPr/>
        </p:nvGraphicFramePr>
        <p:xfrm>
          <a:off x="2438400" y="2895601"/>
          <a:ext cx="7515922" cy="1177925"/>
        </p:xfrm>
        <a:graphic>
          <a:graphicData uri="http://schemas.openxmlformats.org/drawingml/2006/table">
            <a:tbl>
              <a:tblPr firstRow="1" bandRow="1">
                <a:tableStyleId>{5C22544A-7EE6-4342-B048-85BDC9FD1C3A}</a:tableStyleId>
              </a:tblPr>
              <a:tblGrid>
                <a:gridCol w="508496">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423746">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13716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548640">
                  <a:extLst>
                    <a:ext uri="{9D8B030D-6E8A-4147-A177-3AD203B41FA5}">
                      <a16:colId xmlns:a16="http://schemas.microsoft.com/office/drawing/2014/main" val="20009"/>
                    </a:ext>
                  </a:extLst>
                </a:gridCol>
              </a:tblGrid>
              <a:tr h="370840">
                <a:tc>
                  <a:txBody>
                    <a:bodyPr/>
                    <a:lstStyle/>
                    <a:p>
                      <a:pPr algn="ctr" fontAlgn="ctr"/>
                      <a:endParaRPr lang="en-IN" sz="1400" b="1" i="0" u="none" strike="noStrike" dirty="0">
                        <a:solidFill>
                          <a:srgbClr val="000000"/>
                        </a:solidFill>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1400" b="1" i="0" u="none" strike="noStrike" dirty="0">
                          <a:solidFill>
                            <a:srgbClr val="000000"/>
                          </a:solidFill>
                          <a:latin typeface="Calibri"/>
                        </a:rPr>
                        <a:t>START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ADDRESS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1" u="none" strike="noStrike" dirty="0">
                          <a:solidFill>
                            <a:srgbClr val="FF0000"/>
                          </a:solidFill>
                          <a:latin typeface="Calibri"/>
                        </a:rPr>
                        <a:t>[device register]</a:t>
                      </a:r>
                    </a:p>
                    <a:p>
                      <a:pPr algn="ctr" fontAlgn="ctr"/>
                      <a:r>
                        <a:rPr lang="en-IN" sz="1400" b="1" i="0" u="none" strike="noStrike" dirty="0">
                          <a:solidFill>
                            <a:srgbClr val="000000"/>
                          </a:solidFill>
                          <a:latin typeface="Calibri"/>
                        </a:rPr>
                        <a:t>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STOP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fontAlgn="ctr"/>
                      <a:r>
                        <a:rPr lang="en-US" sz="1400" b="1" i="0" u="none" strike="noStrike" dirty="0">
                          <a:solidFill>
                            <a:schemeClr val="bg1">
                              <a:lumMod val="75000"/>
                            </a:schemeClr>
                          </a:solidFill>
                          <a:latin typeface="Calibri"/>
                        </a:rPr>
                        <a:t>Bits</a:t>
                      </a:r>
                      <a:endParaRPr lang="en-IN" sz="1400" b="1" i="0" u="none" strike="noStrike" dirty="0">
                        <a:solidFill>
                          <a:schemeClr val="bg1">
                            <a:lumMod val="75000"/>
                          </a:schemeClr>
                        </a:solidFill>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7</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8</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8</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IN" sz="1400" b="1" i="0" u="none" strike="noStrike" dirty="0">
                          <a:solidFill>
                            <a:schemeClr val="bg1">
                              <a:lumMod val="75000"/>
                            </a:schemeClr>
                          </a:solidFill>
                          <a:latin typeface="Calibri"/>
                        </a:rPr>
                        <a:t>W</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IN" sz="1400" b="1" i="0" u="none" strike="noStrike" dirty="0">
                          <a:solidFill>
                            <a:schemeClr val="bg1">
                              <a:lumMod val="75000"/>
                            </a:schemeClr>
                          </a:solidFill>
                          <a:latin typeface="Calibri"/>
                        </a:rPr>
                        <a:t>1</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IN" sz="1400" b="1" i="0" u="none" strike="noStrike" dirty="0">
                          <a:solidFill>
                            <a:schemeClr val="bg1">
                              <a:lumMod val="75000"/>
                            </a:schemeClr>
                          </a:solidFill>
                          <a:latin typeface="Calibri"/>
                        </a:rPr>
                        <a:t>0x10</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571877" y="4211320"/>
          <a:ext cx="5720576" cy="741680"/>
        </p:xfrm>
        <a:graphic>
          <a:graphicData uri="http://schemas.openxmlformats.org/drawingml/2006/table">
            <a:tbl>
              <a:tblPr firstRow="1" bandRow="1">
                <a:tableStyleId>{5C22544A-7EE6-4342-B048-85BDC9FD1C3A}</a:tableStyleId>
              </a:tblPr>
              <a:tblGrid>
                <a:gridCol w="508496">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548640">
                  <a:extLst>
                    <a:ext uri="{9D8B030D-6E8A-4147-A177-3AD203B41FA5}">
                      <a16:colId xmlns:a16="http://schemas.microsoft.com/office/drawing/2014/main" val="20007"/>
                    </a:ext>
                  </a:extLst>
                </a:gridCol>
              </a:tblGrid>
              <a:tr h="370840">
                <a:tc>
                  <a:txBody>
                    <a:bodyPr/>
                    <a:lstStyle/>
                    <a:p>
                      <a:pPr algn="ctr" fontAlgn="ctr"/>
                      <a:endParaRPr lang="en-IN" sz="1400" b="1" i="0" u="none" strike="noStrike" dirty="0">
                        <a:solidFill>
                          <a:srgbClr val="000000"/>
                        </a:solidFill>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1400" b="1" i="0" u="none" strike="noStrike" dirty="0">
                          <a:solidFill>
                            <a:srgbClr val="000000"/>
                          </a:solidFill>
                          <a:latin typeface="Calibri"/>
                        </a:rPr>
                        <a:t>START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ADDRESS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1" i="0" u="none" strike="noStrike" dirty="0">
                          <a:solidFill>
                            <a:srgbClr val="000000"/>
                          </a:solidFill>
                          <a:latin typeface="Calibri"/>
                        </a:rPr>
                        <a:t>NACK</a:t>
                      </a:r>
                      <a:endParaRPr lang="en-IN" sz="1400" b="1"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STOP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fontAlgn="ctr"/>
                      <a:r>
                        <a:rPr lang="en-US" sz="1400" b="1" i="0" u="none" strike="noStrike" dirty="0">
                          <a:solidFill>
                            <a:schemeClr val="bg1">
                              <a:lumMod val="75000"/>
                            </a:schemeClr>
                          </a:solidFill>
                          <a:latin typeface="Calibri"/>
                        </a:rPr>
                        <a:t>Bits</a:t>
                      </a:r>
                      <a:endParaRPr lang="en-IN" sz="1400" b="1" i="0" u="none" strike="noStrike" dirty="0">
                        <a:solidFill>
                          <a:schemeClr val="bg1">
                            <a:lumMod val="75000"/>
                          </a:schemeClr>
                        </a:solidFill>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7</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8</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1</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8382000" y="5029200"/>
          <a:ext cx="2011680" cy="73152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tblGrid>
              <a:tr h="274320">
                <a:tc>
                  <a:txBody>
                    <a:bodyPr/>
                    <a:lstStyle/>
                    <a:p>
                      <a:endParaRPr lang="en-IN" b="1"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Calibri" pitchFamily="34" charset="0"/>
                        </a:rPr>
                        <a:t>Sent by master</a:t>
                      </a:r>
                      <a:endParaRPr lang="en-IN" sz="1400" b="1"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74320">
                <a:tc>
                  <a:txBody>
                    <a:bodyPr/>
                    <a:lstStyle/>
                    <a:p>
                      <a:endParaRPr lang="en-IN" b="1"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400" b="1" dirty="0">
                          <a:solidFill>
                            <a:schemeClr val="tx1"/>
                          </a:solidFill>
                          <a:latin typeface="Calibri" pitchFamily="34" charset="0"/>
                        </a:rPr>
                        <a:t>Sent by Slave</a:t>
                      </a:r>
                      <a:endParaRPr lang="en-IN" sz="1400" b="1"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7" name="Slide Number Placeholder 6"/>
          <p:cNvSpPr>
            <a:spLocks noGrp="1"/>
          </p:cNvSpPr>
          <p:nvPr>
            <p:ph type="sldNum" sz="quarter" idx="12"/>
          </p:nvPr>
        </p:nvSpPr>
        <p:spPr/>
        <p:txBody>
          <a:bodyPr/>
          <a:lstStyle/>
          <a:p>
            <a:pPr>
              <a:defRPr/>
            </a:pPr>
            <a:fld id="{998CCB0D-1077-42F4-BD0A-523CE09C8407}" type="slidenum">
              <a:rPr lang="en-IN" smtClean="0"/>
              <a:pPr>
                <a:defRPr/>
              </a:pPr>
              <a:t>13</a:t>
            </a:fld>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54480" y="1005840"/>
            <a:ext cx="8656320" cy="5242560"/>
          </a:xfrm>
        </p:spPr>
        <p:txBody>
          <a:bodyPr>
            <a:normAutofit lnSpcReduction="10000"/>
          </a:bodyPr>
          <a:lstStyle/>
          <a:p>
            <a:pPr marL="452437" indent="-342900">
              <a:buNone/>
            </a:pPr>
            <a:r>
              <a:rPr lang="en-US" b="1" dirty="0"/>
              <a:t>Typical Read : </a:t>
            </a:r>
          </a:p>
          <a:p>
            <a:pPr marL="708025" lvl="1" indent="-342900">
              <a:buFont typeface="+mj-lt"/>
              <a:buAutoNum type="arabicPeriod"/>
            </a:pPr>
            <a:r>
              <a:rPr lang="en-US" dirty="0"/>
              <a:t>Send a START sequence</a:t>
            </a:r>
          </a:p>
          <a:p>
            <a:pPr marL="708025" lvl="1" indent="-342900">
              <a:buFont typeface="+mj-lt"/>
              <a:buAutoNum type="arabicPeriod"/>
            </a:pPr>
            <a:r>
              <a:rPr lang="en-US" dirty="0"/>
              <a:t>Send I2C address of the SLAVE with the R/W bit high (odd address)</a:t>
            </a:r>
          </a:p>
          <a:p>
            <a:pPr marL="708025" lvl="1" indent="-342900">
              <a:buFont typeface="+mj-lt"/>
              <a:buAutoNum type="arabicPeriod"/>
            </a:pPr>
            <a:r>
              <a:rPr lang="en-US" dirty="0"/>
              <a:t>Read data byte from SLAVE</a:t>
            </a:r>
          </a:p>
          <a:p>
            <a:pPr marL="708025" lvl="1" indent="-342900">
              <a:buFont typeface="+mj-lt"/>
              <a:buAutoNum type="arabicPeriod"/>
            </a:pPr>
            <a:r>
              <a:rPr lang="en-US" dirty="0"/>
              <a:t>Send the STOP sequence.</a:t>
            </a:r>
          </a:p>
          <a:p>
            <a:pPr marL="452437" indent="-342900">
              <a:buNone/>
            </a:pPr>
            <a:endParaRPr lang="en-US" b="1" dirty="0"/>
          </a:p>
          <a:p>
            <a:pPr marL="452437" indent="-342900">
              <a:buNone/>
            </a:pPr>
            <a:r>
              <a:rPr lang="en-US" b="1" dirty="0"/>
              <a:t>Read from register address: </a:t>
            </a:r>
            <a:r>
              <a:rPr lang="en-US" dirty="0"/>
              <a:t>(Concept : First write, then read)</a:t>
            </a:r>
            <a:endParaRPr lang="en-US" b="1" dirty="0"/>
          </a:p>
          <a:p>
            <a:pPr marL="708025" lvl="1" indent="-342900">
              <a:buFont typeface="+mj-lt"/>
              <a:buAutoNum type="arabicPeriod"/>
            </a:pPr>
            <a:r>
              <a:rPr lang="en-US" dirty="0"/>
              <a:t>Send a START sequence</a:t>
            </a:r>
          </a:p>
          <a:p>
            <a:pPr marL="708025" lvl="1" indent="-342900">
              <a:buFont typeface="+mj-lt"/>
              <a:buAutoNum type="arabicPeriod"/>
            </a:pPr>
            <a:r>
              <a:rPr lang="en-US" dirty="0"/>
              <a:t>Send I2C address of the SLAVE with </a:t>
            </a:r>
            <a:r>
              <a:rPr lang="en-US" dirty="0">
                <a:solidFill>
                  <a:srgbClr val="FF0000"/>
                </a:solidFill>
              </a:rPr>
              <a:t>the R/W bit low </a:t>
            </a:r>
            <a:r>
              <a:rPr lang="en-US" dirty="0"/>
              <a:t>(even address)</a:t>
            </a:r>
          </a:p>
          <a:p>
            <a:pPr marL="708025" lvl="1" indent="-342900">
              <a:buFont typeface="+mj-lt"/>
              <a:buAutoNum type="arabicPeriod"/>
            </a:pPr>
            <a:r>
              <a:rPr lang="en-US" dirty="0"/>
              <a:t>Send device register address you want to read from</a:t>
            </a:r>
          </a:p>
          <a:p>
            <a:pPr marL="708025" lvl="1" indent="-342900">
              <a:buFont typeface="+mj-lt"/>
              <a:buAutoNum type="arabicPeriod"/>
            </a:pPr>
            <a:r>
              <a:rPr lang="en-US" dirty="0"/>
              <a:t>Send a START sequence again (or a repeated start – see next page)</a:t>
            </a:r>
          </a:p>
          <a:p>
            <a:pPr marL="708025" lvl="1" indent="-342900">
              <a:buFont typeface="+mj-lt"/>
              <a:buAutoNum type="arabicPeriod"/>
            </a:pPr>
            <a:r>
              <a:rPr lang="en-US" dirty="0"/>
              <a:t>Send I2C address of the SLAVE with the R/W bit high (odd address)</a:t>
            </a:r>
          </a:p>
          <a:p>
            <a:pPr marL="708025" lvl="1" indent="-342900">
              <a:buFont typeface="+mj-lt"/>
              <a:buAutoNum type="arabicPeriod"/>
            </a:pPr>
            <a:r>
              <a:rPr lang="en-US" dirty="0"/>
              <a:t>Read data byte from SLAVE</a:t>
            </a:r>
          </a:p>
          <a:p>
            <a:pPr marL="708025" lvl="1" indent="-342900">
              <a:buFont typeface="+mj-lt"/>
              <a:buAutoNum type="arabicPeriod"/>
            </a:pPr>
            <a:r>
              <a:rPr lang="en-US" dirty="0"/>
              <a:t>Send the STOP sequence.</a:t>
            </a:r>
          </a:p>
        </p:txBody>
      </p:sp>
      <p:sp>
        <p:nvSpPr>
          <p:cNvPr id="3" name="Title 2"/>
          <p:cNvSpPr>
            <a:spLocks noGrp="1"/>
          </p:cNvSpPr>
          <p:nvPr>
            <p:ph type="title"/>
          </p:nvPr>
        </p:nvSpPr>
        <p:spPr/>
        <p:txBody>
          <a:bodyPr/>
          <a:lstStyle/>
          <a:p>
            <a:r>
              <a:rPr lang="en-US" dirty="0"/>
              <a:t>I2C - MASTER reads from a SLAVE</a:t>
            </a:r>
          </a:p>
        </p:txBody>
      </p:sp>
      <p:sp>
        <p:nvSpPr>
          <p:cNvPr id="4" name="Slide Number Placeholder 3"/>
          <p:cNvSpPr>
            <a:spLocks noGrp="1"/>
          </p:cNvSpPr>
          <p:nvPr>
            <p:ph type="sldNum" sz="quarter" idx="12"/>
          </p:nvPr>
        </p:nvSpPr>
        <p:spPr/>
        <p:txBody>
          <a:bodyPr/>
          <a:lstStyle/>
          <a:p>
            <a:pPr>
              <a:defRPr/>
            </a:pPr>
            <a:fld id="{998CCB0D-1077-42F4-BD0A-523CE09C8407}" type="slidenum">
              <a:rPr lang="en-IN" smtClean="0"/>
              <a:pPr>
                <a:defRPr/>
              </a:pPr>
              <a:t>14</a:t>
            </a:fld>
            <a:endParaRPr lang="en-IN" dirty="0"/>
          </a:p>
        </p:txBody>
      </p:sp>
      <p:graphicFrame>
        <p:nvGraphicFramePr>
          <p:cNvPr id="5" name="Table 4"/>
          <p:cNvGraphicFramePr>
            <a:graphicFrameLocks noGrp="1"/>
          </p:cNvGraphicFramePr>
          <p:nvPr/>
        </p:nvGraphicFramePr>
        <p:xfrm>
          <a:off x="9070430" y="4254064"/>
          <a:ext cx="1447800" cy="1771650"/>
        </p:xfrm>
        <a:graphic>
          <a:graphicData uri="http://schemas.openxmlformats.org/drawingml/2006/table">
            <a:tbl>
              <a:tblPr/>
              <a:tblGrid>
                <a:gridCol w="54292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tblGrid>
              <a:tr h="91440">
                <a:tc gridSpan="2">
                  <a:txBody>
                    <a:bodyPr/>
                    <a:lstStyle/>
                    <a:p>
                      <a:pPr algn="ctr" fontAlgn="b"/>
                      <a:r>
                        <a:rPr lang="en-US" sz="1100" b="0" i="0" u="none" strike="noStrike" dirty="0">
                          <a:solidFill>
                            <a:srgbClr val="000000"/>
                          </a:solidFill>
                          <a:latin typeface="Calibri"/>
                        </a:rPr>
                        <a:t>Device Registers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extLst>
                  <a:ext uri="{0D108BD9-81ED-4DB2-BD59-A6C34878D82A}">
                    <a16:rowId xmlns:a16="http://schemas.microsoft.com/office/drawing/2014/main" val="10000"/>
                  </a:ext>
                </a:extLst>
              </a:tr>
              <a:tr h="91440">
                <a:tc>
                  <a:txBody>
                    <a:bodyPr/>
                    <a:lstStyle/>
                    <a:p>
                      <a:pPr algn="ctr" fontAlgn="b"/>
                      <a:r>
                        <a:rPr lang="en-US" sz="1100" b="0" i="0" u="none" strike="noStrike">
                          <a:solidFill>
                            <a:srgbClr val="000000"/>
                          </a:solidFill>
                          <a:latin typeface="Calibri"/>
                        </a:rPr>
                        <a:t>Address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latin typeface="Calibri"/>
                        </a:rPr>
                        <a:t>Definition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91440">
                <a:tc>
                  <a:txBody>
                    <a:bodyPr/>
                    <a:lstStyle/>
                    <a:p>
                      <a:pPr algn="ct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1440">
                <a:tc>
                  <a:txBody>
                    <a:bodyPr/>
                    <a:lstStyle/>
                    <a:p>
                      <a:pPr algn="ctr" fontAlgn="b"/>
                      <a:r>
                        <a:rPr lang="en-US" sz="11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LED1_Status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440">
                <a:tc>
                  <a:txBody>
                    <a:bodyPr/>
                    <a:lstStyle/>
                    <a:p>
                      <a:pPr algn="ctr" fontAlgn="b"/>
                      <a:r>
                        <a:rPr lang="en-US" sz="11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LED2_Status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1440">
                <a:tc>
                  <a:txBody>
                    <a:bodyPr/>
                    <a:lstStyle/>
                    <a:p>
                      <a:pPr algn="ctr" fontAlgn="b"/>
                      <a:r>
                        <a:rPr lang="en-US" sz="11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 ADC_MSB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1440">
                <a:tc>
                  <a:txBody>
                    <a:bodyPr/>
                    <a:lstStyle/>
                    <a:p>
                      <a:pPr algn="ctr" fontAlgn="b"/>
                      <a:r>
                        <a:rPr lang="en-US" sz="11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ADC_LSB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91440">
                <a:tc>
                  <a:txBody>
                    <a:bodyPr/>
                    <a:lstStyle/>
                    <a:p>
                      <a:pPr algn="ctr" fontAlgn="b"/>
                      <a:r>
                        <a:rPr lang="en-US" sz="1100" b="0" i="0" u="none" strike="noStrike" dirty="0">
                          <a:solidFill>
                            <a:srgbClr val="000000"/>
                          </a:solidFill>
                          <a:latin typeface="Calibri" pitchFamily="34" charset="0"/>
                          <a:cs typeface="Calibri"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100" dirty="0">
                        <a:latin typeface="Calibri" pitchFamily="34" charset="0"/>
                        <a:cs typeface="Calibri"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91440">
                <a:tc>
                  <a:txBody>
                    <a:bodyPr/>
                    <a:lstStyle/>
                    <a:p>
                      <a:pPr algn="ctr" fontAlgn="b"/>
                      <a:r>
                        <a:rPr lang="en-US" sz="1100" b="0" i="0" u="none" strike="noStrike" dirty="0">
                          <a:solidFill>
                            <a:srgbClr val="000000"/>
                          </a:solidFill>
                          <a:latin typeface="Calibri" pitchFamily="34" charset="0"/>
                          <a:cs typeface="Calibri"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100" dirty="0">
                        <a:latin typeface="Calibri" pitchFamily="34" charset="0"/>
                        <a:cs typeface="Calibri"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91440">
                <a:tc>
                  <a:txBody>
                    <a:bodyPr/>
                    <a:lstStyle/>
                    <a:p>
                      <a:pPr algn="ctr" fontAlgn="b"/>
                      <a:r>
                        <a:rPr lang="en-US" sz="1100" b="0" i="0" u="none" strike="noStrike">
                          <a:solidFill>
                            <a:srgbClr val="000000"/>
                          </a:solidFill>
                          <a:latin typeface="Calibri" pitchFamily="34" charset="0"/>
                          <a:cs typeface="Calibri"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pitchFamily="34" charset="0"/>
                          <a:cs typeface="Calibri"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990600"/>
            <a:ext cx="8640960" cy="2667000"/>
          </a:xfrm>
        </p:spPr>
        <p:txBody>
          <a:bodyPr>
            <a:normAutofit/>
          </a:bodyPr>
          <a:lstStyle/>
          <a:p>
            <a:pPr>
              <a:buNone/>
            </a:pPr>
            <a:r>
              <a:rPr lang="en-US" b="1" dirty="0"/>
              <a:t>General Read:</a:t>
            </a:r>
          </a:p>
          <a:p>
            <a:pPr>
              <a:buNone/>
            </a:pPr>
            <a:endParaRPr lang="en-US" sz="1900" dirty="0"/>
          </a:p>
          <a:p>
            <a:pPr marL="365125" lvl="1" indent="-255588">
              <a:buSzPct val="100000"/>
              <a:buNone/>
            </a:pPr>
            <a:endParaRPr lang="en-US" sz="1900" dirty="0"/>
          </a:p>
          <a:p>
            <a:pPr marL="365125" lvl="1" indent="-255588" algn="ctr">
              <a:buSzPct val="100000"/>
              <a:buNone/>
            </a:pPr>
            <a:r>
              <a:rPr lang="en-US" sz="1900" dirty="0"/>
              <a:t>OR</a:t>
            </a:r>
            <a:endParaRPr lang="en-US" sz="1200" dirty="0"/>
          </a:p>
          <a:p>
            <a:pPr>
              <a:buNone/>
            </a:pPr>
            <a:r>
              <a:rPr lang="en-US" sz="1900" b="1" dirty="0"/>
              <a:t>Read from register address:</a:t>
            </a:r>
          </a:p>
        </p:txBody>
      </p:sp>
      <p:sp>
        <p:nvSpPr>
          <p:cNvPr id="2" name="Title 1"/>
          <p:cNvSpPr>
            <a:spLocks noGrp="1"/>
          </p:cNvSpPr>
          <p:nvPr>
            <p:ph type="title"/>
          </p:nvPr>
        </p:nvSpPr>
        <p:spPr/>
        <p:txBody>
          <a:bodyPr/>
          <a:lstStyle/>
          <a:p>
            <a:r>
              <a:rPr lang="en-US" dirty="0"/>
              <a:t>I2C - MASTER reads from a SLAVE</a:t>
            </a:r>
          </a:p>
        </p:txBody>
      </p:sp>
      <p:graphicFrame>
        <p:nvGraphicFramePr>
          <p:cNvPr id="4" name="Table 3"/>
          <p:cNvGraphicFramePr>
            <a:graphicFrameLocks noGrp="1"/>
          </p:cNvGraphicFramePr>
          <p:nvPr/>
        </p:nvGraphicFramePr>
        <p:xfrm>
          <a:off x="1905001" y="1371600"/>
          <a:ext cx="7299589" cy="741680"/>
        </p:xfrm>
        <a:graphic>
          <a:graphicData uri="http://schemas.openxmlformats.org/drawingml/2006/table">
            <a:tbl>
              <a:tblPr firstRow="1" bandRow="1">
                <a:tableStyleId>{5C22544A-7EE6-4342-B048-85BDC9FD1C3A}</a:tableStyleId>
              </a:tblPr>
              <a:tblGrid>
                <a:gridCol w="508496">
                  <a:extLst>
                    <a:ext uri="{9D8B030D-6E8A-4147-A177-3AD203B41FA5}">
                      <a16:colId xmlns:a16="http://schemas.microsoft.com/office/drawing/2014/main" val="20000"/>
                    </a:ext>
                  </a:extLst>
                </a:gridCol>
                <a:gridCol w="508496">
                  <a:extLst>
                    <a:ext uri="{9D8B030D-6E8A-4147-A177-3AD203B41FA5}">
                      <a16:colId xmlns:a16="http://schemas.microsoft.com/office/drawing/2014/main" val="20001"/>
                    </a:ext>
                  </a:extLst>
                </a:gridCol>
                <a:gridCol w="1271239">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1271239">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1271239">
                  <a:extLst>
                    <a:ext uri="{9D8B030D-6E8A-4147-A177-3AD203B41FA5}">
                      <a16:colId xmlns:a16="http://schemas.microsoft.com/office/drawing/2014/main" val="20007"/>
                    </a:ext>
                  </a:extLst>
                </a:gridCol>
                <a:gridCol w="548640">
                  <a:extLst>
                    <a:ext uri="{9D8B030D-6E8A-4147-A177-3AD203B41FA5}">
                      <a16:colId xmlns:a16="http://schemas.microsoft.com/office/drawing/2014/main" val="20008"/>
                    </a:ext>
                  </a:extLst>
                </a:gridCol>
                <a:gridCol w="548640">
                  <a:extLst>
                    <a:ext uri="{9D8B030D-6E8A-4147-A177-3AD203B41FA5}">
                      <a16:colId xmlns:a16="http://schemas.microsoft.com/office/drawing/2014/main" val="20009"/>
                    </a:ext>
                  </a:extLst>
                </a:gridCol>
              </a:tblGrid>
              <a:tr h="370840">
                <a:tc>
                  <a:txBody>
                    <a:bodyPr/>
                    <a:lstStyle/>
                    <a:p>
                      <a:pPr algn="ctr" fontAlgn="ctr"/>
                      <a:endParaRPr lang="en-IN" sz="1400" b="1" i="0" u="none" strike="noStrike" dirty="0">
                        <a:solidFill>
                          <a:srgbClr val="000000"/>
                        </a:solidFill>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1400" b="1" i="0" u="none" strike="noStrike" dirty="0">
                          <a:solidFill>
                            <a:srgbClr val="000000"/>
                          </a:solidFill>
                          <a:latin typeface="Calibri"/>
                        </a:rPr>
                        <a:t>START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ADDRESS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NACK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STOP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fontAlgn="ctr"/>
                      <a:r>
                        <a:rPr lang="en-US" sz="1400" b="1" i="0" u="none" strike="noStrike" dirty="0">
                          <a:solidFill>
                            <a:schemeClr val="bg1">
                              <a:lumMod val="75000"/>
                            </a:schemeClr>
                          </a:solidFill>
                          <a:latin typeface="Calibri"/>
                        </a:rPr>
                        <a:t>Bits</a:t>
                      </a:r>
                      <a:endParaRPr lang="en-IN" sz="1400" b="1" i="0" u="none" strike="noStrike" dirty="0">
                        <a:solidFill>
                          <a:schemeClr val="bg1">
                            <a:lumMod val="75000"/>
                          </a:schemeClr>
                        </a:solidFill>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7</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1</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8</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8</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1</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8763000" y="4297680"/>
          <a:ext cx="160528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tblGrid>
              <a:tr h="274320">
                <a:tc>
                  <a:txBody>
                    <a:bodyPr/>
                    <a:lstStyle/>
                    <a:p>
                      <a:endParaRPr lang="en-IN" b="1"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Calibri" pitchFamily="34" charset="0"/>
                        </a:rPr>
                        <a:t>Sent by master</a:t>
                      </a:r>
                      <a:endParaRPr lang="en-IN" sz="1400" b="1"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74320">
                <a:tc>
                  <a:txBody>
                    <a:bodyPr/>
                    <a:lstStyle/>
                    <a:p>
                      <a:endParaRPr lang="en-IN" b="1"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400" b="1" dirty="0">
                          <a:solidFill>
                            <a:schemeClr val="tx1"/>
                          </a:solidFill>
                          <a:latin typeface="Calibri" pitchFamily="34" charset="0"/>
                        </a:rPr>
                        <a:t>Sent by Slave</a:t>
                      </a:r>
                      <a:endParaRPr lang="en-IN" sz="1400" b="1"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1752601" y="3124200"/>
          <a:ext cx="8681453" cy="828040"/>
        </p:xfrm>
        <a:graphic>
          <a:graphicData uri="http://schemas.openxmlformats.org/drawingml/2006/table">
            <a:tbl>
              <a:tblPr firstRow="1" bandRow="1">
                <a:tableStyleId>{5C22544A-7EE6-4342-B048-85BDC9FD1C3A}</a:tableStyleId>
              </a:tblPr>
              <a:tblGrid>
                <a:gridCol w="540009">
                  <a:extLst>
                    <a:ext uri="{9D8B030D-6E8A-4147-A177-3AD203B41FA5}">
                      <a16:colId xmlns:a16="http://schemas.microsoft.com/office/drawing/2014/main" val="20000"/>
                    </a:ext>
                  </a:extLst>
                </a:gridCol>
                <a:gridCol w="540009">
                  <a:extLst>
                    <a:ext uri="{9D8B030D-6E8A-4147-A177-3AD203B41FA5}">
                      <a16:colId xmlns:a16="http://schemas.microsoft.com/office/drawing/2014/main" val="20001"/>
                    </a:ext>
                  </a:extLst>
                </a:gridCol>
                <a:gridCol w="799605">
                  <a:extLst>
                    <a:ext uri="{9D8B030D-6E8A-4147-A177-3AD203B41FA5}">
                      <a16:colId xmlns:a16="http://schemas.microsoft.com/office/drawing/2014/main" val="20002"/>
                    </a:ext>
                  </a:extLst>
                </a:gridCol>
                <a:gridCol w="399803">
                  <a:extLst>
                    <a:ext uri="{9D8B030D-6E8A-4147-A177-3AD203B41FA5}">
                      <a16:colId xmlns:a16="http://schemas.microsoft.com/office/drawing/2014/main" val="20003"/>
                    </a:ext>
                  </a:extLst>
                </a:gridCol>
                <a:gridCol w="399803">
                  <a:extLst>
                    <a:ext uri="{9D8B030D-6E8A-4147-A177-3AD203B41FA5}">
                      <a16:colId xmlns:a16="http://schemas.microsoft.com/office/drawing/2014/main" val="20004"/>
                    </a:ext>
                  </a:extLst>
                </a:gridCol>
                <a:gridCol w="686018">
                  <a:extLst>
                    <a:ext uri="{9D8B030D-6E8A-4147-A177-3AD203B41FA5}">
                      <a16:colId xmlns:a16="http://schemas.microsoft.com/office/drawing/2014/main" val="20005"/>
                    </a:ext>
                  </a:extLst>
                </a:gridCol>
                <a:gridCol w="540009">
                  <a:extLst>
                    <a:ext uri="{9D8B030D-6E8A-4147-A177-3AD203B41FA5}">
                      <a16:colId xmlns:a16="http://schemas.microsoft.com/office/drawing/2014/main" val="20006"/>
                    </a:ext>
                  </a:extLst>
                </a:gridCol>
                <a:gridCol w="540009">
                  <a:extLst>
                    <a:ext uri="{9D8B030D-6E8A-4147-A177-3AD203B41FA5}">
                      <a16:colId xmlns:a16="http://schemas.microsoft.com/office/drawing/2014/main" val="20007"/>
                    </a:ext>
                  </a:extLst>
                </a:gridCol>
                <a:gridCol w="799605">
                  <a:extLst>
                    <a:ext uri="{9D8B030D-6E8A-4147-A177-3AD203B41FA5}">
                      <a16:colId xmlns:a16="http://schemas.microsoft.com/office/drawing/2014/main" val="20008"/>
                    </a:ext>
                  </a:extLst>
                </a:gridCol>
                <a:gridCol w="399803">
                  <a:extLst>
                    <a:ext uri="{9D8B030D-6E8A-4147-A177-3AD203B41FA5}">
                      <a16:colId xmlns:a16="http://schemas.microsoft.com/office/drawing/2014/main" val="20009"/>
                    </a:ext>
                  </a:extLst>
                </a:gridCol>
                <a:gridCol w="399803">
                  <a:extLst>
                    <a:ext uri="{9D8B030D-6E8A-4147-A177-3AD203B41FA5}">
                      <a16:colId xmlns:a16="http://schemas.microsoft.com/office/drawing/2014/main" val="20010"/>
                    </a:ext>
                  </a:extLst>
                </a:gridCol>
                <a:gridCol w="694295">
                  <a:extLst>
                    <a:ext uri="{9D8B030D-6E8A-4147-A177-3AD203B41FA5}">
                      <a16:colId xmlns:a16="http://schemas.microsoft.com/office/drawing/2014/main" val="20011"/>
                    </a:ext>
                  </a:extLst>
                </a:gridCol>
                <a:gridCol w="385720">
                  <a:extLst>
                    <a:ext uri="{9D8B030D-6E8A-4147-A177-3AD203B41FA5}">
                      <a16:colId xmlns:a16="http://schemas.microsoft.com/office/drawing/2014/main" val="20012"/>
                    </a:ext>
                  </a:extLst>
                </a:gridCol>
                <a:gridCol w="694295">
                  <a:extLst>
                    <a:ext uri="{9D8B030D-6E8A-4147-A177-3AD203B41FA5}">
                      <a16:colId xmlns:a16="http://schemas.microsoft.com/office/drawing/2014/main" val="20013"/>
                    </a:ext>
                  </a:extLst>
                </a:gridCol>
                <a:gridCol w="462864">
                  <a:extLst>
                    <a:ext uri="{9D8B030D-6E8A-4147-A177-3AD203B41FA5}">
                      <a16:colId xmlns:a16="http://schemas.microsoft.com/office/drawing/2014/main" val="20014"/>
                    </a:ext>
                  </a:extLst>
                </a:gridCol>
                <a:gridCol w="399803">
                  <a:extLst>
                    <a:ext uri="{9D8B030D-6E8A-4147-A177-3AD203B41FA5}">
                      <a16:colId xmlns:a16="http://schemas.microsoft.com/office/drawing/2014/main" val="20015"/>
                    </a:ext>
                  </a:extLst>
                </a:gridCol>
              </a:tblGrid>
              <a:tr h="457200">
                <a:tc>
                  <a:txBody>
                    <a:bodyPr/>
                    <a:lstStyle/>
                    <a:p>
                      <a:pPr algn="ctr" fontAlgn="ctr"/>
                      <a:endParaRPr lang="en-IN" sz="1400" b="1"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START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ADDRESS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Register</a:t>
                      </a:r>
                    </a:p>
                    <a:p>
                      <a:pPr algn="ctr" fontAlgn="ctr"/>
                      <a:r>
                        <a:rPr lang="en-IN" sz="1400" b="1" i="0" u="none" strike="noStrike" dirty="0">
                          <a:solidFill>
                            <a:srgbClr val="000000"/>
                          </a:solidFill>
                          <a:latin typeface="Calibri"/>
                        </a:rPr>
                        <a:t>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Repeat START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ADDRESS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i="0" u="none" strike="noStrike" dirty="0">
                          <a:solidFill>
                            <a:srgbClr val="000000"/>
                          </a:solidFill>
                          <a:latin typeface="Calibri"/>
                        </a:rPr>
                        <a:t>NACK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1" i="0" u="none" strike="noStrike" dirty="0">
                          <a:solidFill>
                            <a:srgbClr val="000000"/>
                          </a:solidFill>
                          <a:latin typeface="Calibri"/>
                        </a:rPr>
                        <a:t>STOP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fontAlgn="ctr"/>
                      <a:r>
                        <a:rPr lang="en-US" sz="1400" b="1" i="0" u="none" strike="noStrike" dirty="0">
                          <a:solidFill>
                            <a:schemeClr val="bg1">
                              <a:lumMod val="75000"/>
                            </a:schemeClr>
                          </a:solidFill>
                          <a:latin typeface="Calibri"/>
                        </a:rPr>
                        <a:t>Bits</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7</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IN" sz="1400" b="1" i="0" u="none" strike="noStrike" dirty="0">
                          <a:solidFill>
                            <a:schemeClr val="bg1">
                              <a:lumMod val="75000"/>
                            </a:schemeClr>
                          </a:solidFill>
                          <a:latin typeface="Calibri"/>
                        </a:rPr>
                        <a:t>8</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7</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1</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8</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0</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8</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r>
                        <a:rPr lang="en-US" sz="1400" b="1" i="0" u="none" strike="noStrike" dirty="0">
                          <a:solidFill>
                            <a:schemeClr val="bg1">
                              <a:lumMod val="75000"/>
                            </a:schemeClr>
                          </a:solidFill>
                          <a:latin typeface="Calibri"/>
                        </a:rPr>
                        <a:t>1</a:t>
                      </a: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pPr algn="ctr" fontAlgn="ctr"/>
                      <a:endParaRPr lang="en-IN" sz="1400" b="1" i="0" u="none" strike="noStrike" dirty="0">
                        <a:solidFill>
                          <a:schemeClr val="bg1">
                            <a:lumMod val="75000"/>
                          </a:schemeClr>
                        </a:solidFill>
                        <a:latin typeface="Calibri"/>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Slide Number Placeholder 6"/>
          <p:cNvSpPr>
            <a:spLocks noGrp="1"/>
          </p:cNvSpPr>
          <p:nvPr>
            <p:ph type="sldNum" sz="quarter" idx="12"/>
          </p:nvPr>
        </p:nvSpPr>
        <p:spPr/>
        <p:txBody>
          <a:bodyPr/>
          <a:lstStyle/>
          <a:p>
            <a:pPr>
              <a:defRPr/>
            </a:pPr>
            <a:fld id="{998CCB0D-1077-42F4-BD0A-523CE09C8407}" type="slidenum">
              <a:rPr lang="en-IN" smtClean="0"/>
              <a:pPr>
                <a:defRPr/>
              </a:pPr>
              <a:t>15</a:t>
            </a:fld>
            <a:endParaRPr lang="en-IN" dirty="0"/>
          </a:p>
        </p:txBody>
      </p:sp>
      <p:sp>
        <p:nvSpPr>
          <p:cNvPr id="8" name="Content Placeholder 2"/>
          <p:cNvSpPr txBox="1">
            <a:spLocks/>
          </p:cNvSpPr>
          <p:nvPr/>
        </p:nvSpPr>
        <p:spPr bwMode="auto">
          <a:xfrm>
            <a:off x="1722240" y="4114800"/>
            <a:ext cx="681216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65125" indent="-255588" fontAlgn="base">
              <a:spcBef>
                <a:spcPts val="1000"/>
              </a:spcBef>
              <a:spcAft>
                <a:spcPct val="0"/>
              </a:spcAft>
              <a:buClr>
                <a:srgbClr val="2B04D2"/>
              </a:buClr>
              <a:buSzPct val="100000"/>
              <a:buFont typeface="Wingdings" pitchFamily="2" charset="2"/>
              <a:buChar char="§"/>
              <a:defRPr/>
            </a:pPr>
            <a:r>
              <a:rPr lang="en-US" sz="1600" dirty="0"/>
              <a:t>ACK/NACKs</a:t>
            </a:r>
          </a:p>
          <a:p>
            <a:pPr marL="620713" lvl="1" indent="-228600" fontAlgn="base">
              <a:spcBef>
                <a:spcPts val="1000"/>
              </a:spcBef>
              <a:spcAft>
                <a:spcPct val="0"/>
              </a:spcAft>
              <a:buClr>
                <a:srgbClr val="2B04D2"/>
              </a:buClr>
              <a:buFont typeface="Wingdings" pitchFamily="2" charset="2"/>
              <a:buChar char="Ø"/>
              <a:defRPr/>
            </a:pPr>
            <a:r>
              <a:rPr lang="en-US" sz="1400" dirty="0"/>
              <a:t>Slave will ACK only once for the address byte</a:t>
            </a:r>
          </a:p>
          <a:p>
            <a:pPr marL="620713" lvl="1" indent="-228600" fontAlgn="base">
              <a:spcBef>
                <a:spcPts val="1000"/>
              </a:spcBef>
              <a:spcAft>
                <a:spcPct val="0"/>
              </a:spcAft>
              <a:buClr>
                <a:srgbClr val="2B04D2"/>
              </a:buClr>
              <a:buFont typeface="Wingdings" pitchFamily="2" charset="2"/>
              <a:buChar char="Ø"/>
              <a:defRPr/>
            </a:pPr>
            <a:r>
              <a:rPr lang="en-US" sz="1400" dirty="0"/>
              <a:t>Master will ACK, if it wants to read one more byte from slave</a:t>
            </a:r>
          </a:p>
          <a:p>
            <a:pPr marL="620713" lvl="1" indent="-228600" fontAlgn="base">
              <a:spcBef>
                <a:spcPts val="1000"/>
              </a:spcBef>
              <a:spcAft>
                <a:spcPct val="0"/>
              </a:spcAft>
              <a:buClr>
                <a:srgbClr val="2B04D2"/>
              </a:buClr>
              <a:buFont typeface="Wingdings" pitchFamily="2" charset="2"/>
              <a:buChar char="Ø"/>
              <a:defRPr/>
            </a:pPr>
            <a:r>
              <a:rPr lang="en-US" sz="1400" dirty="0"/>
              <a:t>Master will NACK, if it wants to stop the reading</a:t>
            </a:r>
          </a:p>
          <a:p>
            <a:pPr marL="620713" lvl="1" indent="-228600" fontAlgn="base">
              <a:spcBef>
                <a:spcPts val="1000"/>
              </a:spcBef>
              <a:spcAft>
                <a:spcPct val="0"/>
              </a:spcAft>
              <a:buClr>
                <a:srgbClr val="2B04D2"/>
              </a:buClr>
              <a:buFont typeface="Wingdings" pitchFamily="2" charset="2"/>
              <a:buChar char="Ø"/>
              <a:defRPr/>
            </a:pPr>
            <a:r>
              <a:rPr lang="en-US" sz="1400" dirty="0"/>
              <a:t>Note that the slave does not have an option to stop the communication once it has acknowledged the address</a:t>
            </a:r>
            <a:r>
              <a:rPr lang="en-US" sz="16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A way to claim the bus : </a:t>
            </a:r>
            <a:r>
              <a:rPr lang="en-US" dirty="0"/>
              <a:t>During an I2C transfer there is often the need to first send a command and then read back an answer right away. This has to be done without the risk of another (</a:t>
            </a:r>
            <a:r>
              <a:rPr lang="en-US" dirty="0" err="1"/>
              <a:t>multimaster</a:t>
            </a:r>
            <a:r>
              <a:rPr lang="en-US" dirty="0"/>
              <a:t>) device interrupting this atomic operation. </a:t>
            </a:r>
          </a:p>
          <a:p>
            <a:r>
              <a:rPr lang="en-US" dirty="0"/>
              <a:t>Send a start condition before sending a stop</a:t>
            </a:r>
          </a:p>
          <a:p>
            <a:r>
              <a:rPr lang="en-US" dirty="0"/>
              <a:t>Typically used when you want to write and read immediately or when you want to write to two different registers sequentially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r>
              <a:rPr lang="en-US" dirty="0"/>
              <a:t>	</a:t>
            </a:r>
            <a:r>
              <a:rPr lang="en-US" b="1" dirty="0"/>
              <a:t>Note </a:t>
            </a:r>
            <a:r>
              <a:rPr lang="en-US" dirty="0"/>
              <a:t>: Regardless of the number of start conditions sent during one transfer the transfer must be ended by exactly one stop condition.</a:t>
            </a:r>
          </a:p>
        </p:txBody>
      </p:sp>
      <p:sp>
        <p:nvSpPr>
          <p:cNvPr id="3" name="Title 2"/>
          <p:cNvSpPr>
            <a:spLocks noGrp="1"/>
          </p:cNvSpPr>
          <p:nvPr>
            <p:ph type="title"/>
          </p:nvPr>
        </p:nvSpPr>
        <p:spPr/>
        <p:txBody>
          <a:bodyPr/>
          <a:lstStyle/>
          <a:p>
            <a:r>
              <a:rPr lang="en-US" dirty="0"/>
              <a:t>Repeated Start</a:t>
            </a:r>
          </a:p>
        </p:txBody>
      </p:sp>
      <p:pic>
        <p:nvPicPr>
          <p:cNvPr id="81924" name="Picture 4" descr="http://www.i2c-bus.org/typo3temp/pics/46a178e259.gif"/>
          <p:cNvPicPr>
            <a:picLocks noChangeAspect="1" noChangeArrowheads="1"/>
          </p:cNvPicPr>
          <p:nvPr/>
        </p:nvPicPr>
        <p:blipFill>
          <a:blip r:embed="rId3" cstate="print"/>
          <a:srcRect/>
          <a:stretch>
            <a:fillRect/>
          </a:stretch>
        </p:blipFill>
        <p:spPr bwMode="auto">
          <a:xfrm>
            <a:off x="1752600" y="3418632"/>
            <a:ext cx="8412480" cy="1458169"/>
          </a:xfrm>
          <a:prstGeom prst="rect">
            <a:avLst/>
          </a:prstGeom>
          <a:noFill/>
        </p:spPr>
      </p:pic>
      <p:sp>
        <p:nvSpPr>
          <p:cNvPr id="5" name="Slide Number Placeholder 4"/>
          <p:cNvSpPr>
            <a:spLocks noGrp="1"/>
          </p:cNvSpPr>
          <p:nvPr>
            <p:ph type="sldNum" sz="quarter" idx="12"/>
          </p:nvPr>
        </p:nvSpPr>
        <p:spPr/>
        <p:txBody>
          <a:bodyPr/>
          <a:lstStyle/>
          <a:p>
            <a:pPr>
              <a:defRPr/>
            </a:pPr>
            <a:fld id="{998CCB0D-1077-42F4-BD0A-523CE09C8407}" type="slidenum">
              <a:rPr lang="en-IN" smtClean="0"/>
              <a:pPr>
                <a:defRPr/>
              </a:pPr>
              <a:t>16</a:t>
            </a:fld>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A slow slave device may need to stop the bus while it gathers data or services an interrupt etc. </a:t>
            </a:r>
          </a:p>
          <a:p>
            <a:r>
              <a:rPr lang="en-US"/>
              <a:t>It can do this while holding the clock line (SCL) low forcing the master into the wait state. </a:t>
            </a:r>
          </a:p>
          <a:p>
            <a:r>
              <a:rPr lang="en-US"/>
              <a:t>The master must then wait until SCL is released before proceeding.</a:t>
            </a:r>
          </a:p>
          <a:p>
            <a:r>
              <a:rPr lang="en-US"/>
              <a:t>As per specification, </a:t>
            </a:r>
          </a:p>
          <a:p>
            <a:pPr lvl="1"/>
            <a:r>
              <a:rPr lang="en-US"/>
              <a:t>the slave can hold the SCL line after any clock bit</a:t>
            </a:r>
          </a:p>
          <a:p>
            <a:pPr lvl="1"/>
            <a:r>
              <a:rPr lang="en-US"/>
              <a:t>any device can hold down SCL as long as it likes!!</a:t>
            </a:r>
            <a:endParaRPr lang="en-US" dirty="0"/>
          </a:p>
        </p:txBody>
      </p:sp>
      <p:sp>
        <p:nvSpPr>
          <p:cNvPr id="2" name="Title 1"/>
          <p:cNvSpPr>
            <a:spLocks noGrp="1"/>
          </p:cNvSpPr>
          <p:nvPr>
            <p:ph type="title"/>
          </p:nvPr>
        </p:nvSpPr>
        <p:spPr/>
        <p:txBody>
          <a:bodyPr/>
          <a:lstStyle/>
          <a:p>
            <a:r>
              <a:rPr lang="en-US"/>
              <a:t>Clock stretching</a:t>
            </a:r>
            <a:endParaRPr lang="en-US" dirty="0"/>
          </a:p>
        </p:txBody>
      </p:sp>
      <p:sp>
        <p:nvSpPr>
          <p:cNvPr id="4" name="Slide Number Placeholder 3"/>
          <p:cNvSpPr>
            <a:spLocks noGrp="1"/>
          </p:cNvSpPr>
          <p:nvPr>
            <p:ph type="sldNum" sz="quarter" idx="12"/>
          </p:nvPr>
        </p:nvSpPr>
        <p:spPr/>
        <p:txBody>
          <a:bodyPr/>
          <a:lstStyle/>
          <a:p>
            <a:pPr>
              <a:defRPr/>
            </a:pPr>
            <a:fld id="{998CCB0D-1077-42F4-BD0A-523CE09C8407}" type="slidenum">
              <a:rPr lang="en-IN" smtClean="0"/>
              <a:pPr>
                <a:defRPr/>
              </a:pPr>
              <a:t>17</a:t>
            </a:fld>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Occurs in Multi-master mode.</a:t>
            </a:r>
          </a:p>
          <a:p>
            <a:r>
              <a:rPr lang="en-US"/>
              <a:t>Happens when two masters start a transfer at the same time.</a:t>
            </a:r>
          </a:p>
          <a:p>
            <a:r>
              <a:rPr lang="en-US"/>
              <a:t>During the transfer, the masters constantly monitor SDA and SCL. </a:t>
            </a:r>
          </a:p>
          <a:p>
            <a:r>
              <a:rPr lang="en-US"/>
              <a:t>If one of them detects that SDA is low when it should actually be high, it assumes that another master is active and immediately stops its transfer. </a:t>
            </a:r>
          </a:p>
          <a:p>
            <a:r>
              <a:rPr lang="en-US"/>
              <a:t>This process is called arbitration.</a:t>
            </a:r>
            <a:endParaRPr lang="en-US" dirty="0"/>
          </a:p>
        </p:txBody>
      </p:sp>
      <p:sp>
        <p:nvSpPr>
          <p:cNvPr id="2" name="Title 1"/>
          <p:cNvSpPr>
            <a:spLocks noGrp="1"/>
          </p:cNvSpPr>
          <p:nvPr>
            <p:ph type="title"/>
          </p:nvPr>
        </p:nvSpPr>
        <p:spPr/>
        <p:txBody>
          <a:bodyPr/>
          <a:lstStyle/>
          <a:p>
            <a:r>
              <a:rPr lang="en-US"/>
              <a:t>Arbitration</a:t>
            </a:r>
            <a:endParaRPr lang="en-US" dirty="0"/>
          </a:p>
        </p:txBody>
      </p:sp>
      <p:sp>
        <p:nvSpPr>
          <p:cNvPr id="4" name="Slide Number Placeholder 3"/>
          <p:cNvSpPr>
            <a:spLocks noGrp="1"/>
          </p:cNvSpPr>
          <p:nvPr>
            <p:ph type="sldNum" sz="quarter" idx="12"/>
          </p:nvPr>
        </p:nvSpPr>
        <p:spPr/>
        <p:txBody>
          <a:bodyPr/>
          <a:lstStyle/>
          <a:p>
            <a:pPr>
              <a:defRPr/>
            </a:pPr>
            <a:fld id="{998CCB0D-1077-42F4-BD0A-523CE09C8407}" type="slidenum">
              <a:rPr lang="en-IN" smtClean="0"/>
              <a:pPr>
                <a:defRPr/>
              </a:pPr>
              <a:t>18</a:t>
            </a:fld>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IO expanders</a:t>
            </a:r>
          </a:p>
          <a:p>
            <a:r>
              <a:rPr lang="en-US" dirty="0"/>
              <a:t>EEPROMs</a:t>
            </a:r>
          </a:p>
          <a:p>
            <a:r>
              <a:rPr lang="en-US" dirty="0"/>
              <a:t>DACs, ADCs </a:t>
            </a:r>
          </a:p>
          <a:p>
            <a:r>
              <a:rPr lang="en-US" dirty="0"/>
              <a:t>LCD/LED drivers</a:t>
            </a:r>
          </a:p>
          <a:p>
            <a:r>
              <a:rPr lang="en-US" dirty="0"/>
              <a:t>Capacitive sensors</a:t>
            </a:r>
          </a:p>
          <a:p>
            <a:r>
              <a:rPr lang="en-US" dirty="0"/>
              <a:t>NVRAM </a:t>
            </a:r>
          </a:p>
          <a:p>
            <a:r>
              <a:rPr lang="en-US" dirty="0"/>
              <a:t>Real-Time clocks (RTC)</a:t>
            </a:r>
          </a:p>
          <a:p>
            <a:r>
              <a:rPr lang="en-US" dirty="0"/>
              <a:t>Digital Temperature ICs</a:t>
            </a:r>
          </a:p>
          <a:p>
            <a:r>
              <a:rPr lang="en-US" dirty="0"/>
              <a:t>Accelerometers</a:t>
            </a:r>
          </a:p>
          <a:p>
            <a:r>
              <a:rPr lang="en-US" dirty="0"/>
              <a:t>Compass</a:t>
            </a:r>
          </a:p>
          <a:p>
            <a:r>
              <a:rPr lang="en-US" dirty="0"/>
              <a:t>Third party sensors with an I2C interface (</a:t>
            </a:r>
            <a:r>
              <a:rPr lang="en-US" dirty="0" err="1"/>
              <a:t>sonars</a:t>
            </a:r>
            <a:r>
              <a:rPr lang="en-US" dirty="0"/>
              <a:t>, IR range finders, NXT I2C sensors)</a:t>
            </a:r>
          </a:p>
          <a:p>
            <a:pPr>
              <a:buNone/>
            </a:pPr>
            <a:endParaRPr lang="en-US" dirty="0"/>
          </a:p>
        </p:txBody>
      </p:sp>
      <p:sp>
        <p:nvSpPr>
          <p:cNvPr id="3" name="Title 2"/>
          <p:cNvSpPr>
            <a:spLocks noGrp="1"/>
          </p:cNvSpPr>
          <p:nvPr>
            <p:ph type="title"/>
          </p:nvPr>
        </p:nvSpPr>
        <p:spPr/>
        <p:txBody>
          <a:bodyPr/>
          <a:lstStyle/>
          <a:p>
            <a:r>
              <a:rPr lang="en-US" b="0" dirty="0"/>
              <a:t>I2C - Typical devices types</a:t>
            </a:r>
            <a:endParaRPr lang="en-US" dirty="0"/>
          </a:p>
        </p:txBody>
      </p:sp>
      <p:sp>
        <p:nvSpPr>
          <p:cNvPr id="4" name="Slide Number Placeholder 3"/>
          <p:cNvSpPr>
            <a:spLocks noGrp="1"/>
          </p:cNvSpPr>
          <p:nvPr>
            <p:ph type="sldNum" sz="quarter" idx="12"/>
          </p:nvPr>
        </p:nvSpPr>
        <p:spPr/>
        <p:txBody>
          <a:bodyPr/>
          <a:lstStyle/>
          <a:p>
            <a:pPr>
              <a:defRPr/>
            </a:pPr>
            <a:fld id="{998CCB0D-1077-42F4-BD0A-523CE09C8407}" type="slidenum">
              <a:rPr lang="en-IN" smtClean="0"/>
              <a:pPr>
                <a:defRPr/>
              </a:pPr>
              <a:t>19</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74320" indent="-274320">
              <a:spcBef>
                <a:spcPts val="0"/>
              </a:spcBef>
              <a:spcAft>
                <a:spcPts val="1200"/>
              </a:spcAft>
            </a:pPr>
            <a:endParaRPr lang="en-US" sz="2400" dirty="0"/>
          </a:p>
        </p:txBody>
      </p:sp>
      <p:sp>
        <p:nvSpPr>
          <p:cNvPr id="2" name="Title 1"/>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2"/>
          </p:nvPr>
        </p:nvSpPr>
        <p:spPr/>
        <p:txBody>
          <a:bodyPr/>
          <a:lstStyle/>
          <a:p>
            <a:pPr>
              <a:defRPr/>
            </a:pPr>
            <a:fld id="{998CCB0D-1077-42F4-BD0A-523CE09C8407}" type="slidenum">
              <a:rPr lang="en-IN" smtClean="0"/>
              <a:pPr>
                <a:defRPr/>
              </a:pPr>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Want to learn more?</a:t>
            </a:r>
          </a:p>
          <a:p>
            <a:pPr lvl="1"/>
            <a:r>
              <a:rPr lang="en-US" dirty="0"/>
              <a:t>Check the </a:t>
            </a:r>
            <a:r>
              <a:rPr lang="en-US" u="sng" dirty="0">
                <a:hlinkClick r:id="rId3"/>
              </a:rPr>
              <a:t>I2C Primer</a:t>
            </a:r>
            <a:r>
              <a:rPr lang="en-US" dirty="0"/>
              <a:t> from http://www.i2c-bus.org</a:t>
            </a:r>
          </a:p>
          <a:p>
            <a:pPr lvl="1"/>
            <a:r>
              <a:rPr lang="en-US" dirty="0"/>
              <a:t>The latest </a:t>
            </a:r>
            <a:r>
              <a:rPr lang="en-US" u="sng" dirty="0">
                <a:hlinkClick r:id="rId4"/>
              </a:rPr>
              <a:t>I2C specification</a:t>
            </a:r>
            <a:r>
              <a:rPr lang="en-US" dirty="0"/>
              <a:t> is available directly from NXP.</a:t>
            </a:r>
          </a:p>
          <a:p>
            <a:pPr lvl="1"/>
            <a:r>
              <a:rPr lang="en-US" dirty="0"/>
              <a:t>There are a number of I2C-like buses, </a:t>
            </a:r>
            <a:r>
              <a:rPr lang="en-US" u="sng" dirty="0">
                <a:hlinkClick r:id="rId5"/>
              </a:rPr>
              <a:t>see Definitions and Differences Between I2C, ACCESS.bus and </a:t>
            </a:r>
            <a:r>
              <a:rPr lang="en-US" u="sng" dirty="0" err="1">
                <a:hlinkClick r:id="rId5"/>
              </a:rPr>
              <a:t>SMBus</a:t>
            </a:r>
            <a:r>
              <a:rPr lang="en-US" dirty="0"/>
              <a:t>.</a:t>
            </a:r>
          </a:p>
          <a:p>
            <a:pPr lvl="1"/>
            <a:r>
              <a:rPr lang="en-US" u="sng" dirty="0">
                <a:hlinkClick r:id="rId6"/>
              </a:rPr>
              <a:t>The I2C-Bus and how to use it</a:t>
            </a:r>
            <a:r>
              <a:rPr lang="en-US" dirty="0"/>
              <a:t> is a well-known document from Philips discussing the use of this bus in applications.</a:t>
            </a:r>
          </a:p>
          <a:p>
            <a:endParaRPr lang="en-US" dirty="0"/>
          </a:p>
        </p:txBody>
      </p:sp>
      <p:sp>
        <p:nvSpPr>
          <p:cNvPr id="3" name="Title 2"/>
          <p:cNvSpPr>
            <a:spLocks noGrp="1"/>
          </p:cNvSpPr>
          <p:nvPr>
            <p:ph type="title"/>
          </p:nvPr>
        </p:nvSpPr>
        <p:spPr/>
        <p:txBody>
          <a:bodyPr/>
          <a:lstStyle/>
          <a:p>
            <a:r>
              <a:rPr lang="en-US" dirty="0"/>
              <a:t>More materials on I2C…</a:t>
            </a:r>
          </a:p>
        </p:txBody>
      </p:sp>
      <p:sp>
        <p:nvSpPr>
          <p:cNvPr id="4" name="Slide Number Placeholder 3"/>
          <p:cNvSpPr>
            <a:spLocks noGrp="1"/>
          </p:cNvSpPr>
          <p:nvPr>
            <p:ph type="sldNum" sz="quarter" idx="12"/>
          </p:nvPr>
        </p:nvSpPr>
        <p:spPr/>
        <p:txBody>
          <a:bodyPr/>
          <a:lstStyle/>
          <a:p>
            <a:pPr>
              <a:defRPr/>
            </a:pPr>
            <a:fld id="{998CCB0D-1077-42F4-BD0A-523CE09C8407}" type="slidenum">
              <a:rPr lang="en-IN" smtClean="0"/>
              <a:pPr>
                <a:defRPr/>
              </a:pPr>
              <a:t>20</a:t>
            </a:fld>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Ruling out the obvious</a:t>
            </a:r>
          </a:p>
          <a:p>
            <a:pPr lvl="1"/>
            <a:r>
              <a:rPr lang="en-US" dirty="0"/>
              <a:t>Is there a stable supply voltage </a:t>
            </a:r>
            <a:r>
              <a:rPr lang="en-US" dirty="0" err="1"/>
              <a:t>Vcc</a:t>
            </a:r>
            <a:r>
              <a:rPr lang="en-US" dirty="0"/>
              <a:t>? </a:t>
            </a:r>
          </a:p>
          <a:p>
            <a:pPr lvl="1"/>
            <a:r>
              <a:rPr lang="en-US" dirty="0"/>
              <a:t>Is the GND of Master and slave common? If not, make it.</a:t>
            </a:r>
          </a:p>
          <a:p>
            <a:pPr lvl="1"/>
            <a:r>
              <a:rPr lang="en-US" dirty="0"/>
              <a:t>Are you using the correct pins for I2C? Check your data sheet and verify.</a:t>
            </a:r>
          </a:p>
          <a:p>
            <a:pPr lvl="1"/>
            <a:r>
              <a:rPr lang="en-US" dirty="0"/>
              <a:t>Are SDA and SCL interchanged? </a:t>
            </a:r>
          </a:p>
          <a:p>
            <a:pPr lvl="1"/>
            <a:r>
              <a:rPr lang="en-US" dirty="0"/>
              <a:t>Do all I2C devices support the I2C supply voltage used on the bus?</a:t>
            </a:r>
          </a:p>
          <a:p>
            <a:pPr lvl="1"/>
            <a:r>
              <a:rPr lang="en-US" dirty="0"/>
              <a:t>Do all I2C devices support the maximum SCL clock rate used on the bus?</a:t>
            </a:r>
          </a:p>
          <a:p>
            <a:r>
              <a:rPr lang="en-US" dirty="0"/>
              <a:t>If more than one I2C master is connected to the bus: do all masters provide multi-master support? </a:t>
            </a:r>
          </a:p>
          <a:p>
            <a:r>
              <a:rPr lang="en-US" dirty="0"/>
              <a:t>Are the high and low level voltages on SDA and SCL correct during I2C transfers? The I2C standard defines the low level threshold with 0.3 </a:t>
            </a:r>
            <a:r>
              <a:rPr lang="en-US" dirty="0" err="1"/>
              <a:t>Vcc</a:t>
            </a:r>
            <a:r>
              <a:rPr lang="en-US" dirty="0"/>
              <a:t>, the high level threshold with 0.7 </a:t>
            </a:r>
            <a:r>
              <a:rPr lang="en-US" dirty="0" err="1"/>
              <a:t>Vcc</a:t>
            </a:r>
            <a:r>
              <a:rPr lang="en-US" dirty="0"/>
              <a:t>. Modifying the termination resistance </a:t>
            </a:r>
            <a:r>
              <a:rPr lang="en-US" dirty="0" err="1"/>
              <a:t>Rp</a:t>
            </a:r>
            <a:r>
              <a:rPr lang="en-US" dirty="0"/>
              <a:t>, the serial resistors Rs or lowering the SCL clock rate could help here. </a:t>
            </a:r>
          </a:p>
          <a:p>
            <a:r>
              <a:rPr lang="en-US" dirty="0"/>
              <a:t>Are there spikes or noise on SDA, SCL or even </a:t>
            </a:r>
            <a:r>
              <a:rPr lang="en-US" dirty="0" err="1"/>
              <a:t>Vcc</a:t>
            </a:r>
            <a:r>
              <a:rPr lang="en-US" dirty="0"/>
              <a:t>? They may result from interferences from other components. The effects can often be reduced by using shorter interconnections.</a:t>
            </a:r>
          </a:p>
          <a:p>
            <a:r>
              <a:rPr lang="en-US" dirty="0"/>
              <a:t>Further diagnostics is possible with </a:t>
            </a:r>
            <a:r>
              <a:rPr lang="en-US" dirty="0" err="1"/>
              <a:t>Vcc</a:t>
            </a:r>
            <a:r>
              <a:rPr lang="en-US" dirty="0"/>
              <a:t>, SCL and SDA connected to an oscilloscope and/or an appropriate I2C monitor device like an MSO with a serial decoder or using the tool like Beagle I2C/SPI Protocol Analyzer.</a:t>
            </a:r>
          </a:p>
          <a:p>
            <a:endParaRPr lang="en-US" dirty="0"/>
          </a:p>
        </p:txBody>
      </p:sp>
      <p:sp>
        <p:nvSpPr>
          <p:cNvPr id="2" name="Title 1"/>
          <p:cNvSpPr>
            <a:spLocks noGrp="1"/>
          </p:cNvSpPr>
          <p:nvPr>
            <p:ph type="title"/>
          </p:nvPr>
        </p:nvSpPr>
        <p:spPr/>
        <p:txBody>
          <a:bodyPr/>
          <a:lstStyle/>
          <a:p>
            <a:r>
              <a:rPr lang="en-US" dirty="0"/>
              <a:t>I2C –Debugging</a:t>
            </a:r>
          </a:p>
        </p:txBody>
      </p:sp>
      <p:sp>
        <p:nvSpPr>
          <p:cNvPr id="4" name="Slide Number Placeholder 3"/>
          <p:cNvSpPr>
            <a:spLocks noGrp="1"/>
          </p:cNvSpPr>
          <p:nvPr>
            <p:ph type="sldNum" sz="quarter" idx="12"/>
          </p:nvPr>
        </p:nvSpPr>
        <p:spPr/>
        <p:txBody>
          <a:bodyPr/>
          <a:lstStyle/>
          <a:p>
            <a:pPr>
              <a:defRPr/>
            </a:pPr>
            <a:fld id="{998CCB0D-1077-42F4-BD0A-523CE09C8407}" type="slidenum">
              <a:rPr lang="en-IN" smtClean="0"/>
              <a:pPr>
                <a:defRPr/>
              </a:pPr>
              <a:t>21</a:t>
            </a:fld>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500" dirty="0"/>
              <a:t>Are you sure that you are using an I2C device? Some I2C devices are marketed as serial devices. Some serial devices are not I2C devices, </a:t>
            </a:r>
            <a:r>
              <a:rPr lang="en-US" sz="1500" dirty="0" err="1"/>
              <a:t>ie</a:t>
            </a:r>
            <a:r>
              <a:rPr lang="en-US" sz="1500" dirty="0"/>
              <a:t> use SPI instead, which is another serial protocol.</a:t>
            </a:r>
          </a:p>
          <a:p>
            <a:r>
              <a:rPr lang="en-US" sz="1500" dirty="0"/>
              <a:t>Verify that the speed you are using is supported by the I2C device. When all else fails go back to using 100kHz.</a:t>
            </a:r>
          </a:p>
          <a:p>
            <a:r>
              <a:rPr lang="en-US" sz="1500" dirty="0"/>
              <a:t>Are you accessing the correct device? Verify the device address you are sending on the I2C bus. Verify that the correct R/W bit is set depending on the operation that you are performing.</a:t>
            </a:r>
          </a:p>
          <a:p>
            <a:r>
              <a:rPr lang="en-US" sz="1500" dirty="0"/>
              <a:t>Getting weird or totally incorrect values? Verify if your I2C device requires a delay period before reading the results. Also note that some EEPROMs are slow. So the value for the delay period should be in the ms (millisecond) range. For I2C devices describes as a “24xx series EPROM, with a different I2C address” but is not actually an EEPROM, you likely have an I2C device that needs a delay period before reading (</a:t>
            </a:r>
            <a:r>
              <a:rPr lang="en-US" sz="1500" dirty="0" err="1"/>
              <a:t>ie</a:t>
            </a:r>
            <a:r>
              <a:rPr lang="en-US" sz="1500" dirty="0"/>
              <a:t>. WRITE =&gt; DELAY PERIOD (ms)=&gt; READ).</a:t>
            </a:r>
          </a:p>
          <a:p>
            <a:r>
              <a:rPr lang="en-US" sz="1500" dirty="0"/>
              <a:t>An oscilloscope and/or a logic analyzer is good to have when troubleshooting problems on the I2C bus.</a:t>
            </a:r>
          </a:p>
          <a:p>
            <a:endParaRPr lang="en-US" sz="1500" dirty="0"/>
          </a:p>
          <a:p>
            <a:pPr lvl="0"/>
            <a:endParaRPr lang="en-US" sz="1500" dirty="0"/>
          </a:p>
          <a:p>
            <a:endParaRPr lang="en-US" sz="1500" dirty="0"/>
          </a:p>
        </p:txBody>
      </p:sp>
      <p:sp>
        <p:nvSpPr>
          <p:cNvPr id="3" name="Title 2"/>
          <p:cNvSpPr>
            <a:spLocks noGrp="1"/>
          </p:cNvSpPr>
          <p:nvPr>
            <p:ph type="title"/>
          </p:nvPr>
        </p:nvSpPr>
        <p:spPr/>
        <p:txBody>
          <a:bodyPr/>
          <a:lstStyle/>
          <a:p>
            <a:r>
              <a:rPr lang="en-US" dirty="0"/>
              <a:t>I2C –Debugging – Continued…</a:t>
            </a:r>
          </a:p>
        </p:txBody>
      </p:sp>
      <p:sp>
        <p:nvSpPr>
          <p:cNvPr id="4" name="Slide Number Placeholder 3"/>
          <p:cNvSpPr>
            <a:spLocks noGrp="1"/>
          </p:cNvSpPr>
          <p:nvPr>
            <p:ph type="sldNum" sz="quarter" idx="12"/>
          </p:nvPr>
        </p:nvSpPr>
        <p:spPr/>
        <p:txBody>
          <a:bodyPr/>
          <a:lstStyle/>
          <a:p>
            <a:pPr>
              <a:defRPr/>
            </a:pPr>
            <a:fld id="{998CCB0D-1077-42F4-BD0A-523CE09C8407}" type="slidenum">
              <a:rPr lang="en-IN" smtClean="0"/>
              <a:pPr>
                <a:defRPr/>
              </a:pPr>
              <a:t>22</a:t>
            </a:fld>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cstate="print"/>
          <a:stretch>
            <a:fillRect/>
          </a:stretch>
        </p:blipFill>
        <p:spPr bwMode="auto">
          <a:xfrm>
            <a:off x="3356298" y="1219200"/>
            <a:ext cx="4949503" cy="4678297"/>
          </a:xfrm>
          <a:prstGeom prst="rect">
            <a:avLst/>
          </a:prstGeom>
          <a:noFill/>
          <a:ln w="12700" cap="flat" cmpd="sng" algn="ctr">
            <a:noFill/>
            <a:prstDash val="solid"/>
            <a:miter lim="800000"/>
            <a:headEnd/>
            <a:tailEnd/>
          </a:ln>
        </p:spPr>
      </p:pic>
      <p:sp>
        <p:nvSpPr>
          <p:cNvPr id="2" name="Title 1"/>
          <p:cNvSpPr>
            <a:spLocks noGrp="1"/>
          </p:cNvSpPr>
          <p:nvPr>
            <p:ph type="title"/>
          </p:nvPr>
        </p:nvSpPr>
        <p:spPr/>
        <p:txBody>
          <a:bodyPr/>
          <a:lstStyle/>
          <a:p>
            <a:r>
              <a:rPr lang="en-US" dirty="0" err="1"/>
              <a:t>Rp</a:t>
            </a:r>
            <a:r>
              <a:rPr lang="en-US" dirty="0"/>
              <a:t> Vs Bus Cap</a:t>
            </a:r>
          </a:p>
        </p:txBody>
      </p:sp>
      <p:sp>
        <p:nvSpPr>
          <p:cNvPr id="5" name="TextBox 4"/>
          <p:cNvSpPr txBox="1"/>
          <p:nvPr/>
        </p:nvSpPr>
        <p:spPr>
          <a:xfrm>
            <a:off x="3733800" y="5943600"/>
            <a:ext cx="5097870" cy="369332"/>
          </a:xfrm>
          <a:prstGeom prst="rect">
            <a:avLst/>
          </a:prstGeom>
          <a:noFill/>
        </p:spPr>
        <p:txBody>
          <a:bodyPr wrap="none" rtlCol="0">
            <a:spAutoFit/>
          </a:bodyPr>
          <a:lstStyle/>
          <a:p>
            <a:r>
              <a:rPr lang="en-US" dirty="0"/>
              <a:t>Value of Pull up resistor Vs Bus Capacitance</a:t>
            </a:r>
          </a:p>
        </p:txBody>
      </p:sp>
      <p:sp>
        <p:nvSpPr>
          <p:cNvPr id="6" name="Slide Number Placeholder 5"/>
          <p:cNvSpPr>
            <a:spLocks noGrp="1"/>
          </p:cNvSpPr>
          <p:nvPr>
            <p:ph type="sldNum" sz="quarter" idx="12"/>
          </p:nvPr>
        </p:nvSpPr>
        <p:spPr/>
        <p:txBody>
          <a:bodyPr/>
          <a:lstStyle/>
          <a:p>
            <a:pPr>
              <a:defRPr/>
            </a:pPr>
            <a:fld id="{998CCB0D-1077-42F4-BD0A-523CE09C8407}" type="slidenum">
              <a:rPr lang="en-IN" smtClean="0"/>
              <a:pPr>
                <a:defRPr/>
              </a:pPr>
              <a:t>23</a:t>
            </a:fld>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1977012" y="1257020"/>
            <a:ext cx="7384038" cy="369332"/>
          </a:xfrm>
          <a:prstGeom prst="rect">
            <a:avLst/>
          </a:prstGeom>
          <a:noFill/>
        </p:spPr>
        <p:txBody>
          <a:bodyPr wrap="square">
            <a:spAutoFit/>
          </a:bodyPr>
          <a:lstStyle/>
          <a:p>
            <a:r>
              <a:rPr lang="en-US" b="1" dirty="0">
                <a:effectLst/>
                <a:latin typeface="Consolas" panose="020B0609020204030204" pitchFamily="49" charset="0"/>
              </a:rPr>
              <a:t>bool begin(int </a:t>
            </a:r>
            <a:r>
              <a:rPr lang="en-US" b="1" dirty="0" err="1">
                <a:effectLst/>
                <a:latin typeface="Consolas" panose="020B0609020204030204" pitchFamily="49" charset="0"/>
              </a:rPr>
              <a:t>sda</a:t>
            </a:r>
            <a:r>
              <a:rPr lang="en-US" b="1" dirty="0">
                <a:effectLst/>
                <a:latin typeface="Consolas" panose="020B0609020204030204" pitchFamily="49" charset="0"/>
              </a:rPr>
              <a:t>=-1, int </a:t>
            </a:r>
            <a:r>
              <a:rPr lang="en-US" b="1" dirty="0" err="1">
                <a:effectLst/>
                <a:latin typeface="Consolas" panose="020B0609020204030204" pitchFamily="49" charset="0"/>
              </a:rPr>
              <a:t>scl</a:t>
            </a:r>
            <a:r>
              <a:rPr lang="en-US" b="1" dirty="0">
                <a:effectLst/>
                <a:latin typeface="Consolas" panose="020B0609020204030204" pitchFamily="49" charset="0"/>
              </a:rPr>
              <a:t>=-1, uint32_t frequency=0);</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1894086724"/>
              </p:ext>
            </p:extLst>
          </p:nvPr>
        </p:nvGraphicFramePr>
        <p:xfrm>
          <a:off x="493953" y="1746976"/>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to start i2c module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err="1"/>
                        <a:t>sda</a:t>
                      </a:r>
                      <a:r>
                        <a:rPr lang="en-US" dirty="0"/>
                        <a:t>, </a:t>
                      </a:r>
                      <a:r>
                        <a:rPr lang="en-US" dirty="0" err="1"/>
                        <a:t>scl</a:t>
                      </a:r>
                      <a:r>
                        <a:rPr lang="en-US" dirty="0"/>
                        <a:t> and frequency</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Return true if successful else returns false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Wire.begin</a:t>
                      </a:r>
                      <a:r>
                        <a:rPr lang="en-US" dirty="0"/>
                        <a:t>( D21, D22, 100000 ); // starts i2c with 100KHz frequency </a:t>
                      </a:r>
                      <a:endParaRPr lang="hi-IN" dirty="0"/>
                    </a:p>
                  </a:txBody>
                  <a:tcPr/>
                </a:tc>
                <a:extLst>
                  <a:ext uri="{0D108BD9-81ED-4DB2-BD59-A6C34878D82A}">
                    <a16:rowId xmlns:a16="http://schemas.microsoft.com/office/drawing/2014/main" val="2814569205"/>
                  </a:ext>
                </a:extLst>
              </a:tr>
            </a:tbl>
          </a:graphicData>
        </a:graphic>
      </p:graphicFrame>
      <p:sp>
        <p:nvSpPr>
          <p:cNvPr id="11" name="TextBox 10">
            <a:extLst>
              <a:ext uri="{FF2B5EF4-FFF2-40B4-BE49-F238E27FC236}">
                <a16:creationId xmlns:a16="http://schemas.microsoft.com/office/drawing/2014/main" id="{A9C9DF73-172D-4AD7-B930-E18B416E8118}"/>
              </a:ext>
            </a:extLst>
          </p:cNvPr>
          <p:cNvSpPr txBox="1"/>
          <p:nvPr/>
        </p:nvSpPr>
        <p:spPr>
          <a:xfrm>
            <a:off x="493952" y="3776088"/>
            <a:ext cx="10303069" cy="369332"/>
          </a:xfrm>
          <a:prstGeom prst="rect">
            <a:avLst/>
          </a:prstGeom>
          <a:noFill/>
        </p:spPr>
        <p:txBody>
          <a:bodyPr wrap="square">
            <a:spAutoFit/>
          </a:bodyPr>
          <a:lstStyle/>
          <a:p>
            <a:r>
              <a:rPr lang="en-US" b="1" dirty="0">
                <a:effectLst/>
                <a:latin typeface="Consolas" panose="020B0609020204030204" pitchFamily="49" charset="0"/>
              </a:rPr>
              <a:t>bool begin(uint8_t </a:t>
            </a:r>
            <a:r>
              <a:rPr lang="en-US" b="1" dirty="0" err="1">
                <a:effectLst/>
                <a:latin typeface="Consolas" panose="020B0609020204030204" pitchFamily="49" charset="0"/>
              </a:rPr>
              <a:t>slaveAddr</a:t>
            </a:r>
            <a:r>
              <a:rPr lang="en-US" b="1" dirty="0">
                <a:effectLst/>
                <a:latin typeface="Consolas" panose="020B0609020204030204" pitchFamily="49" charset="0"/>
              </a:rPr>
              <a:t>, int </a:t>
            </a:r>
            <a:r>
              <a:rPr lang="en-US" b="1" dirty="0" err="1">
                <a:effectLst/>
                <a:latin typeface="Consolas" panose="020B0609020204030204" pitchFamily="49" charset="0"/>
              </a:rPr>
              <a:t>sda</a:t>
            </a:r>
            <a:r>
              <a:rPr lang="en-US" b="1" dirty="0">
                <a:effectLst/>
                <a:latin typeface="Consolas" panose="020B0609020204030204" pitchFamily="49" charset="0"/>
              </a:rPr>
              <a:t>=-1, int </a:t>
            </a:r>
            <a:r>
              <a:rPr lang="en-US" b="1" dirty="0" err="1">
                <a:effectLst/>
                <a:latin typeface="Consolas" panose="020B0609020204030204" pitchFamily="49" charset="0"/>
              </a:rPr>
              <a:t>scl</a:t>
            </a:r>
            <a:r>
              <a:rPr lang="en-US" b="1" dirty="0">
                <a:effectLst/>
                <a:latin typeface="Consolas" panose="020B0609020204030204" pitchFamily="49" charset="0"/>
              </a:rPr>
              <a:t>=-1, uint32_t frequency=0);</a:t>
            </a:r>
          </a:p>
        </p:txBody>
      </p:sp>
      <p:graphicFrame>
        <p:nvGraphicFramePr>
          <p:cNvPr id="12" name="Table 9">
            <a:extLst>
              <a:ext uri="{FF2B5EF4-FFF2-40B4-BE49-F238E27FC236}">
                <a16:creationId xmlns:a16="http://schemas.microsoft.com/office/drawing/2014/main" id="{E9C9093D-0B9C-4E61-9234-25A0BBC8A2B4}"/>
              </a:ext>
            </a:extLst>
          </p:cNvPr>
          <p:cNvGraphicFramePr>
            <a:graphicFrameLocks noGrp="1"/>
          </p:cNvGraphicFramePr>
          <p:nvPr>
            <p:extLst>
              <p:ext uri="{D42A27DB-BD31-4B8C-83A1-F6EECF244321}">
                <p14:modId xmlns:p14="http://schemas.microsoft.com/office/powerpoint/2010/main" val="272590355"/>
              </p:ext>
            </p:extLst>
          </p:nvPr>
        </p:nvGraphicFramePr>
        <p:xfrm>
          <a:off x="493953" y="4278584"/>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starts i2c slave with address mentioned</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Slave address, </a:t>
                      </a:r>
                      <a:r>
                        <a:rPr lang="en-US" dirty="0" err="1"/>
                        <a:t>sda</a:t>
                      </a:r>
                      <a:r>
                        <a:rPr lang="en-US" dirty="0"/>
                        <a:t>, </a:t>
                      </a:r>
                      <a:r>
                        <a:rPr lang="en-US" dirty="0" err="1"/>
                        <a:t>scl</a:t>
                      </a:r>
                      <a:r>
                        <a:rPr lang="en-US" dirty="0"/>
                        <a:t> and frequency</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Returns true if successful else returns false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Wire.begin</a:t>
                      </a:r>
                      <a:r>
                        <a:rPr lang="en-US" dirty="0"/>
                        <a:t>( 0x08, D21, D22, 100000 ); // starts i2c slave with address 0x08</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467579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3273151" y="1244480"/>
            <a:ext cx="4521442" cy="369332"/>
          </a:xfrm>
          <a:prstGeom prst="rect">
            <a:avLst/>
          </a:prstGeom>
          <a:noFill/>
        </p:spPr>
        <p:txBody>
          <a:bodyPr wrap="square">
            <a:spAutoFit/>
          </a:bodyPr>
          <a:lstStyle/>
          <a:p>
            <a:r>
              <a:rPr lang="en-US" b="1" dirty="0">
                <a:effectLst/>
                <a:latin typeface="Consolas" panose="020B0609020204030204" pitchFamily="49" charset="0"/>
              </a:rPr>
              <a:t>bool </a:t>
            </a:r>
            <a:r>
              <a:rPr lang="en-US" b="1" dirty="0" err="1">
                <a:effectLst/>
                <a:latin typeface="Consolas" panose="020B0609020204030204" pitchFamily="49" charset="0"/>
              </a:rPr>
              <a:t>setPins</a:t>
            </a:r>
            <a:r>
              <a:rPr lang="en-US" b="1" dirty="0">
                <a:effectLst/>
                <a:latin typeface="Consolas" panose="020B0609020204030204" pitchFamily="49" charset="0"/>
              </a:rPr>
              <a:t>(int </a:t>
            </a:r>
            <a:r>
              <a:rPr lang="en-US" b="1" dirty="0" err="1">
                <a:effectLst/>
                <a:latin typeface="Consolas" panose="020B0609020204030204" pitchFamily="49" charset="0"/>
              </a:rPr>
              <a:t>sda</a:t>
            </a:r>
            <a:r>
              <a:rPr lang="en-US" b="1" dirty="0">
                <a:effectLst/>
                <a:latin typeface="Consolas" panose="020B0609020204030204" pitchFamily="49" charset="0"/>
              </a:rPr>
              <a:t>, int </a:t>
            </a:r>
            <a:r>
              <a:rPr lang="en-US" b="1" dirty="0" err="1">
                <a:effectLst/>
                <a:latin typeface="Consolas" panose="020B0609020204030204" pitchFamily="49" charset="0"/>
              </a:rPr>
              <a:t>scl</a:t>
            </a:r>
            <a:r>
              <a:rPr lang="en-US" b="1" dirty="0">
                <a:effectLst/>
                <a:latin typeface="Consolas" panose="020B0609020204030204" pitchFamily="49" charset="0"/>
              </a:rPr>
              <a:t>);</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4211670313"/>
              </p:ext>
            </p:extLst>
          </p:nvPr>
        </p:nvGraphicFramePr>
        <p:xfrm>
          <a:off x="493953" y="1746976"/>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sets i2c pins for communication</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err="1"/>
                        <a:t>sda</a:t>
                      </a:r>
                      <a:r>
                        <a:rPr lang="en-US" dirty="0"/>
                        <a:t> and  </a:t>
                      </a:r>
                      <a:r>
                        <a:rPr lang="en-US" dirty="0" err="1"/>
                        <a:t>scl</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Return true if successful else returns false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Wire.setPins</a:t>
                      </a:r>
                      <a:r>
                        <a:rPr lang="en-US" dirty="0"/>
                        <a:t>( D21, D22 ); // sets i2c pins D21 and D22</a:t>
                      </a:r>
                      <a:endParaRPr lang="hi-IN" dirty="0"/>
                    </a:p>
                  </a:txBody>
                  <a:tcPr/>
                </a:tc>
                <a:extLst>
                  <a:ext uri="{0D108BD9-81ED-4DB2-BD59-A6C34878D82A}">
                    <a16:rowId xmlns:a16="http://schemas.microsoft.com/office/drawing/2014/main" val="2814569205"/>
                  </a:ext>
                </a:extLst>
              </a:tr>
            </a:tbl>
          </a:graphicData>
        </a:graphic>
      </p:graphicFrame>
      <p:sp>
        <p:nvSpPr>
          <p:cNvPr id="11" name="TextBox 10">
            <a:extLst>
              <a:ext uri="{FF2B5EF4-FFF2-40B4-BE49-F238E27FC236}">
                <a16:creationId xmlns:a16="http://schemas.microsoft.com/office/drawing/2014/main" id="{A9C9DF73-172D-4AD7-B930-E18B416E8118}"/>
              </a:ext>
            </a:extLst>
          </p:cNvPr>
          <p:cNvSpPr txBox="1"/>
          <p:nvPr/>
        </p:nvSpPr>
        <p:spPr>
          <a:xfrm>
            <a:off x="3817284" y="3820477"/>
            <a:ext cx="1716588" cy="369332"/>
          </a:xfrm>
          <a:prstGeom prst="rect">
            <a:avLst/>
          </a:prstGeom>
          <a:noFill/>
        </p:spPr>
        <p:txBody>
          <a:bodyPr wrap="square">
            <a:spAutoFit/>
          </a:bodyPr>
          <a:lstStyle/>
          <a:p>
            <a:r>
              <a:rPr lang="en-IN" b="1" dirty="0">
                <a:effectLst/>
                <a:latin typeface="Consolas" panose="020B0609020204030204" pitchFamily="49" charset="0"/>
              </a:rPr>
              <a:t>bool end();</a:t>
            </a:r>
          </a:p>
        </p:txBody>
      </p:sp>
      <p:graphicFrame>
        <p:nvGraphicFramePr>
          <p:cNvPr id="12" name="Table 9">
            <a:extLst>
              <a:ext uri="{FF2B5EF4-FFF2-40B4-BE49-F238E27FC236}">
                <a16:creationId xmlns:a16="http://schemas.microsoft.com/office/drawing/2014/main" id="{E9C9093D-0B9C-4E61-9234-25A0BBC8A2B4}"/>
              </a:ext>
            </a:extLst>
          </p:cNvPr>
          <p:cNvGraphicFramePr>
            <a:graphicFrameLocks noGrp="1"/>
          </p:cNvGraphicFramePr>
          <p:nvPr>
            <p:extLst>
              <p:ext uri="{D42A27DB-BD31-4B8C-83A1-F6EECF244321}">
                <p14:modId xmlns:p14="http://schemas.microsoft.com/office/powerpoint/2010/main" val="1301787096"/>
              </p:ext>
            </p:extLst>
          </p:nvPr>
        </p:nvGraphicFramePr>
        <p:xfrm>
          <a:off x="493953" y="4278584"/>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ends i2c communications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Returns true if successful else returns false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Wire.end</a:t>
                      </a:r>
                      <a:r>
                        <a:rPr lang="en-US" dirty="0"/>
                        <a:t>( ); // ends i2c communications</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65778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3273151" y="1244480"/>
            <a:ext cx="6057280" cy="369332"/>
          </a:xfrm>
          <a:prstGeom prst="rect">
            <a:avLst/>
          </a:prstGeom>
          <a:noFill/>
        </p:spPr>
        <p:txBody>
          <a:bodyPr wrap="square">
            <a:spAutoFit/>
          </a:bodyPr>
          <a:lstStyle/>
          <a:p>
            <a:r>
              <a:rPr lang="en-IN" b="1" dirty="0">
                <a:effectLst/>
                <a:latin typeface="Consolas" panose="020B0609020204030204" pitchFamily="49" charset="0"/>
              </a:rPr>
              <a:t>void </a:t>
            </a:r>
            <a:r>
              <a:rPr lang="en-IN" b="1" dirty="0" err="1">
                <a:effectLst/>
                <a:latin typeface="Consolas" panose="020B0609020204030204" pitchFamily="49" charset="0"/>
              </a:rPr>
              <a:t>setTimeOut</a:t>
            </a:r>
            <a:r>
              <a:rPr lang="en-IN" b="1" dirty="0">
                <a:effectLst/>
                <a:latin typeface="Consolas" panose="020B0609020204030204" pitchFamily="49" charset="0"/>
              </a:rPr>
              <a:t>(uint16_t </a:t>
            </a:r>
            <a:r>
              <a:rPr lang="en-IN" b="1" dirty="0" err="1">
                <a:effectLst/>
                <a:latin typeface="Consolas" panose="020B0609020204030204" pitchFamily="49" charset="0"/>
              </a:rPr>
              <a:t>timeOutMillis</a:t>
            </a:r>
            <a:r>
              <a:rPr lang="en-IN" b="1" dirty="0">
                <a:effectLst/>
                <a:latin typeface="Consolas" panose="020B0609020204030204" pitchFamily="49" charset="0"/>
              </a:rPr>
              <a:t>);</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3827443514"/>
              </p:ext>
            </p:extLst>
          </p:nvPr>
        </p:nvGraphicFramePr>
        <p:xfrm>
          <a:off x="493953" y="1746976"/>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Timeout for i2c </a:t>
                      </a:r>
                      <a:r>
                        <a:rPr lang="en-US" b="0" dirty="0" err="1"/>
                        <a:t>transcations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Timeout in milliseconds</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Wire.set</a:t>
                      </a:r>
                      <a:r>
                        <a:rPr lang="en-US" dirty="0"/>
                        <a:t> </a:t>
                      </a:r>
                      <a:r>
                        <a:rPr lang="en-US" dirty="0" err="1"/>
                        <a:t>TimeOut</a:t>
                      </a:r>
                      <a:r>
                        <a:rPr lang="en-US" dirty="0"/>
                        <a:t>( 100 ); //sets timeout to 100ms</a:t>
                      </a:r>
                      <a:endParaRPr lang="hi-IN" dirty="0"/>
                    </a:p>
                  </a:txBody>
                  <a:tcPr/>
                </a:tc>
                <a:extLst>
                  <a:ext uri="{0D108BD9-81ED-4DB2-BD59-A6C34878D82A}">
                    <a16:rowId xmlns:a16="http://schemas.microsoft.com/office/drawing/2014/main" val="2814569205"/>
                  </a:ext>
                </a:extLst>
              </a:tr>
            </a:tbl>
          </a:graphicData>
        </a:graphic>
      </p:graphicFrame>
      <p:sp>
        <p:nvSpPr>
          <p:cNvPr id="11" name="TextBox 10">
            <a:extLst>
              <a:ext uri="{FF2B5EF4-FFF2-40B4-BE49-F238E27FC236}">
                <a16:creationId xmlns:a16="http://schemas.microsoft.com/office/drawing/2014/main" id="{A9C9DF73-172D-4AD7-B930-E18B416E8118}"/>
              </a:ext>
            </a:extLst>
          </p:cNvPr>
          <p:cNvSpPr txBox="1"/>
          <p:nvPr/>
        </p:nvSpPr>
        <p:spPr>
          <a:xfrm>
            <a:off x="3817284" y="3820477"/>
            <a:ext cx="4030576" cy="369332"/>
          </a:xfrm>
          <a:prstGeom prst="rect">
            <a:avLst/>
          </a:prstGeom>
          <a:noFill/>
        </p:spPr>
        <p:txBody>
          <a:bodyPr wrap="square">
            <a:spAutoFit/>
          </a:bodyPr>
          <a:lstStyle/>
          <a:p>
            <a:r>
              <a:rPr lang="en-IN" b="1" dirty="0">
                <a:effectLst/>
                <a:latin typeface="Consolas" panose="020B0609020204030204" pitchFamily="49" charset="0"/>
              </a:rPr>
              <a:t>bool </a:t>
            </a:r>
            <a:r>
              <a:rPr lang="en-IN" b="1" dirty="0" err="1">
                <a:effectLst/>
                <a:latin typeface="Consolas" panose="020B0609020204030204" pitchFamily="49" charset="0"/>
              </a:rPr>
              <a:t>setClock</a:t>
            </a:r>
            <a:r>
              <a:rPr lang="en-IN" b="1" dirty="0">
                <a:effectLst/>
                <a:latin typeface="Consolas" panose="020B0609020204030204" pitchFamily="49" charset="0"/>
              </a:rPr>
              <a:t>(uint32_t);</a:t>
            </a:r>
          </a:p>
        </p:txBody>
      </p:sp>
      <p:graphicFrame>
        <p:nvGraphicFramePr>
          <p:cNvPr id="12" name="Table 9">
            <a:extLst>
              <a:ext uri="{FF2B5EF4-FFF2-40B4-BE49-F238E27FC236}">
                <a16:creationId xmlns:a16="http://schemas.microsoft.com/office/drawing/2014/main" id="{E9C9093D-0B9C-4E61-9234-25A0BBC8A2B4}"/>
              </a:ext>
            </a:extLst>
          </p:cNvPr>
          <p:cNvGraphicFramePr>
            <a:graphicFrameLocks noGrp="1"/>
          </p:cNvGraphicFramePr>
          <p:nvPr>
            <p:extLst>
              <p:ext uri="{D42A27DB-BD31-4B8C-83A1-F6EECF244321}">
                <p14:modId xmlns:p14="http://schemas.microsoft.com/office/powerpoint/2010/main" val="1888808833"/>
              </p:ext>
            </p:extLst>
          </p:nvPr>
        </p:nvGraphicFramePr>
        <p:xfrm>
          <a:off x="493953" y="4278584"/>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sets frequency</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Frequency</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Returns true if successful else returns false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Wire.setClock</a:t>
                      </a:r>
                      <a:r>
                        <a:rPr lang="en-US" dirty="0"/>
                        <a:t>( 100000 ); //sets frequency to 100khz</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941399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3273151" y="1244480"/>
            <a:ext cx="6057280" cy="369332"/>
          </a:xfrm>
          <a:prstGeom prst="rect">
            <a:avLst/>
          </a:prstGeom>
          <a:noFill/>
        </p:spPr>
        <p:txBody>
          <a:bodyPr wrap="square">
            <a:spAutoFit/>
          </a:bodyPr>
          <a:lstStyle/>
          <a:p>
            <a:r>
              <a:rPr lang="en-IN" b="1" dirty="0">
                <a:effectLst/>
                <a:latin typeface="Consolas" panose="020B0609020204030204" pitchFamily="49" charset="0"/>
              </a:rPr>
              <a:t>uint32_t </a:t>
            </a:r>
            <a:r>
              <a:rPr lang="en-IN" b="1" dirty="0" err="1">
                <a:effectLst/>
                <a:latin typeface="Consolas" panose="020B0609020204030204" pitchFamily="49" charset="0"/>
              </a:rPr>
              <a:t>getClock</a:t>
            </a:r>
            <a:r>
              <a:rPr lang="en-IN" b="1" dirty="0">
                <a:effectLst/>
                <a:latin typeface="Consolas" panose="020B0609020204030204" pitchFamily="49" charset="0"/>
              </a:rPr>
              <a:t>();</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1318775462"/>
              </p:ext>
            </p:extLst>
          </p:nvPr>
        </p:nvGraphicFramePr>
        <p:xfrm>
          <a:off x="493953" y="1746976"/>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Get i2c set frequency</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Frequency</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Wire.getClock</a:t>
                      </a:r>
                      <a:r>
                        <a:rPr lang="en-US" dirty="0"/>
                        <a:t>( ); //returns set frequency</a:t>
                      </a:r>
                      <a:endParaRPr lang="hi-IN" dirty="0"/>
                    </a:p>
                  </a:txBody>
                  <a:tcPr/>
                </a:tc>
                <a:extLst>
                  <a:ext uri="{0D108BD9-81ED-4DB2-BD59-A6C34878D82A}">
                    <a16:rowId xmlns:a16="http://schemas.microsoft.com/office/drawing/2014/main" val="2814569205"/>
                  </a:ext>
                </a:extLst>
              </a:tr>
            </a:tbl>
          </a:graphicData>
        </a:graphic>
      </p:graphicFrame>
      <p:sp>
        <p:nvSpPr>
          <p:cNvPr id="11" name="TextBox 10">
            <a:extLst>
              <a:ext uri="{FF2B5EF4-FFF2-40B4-BE49-F238E27FC236}">
                <a16:creationId xmlns:a16="http://schemas.microsoft.com/office/drawing/2014/main" id="{A9C9DF73-172D-4AD7-B930-E18B416E8118}"/>
              </a:ext>
            </a:extLst>
          </p:cNvPr>
          <p:cNvSpPr txBox="1"/>
          <p:nvPr/>
        </p:nvSpPr>
        <p:spPr>
          <a:xfrm>
            <a:off x="3273151" y="3829355"/>
            <a:ext cx="5451003" cy="369332"/>
          </a:xfrm>
          <a:prstGeom prst="rect">
            <a:avLst/>
          </a:prstGeom>
          <a:noFill/>
        </p:spPr>
        <p:txBody>
          <a:bodyPr wrap="square">
            <a:spAutoFit/>
          </a:bodyPr>
          <a:lstStyle/>
          <a:p>
            <a:r>
              <a:rPr lang="en-US" b="1" dirty="0">
                <a:effectLst/>
                <a:latin typeface="Consolas" panose="020B0609020204030204" pitchFamily="49" charset="0"/>
              </a:rPr>
              <a:t>void </a:t>
            </a:r>
            <a:r>
              <a:rPr lang="en-US" b="1" dirty="0" err="1">
                <a:effectLst/>
                <a:latin typeface="Consolas" panose="020B0609020204030204" pitchFamily="49" charset="0"/>
              </a:rPr>
              <a:t>beginTransmission</a:t>
            </a:r>
            <a:r>
              <a:rPr lang="en-US" b="1" dirty="0">
                <a:effectLst/>
                <a:latin typeface="Consolas" panose="020B0609020204030204" pitchFamily="49" charset="0"/>
              </a:rPr>
              <a:t>(uint16_t address);</a:t>
            </a:r>
          </a:p>
        </p:txBody>
      </p:sp>
      <p:graphicFrame>
        <p:nvGraphicFramePr>
          <p:cNvPr id="12" name="Table 9">
            <a:extLst>
              <a:ext uri="{FF2B5EF4-FFF2-40B4-BE49-F238E27FC236}">
                <a16:creationId xmlns:a16="http://schemas.microsoft.com/office/drawing/2014/main" id="{E9C9093D-0B9C-4E61-9234-25A0BBC8A2B4}"/>
              </a:ext>
            </a:extLst>
          </p:cNvPr>
          <p:cNvGraphicFramePr>
            <a:graphicFrameLocks noGrp="1"/>
          </p:cNvGraphicFramePr>
          <p:nvPr>
            <p:extLst>
              <p:ext uri="{D42A27DB-BD31-4B8C-83A1-F6EECF244321}">
                <p14:modId xmlns:p14="http://schemas.microsoft.com/office/powerpoint/2010/main" val="2720509819"/>
              </p:ext>
            </p:extLst>
          </p:nvPr>
        </p:nvGraphicFramePr>
        <p:xfrm>
          <a:off x="493953" y="4278584"/>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begins transmission</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Wire.beginTransmission</a:t>
                      </a:r>
                      <a:r>
                        <a:rPr lang="en-US" dirty="0"/>
                        <a:t>( 0x10 ); //starts i2c comm with address 0x10</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360977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3273151" y="1244480"/>
            <a:ext cx="6057280" cy="369332"/>
          </a:xfrm>
          <a:prstGeom prst="rect">
            <a:avLst/>
          </a:prstGeom>
          <a:noFill/>
        </p:spPr>
        <p:txBody>
          <a:bodyPr wrap="square">
            <a:spAutoFit/>
          </a:bodyPr>
          <a:lstStyle/>
          <a:p>
            <a:r>
              <a:rPr lang="en-IN" b="1" dirty="0">
                <a:effectLst/>
                <a:latin typeface="Consolas" panose="020B0609020204030204" pitchFamily="49" charset="0"/>
              </a:rPr>
              <a:t>void </a:t>
            </a:r>
            <a:r>
              <a:rPr lang="en-IN" b="1" dirty="0" err="1">
                <a:effectLst/>
                <a:latin typeface="Consolas" panose="020B0609020204030204" pitchFamily="49" charset="0"/>
              </a:rPr>
              <a:t>beginTransmission</a:t>
            </a:r>
            <a:r>
              <a:rPr lang="en-IN" b="1" dirty="0">
                <a:effectLst/>
                <a:latin typeface="Consolas" panose="020B0609020204030204" pitchFamily="49" charset="0"/>
              </a:rPr>
              <a:t>(int address);</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1548639280"/>
              </p:ext>
            </p:extLst>
          </p:nvPr>
        </p:nvGraphicFramePr>
        <p:xfrm>
          <a:off x="493953" y="1746976"/>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begins transmission</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Wire.beginTransmission</a:t>
                      </a:r>
                      <a:r>
                        <a:rPr lang="en-US" dirty="0"/>
                        <a:t>( 0x10 ); //starts i2c comm with address 0x10</a:t>
                      </a:r>
                      <a:endParaRPr lang="hi-IN" dirty="0"/>
                    </a:p>
                  </a:txBody>
                  <a:tcPr/>
                </a:tc>
                <a:extLst>
                  <a:ext uri="{0D108BD9-81ED-4DB2-BD59-A6C34878D82A}">
                    <a16:rowId xmlns:a16="http://schemas.microsoft.com/office/drawing/2014/main" val="2814569205"/>
                  </a:ext>
                </a:extLst>
              </a:tr>
            </a:tbl>
          </a:graphicData>
        </a:graphic>
      </p:graphicFrame>
      <p:sp>
        <p:nvSpPr>
          <p:cNvPr id="11" name="TextBox 10">
            <a:extLst>
              <a:ext uri="{FF2B5EF4-FFF2-40B4-BE49-F238E27FC236}">
                <a16:creationId xmlns:a16="http://schemas.microsoft.com/office/drawing/2014/main" id="{A9C9DF73-172D-4AD7-B930-E18B416E8118}"/>
              </a:ext>
            </a:extLst>
          </p:cNvPr>
          <p:cNvSpPr txBox="1"/>
          <p:nvPr/>
        </p:nvSpPr>
        <p:spPr>
          <a:xfrm>
            <a:off x="3273151" y="3829355"/>
            <a:ext cx="5451003" cy="369332"/>
          </a:xfrm>
          <a:prstGeom prst="rect">
            <a:avLst/>
          </a:prstGeom>
          <a:noFill/>
        </p:spPr>
        <p:txBody>
          <a:bodyPr wrap="square">
            <a:spAutoFit/>
          </a:bodyPr>
          <a:lstStyle/>
          <a:p>
            <a:r>
              <a:rPr lang="en-US" b="1" dirty="0">
                <a:effectLst/>
                <a:latin typeface="Consolas" panose="020B0609020204030204" pitchFamily="49" charset="0"/>
              </a:rPr>
              <a:t>void </a:t>
            </a:r>
            <a:r>
              <a:rPr lang="en-US" b="1" dirty="0" err="1">
                <a:effectLst/>
                <a:latin typeface="Consolas" panose="020B0609020204030204" pitchFamily="49" charset="0"/>
              </a:rPr>
              <a:t>beginTransmission</a:t>
            </a:r>
            <a:r>
              <a:rPr lang="en-US" b="1" dirty="0">
                <a:effectLst/>
                <a:latin typeface="Consolas" panose="020B0609020204030204" pitchFamily="49" charset="0"/>
              </a:rPr>
              <a:t>(uint8_t address);</a:t>
            </a:r>
          </a:p>
        </p:txBody>
      </p:sp>
      <p:graphicFrame>
        <p:nvGraphicFramePr>
          <p:cNvPr id="12" name="Table 9">
            <a:extLst>
              <a:ext uri="{FF2B5EF4-FFF2-40B4-BE49-F238E27FC236}">
                <a16:creationId xmlns:a16="http://schemas.microsoft.com/office/drawing/2014/main" id="{E9C9093D-0B9C-4E61-9234-25A0BBC8A2B4}"/>
              </a:ext>
            </a:extLst>
          </p:cNvPr>
          <p:cNvGraphicFramePr>
            <a:graphicFrameLocks noGrp="1"/>
          </p:cNvGraphicFramePr>
          <p:nvPr/>
        </p:nvGraphicFramePr>
        <p:xfrm>
          <a:off x="493953" y="4278584"/>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begins transmission</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Wire.beginTransmission</a:t>
                      </a:r>
                      <a:r>
                        <a:rPr lang="en-US" dirty="0"/>
                        <a:t>( 0x10 ); //starts i2c comm with address 0x10</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642204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3273151" y="1244480"/>
            <a:ext cx="6057280" cy="369332"/>
          </a:xfrm>
          <a:prstGeom prst="rect">
            <a:avLst/>
          </a:prstGeom>
          <a:noFill/>
        </p:spPr>
        <p:txBody>
          <a:bodyPr wrap="square">
            <a:spAutoFit/>
          </a:bodyPr>
          <a:lstStyle/>
          <a:p>
            <a:r>
              <a:rPr lang="en-IN" b="1" dirty="0">
                <a:effectLst/>
                <a:latin typeface="Consolas" panose="020B0609020204030204" pitchFamily="49" charset="0"/>
              </a:rPr>
              <a:t>uint8_t </a:t>
            </a:r>
            <a:r>
              <a:rPr lang="en-IN" b="1" dirty="0" err="1">
                <a:effectLst/>
                <a:latin typeface="Consolas" panose="020B0609020204030204" pitchFamily="49" charset="0"/>
              </a:rPr>
              <a:t>endTransmission</a:t>
            </a:r>
            <a:r>
              <a:rPr lang="en-IN" b="1" dirty="0">
                <a:effectLst/>
                <a:latin typeface="Consolas" panose="020B0609020204030204" pitchFamily="49" charset="0"/>
              </a:rPr>
              <a:t>(bool </a:t>
            </a:r>
            <a:r>
              <a:rPr lang="en-IN" b="1" dirty="0" err="1">
                <a:effectLst/>
                <a:latin typeface="Consolas" panose="020B0609020204030204" pitchFamily="49" charset="0"/>
              </a:rPr>
              <a:t>sendStop</a:t>
            </a:r>
            <a:r>
              <a:rPr lang="en-IN" b="1" dirty="0">
                <a:effectLst/>
                <a:latin typeface="Consolas" panose="020B0609020204030204" pitchFamily="49" charset="0"/>
              </a:rPr>
              <a:t>);</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1679898434"/>
              </p:ext>
            </p:extLst>
          </p:nvPr>
        </p:nvGraphicFramePr>
        <p:xfrm>
          <a:off x="493953" y="1746976"/>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ends transmission</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err="1"/>
                        <a:t>Sendstop</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Returns status of transmission</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Wire.endTransmission</a:t>
                      </a:r>
                      <a:r>
                        <a:rPr lang="en-US" dirty="0"/>
                        <a:t>( 1 ); //stops transmission</a:t>
                      </a:r>
                      <a:endParaRPr lang="hi-IN" dirty="0"/>
                    </a:p>
                  </a:txBody>
                  <a:tcPr/>
                </a:tc>
                <a:extLst>
                  <a:ext uri="{0D108BD9-81ED-4DB2-BD59-A6C34878D82A}">
                    <a16:rowId xmlns:a16="http://schemas.microsoft.com/office/drawing/2014/main" val="2814569205"/>
                  </a:ext>
                </a:extLst>
              </a:tr>
            </a:tbl>
          </a:graphicData>
        </a:graphic>
      </p:graphicFrame>
      <p:sp>
        <p:nvSpPr>
          <p:cNvPr id="11" name="TextBox 10">
            <a:extLst>
              <a:ext uri="{FF2B5EF4-FFF2-40B4-BE49-F238E27FC236}">
                <a16:creationId xmlns:a16="http://schemas.microsoft.com/office/drawing/2014/main" id="{A9C9DF73-172D-4AD7-B930-E18B416E8118}"/>
              </a:ext>
            </a:extLst>
          </p:cNvPr>
          <p:cNvSpPr txBox="1"/>
          <p:nvPr/>
        </p:nvSpPr>
        <p:spPr>
          <a:xfrm>
            <a:off x="3273151" y="3829355"/>
            <a:ext cx="5451003" cy="369332"/>
          </a:xfrm>
          <a:prstGeom prst="rect">
            <a:avLst/>
          </a:prstGeom>
          <a:noFill/>
        </p:spPr>
        <p:txBody>
          <a:bodyPr wrap="square">
            <a:spAutoFit/>
          </a:bodyPr>
          <a:lstStyle/>
          <a:p>
            <a:r>
              <a:rPr lang="en-IN" b="1" dirty="0">
                <a:effectLst/>
                <a:latin typeface="Consolas" panose="020B0609020204030204" pitchFamily="49" charset="0"/>
              </a:rPr>
              <a:t>uint8_t </a:t>
            </a:r>
            <a:r>
              <a:rPr lang="en-IN" b="1" dirty="0" err="1">
                <a:effectLst/>
                <a:latin typeface="Consolas" panose="020B0609020204030204" pitchFamily="49" charset="0"/>
              </a:rPr>
              <a:t>endTransmission</a:t>
            </a:r>
            <a:r>
              <a:rPr lang="en-IN" b="1" dirty="0">
                <a:effectLst/>
                <a:latin typeface="Consolas" panose="020B0609020204030204" pitchFamily="49" charset="0"/>
              </a:rPr>
              <a:t>(void);</a:t>
            </a:r>
          </a:p>
        </p:txBody>
      </p:sp>
      <p:graphicFrame>
        <p:nvGraphicFramePr>
          <p:cNvPr id="12" name="Table 9">
            <a:extLst>
              <a:ext uri="{FF2B5EF4-FFF2-40B4-BE49-F238E27FC236}">
                <a16:creationId xmlns:a16="http://schemas.microsoft.com/office/drawing/2014/main" id="{E9C9093D-0B9C-4E61-9234-25A0BBC8A2B4}"/>
              </a:ext>
            </a:extLst>
          </p:cNvPr>
          <p:cNvGraphicFramePr>
            <a:graphicFrameLocks noGrp="1"/>
          </p:cNvGraphicFramePr>
          <p:nvPr>
            <p:extLst>
              <p:ext uri="{D42A27DB-BD31-4B8C-83A1-F6EECF244321}">
                <p14:modId xmlns:p14="http://schemas.microsoft.com/office/powerpoint/2010/main" val="3646918746"/>
              </p:ext>
            </p:extLst>
          </p:nvPr>
        </p:nvGraphicFramePr>
        <p:xfrm>
          <a:off x="493953" y="4278584"/>
          <a:ext cx="10754055" cy="1483360"/>
        </p:xfrm>
        <a:graphic>
          <a:graphicData uri="http://schemas.openxmlformats.org/drawingml/2006/table">
            <a:tbl>
              <a:tblPr firstRow="1" bandRow="1">
                <a:tableStyleId>{BC89EF96-8CEA-46FF-86C4-4CE0E7609802}</a:tableStyleId>
              </a:tblPr>
              <a:tblGrid>
                <a:gridCol w="1743881">
                  <a:extLst>
                    <a:ext uri="{9D8B030D-6E8A-4147-A177-3AD203B41FA5}">
                      <a16:colId xmlns:a16="http://schemas.microsoft.com/office/drawing/2014/main" val="2343417544"/>
                    </a:ext>
                  </a:extLst>
                </a:gridCol>
                <a:gridCol w="9010174">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ends transmission</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Returns status of transmission</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Wire.endTransmission</a:t>
                      </a:r>
                      <a:r>
                        <a:rPr lang="en-US" dirty="0"/>
                        <a:t>( ); //stops transmission</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41330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35F38-C5EA-71E3-1531-06CFBB7DCD65}"/>
              </a:ext>
            </a:extLst>
          </p:cNvPr>
          <p:cNvSpPr>
            <a:spLocks noGrp="1"/>
          </p:cNvSpPr>
          <p:nvPr>
            <p:ph type="title"/>
          </p:nvPr>
        </p:nvSpPr>
        <p:spPr/>
        <p:txBody>
          <a:bodyPr/>
          <a:lstStyle/>
          <a:p>
            <a:r>
              <a:rPr lang="en-IN" dirty="0"/>
              <a:t>Mobile Phone - Use case example</a:t>
            </a:r>
          </a:p>
        </p:txBody>
      </p:sp>
      <p:sp>
        <p:nvSpPr>
          <p:cNvPr id="4" name="Rectangle 3">
            <a:extLst>
              <a:ext uri="{FF2B5EF4-FFF2-40B4-BE49-F238E27FC236}">
                <a16:creationId xmlns:a16="http://schemas.microsoft.com/office/drawing/2014/main" id="{B9B1A8DE-C506-C259-BC98-A7FC8285FA48}"/>
              </a:ext>
            </a:extLst>
          </p:cNvPr>
          <p:cNvSpPr/>
          <p:nvPr/>
        </p:nvSpPr>
        <p:spPr>
          <a:xfrm>
            <a:off x="808891" y="3268980"/>
            <a:ext cx="1811215" cy="12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 CPU</a:t>
            </a:r>
          </a:p>
          <a:p>
            <a:pPr algn="ctr"/>
            <a:endParaRPr lang="en-IN" dirty="0"/>
          </a:p>
          <a:p>
            <a:pPr algn="ctr"/>
            <a:r>
              <a:rPr lang="en-IN" dirty="0"/>
              <a:t>I2C Master</a:t>
            </a:r>
          </a:p>
        </p:txBody>
      </p:sp>
      <p:sp>
        <p:nvSpPr>
          <p:cNvPr id="5" name="Rectangle 4">
            <a:extLst>
              <a:ext uri="{FF2B5EF4-FFF2-40B4-BE49-F238E27FC236}">
                <a16:creationId xmlns:a16="http://schemas.microsoft.com/office/drawing/2014/main" id="{4E2792B3-FFBD-D0F9-5518-7C3DCEF943C9}"/>
              </a:ext>
            </a:extLst>
          </p:cNvPr>
          <p:cNvSpPr/>
          <p:nvPr/>
        </p:nvSpPr>
        <p:spPr>
          <a:xfrm>
            <a:off x="8639909" y="1710458"/>
            <a:ext cx="274320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Power Management IC</a:t>
            </a:r>
          </a:p>
        </p:txBody>
      </p:sp>
      <p:sp>
        <p:nvSpPr>
          <p:cNvPr id="6" name="Rectangle 5">
            <a:extLst>
              <a:ext uri="{FF2B5EF4-FFF2-40B4-BE49-F238E27FC236}">
                <a16:creationId xmlns:a16="http://schemas.microsoft.com/office/drawing/2014/main" id="{BACA9ECF-0E58-9D9C-A404-36E5821F101A}"/>
              </a:ext>
            </a:extLst>
          </p:cNvPr>
          <p:cNvSpPr/>
          <p:nvPr/>
        </p:nvSpPr>
        <p:spPr>
          <a:xfrm>
            <a:off x="8639909" y="2642443"/>
            <a:ext cx="274320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Battery Charging IC</a:t>
            </a:r>
          </a:p>
        </p:txBody>
      </p:sp>
      <p:sp>
        <p:nvSpPr>
          <p:cNvPr id="7" name="Rectangle 6">
            <a:extLst>
              <a:ext uri="{FF2B5EF4-FFF2-40B4-BE49-F238E27FC236}">
                <a16:creationId xmlns:a16="http://schemas.microsoft.com/office/drawing/2014/main" id="{07BCC6E1-8F59-8106-8082-0F6E3516F50F}"/>
              </a:ext>
            </a:extLst>
          </p:cNvPr>
          <p:cNvSpPr/>
          <p:nvPr/>
        </p:nvSpPr>
        <p:spPr>
          <a:xfrm>
            <a:off x="8639909" y="3494711"/>
            <a:ext cx="274320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Fuel Gauge IC</a:t>
            </a:r>
          </a:p>
        </p:txBody>
      </p:sp>
      <p:sp>
        <p:nvSpPr>
          <p:cNvPr id="8" name="Rectangle 7">
            <a:extLst>
              <a:ext uri="{FF2B5EF4-FFF2-40B4-BE49-F238E27FC236}">
                <a16:creationId xmlns:a16="http://schemas.microsoft.com/office/drawing/2014/main" id="{B6200CA8-65A1-B39D-3133-6EC656090375}"/>
              </a:ext>
            </a:extLst>
          </p:cNvPr>
          <p:cNvSpPr/>
          <p:nvPr/>
        </p:nvSpPr>
        <p:spPr>
          <a:xfrm>
            <a:off x="8639909" y="4437251"/>
            <a:ext cx="274320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Audio IC</a:t>
            </a:r>
          </a:p>
        </p:txBody>
      </p:sp>
      <p:sp>
        <p:nvSpPr>
          <p:cNvPr id="10" name="TextBox 9">
            <a:extLst>
              <a:ext uri="{FF2B5EF4-FFF2-40B4-BE49-F238E27FC236}">
                <a16:creationId xmlns:a16="http://schemas.microsoft.com/office/drawing/2014/main" id="{E224FD13-39C5-E832-9B77-7B10F6905FE8}"/>
              </a:ext>
            </a:extLst>
          </p:cNvPr>
          <p:cNvSpPr txBox="1"/>
          <p:nvPr/>
        </p:nvSpPr>
        <p:spPr>
          <a:xfrm>
            <a:off x="9091248" y="1213338"/>
            <a:ext cx="2291861" cy="369332"/>
          </a:xfrm>
          <a:prstGeom prst="rect">
            <a:avLst/>
          </a:prstGeom>
          <a:noFill/>
        </p:spPr>
        <p:txBody>
          <a:bodyPr wrap="square">
            <a:spAutoFit/>
          </a:bodyPr>
          <a:lstStyle/>
          <a:p>
            <a:r>
              <a:rPr lang="en-IN" dirty="0"/>
              <a:t>I2C Slave Devices</a:t>
            </a:r>
          </a:p>
        </p:txBody>
      </p:sp>
      <p:sp>
        <p:nvSpPr>
          <p:cNvPr id="11" name="Rectangle 10">
            <a:extLst>
              <a:ext uri="{FF2B5EF4-FFF2-40B4-BE49-F238E27FC236}">
                <a16:creationId xmlns:a16="http://schemas.microsoft.com/office/drawing/2014/main" id="{E381E887-FE88-F046-28B3-D6E3555992B4}"/>
              </a:ext>
            </a:extLst>
          </p:cNvPr>
          <p:cNvSpPr/>
          <p:nvPr/>
        </p:nvSpPr>
        <p:spPr>
          <a:xfrm>
            <a:off x="8639909" y="5379571"/>
            <a:ext cx="274320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Capacitive Touch Controller</a:t>
            </a:r>
          </a:p>
        </p:txBody>
      </p:sp>
      <p:sp>
        <p:nvSpPr>
          <p:cNvPr id="12" name="Rectangle 11">
            <a:extLst>
              <a:ext uri="{FF2B5EF4-FFF2-40B4-BE49-F238E27FC236}">
                <a16:creationId xmlns:a16="http://schemas.microsoft.com/office/drawing/2014/main" id="{44674215-A01E-7E9F-AF02-A733D4EE0854}"/>
              </a:ext>
            </a:extLst>
          </p:cNvPr>
          <p:cNvSpPr/>
          <p:nvPr/>
        </p:nvSpPr>
        <p:spPr>
          <a:xfrm>
            <a:off x="3304732" y="1239715"/>
            <a:ext cx="11195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Power</a:t>
            </a:r>
          </a:p>
          <a:p>
            <a:pPr algn="ctr"/>
            <a:r>
              <a:rPr lang="en-IN" dirty="0"/>
              <a:t>3.3 VDC</a:t>
            </a:r>
          </a:p>
        </p:txBody>
      </p:sp>
      <p:pic>
        <p:nvPicPr>
          <p:cNvPr id="2052" name="Picture 4">
            <a:extLst>
              <a:ext uri="{FF2B5EF4-FFF2-40B4-BE49-F238E27FC236}">
                <a16:creationId xmlns:a16="http://schemas.microsoft.com/office/drawing/2014/main" id="{036E4E6A-6243-4D50-DAED-5B2480154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873665" y="2395662"/>
            <a:ext cx="1379413" cy="5172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D9A0B2EE-8465-0B42-DF50-2433C90AE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526641" y="2388751"/>
            <a:ext cx="1379413" cy="51728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9C1FF823-C2A8-2175-F494-22384AFB3CB5}"/>
              </a:ext>
            </a:extLst>
          </p:cNvPr>
          <p:cNvCxnSpPr>
            <a:cxnSpLocks/>
          </p:cNvCxnSpPr>
          <p:nvPr/>
        </p:nvCxnSpPr>
        <p:spPr>
          <a:xfrm>
            <a:off x="2620106" y="4356616"/>
            <a:ext cx="5410202" cy="1531039"/>
          </a:xfrm>
          <a:prstGeom prst="bentConnector3">
            <a:avLst>
              <a:gd name="adj1" fmla="val 39816"/>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EA72E27-8771-D811-666E-8B7CAEDCED24}"/>
              </a:ext>
            </a:extLst>
          </p:cNvPr>
          <p:cNvCxnSpPr>
            <a:cxnSpLocks/>
          </p:cNvCxnSpPr>
          <p:nvPr/>
        </p:nvCxnSpPr>
        <p:spPr>
          <a:xfrm>
            <a:off x="2609849" y="4017044"/>
            <a:ext cx="4910505" cy="1477038"/>
          </a:xfrm>
          <a:prstGeom prst="bentConnector3">
            <a:avLst>
              <a:gd name="adj1" fmla="val 52984"/>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A0D67B77-E72E-214C-4B38-D93C01D72D04}"/>
              </a:ext>
            </a:extLst>
          </p:cNvPr>
          <p:cNvCxnSpPr/>
          <p:nvPr/>
        </p:nvCxnSpPr>
        <p:spPr>
          <a:xfrm>
            <a:off x="3557955" y="3102644"/>
            <a:ext cx="0" cy="914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6A7140-53EA-3B97-B848-B2965BF853AA}"/>
              </a:ext>
            </a:extLst>
          </p:cNvPr>
          <p:cNvCxnSpPr>
            <a:cxnSpLocks/>
          </p:cNvCxnSpPr>
          <p:nvPr/>
        </p:nvCxnSpPr>
        <p:spPr>
          <a:xfrm>
            <a:off x="4214447" y="3102644"/>
            <a:ext cx="0" cy="125397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FF33DEA-3B94-EB69-DFFB-0A7A795B1CE4}"/>
              </a:ext>
            </a:extLst>
          </p:cNvPr>
          <p:cNvCxnSpPr>
            <a:cxnSpLocks/>
          </p:cNvCxnSpPr>
          <p:nvPr/>
        </p:nvCxnSpPr>
        <p:spPr>
          <a:xfrm rot="10800000" flipV="1">
            <a:off x="8639910" y="1824969"/>
            <a:ext cx="12700" cy="3669113"/>
          </a:xfrm>
          <a:prstGeom prst="bentConnector3">
            <a:avLst>
              <a:gd name="adj1" fmla="val 9738465"/>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 name="Connector: Elbow 47">
            <a:extLst>
              <a:ext uri="{FF2B5EF4-FFF2-40B4-BE49-F238E27FC236}">
                <a16:creationId xmlns:a16="http://schemas.microsoft.com/office/drawing/2014/main" id="{8BDCA00A-BE3C-D30E-7052-46F49FFC1662}"/>
              </a:ext>
            </a:extLst>
          </p:cNvPr>
          <p:cNvCxnSpPr>
            <a:cxnSpLocks/>
          </p:cNvCxnSpPr>
          <p:nvPr/>
        </p:nvCxnSpPr>
        <p:spPr>
          <a:xfrm rot="10800000" flipV="1">
            <a:off x="8620860" y="2218542"/>
            <a:ext cx="12700" cy="3669113"/>
          </a:xfrm>
          <a:prstGeom prst="bentConnector3">
            <a:avLst>
              <a:gd name="adj1" fmla="val 5769228"/>
            </a:avLst>
          </a:prstGeom>
          <a:ln w="3810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7FD85313-5CFC-F7B8-EBF1-EF34EF9F9469}"/>
              </a:ext>
            </a:extLst>
          </p:cNvPr>
          <p:cNvCxnSpPr>
            <a:cxnSpLocks/>
          </p:cNvCxnSpPr>
          <p:nvPr/>
        </p:nvCxnSpPr>
        <p:spPr>
          <a:xfrm flipV="1">
            <a:off x="7894226" y="3113475"/>
            <a:ext cx="75203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1702759-6F29-985C-651B-B59548A9F27D}"/>
              </a:ext>
            </a:extLst>
          </p:cNvPr>
          <p:cNvCxnSpPr>
            <a:cxnSpLocks/>
          </p:cNvCxnSpPr>
          <p:nvPr/>
        </p:nvCxnSpPr>
        <p:spPr>
          <a:xfrm flipV="1">
            <a:off x="7900577" y="4040553"/>
            <a:ext cx="75203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68B7B00-A630-B1BE-50FE-149B12702FB3}"/>
              </a:ext>
            </a:extLst>
          </p:cNvPr>
          <p:cNvCxnSpPr>
            <a:cxnSpLocks/>
          </p:cNvCxnSpPr>
          <p:nvPr/>
        </p:nvCxnSpPr>
        <p:spPr>
          <a:xfrm flipV="1">
            <a:off x="7900577" y="4953998"/>
            <a:ext cx="75203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6BE4333-6D66-458A-4531-2EE8DBA7425A}"/>
              </a:ext>
            </a:extLst>
          </p:cNvPr>
          <p:cNvCxnSpPr>
            <a:cxnSpLocks/>
          </p:cNvCxnSpPr>
          <p:nvPr/>
        </p:nvCxnSpPr>
        <p:spPr>
          <a:xfrm>
            <a:off x="7407228" y="2802814"/>
            <a:ext cx="12453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93D6305-EFBD-5EAA-F8B5-28CCFB46D693}"/>
              </a:ext>
            </a:extLst>
          </p:cNvPr>
          <p:cNvCxnSpPr>
            <a:cxnSpLocks/>
          </p:cNvCxnSpPr>
          <p:nvPr/>
        </p:nvCxnSpPr>
        <p:spPr>
          <a:xfrm>
            <a:off x="7400877" y="3659525"/>
            <a:ext cx="12453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0B46494-006E-AFB6-6DAF-06AF0BC5A957}"/>
              </a:ext>
            </a:extLst>
          </p:cNvPr>
          <p:cNvCxnSpPr>
            <a:cxnSpLocks/>
          </p:cNvCxnSpPr>
          <p:nvPr/>
        </p:nvCxnSpPr>
        <p:spPr>
          <a:xfrm>
            <a:off x="7400877" y="4614029"/>
            <a:ext cx="12453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64824C2-19AD-2E34-C6B2-CABEAE371769}"/>
              </a:ext>
            </a:extLst>
          </p:cNvPr>
          <p:cNvSpPr txBox="1"/>
          <p:nvPr/>
        </p:nvSpPr>
        <p:spPr>
          <a:xfrm>
            <a:off x="5964265" y="5055124"/>
            <a:ext cx="593432" cy="369332"/>
          </a:xfrm>
          <a:prstGeom prst="rect">
            <a:avLst/>
          </a:prstGeom>
          <a:noFill/>
        </p:spPr>
        <p:txBody>
          <a:bodyPr wrap="none" rtlCol="0">
            <a:spAutoFit/>
          </a:bodyPr>
          <a:lstStyle/>
          <a:p>
            <a:r>
              <a:rPr lang="en-IN" dirty="0"/>
              <a:t>SCL</a:t>
            </a:r>
          </a:p>
        </p:txBody>
      </p:sp>
      <p:sp>
        <p:nvSpPr>
          <p:cNvPr id="66" name="Arrow: Down 65">
            <a:extLst>
              <a:ext uri="{FF2B5EF4-FFF2-40B4-BE49-F238E27FC236}">
                <a16:creationId xmlns:a16="http://schemas.microsoft.com/office/drawing/2014/main" id="{928252C3-90B3-F9CC-0E22-740E6114CD9F}"/>
              </a:ext>
            </a:extLst>
          </p:cNvPr>
          <p:cNvSpPr/>
          <p:nvPr/>
        </p:nvSpPr>
        <p:spPr>
          <a:xfrm rot="16200000">
            <a:off x="6697227" y="4985891"/>
            <a:ext cx="274320" cy="457200"/>
          </a:xfrm>
          <a:prstGeom prst="down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8A142100-9FF5-F0FF-202C-EB8FF3E7F63C}"/>
              </a:ext>
            </a:extLst>
          </p:cNvPr>
          <p:cNvSpPr txBox="1"/>
          <p:nvPr/>
        </p:nvSpPr>
        <p:spPr>
          <a:xfrm>
            <a:off x="5964265" y="5965568"/>
            <a:ext cx="641522" cy="369332"/>
          </a:xfrm>
          <a:prstGeom prst="rect">
            <a:avLst/>
          </a:prstGeom>
          <a:noFill/>
        </p:spPr>
        <p:txBody>
          <a:bodyPr wrap="none" rtlCol="0">
            <a:spAutoFit/>
          </a:bodyPr>
          <a:lstStyle/>
          <a:p>
            <a:r>
              <a:rPr lang="en-IN" dirty="0"/>
              <a:t>SDA</a:t>
            </a:r>
          </a:p>
        </p:txBody>
      </p:sp>
      <p:sp>
        <p:nvSpPr>
          <p:cNvPr id="68" name="Arrow: Down 67">
            <a:extLst>
              <a:ext uri="{FF2B5EF4-FFF2-40B4-BE49-F238E27FC236}">
                <a16:creationId xmlns:a16="http://schemas.microsoft.com/office/drawing/2014/main" id="{29B905EF-85A9-085A-F12C-008790259AC0}"/>
              </a:ext>
            </a:extLst>
          </p:cNvPr>
          <p:cNvSpPr/>
          <p:nvPr/>
        </p:nvSpPr>
        <p:spPr>
          <a:xfrm rot="5400000">
            <a:off x="5525530" y="5889589"/>
            <a:ext cx="274320" cy="457200"/>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Down 68">
            <a:extLst>
              <a:ext uri="{FF2B5EF4-FFF2-40B4-BE49-F238E27FC236}">
                <a16:creationId xmlns:a16="http://schemas.microsoft.com/office/drawing/2014/main" id="{557310BE-D6E1-273F-62B7-127F05F189E0}"/>
              </a:ext>
            </a:extLst>
          </p:cNvPr>
          <p:cNvSpPr/>
          <p:nvPr/>
        </p:nvSpPr>
        <p:spPr>
          <a:xfrm rot="16200000">
            <a:off x="6697227" y="5879903"/>
            <a:ext cx="274320" cy="457200"/>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a:extLst>
              <a:ext uri="{FF2B5EF4-FFF2-40B4-BE49-F238E27FC236}">
                <a16:creationId xmlns:a16="http://schemas.microsoft.com/office/drawing/2014/main" id="{35CE905A-542D-71D9-F541-853B8545A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375" y="1433544"/>
            <a:ext cx="5351500" cy="41139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4" name="AutoShape 8">
            <a:extLst>
              <a:ext uri="{FF2B5EF4-FFF2-40B4-BE49-F238E27FC236}">
                <a16:creationId xmlns:a16="http://schemas.microsoft.com/office/drawing/2014/main" id="{FF8F6DED-75AA-58AA-2D4F-01C1032A8E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5" name="Picture 64">
            <a:extLst>
              <a:ext uri="{FF2B5EF4-FFF2-40B4-BE49-F238E27FC236}">
                <a16:creationId xmlns:a16="http://schemas.microsoft.com/office/drawing/2014/main" id="{3D880B32-85FC-4615-E745-3B0D26FFFBE1}"/>
              </a:ext>
            </a:extLst>
          </p:cNvPr>
          <p:cNvPicPr>
            <a:picLocks noChangeAspect="1"/>
          </p:cNvPicPr>
          <p:nvPr/>
        </p:nvPicPr>
        <p:blipFill>
          <a:blip r:embed="rId4"/>
          <a:stretch>
            <a:fillRect/>
          </a:stretch>
        </p:blipFill>
        <p:spPr>
          <a:xfrm>
            <a:off x="5311335" y="1110081"/>
            <a:ext cx="1569330" cy="1544221"/>
          </a:xfrm>
          <a:prstGeom prst="rect">
            <a:avLst/>
          </a:prstGeom>
        </p:spPr>
      </p:pic>
      <p:pic>
        <p:nvPicPr>
          <p:cNvPr id="70" name="Picture 69">
            <a:extLst>
              <a:ext uri="{FF2B5EF4-FFF2-40B4-BE49-F238E27FC236}">
                <a16:creationId xmlns:a16="http://schemas.microsoft.com/office/drawing/2014/main" id="{D2E2C55F-BFEB-87F8-A3FB-595E09F6C525}"/>
              </a:ext>
            </a:extLst>
          </p:cNvPr>
          <p:cNvPicPr>
            <a:picLocks noChangeAspect="1"/>
          </p:cNvPicPr>
          <p:nvPr/>
        </p:nvPicPr>
        <p:blipFill rotWithShape="1">
          <a:blip r:embed="rId5"/>
          <a:srcRect l="4735" t="23078" r="4313" b="19109"/>
          <a:stretch/>
        </p:blipFill>
        <p:spPr>
          <a:xfrm>
            <a:off x="3353091" y="2648044"/>
            <a:ext cx="3817229" cy="2426387"/>
          </a:xfrm>
          <a:prstGeom prst="rect">
            <a:avLst/>
          </a:prstGeom>
        </p:spPr>
      </p:pic>
      <p:pic>
        <p:nvPicPr>
          <p:cNvPr id="71" name="Picture 70">
            <a:extLst>
              <a:ext uri="{FF2B5EF4-FFF2-40B4-BE49-F238E27FC236}">
                <a16:creationId xmlns:a16="http://schemas.microsoft.com/office/drawing/2014/main" id="{A1ABB5C0-E108-7AE3-F3B5-9580708A845F}"/>
              </a:ext>
            </a:extLst>
          </p:cNvPr>
          <p:cNvPicPr>
            <a:picLocks noChangeAspect="1"/>
          </p:cNvPicPr>
          <p:nvPr/>
        </p:nvPicPr>
        <p:blipFill>
          <a:blip r:embed="rId6"/>
          <a:stretch>
            <a:fillRect/>
          </a:stretch>
        </p:blipFill>
        <p:spPr>
          <a:xfrm>
            <a:off x="2530025" y="2073612"/>
            <a:ext cx="5289268" cy="29016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2" name="Picture 71">
            <a:extLst>
              <a:ext uri="{FF2B5EF4-FFF2-40B4-BE49-F238E27FC236}">
                <a16:creationId xmlns:a16="http://schemas.microsoft.com/office/drawing/2014/main" id="{B8BA3C5F-F874-5900-5BEB-F8256DDFF85E}"/>
              </a:ext>
            </a:extLst>
          </p:cNvPr>
          <p:cNvPicPr>
            <a:picLocks noChangeAspect="1"/>
          </p:cNvPicPr>
          <p:nvPr/>
        </p:nvPicPr>
        <p:blipFill>
          <a:blip r:embed="rId7"/>
          <a:stretch>
            <a:fillRect/>
          </a:stretch>
        </p:blipFill>
        <p:spPr>
          <a:xfrm>
            <a:off x="2799566" y="2270043"/>
            <a:ext cx="5395744" cy="2992885"/>
          </a:xfrm>
          <a:prstGeom prst="rect">
            <a:avLst/>
          </a:prstGeom>
        </p:spPr>
      </p:pic>
    </p:spTree>
    <p:extLst>
      <p:ext uri="{BB962C8B-B14F-4D97-AF65-F5344CB8AC3E}">
        <p14:creationId xmlns:p14="http://schemas.microsoft.com/office/powerpoint/2010/main" val="169683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subTnLst>
                                    <p:set>
                                      <p:cBhvr override="childStyle">
                                        <p:cTn dur="1" fill="hold" display="0" masterRel="nextClick" afterEffect="1"/>
                                        <p:tgtEl>
                                          <p:spTgt spid="71"/>
                                        </p:tgtEl>
                                        <p:attrNameLst>
                                          <p:attrName>style.visibility</p:attrName>
                                        </p:attrNameLst>
                                      </p:cBhvr>
                                      <p:to>
                                        <p:strVal val="hidden"/>
                                      </p:to>
                                    </p:set>
                                  </p:subTnLst>
                                </p:cTn>
                              </p:par>
                              <p:par>
                                <p:cTn id="7" presetID="26" presetClass="emph" presetSubtype="0" repeatCount="indefinite" fill="hold" grpId="0" nodeType="withEffect">
                                  <p:stCondLst>
                                    <p:cond delay="0"/>
                                  </p:stCondLst>
                                  <p:endCondLst>
                                    <p:cond evt="onNext" delay="0">
                                      <p:tgtEl>
                                        <p:sldTgt/>
                                      </p:tgtEl>
                                    </p:cond>
                                  </p:endCondLst>
                                  <p:childTnLst>
                                    <p:animEffect transition="out" filter="fade">
                                      <p:cBhvr>
                                        <p:cTn id="8" dur="500" tmFilter="0, 0; .2, .5; .8, .5; 1, 0"/>
                                        <p:tgtEl>
                                          <p:spTgt spid="5"/>
                                        </p:tgtEl>
                                      </p:cBhvr>
                                    </p:animEffect>
                                    <p:animScale>
                                      <p:cBhvr>
                                        <p:cTn id="9" dur="250" autoRev="1" fill="hold"/>
                                        <p:tgtEl>
                                          <p:spTgt spid="5"/>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54"/>
                                        </p:tgtEl>
                                        <p:attrNameLst>
                                          <p:attrName>style.visibility</p:attrName>
                                        </p:attrNameLst>
                                      </p:cBhvr>
                                      <p:to>
                                        <p:strVal val="visible"/>
                                      </p:to>
                                    </p:set>
                                  </p:childTnLst>
                                  <p:subTnLst>
                                    <p:set>
                                      <p:cBhvr override="childStyle">
                                        <p:cTn dur="1" fill="hold" display="0" masterRel="nextClick" afterEffect="1"/>
                                        <p:tgtEl>
                                          <p:spTgt spid="2054"/>
                                        </p:tgtEl>
                                        <p:attrNameLst>
                                          <p:attrName>style.visibility</p:attrName>
                                        </p:attrNameLst>
                                      </p:cBhvr>
                                      <p:to>
                                        <p:strVal val="hidden"/>
                                      </p:to>
                                    </p:set>
                                  </p:subTnLst>
                                </p:cTn>
                              </p:par>
                              <p:par>
                                <p:cTn id="14" presetID="26" presetClass="emph" presetSubtype="0" repeatCount="indefinite" fill="hold" grpId="0" nodeType="withEffect">
                                  <p:stCondLst>
                                    <p:cond delay="0"/>
                                  </p:stCondLst>
                                  <p:endCondLst>
                                    <p:cond evt="onNext" delay="0">
                                      <p:tgtEl>
                                        <p:sldTgt/>
                                      </p:tgtEl>
                                    </p:cond>
                                  </p:endCondLst>
                                  <p:childTnLst>
                                    <p:animEffect transition="out" filter="fade">
                                      <p:cBhvr>
                                        <p:cTn id="15" dur="500" tmFilter="0, 0; .2, .5; .8, .5; 1, 0"/>
                                        <p:tgtEl>
                                          <p:spTgt spid="6"/>
                                        </p:tgtEl>
                                      </p:cBhvr>
                                    </p:animEffect>
                                    <p:animScale>
                                      <p:cBhvr>
                                        <p:cTn id="16" dur="250" autoRev="1" fill="hold"/>
                                        <p:tgtEl>
                                          <p:spTgt spid="6"/>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subTnLst>
                                    <p:set>
                                      <p:cBhvr override="childStyle">
                                        <p:cTn dur="1" fill="hold" display="0" masterRel="nextClick" afterEffect="1"/>
                                        <p:tgtEl>
                                          <p:spTgt spid="70"/>
                                        </p:tgtEl>
                                        <p:attrNameLst>
                                          <p:attrName>style.visibility</p:attrName>
                                        </p:attrNameLst>
                                      </p:cBhvr>
                                      <p:to>
                                        <p:strVal val="hidden"/>
                                      </p:to>
                                    </p:set>
                                  </p:sub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subTnLst>
                                    <p:set>
                                      <p:cBhvr override="childStyle">
                                        <p:cTn dur="1" fill="hold" display="0" masterRel="nextClick" afterEffect="1"/>
                                        <p:tgtEl>
                                          <p:spTgt spid="65"/>
                                        </p:tgtEl>
                                        <p:attrNameLst>
                                          <p:attrName>style.visibility</p:attrName>
                                        </p:attrNameLst>
                                      </p:cBhvr>
                                      <p:to>
                                        <p:strVal val="hidden"/>
                                      </p:to>
                                    </p:set>
                                  </p:subTnLst>
                                </p:cTn>
                              </p:par>
                              <p:par>
                                <p:cTn id="23" presetID="26" presetClass="emph" presetSubtype="0" repeatCount="indefinite" fill="hold" grpId="0" nodeType="withEffect">
                                  <p:stCondLst>
                                    <p:cond delay="0"/>
                                  </p:stCondLst>
                                  <p:endCondLst>
                                    <p:cond evt="onNext" delay="0">
                                      <p:tgtEl>
                                        <p:sldTgt/>
                                      </p:tgtEl>
                                    </p:cond>
                                  </p:endCondLst>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par>
                                <p:cTn id="30" presetID="26" presetClass="emph" presetSubtype="0" repeatCount="indefinite" fill="hold" grpId="0" nodeType="withEffect">
                                  <p:stCondLst>
                                    <p:cond delay="0"/>
                                  </p:stCondLst>
                                  <p:endCondLst>
                                    <p:cond evt="onNext" delay="0">
                                      <p:tgtEl>
                                        <p:sldTgt/>
                                      </p:tgtEl>
                                    </p:cond>
                                  </p:endCondLst>
                                  <p:childTnLst>
                                    <p:animEffect transition="out" filter="fade">
                                      <p:cBhvr>
                                        <p:cTn id="31" dur="500" tmFilter="0, 0; .2, .5; .8, .5; 1, 0"/>
                                        <p:tgtEl>
                                          <p:spTgt spid="8"/>
                                        </p:tgtEl>
                                      </p:cBhvr>
                                    </p:animEffect>
                                    <p:animScale>
                                      <p:cBhvr>
                                        <p:cTn id="32"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1526960" y="1262801"/>
            <a:ext cx="9463595" cy="369332"/>
          </a:xfrm>
          <a:prstGeom prst="rect">
            <a:avLst/>
          </a:prstGeom>
          <a:noFill/>
        </p:spPr>
        <p:txBody>
          <a:bodyPr wrap="square">
            <a:spAutoFit/>
          </a:bodyPr>
          <a:lstStyle/>
          <a:p>
            <a:r>
              <a:rPr lang="en-IN" b="1" dirty="0">
                <a:effectLst/>
                <a:latin typeface="Consolas" panose="020B0609020204030204" pitchFamily="49" charset="0"/>
              </a:rPr>
              <a:t>uint8_t </a:t>
            </a:r>
            <a:r>
              <a:rPr lang="en-IN" b="1" dirty="0" err="1">
                <a:effectLst/>
                <a:latin typeface="Consolas" panose="020B0609020204030204" pitchFamily="49" charset="0"/>
              </a:rPr>
              <a:t>requestFrom</a:t>
            </a:r>
            <a:r>
              <a:rPr lang="en-IN" b="1" dirty="0">
                <a:effectLst/>
                <a:latin typeface="Consolas" panose="020B0609020204030204" pitchFamily="49" charset="0"/>
              </a:rPr>
              <a:t>(uint16_t address, uint8_t size, uint8_t </a:t>
            </a:r>
            <a:r>
              <a:rPr lang="en-IN" b="1" dirty="0" err="1">
                <a:effectLst/>
                <a:latin typeface="Consolas" panose="020B0609020204030204" pitchFamily="49" charset="0"/>
              </a:rPr>
              <a:t>sendStop</a:t>
            </a:r>
            <a:r>
              <a:rPr lang="en-IN" b="1" dirty="0">
                <a:effectLst/>
                <a:latin typeface="Consolas" panose="020B0609020204030204" pitchFamily="49" charset="0"/>
              </a:rPr>
              <a:t>);</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3757937698"/>
              </p:ext>
            </p:extLst>
          </p:nvPr>
        </p:nvGraphicFramePr>
        <p:xfrm>
          <a:off x="310600" y="1735892"/>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request from mentioned address and required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 size and </a:t>
                      </a:r>
                      <a:r>
                        <a:rPr lang="en-US" dirty="0" err="1"/>
                        <a:t>sendstop</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Number of bytes can be read.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Wire.requestFrom</a:t>
                      </a:r>
                      <a:r>
                        <a:rPr lang="en-US" dirty="0"/>
                        <a:t>( 0x10, 2, 1 ); //request 2 bytes from address 0x10 and stop comm</a:t>
                      </a:r>
                      <a:endParaRPr lang="hi-IN" dirty="0"/>
                    </a:p>
                  </a:txBody>
                  <a:tcPr/>
                </a:tc>
                <a:extLst>
                  <a:ext uri="{0D108BD9-81ED-4DB2-BD59-A6C34878D82A}">
                    <a16:rowId xmlns:a16="http://schemas.microsoft.com/office/drawing/2014/main" val="2814569205"/>
                  </a:ext>
                </a:extLst>
              </a:tr>
            </a:tbl>
          </a:graphicData>
        </a:graphic>
      </p:graphicFrame>
      <p:sp>
        <p:nvSpPr>
          <p:cNvPr id="7" name="TextBox 6">
            <a:extLst>
              <a:ext uri="{FF2B5EF4-FFF2-40B4-BE49-F238E27FC236}">
                <a16:creationId xmlns:a16="http://schemas.microsoft.com/office/drawing/2014/main" id="{E6330BC3-78AC-71B7-0194-C712BE4C0105}"/>
              </a:ext>
            </a:extLst>
          </p:cNvPr>
          <p:cNvSpPr txBox="1"/>
          <p:nvPr/>
        </p:nvSpPr>
        <p:spPr>
          <a:xfrm>
            <a:off x="1526960" y="3638749"/>
            <a:ext cx="8602461" cy="369332"/>
          </a:xfrm>
          <a:prstGeom prst="rect">
            <a:avLst/>
          </a:prstGeom>
          <a:noFill/>
        </p:spPr>
        <p:txBody>
          <a:bodyPr wrap="square">
            <a:spAutoFit/>
          </a:bodyPr>
          <a:lstStyle/>
          <a:p>
            <a:r>
              <a:rPr lang="en-US" b="1" dirty="0">
                <a:effectLst/>
                <a:latin typeface="Consolas" panose="020B0609020204030204" pitchFamily="49" charset="0"/>
              </a:rPr>
              <a:t>uint8_t </a:t>
            </a:r>
            <a:r>
              <a:rPr lang="en-US" b="1" dirty="0" err="1">
                <a:effectLst/>
                <a:latin typeface="Consolas" panose="020B0609020204030204" pitchFamily="49" charset="0"/>
              </a:rPr>
              <a:t>requestFrom</a:t>
            </a:r>
            <a:r>
              <a:rPr lang="en-US" b="1" dirty="0">
                <a:effectLst/>
                <a:latin typeface="Consolas" panose="020B0609020204030204" pitchFamily="49" charset="0"/>
              </a:rPr>
              <a:t>(uint16_t address, uint8_t size, bool </a:t>
            </a:r>
            <a:r>
              <a:rPr lang="en-US" b="1" dirty="0" err="1">
                <a:effectLst/>
                <a:latin typeface="Consolas" panose="020B0609020204030204" pitchFamily="49" charset="0"/>
              </a:rPr>
              <a:t>sendStop</a:t>
            </a:r>
            <a:r>
              <a:rPr lang="en-US" b="1" dirty="0">
                <a:effectLst/>
                <a:latin typeface="Consolas" panose="020B0609020204030204" pitchFamily="49" charset="0"/>
              </a:rPr>
              <a:t>);</a:t>
            </a:r>
          </a:p>
        </p:txBody>
      </p:sp>
      <p:graphicFrame>
        <p:nvGraphicFramePr>
          <p:cNvPr id="13" name="Table 12">
            <a:extLst>
              <a:ext uri="{FF2B5EF4-FFF2-40B4-BE49-F238E27FC236}">
                <a16:creationId xmlns:a16="http://schemas.microsoft.com/office/drawing/2014/main" id="{C8AC2B00-1DA6-1CFE-21E4-F0DA336468C5}"/>
              </a:ext>
            </a:extLst>
          </p:cNvPr>
          <p:cNvGraphicFramePr>
            <a:graphicFrameLocks noGrp="1"/>
          </p:cNvGraphicFramePr>
          <p:nvPr>
            <p:extLst>
              <p:ext uri="{D42A27DB-BD31-4B8C-83A1-F6EECF244321}">
                <p14:modId xmlns:p14="http://schemas.microsoft.com/office/powerpoint/2010/main" val="2898896020"/>
              </p:ext>
            </p:extLst>
          </p:nvPr>
        </p:nvGraphicFramePr>
        <p:xfrm>
          <a:off x="310600" y="4111840"/>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request from mentioned address and required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 size and </a:t>
                      </a:r>
                      <a:r>
                        <a:rPr lang="en-US" dirty="0" err="1"/>
                        <a:t>sendstop</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Number of bytes can be read.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Wire.requestFrom</a:t>
                      </a:r>
                      <a:r>
                        <a:rPr lang="en-US" dirty="0"/>
                        <a:t>( 0x10, 2, 1 ); //request 2 bytes from address 0x10 and stop comm</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383279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1526960" y="1262801"/>
            <a:ext cx="8602461" cy="369332"/>
          </a:xfrm>
          <a:prstGeom prst="rect">
            <a:avLst/>
          </a:prstGeom>
          <a:noFill/>
        </p:spPr>
        <p:txBody>
          <a:bodyPr wrap="square">
            <a:spAutoFit/>
          </a:bodyPr>
          <a:lstStyle/>
          <a:p>
            <a:r>
              <a:rPr lang="en-US" b="1" dirty="0" err="1">
                <a:effectLst/>
                <a:latin typeface="Consolas" panose="020B0609020204030204" pitchFamily="49" charset="0"/>
              </a:rPr>
              <a:t>size_t</a:t>
            </a:r>
            <a:r>
              <a:rPr lang="en-US" b="1" dirty="0">
                <a:effectLst/>
                <a:latin typeface="Consolas" panose="020B0609020204030204" pitchFamily="49" charset="0"/>
              </a:rPr>
              <a:t> </a:t>
            </a:r>
            <a:r>
              <a:rPr lang="en-US" b="1" dirty="0" err="1">
                <a:effectLst/>
                <a:latin typeface="Consolas" panose="020B0609020204030204" pitchFamily="49" charset="0"/>
              </a:rPr>
              <a:t>requestFrom</a:t>
            </a:r>
            <a:r>
              <a:rPr lang="en-US" b="1" dirty="0">
                <a:effectLst/>
                <a:latin typeface="Consolas" panose="020B0609020204030204" pitchFamily="49" charset="0"/>
              </a:rPr>
              <a:t>(uint16_t address, </a:t>
            </a:r>
            <a:r>
              <a:rPr lang="en-US" b="1" dirty="0" err="1">
                <a:effectLst/>
                <a:latin typeface="Consolas" panose="020B0609020204030204" pitchFamily="49" charset="0"/>
              </a:rPr>
              <a:t>size_t</a:t>
            </a:r>
            <a:r>
              <a:rPr lang="en-US" b="1" dirty="0">
                <a:effectLst/>
                <a:latin typeface="Consolas" panose="020B0609020204030204" pitchFamily="49" charset="0"/>
              </a:rPr>
              <a:t> size, bool </a:t>
            </a:r>
            <a:r>
              <a:rPr lang="en-US" b="1" dirty="0" err="1">
                <a:effectLst/>
                <a:latin typeface="Consolas" panose="020B0609020204030204" pitchFamily="49" charset="0"/>
              </a:rPr>
              <a:t>sendStop</a:t>
            </a:r>
            <a:r>
              <a:rPr lang="en-US" b="1" dirty="0">
                <a:effectLst/>
                <a:latin typeface="Consolas" panose="020B0609020204030204" pitchFamily="49" charset="0"/>
              </a:rPr>
              <a:t>);</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1815629377"/>
              </p:ext>
            </p:extLst>
          </p:nvPr>
        </p:nvGraphicFramePr>
        <p:xfrm>
          <a:off x="310600" y="1735892"/>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request from mentioned address and required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 size and </a:t>
                      </a:r>
                      <a:r>
                        <a:rPr lang="en-US" dirty="0" err="1"/>
                        <a:t>sendstop</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Number of bytes can be read.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Wire.requestFrom</a:t>
                      </a:r>
                      <a:r>
                        <a:rPr lang="en-US" dirty="0"/>
                        <a:t>( 0x10, 2, 1 ); //request 2 bytes from address 0x10 and stop comm</a:t>
                      </a:r>
                      <a:endParaRPr lang="hi-IN" dirty="0"/>
                    </a:p>
                  </a:txBody>
                  <a:tcPr/>
                </a:tc>
                <a:extLst>
                  <a:ext uri="{0D108BD9-81ED-4DB2-BD59-A6C34878D82A}">
                    <a16:rowId xmlns:a16="http://schemas.microsoft.com/office/drawing/2014/main" val="2814569205"/>
                  </a:ext>
                </a:extLst>
              </a:tr>
            </a:tbl>
          </a:graphicData>
        </a:graphic>
      </p:graphicFrame>
      <p:sp>
        <p:nvSpPr>
          <p:cNvPr id="7" name="TextBox 6">
            <a:extLst>
              <a:ext uri="{FF2B5EF4-FFF2-40B4-BE49-F238E27FC236}">
                <a16:creationId xmlns:a16="http://schemas.microsoft.com/office/drawing/2014/main" id="{E6330BC3-78AC-71B7-0194-C712BE4C0105}"/>
              </a:ext>
            </a:extLst>
          </p:cNvPr>
          <p:cNvSpPr txBox="1"/>
          <p:nvPr/>
        </p:nvSpPr>
        <p:spPr>
          <a:xfrm>
            <a:off x="1526960" y="3638749"/>
            <a:ext cx="8602461" cy="369332"/>
          </a:xfrm>
          <a:prstGeom prst="rect">
            <a:avLst/>
          </a:prstGeom>
          <a:noFill/>
        </p:spPr>
        <p:txBody>
          <a:bodyPr wrap="square">
            <a:spAutoFit/>
          </a:bodyPr>
          <a:lstStyle/>
          <a:p>
            <a:r>
              <a:rPr lang="en-US" b="1" dirty="0" err="1">
                <a:effectLst/>
                <a:latin typeface="Consolas" panose="020B0609020204030204" pitchFamily="49" charset="0"/>
              </a:rPr>
              <a:t>size_t</a:t>
            </a:r>
            <a:r>
              <a:rPr lang="en-US" b="1" dirty="0">
                <a:effectLst/>
                <a:latin typeface="Consolas" panose="020B0609020204030204" pitchFamily="49" charset="0"/>
              </a:rPr>
              <a:t> </a:t>
            </a:r>
            <a:r>
              <a:rPr lang="en-US" b="1" dirty="0" err="1">
                <a:effectLst/>
                <a:latin typeface="Consolas" panose="020B0609020204030204" pitchFamily="49" charset="0"/>
              </a:rPr>
              <a:t>requestFrom</a:t>
            </a:r>
            <a:r>
              <a:rPr lang="en-US" b="1" dirty="0">
                <a:effectLst/>
                <a:latin typeface="Consolas" panose="020B0609020204030204" pitchFamily="49" charset="0"/>
              </a:rPr>
              <a:t>(uint8_t address, </a:t>
            </a:r>
            <a:r>
              <a:rPr lang="en-US" b="1" dirty="0" err="1">
                <a:effectLst/>
                <a:latin typeface="Consolas" panose="020B0609020204030204" pitchFamily="49" charset="0"/>
              </a:rPr>
              <a:t>size_t</a:t>
            </a:r>
            <a:r>
              <a:rPr lang="en-US" b="1" dirty="0">
                <a:effectLst/>
                <a:latin typeface="Consolas" panose="020B0609020204030204" pitchFamily="49" charset="0"/>
              </a:rPr>
              <a:t> </a:t>
            </a:r>
            <a:r>
              <a:rPr lang="en-US" b="1" dirty="0" err="1">
                <a:effectLst/>
                <a:latin typeface="Consolas" panose="020B0609020204030204" pitchFamily="49" charset="0"/>
              </a:rPr>
              <a:t>len</a:t>
            </a:r>
            <a:r>
              <a:rPr lang="en-US" b="1" dirty="0">
                <a:effectLst/>
                <a:latin typeface="Consolas" panose="020B0609020204030204" pitchFamily="49" charset="0"/>
              </a:rPr>
              <a:t>, bool </a:t>
            </a:r>
            <a:r>
              <a:rPr lang="en-US" b="1" dirty="0" err="1">
                <a:effectLst/>
                <a:latin typeface="Consolas" panose="020B0609020204030204" pitchFamily="49" charset="0"/>
              </a:rPr>
              <a:t>stopBit</a:t>
            </a:r>
            <a:r>
              <a:rPr lang="en-US" b="1" dirty="0">
                <a:effectLst/>
                <a:latin typeface="Consolas" panose="020B0609020204030204" pitchFamily="49" charset="0"/>
              </a:rPr>
              <a:t>);</a:t>
            </a:r>
          </a:p>
        </p:txBody>
      </p:sp>
      <p:graphicFrame>
        <p:nvGraphicFramePr>
          <p:cNvPr id="13" name="Table 12">
            <a:extLst>
              <a:ext uri="{FF2B5EF4-FFF2-40B4-BE49-F238E27FC236}">
                <a16:creationId xmlns:a16="http://schemas.microsoft.com/office/drawing/2014/main" id="{C8AC2B00-1DA6-1CFE-21E4-F0DA336468C5}"/>
              </a:ext>
            </a:extLst>
          </p:cNvPr>
          <p:cNvGraphicFramePr>
            <a:graphicFrameLocks noGrp="1"/>
          </p:cNvGraphicFramePr>
          <p:nvPr>
            <p:extLst>
              <p:ext uri="{D42A27DB-BD31-4B8C-83A1-F6EECF244321}">
                <p14:modId xmlns:p14="http://schemas.microsoft.com/office/powerpoint/2010/main" val="2226229021"/>
              </p:ext>
            </p:extLst>
          </p:nvPr>
        </p:nvGraphicFramePr>
        <p:xfrm>
          <a:off x="310600" y="4111840"/>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request from mentioned address and required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 length and </a:t>
                      </a:r>
                      <a:r>
                        <a:rPr lang="en-US" dirty="0" err="1"/>
                        <a:t>stopbit</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Number of bytes can be read.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Wire.requestFrom</a:t>
                      </a:r>
                      <a:r>
                        <a:rPr lang="en-US" dirty="0"/>
                        <a:t>( 0x10, 2, 1 ); //request 2 bytes from address 0x10 and stop comm</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4095882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1526960" y="1262801"/>
            <a:ext cx="8602461" cy="369332"/>
          </a:xfrm>
          <a:prstGeom prst="rect">
            <a:avLst/>
          </a:prstGeom>
          <a:noFill/>
        </p:spPr>
        <p:txBody>
          <a:bodyPr wrap="square">
            <a:spAutoFit/>
          </a:bodyPr>
          <a:lstStyle/>
          <a:p>
            <a:r>
              <a:rPr lang="en-IN" b="1" dirty="0">
                <a:effectLst/>
                <a:latin typeface="Consolas" panose="020B0609020204030204" pitchFamily="49" charset="0"/>
              </a:rPr>
              <a:t>uint8_t </a:t>
            </a:r>
            <a:r>
              <a:rPr lang="en-IN" b="1" dirty="0" err="1">
                <a:effectLst/>
                <a:latin typeface="Consolas" panose="020B0609020204030204" pitchFamily="49" charset="0"/>
              </a:rPr>
              <a:t>requestFrom</a:t>
            </a:r>
            <a:r>
              <a:rPr lang="en-IN" b="1" dirty="0">
                <a:effectLst/>
                <a:latin typeface="Consolas" panose="020B0609020204030204" pitchFamily="49" charset="0"/>
              </a:rPr>
              <a:t>(uint16_t address, uint8_t size);</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1441022753"/>
              </p:ext>
            </p:extLst>
          </p:nvPr>
        </p:nvGraphicFramePr>
        <p:xfrm>
          <a:off x="310600" y="1735892"/>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request from mentioned address and required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 size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Number of bytes can be read.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Wire.requestFrom</a:t>
                      </a:r>
                      <a:r>
                        <a:rPr lang="en-US" dirty="0"/>
                        <a:t>( 0x10, 2 ); //request 2 bytes from address 0x10</a:t>
                      </a:r>
                      <a:endParaRPr lang="hi-IN" dirty="0"/>
                    </a:p>
                  </a:txBody>
                  <a:tcPr/>
                </a:tc>
                <a:extLst>
                  <a:ext uri="{0D108BD9-81ED-4DB2-BD59-A6C34878D82A}">
                    <a16:rowId xmlns:a16="http://schemas.microsoft.com/office/drawing/2014/main" val="2814569205"/>
                  </a:ext>
                </a:extLst>
              </a:tr>
            </a:tbl>
          </a:graphicData>
        </a:graphic>
      </p:graphicFrame>
      <p:sp>
        <p:nvSpPr>
          <p:cNvPr id="7" name="TextBox 6">
            <a:extLst>
              <a:ext uri="{FF2B5EF4-FFF2-40B4-BE49-F238E27FC236}">
                <a16:creationId xmlns:a16="http://schemas.microsoft.com/office/drawing/2014/main" id="{E6330BC3-78AC-71B7-0194-C712BE4C0105}"/>
              </a:ext>
            </a:extLst>
          </p:cNvPr>
          <p:cNvSpPr txBox="1"/>
          <p:nvPr/>
        </p:nvSpPr>
        <p:spPr>
          <a:xfrm>
            <a:off x="1526960" y="3638749"/>
            <a:ext cx="9294920" cy="369332"/>
          </a:xfrm>
          <a:prstGeom prst="rect">
            <a:avLst/>
          </a:prstGeom>
          <a:noFill/>
        </p:spPr>
        <p:txBody>
          <a:bodyPr wrap="square">
            <a:spAutoFit/>
          </a:bodyPr>
          <a:lstStyle/>
          <a:p>
            <a:r>
              <a:rPr lang="en-IN" b="1" dirty="0">
                <a:effectLst/>
                <a:latin typeface="Consolas" panose="020B0609020204030204" pitchFamily="49" charset="0"/>
              </a:rPr>
              <a:t>uint8_t </a:t>
            </a:r>
            <a:r>
              <a:rPr lang="en-IN" b="1" dirty="0" err="1">
                <a:effectLst/>
                <a:latin typeface="Consolas" panose="020B0609020204030204" pitchFamily="49" charset="0"/>
              </a:rPr>
              <a:t>requestFrom</a:t>
            </a:r>
            <a:r>
              <a:rPr lang="en-IN" b="1" dirty="0">
                <a:effectLst/>
                <a:latin typeface="Consolas" panose="020B0609020204030204" pitchFamily="49" charset="0"/>
              </a:rPr>
              <a:t>(uint8_t address, uint8_t size, uint8_t </a:t>
            </a:r>
            <a:r>
              <a:rPr lang="en-IN" b="1" dirty="0" err="1">
                <a:effectLst/>
                <a:latin typeface="Consolas" panose="020B0609020204030204" pitchFamily="49" charset="0"/>
              </a:rPr>
              <a:t>sendStop</a:t>
            </a:r>
            <a:r>
              <a:rPr lang="en-IN" b="1" dirty="0">
                <a:effectLst/>
                <a:latin typeface="Consolas" panose="020B0609020204030204" pitchFamily="49" charset="0"/>
              </a:rPr>
              <a:t>);</a:t>
            </a:r>
          </a:p>
        </p:txBody>
      </p:sp>
      <p:graphicFrame>
        <p:nvGraphicFramePr>
          <p:cNvPr id="13" name="Table 12">
            <a:extLst>
              <a:ext uri="{FF2B5EF4-FFF2-40B4-BE49-F238E27FC236}">
                <a16:creationId xmlns:a16="http://schemas.microsoft.com/office/drawing/2014/main" id="{C8AC2B00-1DA6-1CFE-21E4-F0DA336468C5}"/>
              </a:ext>
            </a:extLst>
          </p:cNvPr>
          <p:cNvGraphicFramePr>
            <a:graphicFrameLocks noGrp="1"/>
          </p:cNvGraphicFramePr>
          <p:nvPr>
            <p:extLst>
              <p:ext uri="{D42A27DB-BD31-4B8C-83A1-F6EECF244321}">
                <p14:modId xmlns:p14="http://schemas.microsoft.com/office/powerpoint/2010/main" val="2212394573"/>
              </p:ext>
            </p:extLst>
          </p:nvPr>
        </p:nvGraphicFramePr>
        <p:xfrm>
          <a:off x="310600" y="4111840"/>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request from mentioned address and required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 size and </a:t>
                      </a:r>
                      <a:r>
                        <a:rPr lang="en-US" dirty="0" err="1"/>
                        <a:t>sendstop</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Number of bytes can be read.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Wire.requestFrom</a:t>
                      </a:r>
                      <a:r>
                        <a:rPr lang="en-US" dirty="0"/>
                        <a:t>( 0x10, 2, 1 ); //request 2 bytes from address 0x10 and stop comm</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2325889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1526960" y="1262801"/>
            <a:ext cx="8602461" cy="369332"/>
          </a:xfrm>
          <a:prstGeom prst="rect">
            <a:avLst/>
          </a:prstGeom>
          <a:noFill/>
        </p:spPr>
        <p:txBody>
          <a:bodyPr wrap="square">
            <a:spAutoFit/>
          </a:bodyPr>
          <a:lstStyle/>
          <a:p>
            <a:r>
              <a:rPr lang="en-IN" b="1" dirty="0">
                <a:effectLst/>
                <a:latin typeface="Consolas" panose="020B0609020204030204" pitchFamily="49" charset="0"/>
              </a:rPr>
              <a:t>uint8_t </a:t>
            </a:r>
            <a:r>
              <a:rPr lang="en-IN" b="1" dirty="0" err="1">
                <a:effectLst/>
                <a:latin typeface="Consolas" panose="020B0609020204030204" pitchFamily="49" charset="0"/>
              </a:rPr>
              <a:t>requestFrom</a:t>
            </a:r>
            <a:r>
              <a:rPr lang="en-IN" b="1" dirty="0">
                <a:effectLst/>
                <a:latin typeface="Consolas" panose="020B0609020204030204" pitchFamily="49" charset="0"/>
              </a:rPr>
              <a:t>(uint8_t address, uint8_t size);</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nvGraphicFramePr>
        <p:xfrm>
          <a:off x="310600" y="1735892"/>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request from mentioned address and required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 size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Number of bytes can be read.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Wire.requestFrom</a:t>
                      </a:r>
                      <a:r>
                        <a:rPr lang="en-US" dirty="0"/>
                        <a:t>( 0x10, 2 ); //request 2 bytes from address 0x10</a:t>
                      </a:r>
                      <a:endParaRPr lang="hi-IN" dirty="0"/>
                    </a:p>
                  </a:txBody>
                  <a:tcPr/>
                </a:tc>
                <a:extLst>
                  <a:ext uri="{0D108BD9-81ED-4DB2-BD59-A6C34878D82A}">
                    <a16:rowId xmlns:a16="http://schemas.microsoft.com/office/drawing/2014/main" val="2814569205"/>
                  </a:ext>
                </a:extLst>
              </a:tr>
            </a:tbl>
          </a:graphicData>
        </a:graphic>
      </p:graphicFrame>
      <p:sp>
        <p:nvSpPr>
          <p:cNvPr id="7" name="TextBox 6">
            <a:extLst>
              <a:ext uri="{FF2B5EF4-FFF2-40B4-BE49-F238E27FC236}">
                <a16:creationId xmlns:a16="http://schemas.microsoft.com/office/drawing/2014/main" id="{E6330BC3-78AC-71B7-0194-C712BE4C0105}"/>
              </a:ext>
            </a:extLst>
          </p:cNvPr>
          <p:cNvSpPr txBox="1"/>
          <p:nvPr/>
        </p:nvSpPr>
        <p:spPr>
          <a:xfrm>
            <a:off x="1526960" y="3638749"/>
            <a:ext cx="9294920" cy="369332"/>
          </a:xfrm>
          <a:prstGeom prst="rect">
            <a:avLst/>
          </a:prstGeom>
          <a:noFill/>
        </p:spPr>
        <p:txBody>
          <a:bodyPr wrap="square">
            <a:spAutoFit/>
          </a:bodyPr>
          <a:lstStyle/>
          <a:p>
            <a:r>
              <a:rPr lang="en-US" b="1" dirty="0">
                <a:effectLst/>
                <a:latin typeface="Consolas" panose="020B0609020204030204" pitchFamily="49" charset="0"/>
              </a:rPr>
              <a:t>uint8_t </a:t>
            </a:r>
            <a:r>
              <a:rPr lang="en-US" b="1" dirty="0" err="1">
                <a:effectLst/>
                <a:latin typeface="Consolas" panose="020B0609020204030204" pitchFamily="49" charset="0"/>
              </a:rPr>
              <a:t>requestFrom</a:t>
            </a:r>
            <a:r>
              <a:rPr lang="en-US" b="1" dirty="0">
                <a:effectLst/>
                <a:latin typeface="Consolas" panose="020B0609020204030204" pitchFamily="49" charset="0"/>
              </a:rPr>
              <a:t>(int address, int size, int </a:t>
            </a:r>
            <a:r>
              <a:rPr lang="en-US" b="1" dirty="0" err="1">
                <a:effectLst/>
                <a:latin typeface="Consolas" panose="020B0609020204030204" pitchFamily="49" charset="0"/>
              </a:rPr>
              <a:t>sendStop</a:t>
            </a:r>
            <a:r>
              <a:rPr lang="en-US" b="1" dirty="0">
                <a:effectLst/>
                <a:latin typeface="Consolas" panose="020B0609020204030204" pitchFamily="49" charset="0"/>
              </a:rPr>
              <a:t>);</a:t>
            </a:r>
          </a:p>
        </p:txBody>
      </p:sp>
      <p:graphicFrame>
        <p:nvGraphicFramePr>
          <p:cNvPr id="13" name="Table 12">
            <a:extLst>
              <a:ext uri="{FF2B5EF4-FFF2-40B4-BE49-F238E27FC236}">
                <a16:creationId xmlns:a16="http://schemas.microsoft.com/office/drawing/2014/main" id="{C8AC2B00-1DA6-1CFE-21E4-F0DA336468C5}"/>
              </a:ext>
            </a:extLst>
          </p:cNvPr>
          <p:cNvGraphicFramePr>
            <a:graphicFrameLocks noGrp="1"/>
          </p:cNvGraphicFramePr>
          <p:nvPr/>
        </p:nvGraphicFramePr>
        <p:xfrm>
          <a:off x="310600" y="4111840"/>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request from mentioned address and required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 size and </a:t>
                      </a:r>
                      <a:r>
                        <a:rPr lang="en-US" dirty="0" err="1"/>
                        <a:t>sendstop</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Number of bytes can be read.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Wire.requestFrom</a:t>
                      </a:r>
                      <a:r>
                        <a:rPr lang="en-US" dirty="0"/>
                        <a:t>( 0x10, 2, 1 ); //request 2 bytes from address 0x10 and stop comm</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799286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1526960" y="1262801"/>
            <a:ext cx="8602461" cy="369332"/>
          </a:xfrm>
          <a:prstGeom prst="rect">
            <a:avLst/>
          </a:prstGeom>
          <a:noFill/>
        </p:spPr>
        <p:txBody>
          <a:bodyPr wrap="square">
            <a:spAutoFit/>
          </a:bodyPr>
          <a:lstStyle/>
          <a:p>
            <a:r>
              <a:rPr lang="en-US" b="1" dirty="0">
                <a:effectLst/>
                <a:latin typeface="Consolas" panose="020B0609020204030204" pitchFamily="49" charset="0"/>
              </a:rPr>
              <a:t>uint8_t </a:t>
            </a:r>
            <a:r>
              <a:rPr lang="en-US" b="1" dirty="0" err="1">
                <a:effectLst/>
                <a:latin typeface="Consolas" panose="020B0609020204030204" pitchFamily="49" charset="0"/>
              </a:rPr>
              <a:t>requestFrom</a:t>
            </a:r>
            <a:r>
              <a:rPr lang="en-US" b="1" dirty="0">
                <a:effectLst/>
                <a:latin typeface="Consolas" panose="020B0609020204030204" pitchFamily="49" charset="0"/>
              </a:rPr>
              <a:t>(int address, int size);</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nvGraphicFramePr>
        <p:xfrm>
          <a:off x="310600" y="1735892"/>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request from mentioned address and required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Address, size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Number of bytes can be read.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Wire.requestFrom</a:t>
                      </a:r>
                      <a:r>
                        <a:rPr lang="en-US" dirty="0"/>
                        <a:t>( 0x10, 2 ); //request 2 bytes from address 0x10</a:t>
                      </a:r>
                      <a:endParaRPr lang="hi-IN" dirty="0"/>
                    </a:p>
                  </a:txBody>
                  <a:tcPr/>
                </a:tc>
                <a:extLst>
                  <a:ext uri="{0D108BD9-81ED-4DB2-BD59-A6C34878D82A}">
                    <a16:rowId xmlns:a16="http://schemas.microsoft.com/office/drawing/2014/main" val="2814569205"/>
                  </a:ext>
                </a:extLst>
              </a:tr>
            </a:tbl>
          </a:graphicData>
        </a:graphic>
      </p:graphicFrame>
      <p:sp>
        <p:nvSpPr>
          <p:cNvPr id="7" name="TextBox 6">
            <a:extLst>
              <a:ext uri="{FF2B5EF4-FFF2-40B4-BE49-F238E27FC236}">
                <a16:creationId xmlns:a16="http://schemas.microsoft.com/office/drawing/2014/main" id="{E6330BC3-78AC-71B7-0194-C712BE4C0105}"/>
              </a:ext>
            </a:extLst>
          </p:cNvPr>
          <p:cNvSpPr txBox="1"/>
          <p:nvPr/>
        </p:nvSpPr>
        <p:spPr>
          <a:xfrm>
            <a:off x="3568824" y="3682042"/>
            <a:ext cx="3346881" cy="369332"/>
          </a:xfrm>
          <a:prstGeom prst="rect">
            <a:avLst/>
          </a:prstGeom>
          <a:noFill/>
        </p:spPr>
        <p:txBody>
          <a:bodyPr wrap="square">
            <a:spAutoFit/>
          </a:bodyPr>
          <a:lstStyle/>
          <a:p>
            <a:r>
              <a:rPr lang="en-IN" b="1" dirty="0" err="1">
                <a:effectLst/>
                <a:latin typeface="Consolas" panose="020B0609020204030204" pitchFamily="49" charset="0"/>
              </a:rPr>
              <a:t>size_t</a:t>
            </a:r>
            <a:r>
              <a:rPr lang="en-IN" b="1" dirty="0">
                <a:effectLst/>
                <a:latin typeface="Consolas" panose="020B0609020204030204" pitchFamily="49" charset="0"/>
              </a:rPr>
              <a:t> write(uint8_t);</a:t>
            </a:r>
          </a:p>
        </p:txBody>
      </p:sp>
      <p:graphicFrame>
        <p:nvGraphicFramePr>
          <p:cNvPr id="13" name="Table 12">
            <a:extLst>
              <a:ext uri="{FF2B5EF4-FFF2-40B4-BE49-F238E27FC236}">
                <a16:creationId xmlns:a16="http://schemas.microsoft.com/office/drawing/2014/main" id="{C8AC2B00-1DA6-1CFE-21E4-F0DA336468C5}"/>
              </a:ext>
            </a:extLst>
          </p:cNvPr>
          <p:cNvGraphicFramePr>
            <a:graphicFrameLocks noGrp="1"/>
          </p:cNvGraphicFramePr>
          <p:nvPr>
            <p:extLst>
              <p:ext uri="{D42A27DB-BD31-4B8C-83A1-F6EECF244321}">
                <p14:modId xmlns:p14="http://schemas.microsoft.com/office/powerpoint/2010/main" val="2248140454"/>
              </p:ext>
            </p:extLst>
          </p:nvPr>
        </p:nvGraphicFramePr>
        <p:xfrm>
          <a:off x="310600" y="4111840"/>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write byte to i2c slave device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Byte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Status of write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Wire.write</a:t>
                      </a:r>
                      <a:r>
                        <a:rPr lang="en-US" dirty="0"/>
                        <a:t>( 2 ); //write value 2 to device</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82051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1526960" y="1262801"/>
            <a:ext cx="8602461" cy="369332"/>
          </a:xfrm>
          <a:prstGeom prst="rect">
            <a:avLst/>
          </a:prstGeom>
          <a:noFill/>
        </p:spPr>
        <p:txBody>
          <a:bodyPr wrap="square">
            <a:spAutoFit/>
          </a:bodyPr>
          <a:lstStyle/>
          <a:p>
            <a:r>
              <a:rPr lang="en-IN" b="1" dirty="0" err="1">
                <a:effectLst/>
                <a:latin typeface="Consolas" panose="020B0609020204030204" pitchFamily="49" charset="0"/>
              </a:rPr>
              <a:t>size_t</a:t>
            </a:r>
            <a:r>
              <a:rPr lang="en-IN" b="1" dirty="0">
                <a:effectLst/>
                <a:latin typeface="Consolas" panose="020B0609020204030204" pitchFamily="49" charset="0"/>
              </a:rPr>
              <a:t> write(</a:t>
            </a:r>
            <a:r>
              <a:rPr lang="en-IN" b="1" dirty="0" err="1">
                <a:effectLst/>
                <a:latin typeface="Consolas" panose="020B0609020204030204" pitchFamily="49" charset="0"/>
              </a:rPr>
              <a:t>const</a:t>
            </a:r>
            <a:r>
              <a:rPr lang="en-IN" b="1" dirty="0">
                <a:effectLst/>
                <a:latin typeface="Consolas" panose="020B0609020204030204" pitchFamily="49" charset="0"/>
              </a:rPr>
              <a:t> uint8_t *, </a:t>
            </a:r>
            <a:r>
              <a:rPr lang="en-IN" b="1" dirty="0" err="1">
                <a:effectLst/>
                <a:latin typeface="Consolas" panose="020B0609020204030204" pitchFamily="49" charset="0"/>
              </a:rPr>
              <a:t>size_t</a:t>
            </a:r>
            <a:r>
              <a:rPr lang="en-IN" b="1" dirty="0">
                <a:effectLst/>
                <a:latin typeface="Consolas" panose="020B0609020204030204" pitchFamily="49" charset="0"/>
              </a:rPr>
              <a:t>);</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1191168645"/>
              </p:ext>
            </p:extLst>
          </p:nvPr>
        </p:nvGraphicFramePr>
        <p:xfrm>
          <a:off x="310600" y="1735892"/>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writes byte array to slave device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Buffer, size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Status of write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Wire.write</a:t>
                      </a:r>
                      <a:r>
                        <a:rPr lang="en-US" dirty="0"/>
                        <a:t>( </a:t>
                      </a:r>
                      <a:r>
                        <a:rPr lang="en-US" dirty="0" err="1"/>
                        <a:t>buf</a:t>
                      </a:r>
                      <a:r>
                        <a:rPr lang="en-US" dirty="0"/>
                        <a:t>, 2 ); //writes 2 bytes from buffer array</a:t>
                      </a:r>
                      <a:endParaRPr lang="hi-IN" dirty="0"/>
                    </a:p>
                  </a:txBody>
                  <a:tcPr/>
                </a:tc>
                <a:extLst>
                  <a:ext uri="{0D108BD9-81ED-4DB2-BD59-A6C34878D82A}">
                    <a16:rowId xmlns:a16="http://schemas.microsoft.com/office/drawing/2014/main" val="2814569205"/>
                  </a:ext>
                </a:extLst>
              </a:tr>
            </a:tbl>
          </a:graphicData>
        </a:graphic>
      </p:graphicFrame>
      <p:sp>
        <p:nvSpPr>
          <p:cNvPr id="7" name="TextBox 6">
            <a:extLst>
              <a:ext uri="{FF2B5EF4-FFF2-40B4-BE49-F238E27FC236}">
                <a16:creationId xmlns:a16="http://schemas.microsoft.com/office/drawing/2014/main" id="{E6330BC3-78AC-71B7-0194-C712BE4C0105}"/>
              </a:ext>
            </a:extLst>
          </p:cNvPr>
          <p:cNvSpPr txBox="1"/>
          <p:nvPr/>
        </p:nvSpPr>
        <p:spPr>
          <a:xfrm>
            <a:off x="3568824" y="3682042"/>
            <a:ext cx="3346881" cy="369332"/>
          </a:xfrm>
          <a:prstGeom prst="rect">
            <a:avLst/>
          </a:prstGeom>
          <a:noFill/>
        </p:spPr>
        <p:txBody>
          <a:bodyPr wrap="square">
            <a:spAutoFit/>
          </a:bodyPr>
          <a:lstStyle/>
          <a:p>
            <a:r>
              <a:rPr lang="en-IN" b="1" dirty="0">
                <a:effectLst/>
                <a:latin typeface="Consolas" panose="020B0609020204030204" pitchFamily="49" charset="0"/>
              </a:rPr>
              <a:t>int available(void);</a:t>
            </a:r>
          </a:p>
        </p:txBody>
      </p:sp>
      <p:graphicFrame>
        <p:nvGraphicFramePr>
          <p:cNvPr id="13" name="Table 12">
            <a:extLst>
              <a:ext uri="{FF2B5EF4-FFF2-40B4-BE49-F238E27FC236}">
                <a16:creationId xmlns:a16="http://schemas.microsoft.com/office/drawing/2014/main" id="{C8AC2B00-1DA6-1CFE-21E4-F0DA336468C5}"/>
              </a:ext>
            </a:extLst>
          </p:cNvPr>
          <p:cNvGraphicFramePr>
            <a:graphicFrameLocks noGrp="1"/>
          </p:cNvGraphicFramePr>
          <p:nvPr>
            <p:extLst>
              <p:ext uri="{D42A27DB-BD31-4B8C-83A1-F6EECF244321}">
                <p14:modId xmlns:p14="http://schemas.microsoft.com/office/powerpoint/2010/main" val="2149815458"/>
              </p:ext>
            </p:extLst>
          </p:nvPr>
        </p:nvGraphicFramePr>
        <p:xfrm>
          <a:off x="310600" y="4111840"/>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number of bytes available to read</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Number of bytes</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Wire.available</a:t>
                      </a:r>
                      <a:r>
                        <a:rPr lang="en-US" dirty="0"/>
                        <a:t>(  ); </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559267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4341181" y="1284151"/>
            <a:ext cx="2393381" cy="369332"/>
          </a:xfrm>
          <a:prstGeom prst="rect">
            <a:avLst/>
          </a:prstGeom>
          <a:noFill/>
        </p:spPr>
        <p:txBody>
          <a:bodyPr wrap="square">
            <a:spAutoFit/>
          </a:bodyPr>
          <a:lstStyle/>
          <a:p>
            <a:r>
              <a:rPr lang="en-IN" b="1" dirty="0">
                <a:effectLst/>
                <a:latin typeface="Consolas" panose="020B0609020204030204" pitchFamily="49" charset="0"/>
              </a:rPr>
              <a:t>int read(void);</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3928592672"/>
              </p:ext>
            </p:extLst>
          </p:nvPr>
        </p:nvGraphicFramePr>
        <p:xfrm>
          <a:off x="310600" y="1735892"/>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read int value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Integer value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Wire.read</a:t>
                      </a:r>
                      <a:r>
                        <a:rPr lang="en-US" dirty="0"/>
                        <a:t>(  ); </a:t>
                      </a:r>
                      <a:endParaRPr lang="hi-IN" dirty="0"/>
                    </a:p>
                  </a:txBody>
                  <a:tcPr/>
                </a:tc>
                <a:extLst>
                  <a:ext uri="{0D108BD9-81ED-4DB2-BD59-A6C34878D82A}">
                    <a16:rowId xmlns:a16="http://schemas.microsoft.com/office/drawing/2014/main" val="2814569205"/>
                  </a:ext>
                </a:extLst>
              </a:tr>
            </a:tbl>
          </a:graphicData>
        </a:graphic>
      </p:graphicFrame>
      <p:sp>
        <p:nvSpPr>
          <p:cNvPr id="7" name="TextBox 6">
            <a:extLst>
              <a:ext uri="{FF2B5EF4-FFF2-40B4-BE49-F238E27FC236}">
                <a16:creationId xmlns:a16="http://schemas.microsoft.com/office/drawing/2014/main" id="{E6330BC3-78AC-71B7-0194-C712BE4C0105}"/>
              </a:ext>
            </a:extLst>
          </p:cNvPr>
          <p:cNvSpPr txBox="1"/>
          <p:nvPr/>
        </p:nvSpPr>
        <p:spPr>
          <a:xfrm>
            <a:off x="3568824" y="3682042"/>
            <a:ext cx="4687409" cy="369332"/>
          </a:xfrm>
          <a:prstGeom prst="rect">
            <a:avLst/>
          </a:prstGeom>
          <a:noFill/>
        </p:spPr>
        <p:txBody>
          <a:bodyPr wrap="square">
            <a:spAutoFit/>
          </a:bodyPr>
          <a:lstStyle/>
          <a:p>
            <a:r>
              <a:rPr lang="en-IN" b="1" dirty="0">
                <a:effectLst/>
                <a:latin typeface="Consolas" panose="020B0609020204030204" pitchFamily="49" charset="0"/>
              </a:rPr>
              <a:t>void </a:t>
            </a:r>
            <a:r>
              <a:rPr lang="en-IN" b="1" dirty="0" err="1">
                <a:effectLst/>
                <a:latin typeface="Consolas" panose="020B0609020204030204" pitchFamily="49" charset="0"/>
              </a:rPr>
              <a:t>onReceive</a:t>
            </a:r>
            <a:r>
              <a:rPr lang="en-IN" b="1" dirty="0">
                <a:effectLst/>
                <a:latin typeface="Consolas" panose="020B0609020204030204" pitchFamily="49" charset="0"/>
              </a:rPr>
              <a:t>( void (*)(int) );</a:t>
            </a:r>
          </a:p>
        </p:txBody>
      </p:sp>
      <p:graphicFrame>
        <p:nvGraphicFramePr>
          <p:cNvPr id="13" name="Table 12">
            <a:extLst>
              <a:ext uri="{FF2B5EF4-FFF2-40B4-BE49-F238E27FC236}">
                <a16:creationId xmlns:a16="http://schemas.microsoft.com/office/drawing/2014/main" id="{C8AC2B00-1DA6-1CFE-21E4-F0DA336468C5}"/>
              </a:ext>
            </a:extLst>
          </p:cNvPr>
          <p:cNvGraphicFramePr>
            <a:graphicFrameLocks noGrp="1"/>
          </p:cNvGraphicFramePr>
          <p:nvPr>
            <p:extLst>
              <p:ext uri="{D42A27DB-BD31-4B8C-83A1-F6EECF244321}">
                <p14:modId xmlns:p14="http://schemas.microsoft.com/office/powerpoint/2010/main" val="65680921"/>
              </p:ext>
            </p:extLst>
          </p:nvPr>
        </p:nvGraphicFramePr>
        <p:xfrm>
          <a:off x="310600" y="4111840"/>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Callback on data receive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Callback function</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Wire.onReceive</a:t>
                      </a:r>
                      <a:r>
                        <a:rPr lang="en-US" dirty="0"/>
                        <a:t>( </a:t>
                      </a:r>
                      <a:r>
                        <a:rPr lang="en-US" dirty="0" err="1"/>
                        <a:t>callback_on_rcv</a:t>
                      </a:r>
                      <a:r>
                        <a:rPr lang="en-US" dirty="0"/>
                        <a:t> ); </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334192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4341181" y="1284151"/>
            <a:ext cx="2393381" cy="369332"/>
          </a:xfrm>
          <a:prstGeom prst="rect">
            <a:avLst/>
          </a:prstGeom>
          <a:noFill/>
        </p:spPr>
        <p:txBody>
          <a:bodyPr wrap="square">
            <a:spAutoFit/>
          </a:bodyPr>
          <a:lstStyle/>
          <a:p>
            <a:r>
              <a:rPr lang="en-IN" b="1" dirty="0">
                <a:effectLst/>
                <a:latin typeface="Consolas" panose="020B0609020204030204" pitchFamily="49" charset="0"/>
              </a:rPr>
              <a:t>int read(void);</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nvGraphicFramePr>
        <p:xfrm>
          <a:off x="310600" y="1735892"/>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read int value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Integer value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Wire.read</a:t>
                      </a:r>
                      <a:r>
                        <a:rPr lang="en-US" dirty="0"/>
                        <a:t>(  ); </a:t>
                      </a:r>
                      <a:endParaRPr lang="hi-IN" dirty="0"/>
                    </a:p>
                  </a:txBody>
                  <a:tcPr/>
                </a:tc>
                <a:extLst>
                  <a:ext uri="{0D108BD9-81ED-4DB2-BD59-A6C34878D82A}">
                    <a16:rowId xmlns:a16="http://schemas.microsoft.com/office/drawing/2014/main" val="2814569205"/>
                  </a:ext>
                </a:extLst>
              </a:tr>
            </a:tbl>
          </a:graphicData>
        </a:graphic>
      </p:graphicFrame>
      <p:sp>
        <p:nvSpPr>
          <p:cNvPr id="7" name="TextBox 6">
            <a:extLst>
              <a:ext uri="{FF2B5EF4-FFF2-40B4-BE49-F238E27FC236}">
                <a16:creationId xmlns:a16="http://schemas.microsoft.com/office/drawing/2014/main" id="{E6330BC3-78AC-71B7-0194-C712BE4C0105}"/>
              </a:ext>
            </a:extLst>
          </p:cNvPr>
          <p:cNvSpPr txBox="1"/>
          <p:nvPr/>
        </p:nvSpPr>
        <p:spPr>
          <a:xfrm>
            <a:off x="3568824" y="3682042"/>
            <a:ext cx="4687409" cy="369332"/>
          </a:xfrm>
          <a:prstGeom prst="rect">
            <a:avLst/>
          </a:prstGeom>
          <a:noFill/>
        </p:spPr>
        <p:txBody>
          <a:bodyPr wrap="square">
            <a:spAutoFit/>
          </a:bodyPr>
          <a:lstStyle/>
          <a:p>
            <a:r>
              <a:rPr lang="en-IN" b="1" dirty="0">
                <a:effectLst/>
                <a:latin typeface="Consolas" panose="020B0609020204030204" pitchFamily="49" charset="0"/>
              </a:rPr>
              <a:t>void </a:t>
            </a:r>
            <a:r>
              <a:rPr lang="en-IN" b="1" dirty="0" err="1">
                <a:effectLst/>
                <a:latin typeface="Consolas" panose="020B0609020204030204" pitchFamily="49" charset="0"/>
              </a:rPr>
              <a:t>onRequest</a:t>
            </a:r>
            <a:r>
              <a:rPr lang="en-IN" b="1" dirty="0">
                <a:effectLst/>
                <a:latin typeface="Consolas" panose="020B0609020204030204" pitchFamily="49" charset="0"/>
              </a:rPr>
              <a:t>( void (*)(void) );</a:t>
            </a:r>
          </a:p>
        </p:txBody>
      </p:sp>
      <p:graphicFrame>
        <p:nvGraphicFramePr>
          <p:cNvPr id="13" name="Table 12">
            <a:extLst>
              <a:ext uri="{FF2B5EF4-FFF2-40B4-BE49-F238E27FC236}">
                <a16:creationId xmlns:a16="http://schemas.microsoft.com/office/drawing/2014/main" id="{C8AC2B00-1DA6-1CFE-21E4-F0DA336468C5}"/>
              </a:ext>
            </a:extLst>
          </p:cNvPr>
          <p:cNvGraphicFramePr>
            <a:graphicFrameLocks noGrp="1"/>
          </p:cNvGraphicFramePr>
          <p:nvPr>
            <p:extLst>
              <p:ext uri="{D42A27DB-BD31-4B8C-83A1-F6EECF244321}">
                <p14:modId xmlns:p14="http://schemas.microsoft.com/office/powerpoint/2010/main" val="2854151451"/>
              </p:ext>
            </p:extLst>
          </p:nvPr>
        </p:nvGraphicFramePr>
        <p:xfrm>
          <a:off x="310600" y="4111840"/>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Callback on data request</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Callback function</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None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Wire.onRequest</a:t>
                      </a:r>
                      <a:r>
                        <a:rPr lang="en-US" dirty="0"/>
                        <a:t>( </a:t>
                      </a:r>
                      <a:r>
                        <a:rPr lang="en-US" dirty="0" err="1"/>
                        <a:t>callback_on_rqst</a:t>
                      </a:r>
                      <a:r>
                        <a:rPr lang="en-US" dirty="0"/>
                        <a:t> ); </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625291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0E2D1F-1713-4AB2-826F-22F2EC0F2E6E}"/>
              </a:ext>
            </a:extLst>
          </p:cNvPr>
          <p:cNvSpPr txBox="1"/>
          <p:nvPr/>
        </p:nvSpPr>
        <p:spPr>
          <a:xfrm>
            <a:off x="3920341" y="217377"/>
            <a:ext cx="2430474" cy="769441"/>
          </a:xfrm>
          <a:prstGeom prst="rect">
            <a:avLst/>
          </a:prstGeom>
          <a:noFill/>
        </p:spPr>
        <p:txBody>
          <a:bodyPr wrap="none" rtlCol="0">
            <a:spAutoFit/>
          </a:bodyPr>
          <a:lstStyle/>
          <a:p>
            <a:r>
              <a:rPr lang="en-US" sz="4400" b="1" dirty="0">
                <a:solidFill>
                  <a:srgbClr val="0070C0"/>
                </a:solidFill>
              </a:rPr>
              <a:t>I2C APIs</a:t>
            </a:r>
            <a:endParaRPr lang="hi-IN" sz="4400" b="1" dirty="0">
              <a:solidFill>
                <a:srgbClr val="0070C0"/>
              </a:solidFill>
            </a:endParaRPr>
          </a:p>
        </p:txBody>
      </p:sp>
      <p:sp>
        <p:nvSpPr>
          <p:cNvPr id="9" name="TextBox 8">
            <a:extLst>
              <a:ext uri="{FF2B5EF4-FFF2-40B4-BE49-F238E27FC236}">
                <a16:creationId xmlns:a16="http://schemas.microsoft.com/office/drawing/2014/main" id="{2F0940BA-EE9D-4695-AFEF-E3E095604C86}"/>
              </a:ext>
            </a:extLst>
          </p:cNvPr>
          <p:cNvSpPr txBox="1"/>
          <p:nvPr/>
        </p:nvSpPr>
        <p:spPr>
          <a:xfrm>
            <a:off x="3124940" y="1286128"/>
            <a:ext cx="6125592" cy="369332"/>
          </a:xfrm>
          <a:prstGeom prst="rect">
            <a:avLst/>
          </a:prstGeom>
          <a:noFill/>
        </p:spPr>
        <p:txBody>
          <a:bodyPr wrap="square">
            <a:spAutoFit/>
          </a:bodyPr>
          <a:lstStyle/>
          <a:p>
            <a:r>
              <a:rPr lang="fr-FR" b="1" dirty="0" err="1">
                <a:effectLst/>
                <a:latin typeface="Consolas" panose="020B0609020204030204" pitchFamily="49" charset="0"/>
              </a:rPr>
              <a:t>size_t</a:t>
            </a:r>
            <a:r>
              <a:rPr lang="fr-FR" b="1" dirty="0">
                <a:effectLst/>
                <a:latin typeface="Consolas" panose="020B0609020204030204" pitchFamily="49" charset="0"/>
              </a:rPr>
              <a:t> </a:t>
            </a:r>
            <a:r>
              <a:rPr lang="fr-FR" b="1" dirty="0" err="1">
                <a:effectLst/>
                <a:latin typeface="Consolas" panose="020B0609020204030204" pitchFamily="49" charset="0"/>
              </a:rPr>
              <a:t>slaveWrite</a:t>
            </a:r>
            <a:r>
              <a:rPr lang="fr-FR" b="1" dirty="0">
                <a:effectLst/>
                <a:latin typeface="Consolas" panose="020B0609020204030204" pitchFamily="49" charset="0"/>
              </a:rPr>
              <a:t>(</a:t>
            </a:r>
            <a:r>
              <a:rPr lang="fr-FR" b="1" dirty="0" err="1">
                <a:effectLst/>
                <a:latin typeface="Consolas" panose="020B0609020204030204" pitchFamily="49" charset="0"/>
              </a:rPr>
              <a:t>const</a:t>
            </a:r>
            <a:r>
              <a:rPr lang="fr-FR" b="1" dirty="0">
                <a:effectLst/>
                <a:latin typeface="Consolas" panose="020B0609020204030204" pitchFamily="49" charset="0"/>
              </a:rPr>
              <a:t> uint8_t *, </a:t>
            </a:r>
            <a:r>
              <a:rPr lang="fr-FR" b="1" dirty="0" err="1">
                <a:effectLst/>
                <a:latin typeface="Consolas" panose="020B0609020204030204" pitchFamily="49" charset="0"/>
              </a:rPr>
              <a:t>size_t</a:t>
            </a:r>
            <a:r>
              <a:rPr lang="fr-FR" b="1" dirty="0">
                <a:effectLst/>
                <a:latin typeface="Consolas" panose="020B0609020204030204" pitchFamily="49" charset="0"/>
              </a:rPr>
              <a:t>);</a:t>
            </a:r>
          </a:p>
        </p:txBody>
      </p:sp>
      <p:graphicFrame>
        <p:nvGraphicFramePr>
          <p:cNvPr id="10" name="Table 9">
            <a:extLst>
              <a:ext uri="{FF2B5EF4-FFF2-40B4-BE49-F238E27FC236}">
                <a16:creationId xmlns:a16="http://schemas.microsoft.com/office/drawing/2014/main" id="{7C706B12-78CB-4B02-9505-52E2F14272E6}"/>
              </a:ext>
            </a:extLst>
          </p:cNvPr>
          <p:cNvGraphicFramePr>
            <a:graphicFrameLocks noGrp="1"/>
          </p:cNvGraphicFramePr>
          <p:nvPr>
            <p:extLst>
              <p:ext uri="{D42A27DB-BD31-4B8C-83A1-F6EECF244321}">
                <p14:modId xmlns:p14="http://schemas.microsoft.com/office/powerpoint/2010/main" val="413128696"/>
              </p:ext>
            </p:extLst>
          </p:nvPr>
        </p:nvGraphicFramePr>
        <p:xfrm>
          <a:off x="310600" y="1735892"/>
          <a:ext cx="11570800" cy="1483360"/>
        </p:xfrm>
        <a:graphic>
          <a:graphicData uri="http://schemas.openxmlformats.org/drawingml/2006/table">
            <a:tbl>
              <a:tblPr firstRow="1" bandRow="1">
                <a:tableStyleId>{BC89EF96-8CEA-46FF-86C4-4CE0E7609802}</a:tableStyleId>
              </a:tblPr>
              <a:tblGrid>
                <a:gridCol w="1876324">
                  <a:extLst>
                    <a:ext uri="{9D8B030D-6E8A-4147-A177-3AD203B41FA5}">
                      <a16:colId xmlns:a16="http://schemas.microsoft.com/office/drawing/2014/main" val="2343417544"/>
                    </a:ext>
                  </a:extLst>
                </a:gridCol>
                <a:gridCol w="9694476">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writes data from slave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Buffer , size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status</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Wire.slaveWrite</a:t>
                      </a:r>
                      <a:r>
                        <a:rPr lang="en-US" dirty="0"/>
                        <a:t>( </a:t>
                      </a:r>
                      <a:r>
                        <a:rPr lang="en-US" dirty="0" err="1"/>
                        <a:t>buf</a:t>
                      </a:r>
                      <a:r>
                        <a:rPr lang="en-US" dirty="0"/>
                        <a:t>, 2 ); //write buffer of 2 bytes </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3494314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6DDC0D-2E00-3909-2373-11E0D73C6F1A}"/>
              </a:ext>
            </a:extLst>
          </p:cNvPr>
          <p:cNvSpPr txBox="1"/>
          <p:nvPr/>
        </p:nvSpPr>
        <p:spPr>
          <a:xfrm>
            <a:off x="4421080" y="213064"/>
            <a:ext cx="2539478" cy="369332"/>
          </a:xfrm>
          <a:prstGeom prst="rect">
            <a:avLst/>
          </a:prstGeom>
          <a:noFill/>
        </p:spPr>
        <p:txBody>
          <a:bodyPr wrap="none" rtlCol="0">
            <a:spAutoFit/>
          </a:bodyPr>
          <a:lstStyle/>
          <a:p>
            <a:r>
              <a:rPr lang="en-US" dirty="0"/>
              <a:t>I2C scanner program</a:t>
            </a:r>
            <a:endParaRPr lang="en-IN" dirty="0"/>
          </a:p>
        </p:txBody>
      </p:sp>
      <p:pic>
        <p:nvPicPr>
          <p:cNvPr id="4" name="Picture 3">
            <a:extLst>
              <a:ext uri="{FF2B5EF4-FFF2-40B4-BE49-F238E27FC236}">
                <a16:creationId xmlns:a16="http://schemas.microsoft.com/office/drawing/2014/main" id="{F9FB77EC-19C8-6501-742D-C039743FDD5A}"/>
              </a:ext>
            </a:extLst>
          </p:cNvPr>
          <p:cNvPicPr>
            <a:picLocks noChangeAspect="1"/>
          </p:cNvPicPr>
          <p:nvPr/>
        </p:nvPicPr>
        <p:blipFill>
          <a:blip r:embed="rId2"/>
          <a:stretch>
            <a:fillRect/>
          </a:stretch>
        </p:blipFill>
        <p:spPr>
          <a:xfrm>
            <a:off x="294905" y="1017927"/>
            <a:ext cx="4819650" cy="5248275"/>
          </a:xfrm>
          <a:prstGeom prst="rect">
            <a:avLst/>
          </a:prstGeom>
        </p:spPr>
      </p:pic>
      <p:pic>
        <p:nvPicPr>
          <p:cNvPr id="6" name="Picture 5">
            <a:extLst>
              <a:ext uri="{FF2B5EF4-FFF2-40B4-BE49-F238E27FC236}">
                <a16:creationId xmlns:a16="http://schemas.microsoft.com/office/drawing/2014/main" id="{31C5B76D-6225-4335-32F5-B2014BDB3C4A}"/>
              </a:ext>
            </a:extLst>
          </p:cNvPr>
          <p:cNvPicPr>
            <a:picLocks noChangeAspect="1"/>
          </p:cNvPicPr>
          <p:nvPr/>
        </p:nvPicPr>
        <p:blipFill rotWithShape="1">
          <a:blip r:embed="rId3"/>
          <a:srcRect r="34511"/>
          <a:stretch/>
        </p:blipFill>
        <p:spPr>
          <a:xfrm>
            <a:off x="5193437" y="1069125"/>
            <a:ext cx="6703658" cy="5197077"/>
          </a:xfrm>
          <a:prstGeom prst="rect">
            <a:avLst/>
          </a:prstGeom>
        </p:spPr>
      </p:pic>
    </p:spTree>
    <p:extLst>
      <p:ext uri="{BB962C8B-B14F-4D97-AF65-F5344CB8AC3E}">
        <p14:creationId xmlns:p14="http://schemas.microsoft.com/office/powerpoint/2010/main" val="386831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B35995-5012-B603-7FAA-657016E8E493}"/>
              </a:ext>
            </a:extLst>
          </p:cNvPr>
          <p:cNvSpPr>
            <a:spLocks noGrp="1"/>
          </p:cNvSpPr>
          <p:nvPr>
            <p:ph type="title"/>
          </p:nvPr>
        </p:nvSpPr>
        <p:spPr/>
        <p:txBody>
          <a:bodyPr/>
          <a:lstStyle/>
          <a:p>
            <a:r>
              <a:rPr lang="en-IN" dirty="0"/>
              <a:t>Use case – Modules available</a:t>
            </a:r>
          </a:p>
        </p:txBody>
      </p:sp>
      <p:pic>
        <p:nvPicPr>
          <p:cNvPr id="7" name="Picture 6">
            <a:extLst>
              <a:ext uri="{FF2B5EF4-FFF2-40B4-BE49-F238E27FC236}">
                <a16:creationId xmlns:a16="http://schemas.microsoft.com/office/drawing/2014/main" id="{35B8340A-CBF7-F847-9BFF-77FE7C4D5E27}"/>
              </a:ext>
            </a:extLst>
          </p:cNvPr>
          <p:cNvPicPr>
            <a:picLocks noChangeAspect="1"/>
          </p:cNvPicPr>
          <p:nvPr/>
        </p:nvPicPr>
        <p:blipFill rotWithShape="1">
          <a:blip r:embed="rId2"/>
          <a:srcRect l="47744" t="17851" b="13795"/>
          <a:stretch/>
        </p:blipFill>
        <p:spPr>
          <a:xfrm>
            <a:off x="497643" y="1155763"/>
            <a:ext cx="1636737" cy="2140906"/>
          </a:xfrm>
          <a:prstGeom prst="rect">
            <a:avLst/>
          </a:prstGeom>
        </p:spPr>
      </p:pic>
      <p:pic>
        <p:nvPicPr>
          <p:cNvPr id="11" name="Picture 10">
            <a:extLst>
              <a:ext uri="{FF2B5EF4-FFF2-40B4-BE49-F238E27FC236}">
                <a16:creationId xmlns:a16="http://schemas.microsoft.com/office/drawing/2014/main" id="{28C98899-B850-E628-94DA-43D77A76AB00}"/>
              </a:ext>
            </a:extLst>
          </p:cNvPr>
          <p:cNvPicPr>
            <a:picLocks noChangeAspect="1"/>
          </p:cNvPicPr>
          <p:nvPr/>
        </p:nvPicPr>
        <p:blipFill>
          <a:blip r:embed="rId3"/>
          <a:stretch>
            <a:fillRect/>
          </a:stretch>
        </p:blipFill>
        <p:spPr>
          <a:xfrm>
            <a:off x="4231070" y="1052216"/>
            <a:ext cx="2396946" cy="2396946"/>
          </a:xfrm>
          <a:prstGeom prst="rect">
            <a:avLst/>
          </a:prstGeom>
        </p:spPr>
      </p:pic>
      <p:sp>
        <p:nvSpPr>
          <p:cNvPr id="15" name="TextBox 14">
            <a:extLst>
              <a:ext uri="{FF2B5EF4-FFF2-40B4-BE49-F238E27FC236}">
                <a16:creationId xmlns:a16="http://schemas.microsoft.com/office/drawing/2014/main" id="{14C8884D-DFA8-059C-A6DD-1D3AD551BA7F}"/>
              </a:ext>
            </a:extLst>
          </p:cNvPr>
          <p:cNvSpPr txBox="1"/>
          <p:nvPr/>
        </p:nvSpPr>
        <p:spPr>
          <a:xfrm>
            <a:off x="67993" y="3262330"/>
            <a:ext cx="2901461" cy="369332"/>
          </a:xfrm>
          <a:prstGeom prst="rect">
            <a:avLst/>
          </a:prstGeom>
          <a:noFill/>
        </p:spPr>
        <p:txBody>
          <a:bodyPr wrap="square">
            <a:spAutoFit/>
          </a:bodyPr>
          <a:lstStyle/>
          <a:p>
            <a:r>
              <a:rPr lang="en-IN" dirty="0"/>
              <a:t>BMP280 Pressure sensor</a:t>
            </a:r>
          </a:p>
        </p:txBody>
      </p:sp>
      <p:sp>
        <p:nvSpPr>
          <p:cNvPr id="17" name="TextBox 16">
            <a:extLst>
              <a:ext uri="{FF2B5EF4-FFF2-40B4-BE49-F238E27FC236}">
                <a16:creationId xmlns:a16="http://schemas.microsoft.com/office/drawing/2014/main" id="{803EEEE9-C163-F3DC-F1BA-4FA8CA772645}"/>
              </a:ext>
            </a:extLst>
          </p:cNvPr>
          <p:cNvSpPr txBox="1"/>
          <p:nvPr/>
        </p:nvSpPr>
        <p:spPr>
          <a:xfrm>
            <a:off x="3995472" y="3262330"/>
            <a:ext cx="2901461" cy="369332"/>
          </a:xfrm>
          <a:prstGeom prst="rect">
            <a:avLst/>
          </a:prstGeom>
          <a:noFill/>
        </p:spPr>
        <p:txBody>
          <a:bodyPr wrap="square">
            <a:spAutoFit/>
          </a:bodyPr>
          <a:lstStyle/>
          <a:p>
            <a:r>
              <a:rPr lang="en-IN" dirty="0"/>
              <a:t>MCP23017 IO expander</a:t>
            </a:r>
          </a:p>
        </p:txBody>
      </p:sp>
      <p:sp>
        <p:nvSpPr>
          <p:cNvPr id="19" name="TextBox 18">
            <a:extLst>
              <a:ext uri="{FF2B5EF4-FFF2-40B4-BE49-F238E27FC236}">
                <a16:creationId xmlns:a16="http://schemas.microsoft.com/office/drawing/2014/main" id="{173AC610-FAC9-899B-C413-CFC278D106C4}"/>
              </a:ext>
            </a:extLst>
          </p:cNvPr>
          <p:cNvSpPr txBox="1"/>
          <p:nvPr/>
        </p:nvSpPr>
        <p:spPr>
          <a:xfrm>
            <a:off x="8805131" y="3262330"/>
            <a:ext cx="2553065" cy="369332"/>
          </a:xfrm>
          <a:prstGeom prst="rect">
            <a:avLst/>
          </a:prstGeom>
          <a:noFill/>
        </p:spPr>
        <p:txBody>
          <a:bodyPr wrap="square">
            <a:spAutoFit/>
          </a:bodyPr>
          <a:lstStyle/>
          <a:p>
            <a:r>
              <a:rPr lang="en-IN" dirty="0"/>
              <a:t>ADS1115 16 bit ADC</a:t>
            </a:r>
          </a:p>
        </p:txBody>
      </p:sp>
      <p:sp>
        <p:nvSpPr>
          <p:cNvPr id="21" name="TextBox 20">
            <a:extLst>
              <a:ext uri="{FF2B5EF4-FFF2-40B4-BE49-F238E27FC236}">
                <a16:creationId xmlns:a16="http://schemas.microsoft.com/office/drawing/2014/main" id="{4C04463D-2F0E-842F-F58F-1E20FD5480E4}"/>
              </a:ext>
            </a:extLst>
          </p:cNvPr>
          <p:cNvSpPr txBox="1"/>
          <p:nvPr/>
        </p:nvSpPr>
        <p:spPr>
          <a:xfrm>
            <a:off x="4403773" y="6115169"/>
            <a:ext cx="2901462" cy="369332"/>
          </a:xfrm>
          <a:prstGeom prst="rect">
            <a:avLst/>
          </a:prstGeom>
          <a:noFill/>
        </p:spPr>
        <p:txBody>
          <a:bodyPr wrap="square">
            <a:spAutoFit/>
          </a:bodyPr>
          <a:lstStyle/>
          <a:p>
            <a:r>
              <a:rPr lang="en-IN" dirty="0"/>
              <a:t>AXD345 Accelerometer</a:t>
            </a:r>
          </a:p>
        </p:txBody>
      </p:sp>
      <p:sp>
        <p:nvSpPr>
          <p:cNvPr id="23" name="TextBox 22">
            <a:extLst>
              <a:ext uri="{FF2B5EF4-FFF2-40B4-BE49-F238E27FC236}">
                <a16:creationId xmlns:a16="http://schemas.microsoft.com/office/drawing/2014/main" id="{109CD136-CEFD-CEE0-DB1B-CB86E5984307}"/>
              </a:ext>
            </a:extLst>
          </p:cNvPr>
          <p:cNvSpPr txBox="1"/>
          <p:nvPr/>
        </p:nvSpPr>
        <p:spPr>
          <a:xfrm>
            <a:off x="361070" y="6115169"/>
            <a:ext cx="1954237" cy="369332"/>
          </a:xfrm>
          <a:prstGeom prst="rect">
            <a:avLst/>
          </a:prstGeom>
          <a:noFill/>
        </p:spPr>
        <p:txBody>
          <a:bodyPr wrap="square">
            <a:spAutoFit/>
          </a:bodyPr>
          <a:lstStyle/>
          <a:p>
            <a:r>
              <a:rPr lang="en-IN" dirty="0"/>
              <a:t>MCP4725 DAC</a:t>
            </a:r>
          </a:p>
        </p:txBody>
      </p:sp>
      <p:sp>
        <p:nvSpPr>
          <p:cNvPr id="25" name="TextBox 24">
            <a:extLst>
              <a:ext uri="{FF2B5EF4-FFF2-40B4-BE49-F238E27FC236}">
                <a16:creationId xmlns:a16="http://schemas.microsoft.com/office/drawing/2014/main" id="{F17A5E6A-7977-F941-E27F-6BF39B06DFB8}"/>
              </a:ext>
            </a:extLst>
          </p:cNvPr>
          <p:cNvSpPr txBox="1"/>
          <p:nvPr/>
        </p:nvSpPr>
        <p:spPr>
          <a:xfrm>
            <a:off x="8456735" y="6131473"/>
            <a:ext cx="2901461" cy="369332"/>
          </a:xfrm>
          <a:prstGeom prst="rect">
            <a:avLst/>
          </a:prstGeom>
          <a:noFill/>
        </p:spPr>
        <p:txBody>
          <a:bodyPr wrap="square">
            <a:spAutoFit/>
          </a:bodyPr>
          <a:lstStyle/>
          <a:p>
            <a:r>
              <a:rPr lang="en-IN" dirty="0"/>
              <a:t>SSD1306 OLED Display</a:t>
            </a:r>
          </a:p>
        </p:txBody>
      </p:sp>
      <p:pic>
        <p:nvPicPr>
          <p:cNvPr id="27" name="Picture 26">
            <a:extLst>
              <a:ext uri="{FF2B5EF4-FFF2-40B4-BE49-F238E27FC236}">
                <a16:creationId xmlns:a16="http://schemas.microsoft.com/office/drawing/2014/main" id="{F99F0A23-3A76-812D-57BC-9228B42325C8}"/>
              </a:ext>
            </a:extLst>
          </p:cNvPr>
          <p:cNvPicPr>
            <a:picLocks noChangeAspect="1"/>
          </p:cNvPicPr>
          <p:nvPr/>
        </p:nvPicPr>
        <p:blipFill rotWithShape="1">
          <a:blip r:embed="rId4"/>
          <a:srcRect b="44462"/>
          <a:stretch/>
        </p:blipFill>
        <p:spPr>
          <a:xfrm>
            <a:off x="8583382" y="1515314"/>
            <a:ext cx="2648165" cy="1470750"/>
          </a:xfrm>
          <a:prstGeom prst="rect">
            <a:avLst/>
          </a:prstGeom>
        </p:spPr>
      </p:pic>
      <p:pic>
        <p:nvPicPr>
          <p:cNvPr id="29" name="Picture 28">
            <a:extLst>
              <a:ext uri="{FF2B5EF4-FFF2-40B4-BE49-F238E27FC236}">
                <a16:creationId xmlns:a16="http://schemas.microsoft.com/office/drawing/2014/main" id="{D2E64412-D84E-D823-4961-A3B98B5B4D87}"/>
              </a:ext>
            </a:extLst>
          </p:cNvPr>
          <p:cNvPicPr>
            <a:picLocks noChangeAspect="1"/>
          </p:cNvPicPr>
          <p:nvPr/>
        </p:nvPicPr>
        <p:blipFill>
          <a:blip r:embed="rId5"/>
          <a:stretch>
            <a:fillRect/>
          </a:stretch>
        </p:blipFill>
        <p:spPr>
          <a:xfrm>
            <a:off x="361070" y="4253363"/>
            <a:ext cx="1731250" cy="1731250"/>
          </a:xfrm>
          <a:prstGeom prst="rect">
            <a:avLst/>
          </a:prstGeom>
        </p:spPr>
      </p:pic>
      <p:pic>
        <p:nvPicPr>
          <p:cNvPr id="30" name="Picture 29">
            <a:extLst>
              <a:ext uri="{FF2B5EF4-FFF2-40B4-BE49-F238E27FC236}">
                <a16:creationId xmlns:a16="http://schemas.microsoft.com/office/drawing/2014/main" id="{8DAB110C-B37B-7BDA-F909-57CAEFAB0AD2}"/>
              </a:ext>
            </a:extLst>
          </p:cNvPr>
          <p:cNvPicPr>
            <a:picLocks noChangeAspect="1"/>
          </p:cNvPicPr>
          <p:nvPr/>
        </p:nvPicPr>
        <p:blipFill>
          <a:blip r:embed="rId6"/>
          <a:stretch>
            <a:fillRect/>
          </a:stretch>
        </p:blipFill>
        <p:spPr>
          <a:xfrm>
            <a:off x="4574198" y="4187411"/>
            <a:ext cx="1949695" cy="1949695"/>
          </a:xfrm>
          <a:prstGeom prst="rect">
            <a:avLst/>
          </a:prstGeom>
        </p:spPr>
      </p:pic>
      <p:pic>
        <p:nvPicPr>
          <p:cNvPr id="32" name="Picture 31">
            <a:extLst>
              <a:ext uri="{FF2B5EF4-FFF2-40B4-BE49-F238E27FC236}">
                <a16:creationId xmlns:a16="http://schemas.microsoft.com/office/drawing/2014/main" id="{10947CEF-956B-C5A5-B8A6-8AAA92C4A494}"/>
              </a:ext>
            </a:extLst>
          </p:cNvPr>
          <p:cNvPicPr>
            <a:picLocks noChangeAspect="1"/>
          </p:cNvPicPr>
          <p:nvPr/>
        </p:nvPicPr>
        <p:blipFill>
          <a:blip r:embed="rId7"/>
          <a:stretch>
            <a:fillRect/>
          </a:stretch>
        </p:blipFill>
        <p:spPr>
          <a:xfrm>
            <a:off x="9005770" y="4088725"/>
            <a:ext cx="1895887" cy="1895887"/>
          </a:xfrm>
          <a:prstGeom prst="rect">
            <a:avLst/>
          </a:prstGeom>
        </p:spPr>
      </p:pic>
    </p:spTree>
    <p:extLst>
      <p:ext uri="{BB962C8B-B14F-4D97-AF65-F5344CB8AC3E}">
        <p14:creationId xmlns:p14="http://schemas.microsoft.com/office/powerpoint/2010/main" val="758414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6DDC0D-2E00-3909-2373-11E0D73C6F1A}"/>
              </a:ext>
            </a:extLst>
          </p:cNvPr>
          <p:cNvSpPr txBox="1"/>
          <p:nvPr/>
        </p:nvSpPr>
        <p:spPr>
          <a:xfrm>
            <a:off x="4421080" y="213064"/>
            <a:ext cx="2539478" cy="369332"/>
          </a:xfrm>
          <a:prstGeom prst="rect">
            <a:avLst/>
          </a:prstGeom>
          <a:noFill/>
        </p:spPr>
        <p:txBody>
          <a:bodyPr wrap="none" rtlCol="0">
            <a:spAutoFit/>
          </a:bodyPr>
          <a:lstStyle/>
          <a:p>
            <a:r>
              <a:rPr lang="en-US" dirty="0"/>
              <a:t>I2C scanner program</a:t>
            </a:r>
            <a:endParaRPr lang="en-IN" dirty="0"/>
          </a:p>
        </p:txBody>
      </p:sp>
      <p:pic>
        <p:nvPicPr>
          <p:cNvPr id="5" name="Picture 4">
            <a:extLst>
              <a:ext uri="{FF2B5EF4-FFF2-40B4-BE49-F238E27FC236}">
                <a16:creationId xmlns:a16="http://schemas.microsoft.com/office/drawing/2014/main" id="{323D9D1E-4794-2DF5-772E-AB5E2488B06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4887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6DDC0D-2E00-3909-2373-11E0D73C6F1A}"/>
              </a:ext>
            </a:extLst>
          </p:cNvPr>
          <p:cNvSpPr txBox="1"/>
          <p:nvPr/>
        </p:nvSpPr>
        <p:spPr>
          <a:xfrm>
            <a:off x="3781888" y="355106"/>
            <a:ext cx="3658374" cy="369332"/>
          </a:xfrm>
          <a:prstGeom prst="rect">
            <a:avLst/>
          </a:prstGeom>
          <a:noFill/>
        </p:spPr>
        <p:txBody>
          <a:bodyPr wrap="none" rtlCol="0">
            <a:spAutoFit/>
          </a:bodyPr>
          <a:lstStyle/>
          <a:p>
            <a:r>
              <a:rPr lang="en-US" b="1" dirty="0">
                <a:solidFill>
                  <a:schemeClr val="bg2">
                    <a:lumMod val="50000"/>
                  </a:schemeClr>
                </a:solidFill>
              </a:rPr>
              <a:t>I2C questions start of the class</a:t>
            </a:r>
            <a:endParaRPr lang="en-IN" b="1" dirty="0">
              <a:solidFill>
                <a:schemeClr val="bg2">
                  <a:lumMod val="50000"/>
                </a:schemeClr>
              </a:solidFill>
            </a:endParaRPr>
          </a:p>
        </p:txBody>
      </p:sp>
      <p:sp>
        <p:nvSpPr>
          <p:cNvPr id="3" name="TextBox 2">
            <a:extLst>
              <a:ext uri="{FF2B5EF4-FFF2-40B4-BE49-F238E27FC236}">
                <a16:creationId xmlns:a16="http://schemas.microsoft.com/office/drawing/2014/main" id="{522CDBBB-2D43-0827-3B1F-458B08833EB9}"/>
              </a:ext>
            </a:extLst>
          </p:cNvPr>
          <p:cNvSpPr txBox="1"/>
          <p:nvPr/>
        </p:nvSpPr>
        <p:spPr>
          <a:xfrm>
            <a:off x="1882065" y="1091954"/>
            <a:ext cx="8226932" cy="6186309"/>
          </a:xfrm>
          <a:prstGeom prst="rect">
            <a:avLst/>
          </a:prstGeom>
          <a:noFill/>
        </p:spPr>
        <p:txBody>
          <a:bodyPr wrap="none" rtlCol="0">
            <a:spAutoFit/>
          </a:bodyPr>
          <a:lstStyle/>
          <a:p>
            <a:pPr marL="285750" indent="-285750">
              <a:buFont typeface="Arial" panose="020B0604020202020204" pitchFamily="34" charset="0"/>
              <a:buChar char="•"/>
            </a:pPr>
            <a:r>
              <a:rPr lang="en-US" dirty="0"/>
              <a:t>What is I2C communication?</a:t>
            </a:r>
          </a:p>
          <a:p>
            <a:pPr marL="285750" indent="-285750">
              <a:buFont typeface="Arial" panose="020B0604020202020204" pitchFamily="34" charset="0"/>
              <a:buChar char="•"/>
            </a:pPr>
            <a:r>
              <a:rPr lang="en-US" dirty="0"/>
              <a:t>What does I2C stand for?</a:t>
            </a:r>
          </a:p>
          <a:p>
            <a:pPr marL="285750" indent="-285750">
              <a:buFont typeface="Arial" panose="020B0604020202020204" pitchFamily="34" charset="0"/>
              <a:buChar char="•"/>
            </a:pPr>
            <a:r>
              <a:rPr lang="en-US" dirty="0"/>
              <a:t>What is SDA and SCL</a:t>
            </a:r>
          </a:p>
          <a:p>
            <a:pPr marL="285750" indent="-285750">
              <a:buFont typeface="Arial" panose="020B0604020202020204" pitchFamily="34" charset="0"/>
              <a:buChar char="•"/>
            </a:pPr>
            <a:r>
              <a:rPr lang="en-US" dirty="0"/>
              <a:t>How many wires are required for I2C communications?</a:t>
            </a:r>
          </a:p>
          <a:p>
            <a:pPr marL="285750" indent="-285750">
              <a:buFont typeface="Arial" panose="020B0604020202020204" pitchFamily="34" charset="0"/>
              <a:buChar char="•"/>
            </a:pPr>
            <a:r>
              <a:rPr lang="en-US" dirty="0"/>
              <a:t>I2C half-duplex or full-duplex communication?</a:t>
            </a:r>
          </a:p>
          <a:p>
            <a:pPr marL="285750" indent="-285750">
              <a:buFont typeface="Arial" panose="020B0604020202020204" pitchFamily="34" charset="0"/>
              <a:buChar char="•"/>
            </a:pPr>
            <a:r>
              <a:rPr lang="en-US" dirty="0"/>
              <a:t>Is I2C serial communication or parallel communication</a:t>
            </a:r>
          </a:p>
          <a:p>
            <a:pPr marL="285750" indent="-285750">
              <a:buFont typeface="Arial" panose="020B0604020202020204" pitchFamily="34" charset="0"/>
              <a:buChar char="•"/>
            </a:pPr>
            <a:r>
              <a:rPr lang="en-US" dirty="0"/>
              <a:t>I2C is synchronous communication or asynchronous communication?</a:t>
            </a:r>
          </a:p>
          <a:p>
            <a:pPr marL="285750" indent="-285750">
              <a:buFont typeface="Arial" panose="020B0604020202020204" pitchFamily="34" charset="0"/>
              <a:buChar char="•"/>
            </a:pPr>
            <a:r>
              <a:rPr lang="en-US" dirty="0"/>
              <a:t>What is start bit</a:t>
            </a:r>
          </a:p>
          <a:p>
            <a:pPr marL="285750" indent="-285750">
              <a:buFont typeface="Arial" panose="020B0604020202020204" pitchFamily="34" charset="0"/>
              <a:buChar char="•"/>
            </a:pPr>
            <a:r>
              <a:rPr lang="en-US" dirty="0"/>
              <a:t>What is stop bit</a:t>
            </a:r>
          </a:p>
          <a:p>
            <a:pPr marL="285750" indent="-285750">
              <a:buFont typeface="Arial" panose="020B0604020202020204" pitchFamily="34" charset="0"/>
              <a:buChar char="•"/>
            </a:pPr>
            <a:r>
              <a:rPr lang="en-US" dirty="0"/>
              <a:t>What is standard speed in I2C communications </a:t>
            </a:r>
          </a:p>
          <a:p>
            <a:pPr marL="285750" indent="-285750">
              <a:buFont typeface="Arial" panose="020B0604020202020204" pitchFamily="34" charset="0"/>
              <a:buChar char="•"/>
            </a:pPr>
            <a:r>
              <a:rPr lang="en-US" dirty="0"/>
              <a:t>How many devices can be connected to I2C port</a:t>
            </a:r>
          </a:p>
          <a:p>
            <a:pPr marL="285750" indent="-285750">
              <a:buFont typeface="Arial" panose="020B0604020202020204" pitchFamily="34" charset="0"/>
              <a:buChar char="•"/>
            </a:pPr>
            <a:r>
              <a:rPr lang="en-US" dirty="0"/>
              <a:t>What is the application of i2c protocol</a:t>
            </a:r>
          </a:p>
          <a:p>
            <a:pPr marL="285750" indent="-285750">
              <a:buFont typeface="Arial" panose="020B0604020202020204" pitchFamily="34" charset="0"/>
              <a:buChar char="•"/>
            </a:pPr>
            <a:r>
              <a:rPr lang="en-US" dirty="0"/>
              <a:t>Advantages of I2C bus</a:t>
            </a:r>
          </a:p>
          <a:p>
            <a:pPr marL="285750" indent="-285750">
              <a:buFont typeface="Arial" panose="020B0604020202020204" pitchFamily="34" charset="0"/>
              <a:buChar char="•"/>
            </a:pPr>
            <a:r>
              <a:rPr lang="en-US" dirty="0"/>
              <a:t>I2C is edge trigger or level trigger</a:t>
            </a:r>
          </a:p>
          <a:p>
            <a:pPr marL="285750" indent="-285750">
              <a:buFont typeface="Arial" panose="020B0604020202020204" pitchFamily="34" charset="0"/>
              <a:buChar char="•"/>
            </a:pPr>
            <a:r>
              <a:rPr lang="en-US" dirty="0"/>
              <a:t>Is in I2C two slave have the same address</a:t>
            </a:r>
          </a:p>
          <a:p>
            <a:pPr marL="285750" indent="-285750">
              <a:buFont typeface="Arial" panose="020B0604020202020204" pitchFamily="34" charset="0"/>
              <a:buChar char="•"/>
            </a:pPr>
            <a:r>
              <a:rPr lang="en-US" dirty="0"/>
              <a:t>How will the master indicate that it is either address/data?</a:t>
            </a:r>
          </a:p>
          <a:p>
            <a:pPr marL="285750" indent="-285750">
              <a:buFont typeface="Arial" panose="020B0604020202020204" pitchFamily="34" charset="0"/>
              <a:buChar char="•"/>
            </a:pPr>
            <a:r>
              <a:rPr lang="en-US" dirty="0"/>
              <a:t>What is the voltage level in I2C</a:t>
            </a:r>
          </a:p>
          <a:p>
            <a:pPr marL="285750" indent="-285750">
              <a:buFont typeface="Arial" panose="020B0604020202020204" pitchFamily="34" charset="0"/>
              <a:buChar char="•"/>
            </a:pPr>
            <a:r>
              <a:rPr lang="en-US" dirty="0"/>
              <a:t>Is I2C master oriented protocol or slave oriented protocol</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8478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6DDC0D-2E00-3909-2373-11E0D73C6F1A}"/>
              </a:ext>
            </a:extLst>
          </p:cNvPr>
          <p:cNvSpPr txBox="1"/>
          <p:nvPr/>
        </p:nvSpPr>
        <p:spPr>
          <a:xfrm>
            <a:off x="3781888" y="355106"/>
            <a:ext cx="3850734" cy="369332"/>
          </a:xfrm>
          <a:prstGeom prst="rect">
            <a:avLst/>
          </a:prstGeom>
          <a:noFill/>
        </p:spPr>
        <p:txBody>
          <a:bodyPr wrap="none" rtlCol="0">
            <a:spAutoFit/>
          </a:bodyPr>
          <a:lstStyle/>
          <a:p>
            <a:r>
              <a:rPr lang="en-US" b="1" dirty="0">
                <a:solidFill>
                  <a:schemeClr val="bg2">
                    <a:lumMod val="50000"/>
                  </a:schemeClr>
                </a:solidFill>
              </a:rPr>
              <a:t>I2C questions at end of the class</a:t>
            </a:r>
            <a:endParaRPr lang="en-IN" b="1" dirty="0">
              <a:solidFill>
                <a:schemeClr val="bg2">
                  <a:lumMod val="50000"/>
                </a:schemeClr>
              </a:solidFill>
            </a:endParaRPr>
          </a:p>
        </p:txBody>
      </p:sp>
      <p:sp>
        <p:nvSpPr>
          <p:cNvPr id="3" name="TextBox 2">
            <a:extLst>
              <a:ext uri="{FF2B5EF4-FFF2-40B4-BE49-F238E27FC236}">
                <a16:creationId xmlns:a16="http://schemas.microsoft.com/office/drawing/2014/main" id="{522CDBBB-2D43-0827-3B1F-458B08833EB9}"/>
              </a:ext>
            </a:extLst>
          </p:cNvPr>
          <p:cNvSpPr txBox="1"/>
          <p:nvPr/>
        </p:nvSpPr>
        <p:spPr>
          <a:xfrm>
            <a:off x="1926455" y="1147582"/>
            <a:ext cx="7080785" cy="6186309"/>
          </a:xfrm>
          <a:prstGeom prst="rect">
            <a:avLst/>
          </a:prstGeom>
          <a:noFill/>
        </p:spPr>
        <p:txBody>
          <a:bodyPr wrap="none" rtlCol="0">
            <a:spAutoFit/>
          </a:bodyPr>
          <a:lstStyle/>
          <a:p>
            <a:pPr marL="285750" indent="-285750">
              <a:buFont typeface="Arial" panose="020B0604020202020204" pitchFamily="34" charset="0"/>
              <a:buChar char="•"/>
            </a:pPr>
            <a:r>
              <a:rPr lang="en-US" dirty="0"/>
              <a:t>Explain the physical layer of I2C communication</a:t>
            </a:r>
          </a:p>
          <a:p>
            <a:pPr marL="285750" indent="-285750">
              <a:buFont typeface="Arial" panose="020B0604020202020204" pitchFamily="34" charset="0"/>
              <a:buChar char="•"/>
            </a:pPr>
            <a:r>
              <a:rPr lang="en-US" dirty="0"/>
              <a:t>Explain operation and frame of I2C protocol</a:t>
            </a:r>
          </a:p>
          <a:p>
            <a:pPr marL="285750" indent="-285750">
              <a:buFont typeface="Arial" panose="020B0604020202020204" pitchFamily="34" charset="0"/>
              <a:buChar char="•"/>
            </a:pPr>
            <a:r>
              <a:rPr lang="en-US" dirty="0"/>
              <a:t>What is repeated start conditions</a:t>
            </a:r>
          </a:p>
          <a:p>
            <a:pPr marL="285750" indent="-285750">
              <a:buFont typeface="Arial" panose="020B0604020202020204" pitchFamily="34" charset="0"/>
              <a:buChar char="•"/>
            </a:pPr>
            <a:r>
              <a:rPr lang="en-US" dirty="0"/>
              <a:t>Who sends start bit</a:t>
            </a:r>
          </a:p>
          <a:p>
            <a:pPr marL="285750" indent="-285750">
              <a:buFont typeface="Arial" panose="020B0604020202020204" pitchFamily="34" charset="0"/>
              <a:buChar char="•"/>
            </a:pPr>
            <a:r>
              <a:rPr lang="en-US" dirty="0"/>
              <a:t>Who sends acknowledgement</a:t>
            </a:r>
          </a:p>
          <a:p>
            <a:pPr marL="285750" indent="-285750">
              <a:buFont typeface="Arial" panose="020B0604020202020204" pitchFamily="34" charset="0"/>
              <a:buChar char="•"/>
            </a:pPr>
            <a:r>
              <a:rPr lang="en-US" dirty="0"/>
              <a:t>What is the maximum bus length of I2C bus</a:t>
            </a:r>
          </a:p>
          <a:p>
            <a:pPr marL="285750" indent="-285750">
              <a:buFont typeface="Arial" panose="020B0604020202020204" pitchFamily="34" charset="0"/>
              <a:buChar char="•"/>
            </a:pPr>
            <a:r>
              <a:rPr lang="en-US" dirty="0"/>
              <a:t>How many kinds of addressing strictures are there in I2C</a:t>
            </a:r>
          </a:p>
          <a:p>
            <a:pPr marL="285750" indent="-285750">
              <a:buFont typeface="Arial" panose="020B0604020202020204" pitchFamily="34" charset="0"/>
              <a:buChar char="•"/>
            </a:pPr>
            <a:r>
              <a:rPr lang="en-US" dirty="0"/>
              <a:t>Is it possible to have multiple I2C master in a single bus</a:t>
            </a:r>
          </a:p>
          <a:p>
            <a:pPr marL="285750" indent="-285750">
              <a:buFont typeface="Arial" panose="020B0604020202020204" pitchFamily="34" charset="0"/>
              <a:buChar char="•"/>
            </a:pPr>
            <a:r>
              <a:rPr lang="en-US" dirty="0"/>
              <a:t>What is bus arbitration</a:t>
            </a:r>
          </a:p>
          <a:p>
            <a:pPr marL="285750" indent="-285750">
              <a:buFont typeface="Arial" panose="020B0604020202020204" pitchFamily="34" charset="0"/>
              <a:buChar char="•"/>
            </a:pPr>
            <a:r>
              <a:rPr lang="en-US" dirty="0"/>
              <a:t>What is clock stretching</a:t>
            </a:r>
          </a:p>
          <a:p>
            <a:pPr marL="285750" indent="-285750">
              <a:buFont typeface="Arial" panose="020B0604020202020204" pitchFamily="34" charset="0"/>
              <a:buChar char="•"/>
            </a:pPr>
            <a:r>
              <a:rPr lang="en-US" dirty="0"/>
              <a:t>What is I2C clock synchronization</a:t>
            </a:r>
          </a:p>
          <a:p>
            <a:pPr marL="285750" indent="-285750">
              <a:buFont typeface="Arial" panose="020B0604020202020204" pitchFamily="34" charset="0"/>
              <a:buChar char="•"/>
            </a:pPr>
            <a:r>
              <a:rPr lang="en-US" dirty="0"/>
              <a:t>When must data be stable for a correct I2C bus transaction</a:t>
            </a:r>
          </a:p>
          <a:p>
            <a:pPr marL="285750" indent="-285750">
              <a:buFont typeface="Arial" panose="020B0604020202020204" pitchFamily="34" charset="0"/>
              <a:buChar char="•"/>
            </a:pPr>
            <a:r>
              <a:rPr lang="en-US" dirty="0"/>
              <a:t>Is hot swapping possible in I2C protocol</a:t>
            </a:r>
          </a:p>
          <a:p>
            <a:pPr marL="285750" indent="-285750">
              <a:buFont typeface="Arial" panose="020B0604020202020204" pitchFamily="34" charset="0"/>
              <a:buChar char="•"/>
            </a:pPr>
            <a:r>
              <a:rPr lang="en-US" dirty="0"/>
              <a:t>Can device be added and removed while system is running</a:t>
            </a:r>
          </a:p>
          <a:p>
            <a:pPr marL="285750" indent="-285750">
              <a:buFont typeface="Arial" panose="020B0604020202020204" pitchFamily="34" charset="0"/>
              <a:buChar char="•"/>
            </a:pPr>
            <a:r>
              <a:rPr lang="en-US" dirty="0"/>
              <a:t> What is locking and unlocking in I2C protocol</a:t>
            </a:r>
          </a:p>
          <a:p>
            <a:pPr marL="285750" indent="-285750">
              <a:buFont typeface="Arial" panose="020B0604020202020204" pitchFamily="34" charset="0"/>
              <a:buChar char="•"/>
            </a:pPr>
            <a:r>
              <a:rPr lang="en-US" dirty="0"/>
              <a:t>What is byte order in I2C</a:t>
            </a:r>
          </a:p>
          <a:p>
            <a:pPr marL="285750" indent="-285750">
              <a:buFont typeface="Arial" panose="020B0604020202020204" pitchFamily="34" charset="0"/>
              <a:buChar char="•"/>
            </a:pPr>
            <a:r>
              <a:rPr lang="en-US" dirty="0"/>
              <a:t>Does I2C need pullup resistor</a:t>
            </a:r>
          </a:p>
          <a:p>
            <a:pPr marL="285750" indent="-285750">
              <a:buFont typeface="Arial" panose="020B0604020202020204" pitchFamily="34" charset="0"/>
              <a:buChar char="•"/>
            </a:pPr>
            <a:r>
              <a:rPr lang="en-US" dirty="0"/>
              <a:t>What is advantage  and disadvantage of I2C protocol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68462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6DDC0D-2E00-3909-2373-11E0D73C6F1A}"/>
              </a:ext>
            </a:extLst>
          </p:cNvPr>
          <p:cNvSpPr txBox="1"/>
          <p:nvPr/>
        </p:nvSpPr>
        <p:spPr>
          <a:xfrm>
            <a:off x="3781888" y="355106"/>
            <a:ext cx="1319592" cy="369332"/>
          </a:xfrm>
          <a:prstGeom prst="rect">
            <a:avLst/>
          </a:prstGeom>
          <a:noFill/>
        </p:spPr>
        <p:txBody>
          <a:bodyPr wrap="none" rtlCol="0">
            <a:spAutoFit/>
          </a:bodyPr>
          <a:lstStyle/>
          <a:p>
            <a:r>
              <a:rPr lang="en-US" b="1" dirty="0">
                <a:solidFill>
                  <a:schemeClr val="bg2">
                    <a:lumMod val="50000"/>
                  </a:schemeClr>
                </a:solidFill>
              </a:rPr>
              <a:t>I2C </a:t>
            </a:r>
            <a:r>
              <a:rPr lang="en-US" b="1" dirty="0" err="1">
                <a:solidFill>
                  <a:schemeClr val="bg2">
                    <a:lumMod val="50000"/>
                  </a:schemeClr>
                </a:solidFill>
              </a:rPr>
              <a:t>tarkas</a:t>
            </a:r>
            <a:endParaRPr lang="en-IN" b="1" dirty="0">
              <a:solidFill>
                <a:schemeClr val="bg2">
                  <a:lumMod val="50000"/>
                </a:schemeClr>
              </a:solidFill>
            </a:endParaRPr>
          </a:p>
        </p:txBody>
      </p:sp>
      <p:sp>
        <p:nvSpPr>
          <p:cNvPr id="3" name="TextBox 2">
            <a:extLst>
              <a:ext uri="{FF2B5EF4-FFF2-40B4-BE49-F238E27FC236}">
                <a16:creationId xmlns:a16="http://schemas.microsoft.com/office/drawing/2014/main" id="{522CDBBB-2D43-0827-3B1F-458B08833EB9}"/>
              </a:ext>
            </a:extLst>
          </p:cNvPr>
          <p:cNvSpPr txBox="1"/>
          <p:nvPr/>
        </p:nvSpPr>
        <p:spPr>
          <a:xfrm>
            <a:off x="1606859" y="1118587"/>
            <a:ext cx="8218917" cy="5355312"/>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Which is better to use I2C UART or SPI</a:t>
            </a:r>
          </a:p>
          <a:p>
            <a:pPr marL="285750" indent="-285750">
              <a:buFont typeface="Arial" panose="020B0604020202020204" pitchFamily="34" charset="0"/>
              <a:buChar char="•"/>
            </a:pPr>
            <a:r>
              <a:rPr lang="en-US" dirty="0"/>
              <a:t>If a slave is servicing an interrupt, what will it do to avoid losing data</a:t>
            </a:r>
          </a:p>
          <a:p>
            <a:pPr marL="285750" indent="-285750">
              <a:buFont typeface="Arial" panose="020B0604020202020204" pitchFamily="34" charset="0"/>
              <a:buChar char="•"/>
            </a:pPr>
            <a:r>
              <a:rPr lang="en-US" dirty="0"/>
              <a:t>Can we monitor I2C bus</a:t>
            </a:r>
          </a:p>
          <a:p>
            <a:pPr marL="285750" indent="-285750">
              <a:buFont typeface="Arial" panose="020B0604020202020204" pitchFamily="34" charset="0"/>
              <a:buChar char="•"/>
            </a:pPr>
            <a:r>
              <a:rPr lang="en-US" dirty="0"/>
              <a:t>What is the limitation of I2C interface</a:t>
            </a:r>
          </a:p>
          <a:p>
            <a:pPr marL="285750" indent="-285750">
              <a:buFont typeface="Arial" panose="020B0604020202020204" pitchFamily="34" charset="0"/>
              <a:buChar char="•"/>
            </a:pPr>
            <a:r>
              <a:rPr lang="en-US" dirty="0"/>
              <a:t>What is the difference between I2C and SPI</a:t>
            </a:r>
          </a:p>
          <a:p>
            <a:pPr marL="285750" indent="-285750">
              <a:buFont typeface="Arial" panose="020B0604020202020204" pitchFamily="34" charset="0"/>
              <a:buChar char="•"/>
            </a:pPr>
            <a:r>
              <a:rPr lang="en-US" dirty="0"/>
              <a:t>What pull-up resistor value suits.</a:t>
            </a:r>
          </a:p>
          <a:p>
            <a:pPr marL="285750" indent="-285750">
              <a:buFont typeface="Arial" panose="020B0604020202020204" pitchFamily="34" charset="0"/>
              <a:buChar char="•"/>
            </a:pPr>
            <a:r>
              <a:rPr lang="en-US" dirty="0"/>
              <a:t>Can 5v I2C device works with 3.3V device.</a:t>
            </a:r>
          </a:p>
          <a:p>
            <a:pPr marL="285750" indent="-285750">
              <a:buFont typeface="Arial" panose="020B0604020202020204" pitchFamily="34" charset="0"/>
              <a:buChar char="•"/>
            </a:pPr>
            <a:r>
              <a:rPr lang="en-US" dirty="0"/>
              <a:t>Can multi-master works in I2C bus</a:t>
            </a:r>
          </a:p>
          <a:p>
            <a:pPr marL="285750" indent="-285750">
              <a:buFont typeface="Arial" panose="020B0604020202020204" pitchFamily="34" charset="0"/>
              <a:buChar char="•"/>
            </a:pPr>
            <a:r>
              <a:rPr lang="en-US" dirty="0"/>
              <a:t>Can two master communicate at same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1033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3" name="Slide Number Placeholder 2"/>
          <p:cNvSpPr>
            <a:spLocks noGrp="1"/>
          </p:cNvSpPr>
          <p:nvPr>
            <p:ph type="sldNum" sz="quarter" idx="12"/>
          </p:nvPr>
        </p:nvSpPr>
        <p:spPr/>
        <p:txBody>
          <a:bodyPr/>
          <a:lstStyle/>
          <a:p>
            <a:fld id="{929F8317-A03A-4179-8D1D-6A64734084C1}" type="slidenum">
              <a:rPr lang="en-IN" smtClean="0"/>
              <a:pPr/>
              <a:t>44</a:t>
            </a:fld>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99229AB-87CD-1FF5-04CF-4B2FA50EB2EC}"/>
              </a:ext>
            </a:extLst>
          </p:cNvPr>
          <p:cNvSpPr>
            <a:spLocks noGrp="1"/>
          </p:cNvSpPr>
          <p:nvPr>
            <p:ph idx="1"/>
          </p:nvPr>
        </p:nvSpPr>
        <p:spPr/>
        <p:txBody>
          <a:bodyPr/>
          <a:lstStyle/>
          <a:p>
            <a:r>
              <a:rPr lang="en-US" b="1" i="0" dirty="0">
                <a:solidFill>
                  <a:srgbClr val="000000"/>
                </a:solidFill>
                <a:effectLst/>
                <a:latin typeface="Verdana" panose="020B0604030504040204" pitchFamily="34" charset="0"/>
              </a:rPr>
              <a:t>Warning:</a:t>
            </a:r>
            <a:r>
              <a:rPr lang="en-US" b="0" i="0" dirty="0">
                <a:solidFill>
                  <a:srgbClr val="000000"/>
                </a:solidFill>
                <a:effectLst/>
                <a:latin typeface="Verdana" panose="020B0604030504040204" pitchFamily="34" charset="0"/>
              </a:rPr>
              <a:t> The protocol is designed for single board communication it is not a long distance communication system. You can find instances (horror stories) of people designing a multi drop inter office communication system with I2C extenders - just don't do it - it ends in tears!</a:t>
            </a:r>
          </a:p>
          <a:p>
            <a:endParaRPr lang="en-US" dirty="0">
              <a:solidFill>
                <a:srgbClr val="000000"/>
              </a:solidFill>
              <a:latin typeface="Verdana" panose="020B0604030504040204" pitchFamily="34" charset="0"/>
            </a:endParaRPr>
          </a:p>
          <a:p>
            <a:r>
              <a:rPr lang="en-US" b="1" i="0" dirty="0">
                <a:solidFill>
                  <a:srgbClr val="000000"/>
                </a:solidFill>
                <a:effectLst/>
                <a:latin typeface="Verdana" panose="020B0604030504040204" pitchFamily="34" charset="0"/>
              </a:rPr>
              <a:t>Warning:</a:t>
            </a:r>
            <a:r>
              <a:rPr lang="en-US" b="0" i="0" dirty="0">
                <a:solidFill>
                  <a:srgbClr val="000000"/>
                </a:solidFill>
                <a:effectLst/>
                <a:latin typeface="Verdana" panose="020B0604030504040204" pitchFamily="34" charset="0"/>
              </a:rPr>
              <a:t> You must have one pull-up resistor per signal wire (SCL and SDA) and not more! More means stronger pull-up action (keep above 1k).</a:t>
            </a:r>
            <a:endParaRPr lang="en-IN" dirty="0"/>
          </a:p>
        </p:txBody>
      </p:sp>
      <p:sp>
        <p:nvSpPr>
          <p:cNvPr id="3" name="Title 2">
            <a:extLst>
              <a:ext uri="{FF2B5EF4-FFF2-40B4-BE49-F238E27FC236}">
                <a16:creationId xmlns:a16="http://schemas.microsoft.com/office/drawing/2014/main" id="{4AB2C3C2-28EE-7D85-CD55-9A9EB13F41D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5253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CD98F4-440B-FA40-255D-4B3410003092}"/>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A2C82BC4-BB3C-7B58-6E8E-A0C9516C5F8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23492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Inter-Integrated Circuit (IIC or I2C) is a common chip-to-chip digital communications protocol. </a:t>
            </a:r>
          </a:p>
          <a:p>
            <a:r>
              <a:rPr lang="en-US" dirty="0"/>
              <a:t>I2C was originally designed by Phillips Semiconductor (now NXP)  in the early '80s</a:t>
            </a:r>
          </a:p>
          <a:p>
            <a:r>
              <a:rPr lang="en-US" b="1" dirty="0"/>
              <a:t>Advantages</a:t>
            </a:r>
          </a:p>
          <a:p>
            <a:pPr lvl="1"/>
            <a:r>
              <a:rPr lang="en-US" dirty="0"/>
              <a:t>It’s a simple two wire synchronous protocol</a:t>
            </a:r>
          </a:p>
          <a:p>
            <a:pPr lvl="1"/>
            <a:r>
              <a:rPr lang="en-US" dirty="0"/>
              <a:t>It supports multiple slaves on the same bus</a:t>
            </a:r>
          </a:p>
          <a:p>
            <a:pPr lvl="1"/>
            <a:r>
              <a:rPr lang="en-US" b="1" dirty="0"/>
              <a:t>Saves </a:t>
            </a:r>
            <a:r>
              <a:rPr lang="en-US" dirty="0"/>
              <a:t>tons of </a:t>
            </a:r>
            <a:r>
              <a:rPr lang="en-US" b="1" dirty="0"/>
              <a:t>wiring</a:t>
            </a:r>
            <a:r>
              <a:rPr lang="en-US" dirty="0"/>
              <a:t>.</a:t>
            </a:r>
          </a:p>
          <a:p>
            <a:pPr lvl="1"/>
            <a:r>
              <a:rPr lang="en-US" dirty="0"/>
              <a:t>It also supports multiple masters on the same bus</a:t>
            </a:r>
          </a:p>
          <a:p>
            <a:pPr lvl="1"/>
            <a:r>
              <a:rPr lang="en-US" dirty="0"/>
              <a:t>Makes projects </a:t>
            </a:r>
            <a:r>
              <a:rPr lang="en-US" b="1" dirty="0"/>
              <a:t>easier</a:t>
            </a:r>
            <a:r>
              <a:rPr lang="en-US" dirty="0"/>
              <a:t> (especially on breadboard 	</a:t>
            </a:r>
          </a:p>
          <a:p>
            <a:pPr marL="392113" lvl="1" indent="0">
              <a:buNone/>
            </a:pPr>
            <a:r>
              <a:rPr lang="en-US" dirty="0"/>
              <a:t>        e.g. 2 wires instead of 8!)</a:t>
            </a:r>
          </a:p>
          <a:p>
            <a:pPr lvl="1"/>
            <a:r>
              <a:rPr lang="en-IN" b="0" i="0" dirty="0">
                <a:solidFill>
                  <a:srgbClr val="000000"/>
                </a:solidFill>
                <a:effectLst/>
                <a:latin typeface="Verdana" panose="020B0604030504040204" pitchFamily="34" charset="0"/>
              </a:rPr>
              <a:t>Robust ACK signalling</a:t>
            </a:r>
          </a:p>
          <a:p>
            <a:pPr marL="392113" lvl="1" indent="0">
              <a:buNone/>
            </a:pPr>
            <a:endParaRPr lang="en-IN" dirty="0"/>
          </a:p>
          <a:p>
            <a:pPr lvl="1"/>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What is I2C?</a:t>
            </a:r>
          </a:p>
        </p:txBody>
      </p:sp>
      <p:sp>
        <p:nvSpPr>
          <p:cNvPr id="4" name="Slide Number Placeholder 3"/>
          <p:cNvSpPr>
            <a:spLocks noGrp="1"/>
          </p:cNvSpPr>
          <p:nvPr>
            <p:ph type="sldNum" sz="quarter" idx="12"/>
          </p:nvPr>
        </p:nvSpPr>
        <p:spPr/>
        <p:txBody>
          <a:bodyPr/>
          <a:lstStyle/>
          <a:p>
            <a:pPr>
              <a:defRPr/>
            </a:pPr>
            <a:fld id="{998CCB0D-1077-42F4-BD0A-523CE09C8407}" type="slidenum">
              <a:rPr lang="en-IN" smtClean="0"/>
              <a:pPr>
                <a:defRPr/>
              </a:pPr>
              <a:t>6</a:t>
            </a:fld>
            <a:endParaRPr lang="en-IN" dirty="0"/>
          </a:p>
        </p:txBody>
      </p:sp>
      <p:pic>
        <p:nvPicPr>
          <p:cNvPr id="5" name="Picture 4">
            <a:extLst>
              <a:ext uri="{FF2B5EF4-FFF2-40B4-BE49-F238E27FC236}">
                <a16:creationId xmlns:a16="http://schemas.microsoft.com/office/drawing/2014/main" id="{CC8FD443-5680-2EC7-A444-4CFBDA53339C}"/>
              </a:ext>
            </a:extLst>
          </p:cNvPr>
          <p:cNvPicPr>
            <a:picLocks noChangeAspect="1" noChangeArrowheads="1"/>
          </p:cNvPicPr>
          <p:nvPr/>
        </p:nvPicPr>
        <p:blipFill>
          <a:blip r:embed="rId3" cstate="print"/>
          <a:srcRect/>
          <a:stretch>
            <a:fillRect/>
          </a:stretch>
        </p:blipFill>
        <p:spPr bwMode="auto">
          <a:xfrm>
            <a:off x="6667329" y="3241431"/>
            <a:ext cx="4917416" cy="2834640"/>
          </a:xfrm>
          <a:prstGeom prst="rect">
            <a:avLst/>
          </a:prstGeom>
          <a:noFill/>
          <a:ln w="9525">
            <a:solidFill>
              <a:schemeClr val="tx1"/>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947219"/>
            <a:ext cx="8343314" cy="5635283"/>
          </a:xfrm>
        </p:spPr>
        <p:txBody>
          <a:bodyPr>
            <a:normAutofit/>
          </a:bodyPr>
          <a:lstStyle/>
          <a:p>
            <a:pPr>
              <a:lnSpc>
                <a:spcPct val="110000"/>
              </a:lnSpc>
              <a:spcBef>
                <a:spcPts val="600"/>
              </a:spcBef>
            </a:pPr>
            <a:r>
              <a:rPr lang="en-IN" b="1" dirty="0"/>
              <a:t>Applications</a:t>
            </a:r>
            <a:r>
              <a:rPr lang="en-IN" dirty="0"/>
              <a:t> : Wide usage</a:t>
            </a:r>
          </a:p>
          <a:p>
            <a:pPr lvl="1">
              <a:lnSpc>
                <a:spcPct val="110000"/>
              </a:lnSpc>
              <a:spcBef>
                <a:spcPts val="600"/>
              </a:spcBef>
            </a:pPr>
            <a:r>
              <a:rPr lang="en-IN" dirty="0"/>
              <a:t>Simple to use and quick to implement into designs</a:t>
            </a:r>
          </a:p>
          <a:p>
            <a:pPr lvl="1">
              <a:lnSpc>
                <a:spcPct val="110000"/>
              </a:lnSpc>
              <a:spcBef>
                <a:spcPts val="600"/>
              </a:spcBef>
            </a:pPr>
            <a:r>
              <a:rPr lang="en-IN" dirty="0"/>
              <a:t>Intended to control, check &amp; update the status and do maintenance functions</a:t>
            </a:r>
          </a:p>
          <a:p>
            <a:pPr lvl="1">
              <a:lnSpc>
                <a:spcPct val="110000"/>
              </a:lnSpc>
              <a:spcBef>
                <a:spcPts val="600"/>
              </a:spcBef>
            </a:pPr>
            <a:r>
              <a:rPr lang="en-IN" dirty="0"/>
              <a:t>Enhance feature set of applications</a:t>
            </a:r>
          </a:p>
          <a:p>
            <a:pPr lvl="1">
              <a:lnSpc>
                <a:spcPct val="110000"/>
              </a:lnSpc>
              <a:spcBef>
                <a:spcPts val="600"/>
              </a:spcBef>
            </a:pPr>
            <a:r>
              <a:rPr lang="en-IN" dirty="0"/>
              <a:t>Standard adopted by all Industry segments and used in many system applications</a:t>
            </a:r>
          </a:p>
        </p:txBody>
      </p:sp>
      <p:sp>
        <p:nvSpPr>
          <p:cNvPr id="3" name="Title 2"/>
          <p:cNvSpPr>
            <a:spLocks noGrp="1"/>
          </p:cNvSpPr>
          <p:nvPr>
            <p:ph type="title"/>
          </p:nvPr>
        </p:nvSpPr>
        <p:spPr/>
        <p:txBody>
          <a:bodyPr>
            <a:normAutofit/>
          </a:bodyPr>
          <a:lstStyle/>
          <a:p>
            <a:r>
              <a:rPr lang="en-IN" dirty="0"/>
              <a:t>Why do we need I2C?</a:t>
            </a:r>
          </a:p>
        </p:txBody>
      </p:sp>
      <p:pic>
        <p:nvPicPr>
          <p:cNvPr id="4" name="Picture 3"/>
          <p:cNvPicPr>
            <a:picLocks noChangeAspect="1" noChangeArrowheads="1"/>
          </p:cNvPicPr>
          <p:nvPr/>
        </p:nvPicPr>
        <p:blipFill>
          <a:blip r:embed="rId3" cstate="print"/>
          <a:srcRect/>
          <a:stretch>
            <a:fillRect/>
          </a:stretch>
        </p:blipFill>
        <p:spPr bwMode="auto">
          <a:xfrm>
            <a:off x="7030744" y="3429000"/>
            <a:ext cx="4917416" cy="2834640"/>
          </a:xfrm>
          <a:prstGeom prst="rect">
            <a:avLst/>
          </a:prstGeom>
          <a:noFill/>
          <a:ln w="9525">
            <a:solidFill>
              <a:schemeClr val="tx1"/>
            </a:solidFill>
            <a:miter lim="800000"/>
            <a:headEnd/>
            <a:tailEnd/>
          </a:ln>
        </p:spPr>
      </p:pic>
      <p:sp>
        <p:nvSpPr>
          <p:cNvPr id="5" name="Slide Number Placeholder 4"/>
          <p:cNvSpPr>
            <a:spLocks noGrp="1"/>
          </p:cNvSpPr>
          <p:nvPr>
            <p:ph type="sldNum" sz="quarter" idx="12"/>
          </p:nvPr>
        </p:nvSpPr>
        <p:spPr/>
        <p:txBody>
          <a:bodyPr/>
          <a:lstStyle/>
          <a:p>
            <a:pPr>
              <a:defRPr/>
            </a:pPr>
            <a:fld id="{FF8DEC38-B5C8-497D-AA98-9E5207A0EFD3}" type="slidenum">
              <a:rPr lang="en-IN" smtClean="0"/>
              <a:pPr>
                <a:defRPr/>
              </a:pPr>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947219"/>
            <a:ext cx="8343314" cy="5635283"/>
          </a:xfrm>
        </p:spPr>
        <p:txBody>
          <a:bodyPr>
            <a:normAutofit/>
          </a:bodyPr>
          <a:lstStyle/>
          <a:p>
            <a:pPr>
              <a:lnSpc>
                <a:spcPct val="110000"/>
              </a:lnSpc>
              <a:spcBef>
                <a:spcPts val="600"/>
              </a:spcBef>
            </a:pPr>
            <a:r>
              <a:rPr lang="en-IN" b="1" dirty="0"/>
              <a:t>Interface</a:t>
            </a:r>
            <a:r>
              <a:rPr lang="en-IN" dirty="0"/>
              <a:t> : Well known bus interface standard</a:t>
            </a:r>
          </a:p>
          <a:p>
            <a:pPr lvl="1">
              <a:lnSpc>
                <a:spcPct val="110000"/>
              </a:lnSpc>
              <a:spcBef>
                <a:spcPts val="600"/>
              </a:spcBef>
            </a:pPr>
            <a:r>
              <a:rPr lang="en-IN" dirty="0"/>
              <a:t>Bidirectional transfer of data between a master and several slave devices on the bus</a:t>
            </a:r>
          </a:p>
          <a:p>
            <a:pPr lvl="1">
              <a:lnSpc>
                <a:spcPct val="110000"/>
              </a:lnSpc>
              <a:spcBef>
                <a:spcPts val="600"/>
              </a:spcBef>
            </a:pPr>
            <a:r>
              <a:rPr lang="en-IN" dirty="0"/>
              <a:t>The master device controls the bus</a:t>
            </a:r>
          </a:p>
          <a:p>
            <a:pPr lvl="1">
              <a:lnSpc>
                <a:spcPct val="110000"/>
              </a:lnSpc>
              <a:spcBef>
                <a:spcPts val="600"/>
              </a:spcBef>
            </a:pPr>
            <a:r>
              <a:rPr lang="en-IN" dirty="0"/>
              <a:t>Each slave device on the same bus has an unique I2C address</a:t>
            </a:r>
          </a:p>
          <a:p>
            <a:pPr lvl="1">
              <a:lnSpc>
                <a:spcPct val="110000"/>
              </a:lnSpc>
              <a:spcBef>
                <a:spcPts val="600"/>
              </a:spcBef>
            </a:pPr>
            <a:r>
              <a:rPr lang="en-IN" dirty="0"/>
              <a:t>More than 40 years of existence</a:t>
            </a:r>
          </a:p>
          <a:p>
            <a:pPr>
              <a:lnSpc>
                <a:spcPct val="110000"/>
              </a:lnSpc>
              <a:spcBef>
                <a:spcPts val="600"/>
              </a:spcBef>
            </a:pPr>
            <a:endParaRPr lang="en-IN" dirty="0"/>
          </a:p>
          <a:p>
            <a:pPr>
              <a:lnSpc>
                <a:spcPct val="110000"/>
              </a:lnSpc>
              <a:spcBef>
                <a:spcPts val="600"/>
              </a:spcBef>
            </a:pPr>
            <a:r>
              <a:rPr lang="en-IN" b="1" dirty="0"/>
              <a:t>Architecture</a:t>
            </a:r>
            <a:r>
              <a:rPr lang="en-IN" dirty="0"/>
              <a:t> : </a:t>
            </a:r>
          </a:p>
          <a:p>
            <a:pPr lvl="1">
              <a:lnSpc>
                <a:spcPct val="110000"/>
              </a:lnSpc>
              <a:spcBef>
                <a:spcPts val="600"/>
              </a:spcBef>
            </a:pPr>
            <a:r>
              <a:rPr lang="en-IN" dirty="0"/>
              <a:t>Two-wire communication bus	</a:t>
            </a:r>
          </a:p>
          <a:p>
            <a:pPr marL="182880">
              <a:lnSpc>
                <a:spcPct val="110000"/>
              </a:lnSpc>
              <a:spcBef>
                <a:spcPts val="600"/>
              </a:spcBef>
            </a:pPr>
            <a:endParaRPr lang="en-IN" dirty="0"/>
          </a:p>
          <a:p>
            <a:pPr>
              <a:lnSpc>
                <a:spcPct val="110000"/>
              </a:lnSpc>
              <a:spcBef>
                <a:spcPts val="600"/>
              </a:spcBef>
            </a:pPr>
            <a:r>
              <a:rPr lang="en-IN" b="1" dirty="0"/>
              <a:t>Speed</a:t>
            </a:r>
            <a:r>
              <a:rPr lang="en-IN" dirty="0"/>
              <a:t>:  Three modes of operation</a:t>
            </a:r>
          </a:p>
          <a:p>
            <a:pPr lvl="1">
              <a:lnSpc>
                <a:spcPct val="110000"/>
              </a:lnSpc>
              <a:spcBef>
                <a:spcPts val="600"/>
              </a:spcBef>
            </a:pPr>
            <a:r>
              <a:rPr lang="en-IN" dirty="0"/>
              <a:t>Standard mode (0 to 100 </a:t>
            </a:r>
            <a:r>
              <a:rPr lang="en-IN" dirty="0" err="1"/>
              <a:t>KHz</a:t>
            </a:r>
            <a:r>
              <a:rPr lang="en-IN" dirty="0"/>
              <a:t>) – </a:t>
            </a:r>
            <a:r>
              <a:rPr lang="en-IN" dirty="0">
                <a:solidFill>
                  <a:srgbClr val="FF0000"/>
                </a:solidFill>
              </a:rPr>
              <a:t>(Widely used)</a:t>
            </a:r>
          </a:p>
          <a:p>
            <a:pPr lvl="1">
              <a:lnSpc>
                <a:spcPct val="110000"/>
              </a:lnSpc>
              <a:spcBef>
                <a:spcPts val="600"/>
              </a:spcBef>
            </a:pPr>
            <a:r>
              <a:rPr lang="en-IN" dirty="0"/>
              <a:t>Fast mode (0 to 400 KHz)</a:t>
            </a:r>
          </a:p>
          <a:p>
            <a:pPr lvl="1">
              <a:lnSpc>
                <a:spcPct val="110000"/>
              </a:lnSpc>
              <a:spcBef>
                <a:spcPts val="600"/>
              </a:spcBef>
            </a:pPr>
            <a:r>
              <a:rPr lang="en-IN" dirty="0"/>
              <a:t>High-speed mode (0 to 3.4 MHz)</a:t>
            </a:r>
          </a:p>
        </p:txBody>
      </p:sp>
      <p:sp>
        <p:nvSpPr>
          <p:cNvPr id="3" name="Title 2"/>
          <p:cNvSpPr>
            <a:spLocks noGrp="1"/>
          </p:cNvSpPr>
          <p:nvPr>
            <p:ph type="title"/>
          </p:nvPr>
        </p:nvSpPr>
        <p:spPr/>
        <p:txBody>
          <a:bodyPr>
            <a:normAutofit/>
          </a:bodyPr>
          <a:lstStyle/>
          <a:p>
            <a:r>
              <a:rPr lang="en-IN" dirty="0"/>
              <a:t>Why do we need I2C?</a:t>
            </a:r>
          </a:p>
        </p:txBody>
      </p:sp>
      <p:pic>
        <p:nvPicPr>
          <p:cNvPr id="4" name="Picture 3"/>
          <p:cNvPicPr>
            <a:picLocks noChangeAspect="1" noChangeArrowheads="1"/>
          </p:cNvPicPr>
          <p:nvPr/>
        </p:nvPicPr>
        <p:blipFill>
          <a:blip r:embed="rId3" cstate="print"/>
          <a:srcRect/>
          <a:stretch>
            <a:fillRect/>
          </a:stretch>
        </p:blipFill>
        <p:spPr bwMode="auto">
          <a:xfrm>
            <a:off x="7030744" y="3429000"/>
            <a:ext cx="4917416" cy="2834640"/>
          </a:xfrm>
          <a:prstGeom prst="rect">
            <a:avLst/>
          </a:prstGeom>
          <a:noFill/>
          <a:ln w="9525">
            <a:solidFill>
              <a:schemeClr val="tx1"/>
            </a:solidFill>
            <a:miter lim="800000"/>
            <a:headEnd/>
            <a:tailEnd/>
          </a:ln>
        </p:spPr>
      </p:pic>
      <p:sp>
        <p:nvSpPr>
          <p:cNvPr id="5" name="Slide Number Placeholder 4"/>
          <p:cNvSpPr>
            <a:spLocks noGrp="1"/>
          </p:cNvSpPr>
          <p:nvPr>
            <p:ph type="sldNum" sz="quarter" idx="12"/>
          </p:nvPr>
        </p:nvSpPr>
        <p:spPr/>
        <p:txBody>
          <a:bodyPr/>
          <a:lstStyle/>
          <a:p>
            <a:pPr>
              <a:defRPr/>
            </a:pPr>
            <a:fld id="{FF8DEC38-B5C8-497D-AA98-9E5207A0EFD3}" type="slidenum">
              <a:rPr lang="en-IN" smtClean="0"/>
              <a:pPr>
                <a:defRPr/>
              </a:pPr>
              <a:t>8</a:t>
            </a:fld>
            <a:endParaRPr lang="en-IN" dirty="0"/>
          </a:p>
        </p:txBody>
      </p:sp>
    </p:spTree>
    <p:extLst>
      <p:ext uri="{BB962C8B-B14F-4D97-AF65-F5344CB8AC3E}">
        <p14:creationId xmlns:p14="http://schemas.microsoft.com/office/powerpoint/2010/main" val="193001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A master device is in charge of the bus and this device controls the clock and generates START and STOP signals. </a:t>
            </a:r>
          </a:p>
          <a:p>
            <a:r>
              <a:rPr lang="en-US" dirty="0"/>
              <a:t>Slaves simply listen to the bus and act on controls and data that they are sent.</a:t>
            </a:r>
          </a:p>
          <a:p>
            <a:r>
              <a:rPr lang="en-US" dirty="0"/>
              <a:t>The master can send data to a slave or receive data from a slave - slaves do not transfer data between themselves.</a:t>
            </a:r>
          </a:p>
        </p:txBody>
      </p:sp>
      <p:sp>
        <p:nvSpPr>
          <p:cNvPr id="2" name="Title 1"/>
          <p:cNvSpPr>
            <a:spLocks noGrp="1"/>
          </p:cNvSpPr>
          <p:nvPr>
            <p:ph type="title"/>
          </p:nvPr>
        </p:nvSpPr>
        <p:spPr/>
        <p:txBody>
          <a:bodyPr/>
          <a:lstStyle/>
          <a:p>
            <a:r>
              <a:rPr lang="en-US"/>
              <a:t>I2C - Master and slave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3950677" y="3186648"/>
            <a:ext cx="4917416" cy="2834640"/>
          </a:xfrm>
          <a:prstGeom prst="rect">
            <a:avLst/>
          </a:prstGeom>
          <a:noFill/>
          <a:ln w="9525">
            <a:solidFill>
              <a:schemeClr val="tx1"/>
            </a:solidFill>
            <a:miter lim="800000"/>
            <a:headEnd/>
            <a:tailEnd/>
          </a:ln>
        </p:spPr>
      </p:pic>
      <p:sp>
        <p:nvSpPr>
          <p:cNvPr id="5" name="Slide Number Placeholder 4"/>
          <p:cNvSpPr>
            <a:spLocks noGrp="1"/>
          </p:cNvSpPr>
          <p:nvPr>
            <p:ph type="sldNum" sz="quarter" idx="12"/>
          </p:nvPr>
        </p:nvSpPr>
        <p:spPr/>
        <p:txBody>
          <a:bodyPr/>
          <a:lstStyle/>
          <a:p>
            <a:pPr>
              <a:defRPr/>
            </a:pPr>
            <a:fld id="{998CCB0D-1077-42F4-BD0A-523CE09C8407}" type="slidenum">
              <a:rPr lang="en-IN" smtClean="0"/>
              <a:pPr>
                <a:defRPr/>
              </a:pPr>
              <a:t>9</a:t>
            </a:fld>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I Theme 2020">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METI Theme 2020" id="{001292FF-985B-4AF9-99AD-D9A44891CC99}" vid="{76C3BF89-5F68-4906-9437-2F13FDA246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METI Theme 2020</Template>
  <TotalTime>3171</TotalTime>
  <Words>3547</Words>
  <Application>Microsoft Office PowerPoint</Application>
  <PresentationFormat>Widescreen</PresentationFormat>
  <Paragraphs>677</Paragraphs>
  <Slides>45</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Century Gothic</vt:lpstr>
      <vt:lpstr>Consolas</vt:lpstr>
      <vt:lpstr>Lucida Sans Unicode</vt:lpstr>
      <vt:lpstr>Verdana</vt:lpstr>
      <vt:lpstr>Wingdings</vt:lpstr>
      <vt:lpstr>Wingdings 2</vt:lpstr>
      <vt:lpstr>Wingdings 3</vt:lpstr>
      <vt:lpstr>METI Theme 2020</vt:lpstr>
      <vt:lpstr>ESP32 I2C</vt:lpstr>
      <vt:lpstr>Agenda</vt:lpstr>
      <vt:lpstr>Mobile Phone - Use case example</vt:lpstr>
      <vt:lpstr>Use case – Modules available</vt:lpstr>
      <vt:lpstr>PowerPoint Presentation</vt:lpstr>
      <vt:lpstr>What is I2C?</vt:lpstr>
      <vt:lpstr>Why do we need I2C?</vt:lpstr>
      <vt:lpstr>Why do we need I2C?</vt:lpstr>
      <vt:lpstr>I2C - Master and slave </vt:lpstr>
      <vt:lpstr>I2C - Data and Clock lines</vt:lpstr>
      <vt:lpstr>I2C - Basic Command Sequence</vt:lpstr>
      <vt:lpstr>The I2C Physical Protocol</vt:lpstr>
      <vt:lpstr>I2C - MASTER writes to a SLAVE (typical)</vt:lpstr>
      <vt:lpstr>I2C - MASTER reads from a SLAVE</vt:lpstr>
      <vt:lpstr>I2C - MASTER reads from a SLAVE</vt:lpstr>
      <vt:lpstr>Repeated Start</vt:lpstr>
      <vt:lpstr>Clock stretching</vt:lpstr>
      <vt:lpstr>Arbitration</vt:lpstr>
      <vt:lpstr>I2C - Typical devices types</vt:lpstr>
      <vt:lpstr>More materials on I2C…</vt:lpstr>
      <vt:lpstr>I2C –Debugging</vt:lpstr>
      <vt:lpstr>I2C –Debugging – Continued…</vt:lpstr>
      <vt:lpstr>Rp Vs Bus Cap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I2C Primer</dc:title>
  <dc:creator>Narayana Swamy</dc:creator>
  <cp:lastModifiedBy>Yogesh M Iggalore</cp:lastModifiedBy>
  <cp:revision>154</cp:revision>
  <dcterms:created xsi:type="dcterms:W3CDTF">2022-06-23T07:10:01Z</dcterms:created>
  <dcterms:modified xsi:type="dcterms:W3CDTF">2022-06-29T17:33:00Z</dcterms:modified>
</cp:coreProperties>
</file>