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D76082B-BD1D-496F-8CE0-E2747C2DD653}" type="datetimeFigureOut">
              <a:rPr lang="en-IN" smtClean="0"/>
              <a:t>16-05-2020</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8C62EAF-23DE-42E4-BB24-1372C6E0B6B7}" type="slidenum">
              <a:rPr lang="en-IN" smtClean="0"/>
              <a:t>‹#›</a:t>
            </a:fld>
            <a:endParaRPr lang="en-IN"/>
          </a:p>
        </p:txBody>
      </p:sp>
    </p:spTree>
    <p:extLst>
      <p:ext uri="{BB962C8B-B14F-4D97-AF65-F5344CB8AC3E}">
        <p14:creationId xmlns:p14="http://schemas.microsoft.com/office/powerpoint/2010/main" val="70958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C62EAF-23DE-42E4-BB24-1372C6E0B6B7}" type="slidenum">
              <a:rPr lang="en-IN" smtClean="0"/>
              <a:t>16</a:t>
            </a:fld>
            <a:endParaRPr lang="en-IN"/>
          </a:p>
        </p:txBody>
      </p:sp>
    </p:spTree>
    <p:extLst>
      <p:ext uri="{BB962C8B-B14F-4D97-AF65-F5344CB8AC3E}">
        <p14:creationId xmlns:p14="http://schemas.microsoft.com/office/powerpoint/2010/main" val="2695515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C62EAF-23DE-42E4-BB24-1372C6E0B6B7}" type="slidenum">
              <a:rPr lang="en-IN" smtClean="0"/>
              <a:t>26</a:t>
            </a:fld>
            <a:endParaRPr lang="en-IN"/>
          </a:p>
        </p:txBody>
      </p:sp>
    </p:spTree>
    <p:extLst>
      <p:ext uri="{BB962C8B-B14F-4D97-AF65-F5344CB8AC3E}">
        <p14:creationId xmlns:p14="http://schemas.microsoft.com/office/powerpoint/2010/main" val="1396743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4E67-224C-43ED-BF7C-2448316ECF7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3D72E5A-42F6-4D18-83CA-1D5AABFAD25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6E8336-A8D0-4F55-BD58-17FFC036AEE4}"/>
              </a:ext>
            </a:extLst>
          </p:cNvPr>
          <p:cNvSpPr>
            <a:spLocks noGrp="1"/>
          </p:cNvSpPr>
          <p:nvPr>
            <p:ph type="dt" sz="half" idx="10"/>
          </p:nvPr>
        </p:nvSpPr>
        <p:spPr/>
        <p:txBody>
          <a:bodyPr/>
          <a:lstStyle/>
          <a:p>
            <a:fld id="{1D8BD707-D9CF-40AE-B4C6-C98DA3205C09}" type="datetimeFigureOut">
              <a:rPr lang="en-US" smtClean="0"/>
              <a:t>5/16/2020</a:t>
            </a:fld>
            <a:endParaRPr lang="en-US"/>
          </a:p>
        </p:txBody>
      </p:sp>
      <p:sp>
        <p:nvSpPr>
          <p:cNvPr id="5" name="Footer Placeholder 4">
            <a:extLst>
              <a:ext uri="{FF2B5EF4-FFF2-40B4-BE49-F238E27FC236}">
                <a16:creationId xmlns:a16="http://schemas.microsoft.com/office/drawing/2014/main" id="{5A81B3A8-142E-4B30-A3D3-3343793CA00C}"/>
              </a:ext>
            </a:extLst>
          </p:cNvPr>
          <p:cNvSpPr>
            <a:spLocks noGrp="1"/>
          </p:cNvSpPr>
          <p:nvPr>
            <p:ph type="ftr" sz="quarter" idx="11"/>
          </p:nvPr>
        </p:nvSpPr>
        <p:spPr/>
        <p:txBody>
          <a:bodyPr/>
          <a:lstStyle/>
          <a:p>
            <a:pPr marL="12700">
              <a:lnSpc>
                <a:spcPts val="1240"/>
              </a:lnSpc>
            </a:pPr>
            <a:r>
              <a:rPr lang="en-US" spc="-5"/>
              <a:t>Problem Solving </a:t>
            </a:r>
            <a:r>
              <a:rPr lang="en-US"/>
              <a:t>and Python</a:t>
            </a:r>
            <a:r>
              <a:rPr lang="en-US" spc="-70"/>
              <a:t> </a:t>
            </a:r>
            <a:r>
              <a:rPr lang="en-US" spc="-5"/>
              <a:t>Programming</a:t>
            </a:r>
            <a:endParaRPr lang="en-US" spc="-5" dirty="0"/>
          </a:p>
        </p:txBody>
      </p:sp>
      <p:sp>
        <p:nvSpPr>
          <p:cNvPr id="6" name="Slide Number Placeholder 5">
            <a:extLst>
              <a:ext uri="{FF2B5EF4-FFF2-40B4-BE49-F238E27FC236}">
                <a16:creationId xmlns:a16="http://schemas.microsoft.com/office/drawing/2014/main" id="{B5399BCB-2701-4FF0-9D7A-005674949B5D}"/>
              </a:ext>
            </a:extLst>
          </p:cNvPr>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45101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FEB6-E7AE-43A9-B607-88EE284EFB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58F83E-3E66-4095-A2B7-F90CAF29C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A1AAC5-748E-41A5-93C0-1FB22C66FA2C}"/>
              </a:ext>
            </a:extLst>
          </p:cNvPr>
          <p:cNvSpPr>
            <a:spLocks noGrp="1"/>
          </p:cNvSpPr>
          <p:nvPr>
            <p:ph type="dt" sz="half" idx="10"/>
          </p:nvPr>
        </p:nvSpPr>
        <p:spPr/>
        <p:txBody>
          <a:bodyPr/>
          <a:lstStyle/>
          <a:p>
            <a:fld id="{1D8BD707-D9CF-40AE-B4C6-C98DA3205C09}" type="datetimeFigureOut">
              <a:rPr lang="en-US" smtClean="0"/>
              <a:t>5/16/2020</a:t>
            </a:fld>
            <a:endParaRPr lang="en-US"/>
          </a:p>
        </p:txBody>
      </p:sp>
      <p:sp>
        <p:nvSpPr>
          <p:cNvPr id="5" name="Footer Placeholder 4">
            <a:extLst>
              <a:ext uri="{FF2B5EF4-FFF2-40B4-BE49-F238E27FC236}">
                <a16:creationId xmlns:a16="http://schemas.microsoft.com/office/drawing/2014/main" id="{667C974C-3B3B-41BA-8D81-B7BDAF5707E8}"/>
              </a:ext>
            </a:extLst>
          </p:cNvPr>
          <p:cNvSpPr>
            <a:spLocks noGrp="1"/>
          </p:cNvSpPr>
          <p:nvPr>
            <p:ph type="ftr" sz="quarter" idx="11"/>
          </p:nvPr>
        </p:nvSpPr>
        <p:spPr/>
        <p:txBody>
          <a:bodyPr/>
          <a:lstStyle/>
          <a:p>
            <a:pPr marL="12700">
              <a:lnSpc>
                <a:spcPts val="1240"/>
              </a:lnSpc>
            </a:pPr>
            <a:r>
              <a:rPr lang="en-US" spc="-5"/>
              <a:t>Problem Solving </a:t>
            </a:r>
            <a:r>
              <a:rPr lang="en-US"/>
              <a:t>and Python</a:t>
            </a:r>
            <a:r>
              <a:rPr lang="en-US" spc="-70"/>
              <a:t> </a:t>
            </a:r>
            <a:r>
              <a:rPr lang="en-US" spc="-5"/>
              <a:t>Programming</a:t>
            </a:r>
            <a:endParaRPr lang="en-US" spc="-5" dirty="0"/>
          </a:p>
        </p:txBody>
      </p:sp>
      <p:sp>
        <p:nvSpPr>
          <p:cNvPr id="6" name="Slide Number Placeholder 5">
            <a:extLst>
              <a:ext uri="{FF2B5EF4-FFF2-40B4-BE49-F238E27FC236}">
                <a16:creationId xmlns:a16="http://schemas.microsoft.com/office/drawing/2014/main" id="{811DB7D4-58AD-4ECA-A75C-E56A9185B485}"/>
              </a:ext>
            </a:extLst>
          </p:cNvPr>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256048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5E32F1-67A5-4D52-B2FE-0FD088B17EC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525FE6-6354-443A-BEBD-720B2399B01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3AB68-F462-4777-AD5B-42F20B7DB0A3}"/>
              </a:ext>
            </a:extLst>
          </p:cNvPr>
          <p:cNvSpPr>
            <a:spLocks noGrp="1"/>
          </p:cNvSpPr>
          <p:nvPr>
            <p:ph type="dt" sz="half" idx="10"/>
          </p:nvPr>
        </p:nvSpPr>
        <p:spPr/>
        <p:txBody>
          <a:bodyPr/>
          <a:lstStyle/>
          <a:p>
            <a:fld id="{1D8BD707-D9CF-40AE-B4C6-C98DA3205C09}" type="datetimeFigureOut">
              <a:rPr lang="en-US" smtClean="0"/>
              <a:t>5/16/2020</a:t>
            </a:fld>
            <a:endParaRPr lang="en-US"/>
          </a:p>
        </p:txBody>
      </p:sp>
      <p:sp>
        <p:nvSpPr>
          <p:cNvPr id="5" name="Footer Placeholder 4">
            <a:extLst>
              <a:ext uri="{FF2B5EF4-FFF2-40B4-BE49-F238E27FC236}">
                <a16:creationId xmlns:a16="http://schemas.microsoft.com/office/drawing/2014/main" id="{6F64F78D-8C1B-4060-8D89-972A34FCFB1D}"/>
              </a:ext>
            </a:extLst>
          </p:cNvPr>
          <p:cNvSpPr>
            <a:spLocks noGrp="1"/>
          </p:cNvSpPr>
          <p:nvPr>
            <p:ph type="ftr" sz="quarter" idx="11"/>
          </p:nvPr>
        </p:nvSpPr>
        <p:spPr/>
        <p:txBody>
          <a:bodyPr/>
          <a:lstStyle/>
          <a:p>
            <a:pPr marL="12700">
              <a:lnSpc>
                <a:spcPts val="1240"/>
              </a:lnSpc>
            </a:pPr>
            <a:r>
              <a:rPr lang="en-US" spc="-5"/>
              <a:t>Problem Solving </a:t>
            </a:r>
            <a:r>
              <a:rPr lang="en-US"/>
              <a:t>and Python</a:t>
            </a:r>
            <a:r>
              <a:rPr lang="en-US" spc="-70"/>
              <a:t> </a:t>
            </a:r>
            <a:r>
              <a:rPr lang="en-US" spc="-5"/>
              <a:t>Programming</a:t>
            </a:r>
            <a:endParaRPr lang="en-US" spc="-5" dirty="0"/>
          </a:p>
        </p:txBody>
      </p:sp>
      <p:sp>
        <p:nvSpPr>
          <p:cNvPr id="6" name="Slide Number Placeholder 5">
            <a:extLst>
              <a:ext uri="{FF2B5EF4-FFF2-40B4-BE49-F238E27FC236}">
                <a16:creationId xmlns:a16="http://schemas.microsoft.com/office/drawing/2014/main" id="{1C988E03-CF11-4A62-91C6-802422FFE818}"/>
              </a:ext>
            </a:extLst>
          </p:cNvPr>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324453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9A4E-6499-4057-AAA3-34424D365B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44B188-F698-4E4F-9F0F-208323B97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45C06B-6B2F-4D4F-A0DA-F272527402AB}"/>
              </a:ext>
            </a:extLst>
          </p:cNvPr>
          <p:cNvSpPr>
            <a:spLocks noGrp="1"/>
          </p:cNvSpPr>
          <p:nvPr>
            <p:ph type="dt" sz="half" idx="10"/>
          </p:nvPr>
        </p:nvSpPr>
        <p:spPr/>
        <p:txBody>
          <a:bodyPr/>
          <a:lstStyle/>
          <a:p>
            <a:fld id="{1D8BD707-D9CF-40AE-B4C6-C98DA3205C09}" type="datetimeFigureOut">
              <a:rPr lang="en-US" smtClean="0"/>
              <a:t>5/16/2020</a:t>
            </a:fld>
            <a:endParaRPr lang="en-US"/>
          </a:p>
        </p:txBody>
      </p:sp>
      <p:sp>
        <p:nvSpPr>
          <p:cNvPr id="5" name="Footer Placeholder 4">
            <a:extLst>
              <a:ext uri="{FF2B5EF4-FFF2-40B4-BE49-F238E27FC236}">
                <a16:creationId xmlns:a16="http://schemas.microsoft.com/office/drawing/2014/main" id="{6BA3CD08-6490-41A1-868E-2CE0592AE58C}"/>
              </a:ext>
            </a:extLst>
          </p:cNvPr>
          <p:cNvSpPr>
            <a:spLocks noGrp="1"/>
          </p:cNvSpPr>
          <p:nvPr>
            <p:ph type="ftr" sz="quarter" idx="11"/>
          </p:nvPr>
        </p:nvSpPr>
        <p:spPr/>
        <p:txBody>
          <a:bodyPr/>
          <a:lstStyle/>
          <a:p>
            <a:pPr marL="12700">
              <a:lnSpc>
                <a:spcPts val="1240"/>
              </a:lnSpc>
            </a:pPr>
            <a:r>
              <a:rPr lang="en-US" spc="-5"/>
              <a:t>Problem Solving </a:t>
            </a:r>
            <a:r>
              <a:rPr lang="en-US"/>
              <a:t>and Python</a:t>
            </a:r>
            <a:r>
              <a:rPr lang="en-US" spc="-70"/>
              <a:t> </a:t>
            </a:r>
            <a:r>
              <a:rPr lang="en-US" spc="-5"/>
              <a:t>Programming</a:t>
            </a:r>
            <a:endParaRPr lang="en-US" spc="-5" dirty="0"/>
          </a:p>
        </p:txBody>
      </p:sp>
      <p:sp>
        <p:nvSpPr>
          <p:cNvPr id="6" name="Slide Number Placeholder 5">
            <a:extLst>
              <a:ext uri="{FF2B5EF4-FFF2-40B4-BE49-F238E27FC236}">
                <a16:creationId xmlns:a16="http://schemas.microsoft.com/office/drawing/2014/main" id="{734991B9-1CAA-4EBA-8E28-AF250B0D043C}"/>
              </a:ext>
            </a:extLst>
          </p:cNvPr>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330811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D04F-1894-4A33-A74D-DC9DDAE992A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00B09A-0329-41C0-822E-3C60CB11BB1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11F8F3-946C-4DF3-B019-C5350D1CB7DD}"/>
              </a:ext>
            </a:extLst>
          </p:cNvPr>
          <p:cNvSpPr>
            <a:spLocks noGrp="1"/>
          </p:cNvSpPr>
          <p:nvPr>
            <p:ph type="dt" sz="half" idx="10"/>
          </p:nvPr>
        </p:nvSpPr>
        <p:spPr/>
        <p:txBody>
          <a:bodyPr/>
          <a:lstStyle/>
          <a:p>
            <a:fld id="{1D8BD707-D9CF-40AE-B4C6-C98DA3205C09}" type="datetimeFigureOut">
              <a:rPr lang="en-US" smtClean="0"/>
              <a:t>5/16/2020</a:t>
            </a:fld>
            <a:endParaRPr lang="en-US"/>
          </a:p>
        </p:txBody>
      </p:sp>
      <p:sp>
        <p:nvSpPr>
          <p:cNvPr id="5" name="Footer Placeholder 4">
            <a:extLst>
              <a:ext uri="{FF2B5EF4-FFF2-40B4-BE49-F238E27FC236}">
                <a16:creationId xmlns:a16="http://schemas.microsoft.com/office/drawing/2014/main" id="{D564169D-F8F4-4F0E-BD59-FCA4B270D556}"/>
              </a:ext>
            </a:extLst>
          </p:cNvPr>
          <p:cNvSpPr>
            <a:spLocks noGrp="1"/>
          </p:cNvSpPr>
          <p:nvPr>
            <p:ph type="ftr" sz="quarter" idx="11"/>
          </p:nvPr>
        </p:nvSpPr>
        <p:spPr/>
        <p:txBody>
          <a:bodyPr/>
          <a:lstStyle/>
          <a:p>
            <a:pPr marL="12700">
              <a:lnSpc>
                <a:spcPts val="1240"/>
              </a:lnSpc>
            </a:pPr>
            <a:r>
              <a:rPr lang="en-US" spc="-5"/>
              <a:t>Problem Solving </a:t>
            </a:r>
            <a:r>
              <a:rPr lang="en-US"/>
              <a:t>and Python</a:t>
            </a:r>
            <a:r>
              <a:rPr lang="en-US" spc="-70"/>
              <a:t> </a:t>
            </a:r>
            <a:r>
              <a:rPr lang="en-US" spc="-5"/>
              <a:t>Programming</a:t>
            </a:r>
            <a:endParaRPr lang="en-US" spc="-5" dirty="0"/>
          </a:p>
        </p:txBody>
      </p:sp>
      <p:sp>
        <p:nvSpPr>
          <p:cNvPr id="6" name="Slide Number Placeholder 5">
            <a:extLst>
              <a:ext uri="{FF2B5EF4-FFF2-40B4-BE49-F238E27FC236}">
                <a16:creationId xmlns:a16="http://schemas.microsoft.com/office/drawing/2014/main" id="{CA8D63B0-5FEE-4EFD-B00C-83BD39179344}"/>
              </a:ext>
            </a:extLst>
          </p:cNvPr>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366400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7233-A687-4166-9DCA-ABE59D8655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EA62AC-D5E0-479F-9F7C-6D8C2F01814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68B7BB-D65B-4C99-85CA-9E5E0828C40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349139-AC33-4154-9130-3FDEDAE8A3E9}"/>
              </a:ext>
            </a:extLst>
          </p:cNvPr>
          <p:cNvSpPr>
            <a:spLocks noGrp="1"/>
          </p:cNvSpPr>
          <p:nvPr>
            <p:ph type="dt" sz="half" idx="10"/>
          </p:nvPr>
        </p:nvSpPr>
        <p:spPr/>
        <p:txBody>
          <a:bodyPr/>
          <a:lstStyle/>
          <a:p>
            <a:fld id="{1D8BD707-D9CF-40AE-B4C6-C98DA3205C09}" type="datetimeFigureOut">
              <a:rPr lang="en-US" smtClean="0"/>
              <a:t>5/16/2020</a:t>
            </a:fld>
            <a:endParaRPr lang="en-US"/>
          </a:p>
        </p:txBody>
      </p:sp>
      <p:sp>
        <p:nvSpPr>
          <p:cNvPr id="6" name="Footer Placeholder 5">
            <a:extLst>
              <a:ext uri="{FF2B5EF4-FFF2-40B4-BE49-F238E27FC236}">
                <a16:creationId xmlns:a16="http://schemas.microsoft.com/office/drawing/2014/main" id="{4309DE71-1536-4FDE-91CB-7F7EAB080A80}"/>
              </a:ext>
            </a:extLst>
          </p:cNvPr>
          <p:cNvSpPr>
            <a:spLocks noGrp="1"/>
          </p:cNvSpPr>
          <p:nvPr>
            <p:ph type="ftr" sz="quarter" idx="11"/>
          </p:nvPr>
        </p:nvSpPr>
        <p:spPr/>
        <p:txBody>
          <a:bodyPr/>
          <a:lstStyle/>
          <a:p>
            <a:pPr marL="12700">
              <a:lnSpc>
                <a:spcPts val="1240"/>
              </a:lnSpc>
            </a:pPr>
            <a:r>
              <a:rPr lang="en-US" spc="-5"/>
              <a:t>Problem Solving </a:t>
            </a:r>
            <a:r>
              <a:rPr lang="en-US"/>
              <a:t>and Python</a:t>
            </a:r>
            <a:r>
              <a:rPr lang="en-US" spc="-70"/>
              <a:t> </a:t>
            </a:r>
            <a:r>
              <a:rPr lang="en-US" spc="-5"/>
              <a:t>Programming</a:t>
            </a:r>
            <a:endParaRPr lang="en-US" spc="-5" dirty="0"/>
          </a:p>
        </p:txBody>
      </p:sp>
      <p:sp>
        <p:nvSpPr>
          <p:cNvPr id="7" name="Slide Number Placeholder 6">
            <a:extLst>
              <a:ext uri="{FF2B5EF4-FFF2-40B4-BE49-F238E27FC236}">
                <a16:creationId xmlns:a16="http://schemas.microsoft.com/office/drawing/2014/main" id="{CDB15B65-D454-45A1-8976-B65E9CF55A89}"/>
              </a:ext>
            </a:extLst>
          </p:cNvPr>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251746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04F3-B3FB-4FBD-AD2A-4E12C71DE4E9}"/>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54E723-A167-4828-953E-33B2A011108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50232-B418-4029-AF7F-C135CF92ED1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68B596-5F0F-4628-AA24-51C5CEB5BE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06F41-F796-4D3B-A57E-0B26DFC32E5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D9B715-DE04-4B8D-A421-3F272F315432}"/>
              </a:ext>
            </a:extLst>
          </p:cNvPr>
          <p:cNvSpPr>
            <a:spLocks noGrp="1"/>
          </p:cNvSpPr>
          <p:nvPr>
            <p:ph type="dt" sz="half" idx="10"/>
          </p:nvPr>
        </p:nvSpPr>
        <p:spPr/>
        <p:txBody>
          <a:bodyPr/>
          <a:lstStyle/>
          <a:p>
            <a:fld id="{1D8BD707-D9CF-40AE-B4C6-C98DA3205C09}" type="datetimeFigureOut">
              <a:rPr lang="en-US" smtClean="0"/>
              <a:t>5/16/2020</a:t>
            </a:fld>
            <a:endParaRPr lang="en-US"/>
          </a:p>
        </p:txBody>
      </p:sp>
      <p:sp>
        <p:nvSpPr>
          <p:cNvPr id="8" name="Footer Placeholder 7">
            <a:extLst>
              <a:ext uri="{FF2B5EF4-FFF2-40B4-BE49-F238E27FC236}">
                <a16:creationId xmlns:a16="http://schemas.microsoft.com/office/drawing/2014/main" id="{403FFA97-A111-49A1-90CD-651BB0038F02}"/>
              </a:ext>
            </a:extLst>
          </p:cNvPr>
          <p:cNvSpPr>
            <a:spLocks noGrp="1"/>
          </p:cNvSpPr>
          <p:nvPr>
            <p:ph type="ftr" sz="quarter" idx="11"/>
          </p:nvPr>
        </p:nvSpPr>
        <p:spPr/>
        <p:txBody>
          <a:bodyPr/>
          <a:lstStyle/>
          <a:p>
            <a:pPr marL="12700">
              <a:lnSpc>
                <a:spcPts val="1240"/>
              </a:lnSpc>
            </a:pPr>
            <a:r>
              <a:rPr lang="en-US" spc="-5"/>
              <a:t>Problem Solving </a:t>
            </a:r>
            <a:r>
              <a:rPr lang="en-US"/>
              <a:t>and Python</a:t>
            </a:r>
            <a:r>
              <a:rPr lang="en-US" spc="-70"/>
              <a:t> </a:t>
            </a:r>
            <a:r>
              <a:rPr lang="en-US" spc="-5"/>
              <a:t>Programming</a:t>
            </a:r>
            <a:endParaRPr lang="en-US" spc="-5" dirty="0"/>
          </a:p>
        </p:txBody>
      </p:sp>
      <p:sp>
        <p:nvSpPr>
          <p:cNvPr id="9" name="Slide Number Placeholder 8">
            <a:extLst>
              <a:ext uri="{FF2B5EF4-FFF2-40B4-BE49-F238E27FC236}">
                <a16:creationId xmlns:a16="http://schemas.microsoft.com/office/drawing/2014/main" id="{A7212DD7-BF44-43D7-8F84-D7B4C482DCA7}"/>
              </a:ext>
            </a:extLst>
          </p:cNvPr>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340746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E2DE-FBB0-4612-8F22-FFF3FF8A9C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B2503D-8CD1-489A-B4D8-ECDECDD5711C}"/>
              </a:ext>
            </a:extLst>
          </p:cNvPr>
          <p:cNvSpPr>
            <a:spLocks noGrp="1"/>
          </p:cNvSpPr>
          <p:nvPr>
            <p:ph type="dt" sz="half" idx="10"/>
          </p:nvPr>
        </p:nvSpPr>
        <p:spPr/>
        <p:txBody>
          <a:bodyPr/>
          <a:lstStyle/>
          <a:p>
            <a:fld id="{1D8BD707-D9CF-40AE-B4C6-C98DA3205C09}" type="datetimeFigureOut">
              <a:rPr lang="en-US" smtClean="0"/>
              <a:t>5/16/2020</a:t>
            </a:fld>
            <a:endParaRPr lang="en-US"/>
          </a:p>
        </p:txBody>
      </p:sp>
      <p:sp>
        <p:nvSpPr>
          <p:cNvPr id="4" name="Footer Placeholder 3">
            <a:extLst>
              <a:ext uri="{FF2B5EF4-FFF2-40B4-BE49-F238E27FC236}">
                <a16:creationId xmlns:a16="http://schemas.microsoft.com/office/drawing/2014/main" id="{F96BDFF3-AF51-4C06-96C4-8E474E99A651}"/>
              </a:ext>
            </a:extLst>
          </p:cNvPr>
          <p:cNvSpPr>
            <a:spLocks noGrp="1"/>
          </p:cNvSpPr>
          <p:nvPr>
            <p:ph type="ftr" sz="quarter" idx="11"/>
          </p:nvPr>
        </p:nvSpPr>
        <p:spPr/>
        <p:txBody>
          <a:bodyPr/>
          <a:lstStyle/>
          <a:p>
            <a:pPr marL="12700">
              <a:lnSpc>
                <a:spcPts val="1240"/>
              </a:lnSpc>
            </a:pPr>
            <a:r>
              <a:rPr lang="en-US" spc="-5"/>
              <a:t>Problem Solving </a:t>
            </a:r>
            <a:r>
              <a:rPr lang="en-US"/>
              <a:t>and Python</a:t>
            </a:r>
            <a:r>
              <a:rPr lang="en-US" spc="-70"/>
              <a:t> </a:t>
            </a:r>
            <a:r>
              <a:rPr lang="en-US" spc="-5"/>
              <a:t>Programming</a:t>
            </a:r>
            <a:endParaRPr lang="en-US" spc="-5" dirty="0"/>
          </a:p>
        </p:txBody>
      </p:sp>
      <p:sp>
        <p:nvSpPr>
          <p:cNvPr id="5" name="Slide Number Placeholder 4">
            <a:extLst>
              <a:ext uri="{FF2B5EF4-FFF2-40B4-BE49-F238E27FC236}">
                <a16:creationId xmlns:a16="http://schemas.microsoft.com/office/drawing/2014/main" id="{D40540AA-C4EA-4DEF-A07B-52331BC02984}"/>
              </a:ext>
            </a:extLst>
          </p:cNvPr>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19877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F0CEDB-8C7C-4E07-BFE8-689043DE8A3C}"/>
              </a:ext>
            </a:extLst>
          </p:cNvPr>
          <p:cNvSpPr>
            <a:spLocks noGrp="1"/>
          </p:cNvSpPr>
          <p:nvPr>
            <p:ph type="dt" sz="half" idx="10"/>
          </p:nvPr>
        </p:nvSpPr>
        <p:spPr/>
        <p:txBody>
          <a:bodyPr/>
          <a:lstStyle/>
          <a:p>
            <a:fld id="{1D8BD707-D9CF-40AE-B4C6-C98DA3205C09}" type="datetimeFigureOut">
              <a:rPr lang="en-US" smtClean="0"/>
              <a:t>5/16/2020</a:t>
            </a:fld>
            <a:endParaRPr lang="en-US"/>
          </a:p>
        </p:txBody>
      </p:sp>
      <p:sp>
        <p:nvSpPr>
          <p:cNvPr id="3" name="Footer Placeholder 2">
            <a:extLst>
              <a:ext uri="{FF2B5EF4-FFF2-40B4-BE49-F238E27FC236}">
                <a16:creationId xmlns:a16="http://schemas.microsoft.com/office/drawing/2014/main" id="{D7DCE770-D146-4F48-AEBD-16DC3817CEF8}"/>
              </a:ext>
            </a:extLst>
          </p:cNvPr>
          <p:cNvSpPr>
            <a:spLocks noGrp="1"/>
          </p:cNvSpPr>
          <p:nvPr>
            <p:ph type="ftr" sz="quarter" idx="11"/>
          </p:nvPr>
        </p:nvSpPr>
        <p:spPr/>
        <p:txBody>
          <a:bodyPr/>
          <a:lstStyle/>
          <a:p>
            <a:pPr marL="12700">
              <a:lnSpc>
                <a:spcPts val="1240"/>
              </a:lnSpc>
            </a:pPr>
            <a:r>
              <a:rPr lang="en-US" spc="-5"/>
              <a:t>Problem Solving </a:t>
            </a:r>
            <a:r>
              <a:rPr lang="en-US"/>
              <a:t>and Python</a:t>
            </a:r>
            <a:r>
              <a:rPr lang="en-US" spc="-70"/>
              <a:t> </a:t>
            </a:r>
            <a:r>
              <a:rPr lang="en-US" spc="-5"/>
              <a:t>Programming</a:t>
            </a:r>
            <a:endParaRPr lang="en-US" spc="-5" dirty="0"/>
          </a:p>
        </p:txBody>
      </p:sp>
      <p:sp>
        <p:nvSpPr>
          <p:cNvPr id="4" name="Slide Number Placeholder 3">
            <a:extLst>
              <a:ext uri="{FF2B5EF4-FFF2-40B4-BE49-F238E27FC236}">
                <a16:creationId xmlns:a16="http://schemas.microsoft.com/office/drawing/2014/main" id="{E3F5833E-1F93-4E58-BAD4-4BB763F2478F}"/>
              </a:ext>
            </a:extLst>
          </p:cNvPr>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274145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8014-7489-40C7-B89F-5F32C49EE55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5AE918-E9DD-4278-A386-A772607F1A5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7EBE58-DA45-43EA-98FD-56A28387C76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F2D021B-CD53-4FD8-8F20-0803AAE03B87}"/>
              </a:ext>
            </a:extLst>
          </p:cNvPr>
          <p:cNvSpPr>
            <a:spLocks noGrp="1"/>
          </p:cNvSpPr>
          <p:nvPr>
            <p:ph type="dt" sz="half" idx="10"/>
          </p:nvPr>
        </p:nvSpPr>
        <p:spPr/>
        <p:txBody>
          <a:bodyPr/>
          <a:lstStyle/>
          <a:p>
            <a:fld id="{1D8BD707-D9CF-40AE-B4C6-C98DA3205C09}" type="datetimeFigureOut">
              <a:rPr lang="en-US" smtClean="0"/>
              <a:t>5/16/2020</a:t>
            </a:fld>
            <a:endParaRPr lang="en-US"/>
          </a:p>
        </p:txBody>
      </p:sp>
      <p:sp>
        <p:nvSpPr>
          <p:cNvPr id="6" name="Footer Placeholder 5">
            <a:extLst>
              <a:ext uri="{FF2B5EF4-FFF2-40B4-BE49-F238E27FC236}">
                <a16:creationId xmlns:a16="http://schemas.microsoft.com/office/drawing/2014/main" id="{860A8659-3AC4-4956-A1F5-9A340588C1B6}"/>
              </a:ext>
            </a:extLst>
          </p:cNvPr>
          <p:cNvSpPr>
            <a:spLocks noGrp="1"/>
          </p:cNvSpPr>
          <p:nvPr>
            <p:ph type="ftr" sz="quarter" idx="11"/>
          </p:nvPr>
        </p:nvSpPr>
        <p:spPr/>
        <p:txBody>
          <a:bodyPr/>
          <a:lstStyle/>
          <a:p>
            <a:pPr marL="12700">
              <a:lnSpc>
                <a:spcPts val="1240"/>
              </a:lnSpc>
            </a:pPr>
            <a:r>
              <a:rPr lang="en-US" spc="-5"/>
              <a:t>Problem Solving </a:t>
            </a:r>
            <a:r>
              <a:rPr lang="en-US"/>
              <a:t>and Python</a:t>
            </a:r>
            <a:r>
              <a:rPr lang="en-US" spc="-70"/>
              <a:t> </a:t>
            </a:r>
            <a:r>
              <a:rPr lang="en-US" spc="-5"/>
              <a:t>Programming</a:t>
            </a:r>
            <a:endParaRPr lang="en-US" spc="-5" dirty="0"/>
          </a:p>
        </p:txBody>
      </p:sp>
      <p:sp>
        <p:nvSpPr>
          <p:cNvPr id="7" name="Slide Number Placeholder 6">
            <a:extLst>
              <a:ext uri="{FF2B5EF4-FFF2-40B4-BE49-F238E27FC236}">
                <a16:creationId xmlns:a16="http://schemas.microsoft.com/office/drawing/2014/main" id="{26743ABC-76E7-4DFC-A3B9-1808BE08A750}"/>
              </a:ext>
            </a:extLst>
          </p:cNvPr>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215829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6F1F-4898-4661-8AE4-9BF5DF54960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7C118D-04C9-43E8-BBEC-FBDEC67FDF2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ED8C1E9-0BBC-4421-9B26-EBC500D05E6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6089C65-FA7C-4E49-A222-90C807970600}"/>
              </a:ext>
            </a:extLst>
          </p:cNvPr>
          <p:cNvSpPr>
            <a:spLocks noGrp="1"/>
          </p:cNvSpPr>
          <p:nvPr>
            <p:ph type="dt" sz="half" idx="10"/>
          </p:nvPr>
        </p:nvSpPr>
        <p:spPr/>
        <p:txBody>
          <a:bodyPr/>
          <a:lstStyle/>
          <a:p>
            <a:fld id="{1D8BD707-D9CF-40AE-B4C6-C98DA3205C09}" type="datetimeFigureOut">
              <a:rPr lang="en-US" smtClean="0"/>
              <a:t>5/16/2020</a:t>
            </a:fld>
            <a:endParaRPr lang="en-US"/>
          </a:p>
        </p:txBody>
      </p:sp>
      <p:sp>
        <p:nvSpPr>
          <p:cNvPr id="6" name="Footer Placeholder 5">
            <a:extLst>
              <a:ext uri="{FF2B5EF4-FFF2-40B4-BE49-F238E27FC236}">
                <a16:creationId xmlns:a16="http://schemas.microsoft.com/office/drawing/2014/main" id="{200C14B7-70F1-478A-B49B-5A75AC5F81A1}"/>
              </a:ext>
            </a:extLst>
          </p:cNvPr>
          <p:cNvSpPr>
            <a:spLocks noGrp="1"/>
          </p:cNvSpPr>
          <p:nvPr>
            <p:ph type="ftr" sz="quarter" idx="11"/>
          </p:nvPr>
        </p:nvSpPr>
        <p:spPr/>
        <p:txBody>
          <a:bodyPr/>
          <a:lstStyle/>
          <a:p>
            <a:pPr marL="12700">
              <a:lnSpc>
                <a:spcPts val="1240"/>
              </a:lnSpc>
            </a:pPr>
            <a:r>
              <a:rPr lang="en-US" spc="-5"/>
              <a:t>Problem Solving </a:t>
            </a:r>
            <a:r>
              <a:rPr lang="en-US"/>
              <a:t>and Python</a:t>
            </a:r>
            <a:r>
              <a:rPr lang="en-US" spc="-70"/>
              <a:t> </a:t>
            </a:r>
            <a:r>
              <a:rPr lang="en-US" spc="-5"/>
              <a:t>Programming</a:t>
            </a:r>
            <a:endParaRPr lang="en-US" spc="-5" dirty="0"/>
          </a:p>
        </p:txBody>
      </p:sp>
      <p:sp>
        <p:nvSpPr>
          <p:cNvPr id="7" name="Slide Number Placeholder 6">
            <a:extLst>
              <a:ext uri="{FF2B5EF4-FFF2-40B4-BE49-F238E27FC236}">
                <a16:creationId xmlns:a16="http://schemas.microsoft.com/office/drawing/2014/main" id="{BE91032D-C8A0-4E14-9D2E-79ED530E7813}"/>
              </a:ext>
            </a:extLst>
          </p:cNvPr>
          <p:cNvSpPr>
            <a:spLocks noGrp="1"/>
          </p:cNvSpPr>
          <p:nvPr>
            <p:ph type="sldNum" sz="quarter" idx="12"/>
          </p:nvPr>
        </p:nvSpPr>
        <p:spPr/>
        <p:txBody>
          <a:body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328810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89F96-EDF4-4C17-8C1E-4DF1119847E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6A53AA-A372-432D-9057-790D58829AF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2113C-94A7-48A5-998C-CBADA717D46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5/16/2020</a:t>
            </a:fld>
            <a:endParaRPr lang="en-US"/>
          </a:p>
        </p:txBody>
      </p:sp>
      <p:sp>
        <p:nvSpPr>
          <p:cNvPr id="5" name="Footer Placeholder 4">
            <a:extLst>
              <a:ext uri="{FF2B5EF4-FFF2-40B4-BE49-F238E27FC236}">
                <a16:creationId xmlns:a16="http://schemas.microsoft.com/office/drawing/2014/main" id="{C2C6ED77-EB2D-4ECB-B638-0FF6058761D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12700">
              <a:lnSpc>
                <a:spcPts val="1240"/>
              </a:lnSpc>
            </a:pPr>
            <a:r>
              <a:rPr lang="en-US" spc="-5"/>
              <a:t>Problem Solving </a:t>
            </a:r>
            <a:r>
              <a:rPr lang="en-US"/>
              <a:t>and Python</a:t>
            </a:r>
            <a:r>
              <a:rPr lang="en-US" spc="-70"/>
              <a:t> </a:t>
            </a:r>
            <a:r>
              <a:rPr lang="en-US" spc="-5"/>
              <a:t>Programming</a:t>
            </a:r>
            <a:endParaRPr lang="en-US" spc="-5" dirty="0"/>
          </a:p>
        </p:txBody>
      </p:sp>
      <p:sp>
        <p:nvSpPr>
          <p:cNvPr id="6" name="Slide Number Placeholder 5">
            <a:extLst>
              <a:ext uri="{FF2B5EF4-FFF2-40B4-BE49-F238E27FC236}">
                <a16:creationId xmlns:a16="http://schemas.microsoft.com/office/drawing/2014/main" id="{96258523-A3AC-46AE-8FB1-5F9FBBD9178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38100">
              <a:lnSpc>
                <a:spcPts val="1240"/>
              </a:lnSpc>
            </a:pPr>
            <a:fld id="{81D60167-4931-47E6-BA6A-407CBD079E47}" type="slidenum">
              <a:rPr lang="en-IN" smtClean="0"/>
              <a:t>‹#›</a:t>
            </a:fld>
            <a:endParaRPr lang="en-IN" dirty="0"/>
          </a:p>
        </p:txBody>
      </p:sp>
    </p:spTree>
    <p:extLst>
      <p:ext uri="{BB962C8B-B14F-4D97-AF65-F5344CB8AC3E}">
        <p14:creationId xmlns:p14="http://schemas.microsoft.com/office/powerpoint/2010/main" val="157950755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ogeshiyer1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0E98-2E70-49E8-87DA-8B50CADA51A0}"/>
              </a:ext>
            </a:extLst>
          </p:cNvPr>
          <p:cNvSpPr>
            <a:spLocks noGrp="1"/>
          </p:cNvSpPr>
          <p:nvPr>
            <p:ph type="ctrTitle"/>
          </p:nvPr>
        </p:nvSpPr>
        <p:spPr>
          <a:xfrm>
            <a:off x="1143000" y="1425904"/>
            <a:ext cx="6858000" cy="1058826"/>
          </a:xfrm>
        </p:spPr>
        <p:txBody>
          <a:bodyPr>
            <a:normAutofit/>
          </a:bodyPr>
          <a:lstStyle/>
          <a:p>
            <a:r>
              <a:rPr lang="en-IN" sz="3200" b="1" dirty="0">
                <a:latin typeface="Times New Roman" panose="02020603050405020304" pitchFamily="18" charset="0"/>
                <a:cs typeface="Times New Roman" panose="02020603050405020304" pitchFamily="18" charset="0"/>
              </a:rPr>
              <a:t>STRINGS IN PYTHON</a:t>
            </a:r>
          </a:p>
        </p:txBody>
      </p:sp>
      <p:sp>
        <p:nvSpPr>
          <p:cNvPr id="6" name="Subtitle 5">
            <a:extLst>
              <a:ext uri="{FF2B5EF4-FFF2-40B4-BE49-F238E27FC236}">
                <a16:creationId xmlns:a16="http://schemas.microsoft.com/office/drawing/2014/main" id="{EA59C169-283E-4AF8-9AF5-A91A6343E02A}"/>
              </a:ext>
            </a:extLst>
          </p:cNvPr>
          <p:cNvSpPr>
            <a:spLocks noGrp="1"/>
          </p:cNvSpPr>
          <p:nvPr>
            <p:ph type="subTitle" idx="1"/>
          </p:nvPr>
        </p:nvSpPr>
        <p:spPr>
          <a:xfrm>
            <a:off x="1143000" y="2971800"/>
            <a:ext cx="6858000" cy="2286000"/>
          </a:xfrm>
        </p:spPr>
        <p:txBody>
          <a:bodyPr>
            <a:normAutofit/>
          </a:bodyPr>
          <a:lstStyle/>
          <a:p>
            <a:r>
              <a:rPr lang="en-IN" b="1" dirty="0">
                <a:latin typeface="Times New Roman" panose="02020603050405020304" pitchFamily="18" charset="0"/>
                <a:cs typeface="Times New Roman" panose="02020603050405020304" pitchFamily="18" charset="0"/>
              </a:rPr>
              <a:t>PREPARED BY:</a:t>
            </a:r>
          </a:p>
          <a:p>
            <a:r>
              <a:rPr lang="en-IN" dirty="0">
                <a:latin typeface="Times New Roman" panose="02020603050405020304" pitchFamily="18" charset="0"/>
                <a:cs typeface="Times New Roman" panose="02020603050405020304" pitchFamily="18" charset="0"/>
              </a:rPr>
              <a:t>YOGESH S IYER</a:t>
            </a:r>
          </a:p>
          <a:p>
            <a:r>
              <a:rPr lang="en-IN" dirty="0">
                <a:latin typeface="Times New Roman" panose="02020603050405020304" pitchFamily="18" charset="0"/>
                <a:cs typeface="Times New Roman" panose="02020603050405020304" pitchFamily="18" charset="0"/>
              </a:rPr>
              <a:t>Masters student in Electrical and Computer Engineering</a:t>
            </a:r>
          </a:p>
          <a:p>
            <a:r>
              <a:rPr lang="en-IN" dirty="0">
                <a:latin typeface="Times New Roman" panose="02020603050405020304" pitchFamily="18" charset="0"/>
                <a:cs typeface="Times New Roman" panose="02020603050405020304" pitchFamily="18" charset="0"/>
              </a:rPr>
              <a:t>University of Toronto</a:t>
            </a:r>
          </a:p>
          <a:p>
            <a:r>
              <a:rPr lang="en-IN" dirty="0">
                <a:latin typeface="Times New Roman" panose="02020603050405020304" pitchFamily="18" charset="0"/>
                <a:cs typeface="Times New Roman" panose="02020603050405020304" pitchFamily="18" charset="0"/>
              </a:rPr>
              <a:t>2018-2020</a:t>
            </a:r>
          </a:p>
          <a:p>
            <a:r>
              <a:rPr lang="en-IN" dirty="0">
                <a:latin typeface="Times New Roman" panose="02020603050405020304" pitchFamily="18" charset="0"/>
                <a:cs typeface="Times New Roman" panose="02020603050405020304" pitchFamily="18" charset="0"/>
              </a:rPr>
              <a:t>Email id: </a:t>
            </a:r>
            <a:r>
              <a:rPr lang="en-IN" dirty="0">
                <a:latin typeface="Times New Roman" panose="02020603050405020304" pitchFamily="18" charset="0"/>
                <a:cs typeface="Times New Roman" panose="02020603050405020304" pitchFamily="18" charset="0"/>
                <a:hlinkClick r:id="rId2"/>
              </a:rPr>
              <a:t>yogeshiyer13@gmail.com</a:t>
            </a:r>
            <a:r>
              <a:rPr lang="en-IN" dirty="0">
                <a:latin typeface="Times New Roman" panose="02020603050405020304" pitchFamily="18" charset="0"/>
                <a:cs typeface="Times New Roman" panose="02020603050405020304" pitchFamily="18" charset="0"/>
              </a:rPr>
              <a:t>  (contact for queries)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4545" y="566324"/>
            <a:ext cx="3457575" cy="521297"/>
          </a:xfrm>
          <a:prstGeom prst="rect">
            <a:avLst/>
          </a:prstGeom>
        </p:spPr>
        <p:txBody>
          <a:bodyPr vert="horz" wrap="square" lIns="0" tIns="13335" rIns="0" bIns="0" rtlCol="0">
            <a:spAutoFit/>
          </a:bodyPr>
          <a:lstStyle/>
          <a:p>
            <a:pPr marL="12700" algn="ctr">
              <a:lnSpc>
                <a:spcPct val="100000"/>
              </a:lnSpc>
              <a:spcBef>
                <a:spcPts val="105"/>
              </a:spcBef>
            </a:pPr>
            <a:r>
              <a:rPr spc="114" dirty="0">
                <a:latin typeface="Times New Roman" panose="02020603050405020304" pitchFamily="18" charset="0"/>
                <a:cs typeface="Times New Roman" panose="02020603050405020304" pitchFamily="18" charset="0"/>
              </a:rPr>
              <a:t>String</a:t>
            </a:r>
            <a:r>
              <a:rPr spc="-275" dirty="0">
                <a:latin typeface="Times New Roman" panose="02020603050405020304" pitchFamily="18" charset="0"/>
                <a:cs typeface="Times New Roman" panose="02020603050405020304" pitchFamily="18" charset="0"/>
              </a:rPr>
              <a:t> </a:t>
            </a:r>
            <a:r>
              <a:rPr spc="145" dirty="0">
                <a:latin typeface="Times New Roman" panose="02020603050405020304" pitchFamily="18" charset="0"/>
                <a:cs typeface="Times New Roman" panose="02020603050405020304" pitchFamily="18" charset="0"/>
              </a:rPr>
              <a:t>Slicing</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3" name="object 3"/>
          <p:cNvSpPr txBox="1"/>
          <p:nvPr/>
        </p:nvSpPr>
        <p:spPr>
          <a:xfrm>
            <a:off x="535940" y="1619833"/>
            <a:ext cx="7767320" cy="2660650"/>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dirty="0">
                <a:latin typeface="Times New Roman"/>
                <a:cs typeface="Times New Roman"/>
              </a:rPr>
              <a:t>Slicing operation is used to</a:t>
            </a:r>
            <a:r>
              <a:rPr sz="3200" spc="-80" dirty="0">
                <a:latin typeface="Times New Roman"/>
                <a:cs typeface="Times New Roman"/>
              </a:rPr>
              <a:t> </a:t>
            </a:r>
            <a:r>
              <a:rPr sz="3200" dirty="0">
                <a:latin typeface="Times New Roman"/>
                <a:cs typeface="Times New Roman"/>
              </a:rPr>
              <a:t>return/select/slice  the particular substring based on user  requirements.</a:t>
            </a:r>
            <a:endParaRPr sz="3200">
              <a:latin typeface="Times New Roman"/>
              <a:cs typeface="Times New Roman"/>
            </a:endParaRPr>
          </a:p>
          <a:p>
            <a:pPr marL="355600" indent="-342900">
              <a:lnSpc>
                <a:spcPct val="100000"/>
              </a:lnSpc>
              <a:spcBef>
                <a:spcPts val="770"/>
              </a:spcBef>
              <a:buFont typeface="Arial"/>
              <a:buChar char="•"/>
              <a:tabLst>
                <a:tab pos="354965" algn="l"/>
                <a:tab pos="355600" algn="l"/>
              </a:tabLst>
            </a:pPr>
            <a:r>
              <a:rPr sz="3200" dirty="0">
                <a:latin typeface="Times New Roman"/>
                <a:cs typeface="Times New Roman"/>
              </a:rPr>
              <a:t>A segment of string is called</a:t>
            </a:r>
            <a:r>
              <a:rPr sz="3200" spc="-250" dirty="0">
                <a:latin typeface="Times New Roman"/>
                <a:cs typeface="Times New Roman"/>
              </a:rPr>
              <a:t> </a:t>
            </a:r>
            <a:r>
              <a:rPr sz="3200" dirty="0">
                <a:solidFill>
                  <a:srgbClr val="FF0000"/>
                </a:solidFill>
                <a:latin typeface="Times New Roman"/>
                <a:cs typeface="Times New Roman"/>
              </a:rPr>
              <a:t>slice</a:t>
            </a:r>
            <a:r>
              <a:rPr sz="3200" dirty="0">
                <a:latin typeface="Times New Roman"/>
                <a:cs typeface="Times New Roman"/>
              </a:rPr>
              <a:t>.</a:t>
            </a:r>
            <a:endParaRPr sz="3200">
              <a:latin typeface="Times New Roman"/>
              <a:cs typeface="Times New Roman"/>
            </a:endParaRPr>
          </a:p>
          <a:p>
            <a:pPr marL="355600" indent="-342900">
              <a:lnSpc>
                <a:spcPct val="100000"/>
              </a:lnSpc>
              <a:spcBef>
                <a:spcPts val="770"/>
              </a:spcBef>
              <a:buFont typeface="Arial"/>
              <a:buChar char="•"/>
              <a:tabLst>
                <a:tab pos="354965" algn="l"/>
                <a:tab pos="355600" algn="l"/>
              </a:tabLst>
            </a:pPr>
            <a:r>
              <a:rPr sz="3200" b="1" dirty="0">
                <a:latin typeface="Times New Roman"/>
                <a:cs typeface="Times New Roman"/>
              </a:rPr>
              <a:t>Syntax</a:t>
            </a:r>
            <a:r>
              <a:rPr sz="3200" dirty="0">
                <a:latin typeface="Times New Roman"/>
                <a:cs typeface="Times New Roman"/>
              </a:rPr>
              <a:t>: </a:t>
            </a:r>
            <a:r>
              <a:rPr sz="3200" dirty="0">
                <a:solidFill>
                  <a:srgbClr val="FF0000"/>
                </a:solidFill>
                <a:latin typeface="Times New Roman"/>
                <a:cs typeface="Times New Roman"/>
              </a:rPr>
              <a:t>string_variablename [</a:t>
            </a:r>
            <a:r>
              <a:rPr sz="3200" spc="-75" dirty="0">
                <a:solidFill>
                  <a:srgbClr val="FF0000"/>
                </a:solidFill>
                <a:latin typeface="Times New Roman"/>
                <a:cs typeface="Times New Roman"/>
              </a:rPr>
              <a:t> </a:t>
            </a:r>
            <a:r>
              <a:rPr sz="3200" dirty="0">
                <a:solidFill>
                  <a:srgbClr val="FF0000"/>
                </a:solidFill>
                <a:latin typeface="Times New Roman"/>
                <a:cs typeface="Times New Roman"/>
              </a:rPr>
              <a:t>start:end]</a:t>
            </a:r>
            <a:endParaRPr sz="32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3001" y="566324"/>
            <a:ext cx="5325110" cy="521297"/>
          </a:xfrm>
          <a:prstGeom prst="rect">
            <a:avLst/>
          </a:prstGeom>
        </p:spPr>
        <p:txBody>
          <a:bodyPr vert="horz" wrap="square" lIns="0" tIns="13335" rIns="0" bIns="0" rtlCol="0">
            <a:spAutoFit/>
          </a:bodyPr>
          <a:lstStyle/>
          <a:p>
            <a:pPr marL="12700">
              <a:lnSpc>
                <a:spcPct val="100000"/>
              </a:lnSpc>
              <a:spcBef>
                <a:spcPts val="105"/>
              </a:spcBef>
            </a:pPr>
            <a:r>
              <a:rPr spc="114" dirty="0">
                <a:latin typeface="Times New Roman" panose="02020603050405020304" pitchFamily="18" charset="0"/>
                <a:cs typeface="Times New Roman" panose="02020603050405020304" pitchFamily="18" charset="0"/>
              </a:rPr>
              <a:t>String </a:t>
            </a:r>
            <a:r>
              <a:rPr spc="95" dirty="0">
                <a:latin typeface="Times New Roman" panose="02020603050405020304" pitchFamily="18" charset="0"/>
                <a:cs typeface="Times New Roman" panose="02020603050405020304" pitchFamily="18" charset="0"/>
              </a:rPr>
              <a:t>Slice</a:t>
            </a:r>
            <a:r>
              <a:rPr spc="-610" dirty="0">
                <a:latin typeface="Times New Roman" panose="02020603050405020304" pitchFamily="18" charset="0"/>
                <a:cs typeface="Times New Roman" panose="02020603050405020304" pitchFamily="18" charset="0"/>
              </a:rPr>
              <a:t> </a:t>
            </a:r>
            <a:r>
              <a:rPr lang="en-IN" spc="-610" dirty="0">
                <a:latin typeface="Times New Roman" panose="02020603050405020304" pitchFamily="18" charset="0"/>
                <a:cs typeface="Times New Roman" panose="02020603050405020304" pitchFamily="18" charset="0"/>
              </a:rPr>
              <a:t> E   </a:t>
            </a:r>
            <a:r>
              <a:rPr spc="125" dirty="0" err="1">
                <a:latin typeface="Times New Roman" panose="02020603050405020304" pitchFamily="18" charset="0"/>
                <a:cs typeface="Times New Roman" panose="02020603050405020304" pitchFamily="18" charset="0"/>
              </a:rPr>
              <a:t>xample</a:t>
            </a:r>
            <a:endParaRPr spc="125"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3" name="object 3"/>
          <p:cNvSpPr txBox="1"/>
          <p:nvPr/>
        </p:nvSpPr>
        <p:spPr>
          <a:xfrm>
            <a:off x="535940" y="1619833"/>
            <a:ext cx="1681480"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s=“Hello”</a:t>
            </a:r>
            <a:endParaRPr sz="320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3777168304"/>
              </p:ext>
            </p:extLst>
          </p:nvPr>
        </p:nvGraphicFramePr>
        <p:xfrm>
          <a:off x="3797809" y="2221992"/>
          <a:ext cx="4953000" cy="1112518"/>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70839">
                <a:tc>
                  <a:txBody>
                    <a:bodyPr/>
                    <a:lstStyle/>
                    <a:p>
                      <a:pPr marR="398145" algn="r">
                        <a:lnSpc>
                          <a:spcPct val="100000"/>
                        </a:lnSpc>
                        <a:spcBef>
                          <a:spcPts val="320"/>
                        </a:spcBef>
                      </a:pPr>
                      <a:r>
                        <a:rPr sz="1800" b="1" dirty="0">
                          <a:solidFill>
                            <a:srgbClr val="FFFFFF"/>
                          </a:solidFill>
                          <a:latin typeface="Times New Roman"/>
                          <a:cs typeface="Times New Roman"/>
                        </a:rPr>
                        <a:t>H</a:t>
                      </a:r>
                      <a:endParaRPr sz="1800">
                        <a:latin typeface="Times New Roman"/>
                        <a:cs typeface="Times New Roman"/>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635" algn="ctr">
                        <a:lnSpc>
                          <a:spcPct val="100000"/>
                        </a:lnSpc>
                        <a:spcBef>
                          <a:spcPts val="320"/>
                        </a:spcBef>
                      </a:pPr>
                      <a:r>
                        <a:rPr sz="1800" b="1" dirty="0">
                          <a:solidFill>
                            <a:srgbClr val="FFFFFF"/>
                          </a:solidFill>
                          <a:latin typeface="Times New Roman"/>
                          <a:cs typeface="Times New Roman"/>
                        </a:rPr>
                        <a:t>e</a:t>
                      </a:r>
                      <a:endParaRPr sz="1800">
                        <a:latin typeface="Times New Roman"/>
                        <a:cs typeface="Times New Roman"/>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320"/>
                        </a:spcBef>
                      </a:pPr>
                      <a:r>
                        <a:rPr sz="1800" b="1" dirty="0">
                          <a:solidFill>
                            <a:srgbClr val="FFFFFF"/>
                          </a:solidFill>
                          <a:latin typeface="Times New Roman"/>
                          <a:cs typeface="Times New Roman"/>
                        </a:rPr>
                        <a:t>l</a:t>
                      </a:r>
                      <a:endParaRPr sz="1800" dirty="0">
                        <a:latin typeface="Times New Roman"/>
                        <a:cs typeface="Times New Roman"/>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320"/>
                        </a:spcBef>
                      </a:pPr>
                      <a:r>
                        <a:rPr sz="1800" b="1" dirty="0">
                          <a:solidFill>
                            <a:srgbClr val="FFFFFF"/>
                          </a:solidFill>
                          <a:latin typeface="Times New Roman"/>
                          <a:cs typeface="Times New Roman"/>
                        </a:rPr>
                        <a:t>l</a:t>
                      </a:r>
                      <a:endParaRPr sz="1800">
                        <a:latin typeface="Times New Roman"/>
                        <a:cs typeface="Times New Roman"/>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905" algn="ctr">
                        <a:lnSpc>
                          <a:spcPct val="100000"/>
                        </a:lnSpc>
                        <a:spcBef>
                          <a:spcPts val="320"/>
                        </a:spcBef>
                      </a:pPr>
                      <a:r>
                        <a:rPr sz="1800" b="1" dirty="0">
                          <a:solidFill>
                            <a:srgbClr val="FFFFFF"/>
                          </a:solidFill>
                          <a:latin typeface="Times New Roman"/>
                          <a:cs typeface="Times New Roman"/>
                        </a:rPr>
                        <a:t>o</a:t>
                      </a:r>
                      <a:endParaRPr sz="1800">
                        <a:latin typeface="Times New Roman"/>
                        <a:cs typeface="Times New Roman"/>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635" algn="ctr">
                        <a:lnSpc>
                          <a:spcPct val="100000"/>
                        </a:lnSpc>
                        <a:spcBef>
                          <a:spcPts val="325"/>
                        </a:spcBef>
                      </a:pPr>
                      <a:r>
                        <a:rPr sz="1800" dirty="0">
                          <a:latin typeface="Times New Roman"/>
                          <a:cs typeface="Times New Roman"/>
                        </a:rPr>
                        <a:t>0</a:t>
                      </a:r>
                      <a:endParaRPr sz="1800">
                        <a:latin typeface="Times New Roman"/>
                        <a:cs typeface="Times New Roman"/>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270" algn="ctr">
                        <a:lnSpc>
                          <a:spcPct val="100000"/>
                        </a:lnSpc>
                        <a:spcBef>
                          <a:spcPts val="325"/>
                        </a:spcBef>
                      </a:pPr>
                      <a:r>
                        <a:rPr sz="1800" dirty="0">
                          <a:latin typeface="Times New Roman"/>
                          <a:cs typeface="Times New Roman"/>
                        </a:rPr>
                        <a:t>1</a:t>
                      </a:r>
                      <a:endParaRPr sz="1800">
                        <a:latin typeface="Times New Roman"/>
                        <a:cs typeface="Times New Roman"/>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270" algn="ctr">
                        <a:lnSpc>
                          <a:spcPct val="100000"/>
                        </a:lnSpc>
                        <a:spcBef>
                          <a:spcPts val="325"/>
                        </a:spcBef>
                      </a:pPr>
                      <a:r>
                        <a:rPr sz="1800" dirty="0">
                          <a:latin typeface="Times New Roman"/>
                          <a:cs typeface="Times New Roman"/>
                        </a:rPr>
                        <a:t>2</a:t>
                      </a:r>
                      <a:endParaRPr sz="1800">
                        <a:latin typeface="Times New Roman"/>
                        <a:cs typeface="Times New Roman"/>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905" algn="ctr">
                        <a:lnSpc>
                          <a:spcPct val="100000"/>
                        </a:lnSpc>
                        <a:spcBef>
                          <a:spcPts val="325"/>
                        </a:spcBef>
                      </a:pPr>
                      <a:r>
                        <a:rPr sz="1800" dirty="0">
                          <a:latin typeface="Times New Roman"/>
                          <a:cs typeface="Times New Roman"/>
                        </a:rPr>
                        <a:t>3</a:t>
                      </a:r>
                      <a:endParaRPr sz="1800">
                        <a:latin typeface="Times New Roman"/>
                        <a:cs typeface="Times New Roman"/>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905" algn="ctr">
                        <a:lnSpc>
                          <a:spcPct val="100000"/>
                        </a:lnSpc>
                        <a:spcBef>
                          <a:spcPts val="325"/>
                        </a:spcBef>
                      </a:pPr>
                      <a:r>
                        <a:rPr sz="1800" dirty="0">
                          <a:latin typeface="Times New Roman"/>
                          <a:cs typeface="Times New Roman"/>
                        </a:rPr>
                        <a:t>4</a:t>
                      </a:r>
                      <a:endParaRPr sz="1800">
                        <a:latin typeface="Times New Roman"/>
                        <a:cs typeface="Times New Roman"/>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40">
                <a:tc>
                  <a:txBody>
                    <a:bodyPr/>
                    <a:lstStyle/>
                    <a:p>
                      <a:pPr marR="391160" algn="r">
                        <a:lnSpc>
                          <a:spcPct val="100000"/>
                        </a:lnSpc>
                        <a:spcBef>
                          <a:spcPts val="325"/>
                        </a:spcBef>
                      </a:pPr>
                      <a:r>
                        <a:rPr sz="1800" spc="-5" dirty="0">
                          <a:latin typeface="Times New Roman"/>
                          <a:cs typeface="Times New Roman"/>
                        </a:rPr>
                        <a:t>-</a:t>
                      </a:r>
                      <a:r>
                        <a:rPr sz="1800" dirty="0">
                          <a:latin typeface="Times New Roman"/>
                          <a:cs typeface="Times New Roman"/>
                        </a:rPr>
                        <a:t>5</a:t>
                      </a:r>
                      <a:endParaRPr sz="1800">
                        <a:latin typeface="Times New Roman"/>
                        <a:cs typeface="Times New Roman"/>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270" algn="ctr">
                        <a:lnSpc>
                          <a:spcPct val="100000"/>
                        </a:lnSpc>
                        <a:spcBef>
                          <a:spcPts val="325"/>
                        </a:spcBef>
                      </a:pPr>
                      <a:r>
                        <a:rPr sz="1800" spc="-5" dirty="0">
                          <a:latin typeface="Times New Roman"/>
                          <a:cs typeface="Times New Roman"/>
                        </a:rPr>
                        <a:t>-4</a:t>
                      </a:r>
                      <a:endParaRPr sz="1800">
                        <a:latin typeface="Times New Roman"/>
                        <a:cs typeface="Times New Roman"/>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270" algn="ctr">
                        <a:lnSpc>
                          <a:spcPct val="100000"/>
                        </a:lnSpc>
                        <a:spcBef>
                          <a:spcPts val="325"/>
                        </a:spcBef>
                      </a:pPr>
                      <a:r>
                        <a:rPr sz="1800" spc="-5" dirty="0">
                          <a:latin typeface="Times New Roman"/>
                          <a:cs typeface="Times New Roman"/>
                        </a:rPr>
                        <a:t>-3</a:t>
                      </a:r>
                      <a:endParaRPr sz="1800">
                        <a:latin typeface="Times New Roman"/>
                        <a:cs typeface="Times New Roman"/>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905" algn="ctr">
                        <a:lnSpc>
                          <a:spcPct val="100000"/>
                        </a:lnSpc>
                        <a:spcBef>
                          <a:spcPts val="325"/>
                        </a:spcBef>
                      </a:pPr>
                      <a:r>
                        <a:rPr sz="1800" spc="-5" dirty="0">
                          <a:latin typeface="Times New Roman"/>
                          <a:cs typeface="Times New Roman"/>
                        </a:rPr>
                        <a:t>-2</a:t>
                      </a:r>
                      <a:endParaRPr sz="1800">
                        <a:latin typeface="Times New Roman"/>
                        <a:cs typeface="Times New Roman"/>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905" algn="ctr">
                        <a:lnSpc>
                          <a:spcPct val="100000"/>
                        </a:lnSpc>
                        <a:spcBef>
                          <a:spcPts val="325"/>
                        </a:spcBef>
                      </a:pPr>
                      <a:r>
                        <a:rPr sz="1800" spc="-5" dirty="0">
                          <a:latin typeface="Times New Roman"/>
                          <a:cs typeface="Times New Roman"/>
                        </a:rPr>
                        <a:t>-1</a:t>
                      </a:r>
                      <a:endParaRPr sz="1800" dirty="0">
                        <a:latin typeface="Times New Roman"/>
                        <a:cs typeface="Times New Roman"/>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bl>
          </a:graphicData>
        </a:graphic>
      </p:graphicFrame>
      <p:grpSp>
        <p:nvGrpSpPr>
          <p:cNvPr id="5" name="object 5"/>
          <p:cNvGrpSpPr/>
          <p:nvPr/>
        </p:nvGrpSpPr>
        <p:grpSpPr>
          <a:xfrm>
            <a:off x="393191" y="2221992"/>
            <a:ext cx="2933700" cy="4267200"/>
            <a:chOff x="393191" y="2221992"/>
            <a:chExt cx="2933700" cy="4267200"/>
          </a:xfrm>
        </p:grpSpPr>
        <p:sp>
          <p:nvSpPr>
            <p:cNvPr id="6" name="object 6"/>
            <p:cNvSpPr/>
            <p:nvPr/>
          </p:nvSpPr>
          <p:spPr>
            <a:xfrm>
              <a:off x="393191" y="2221992"/>
              <a:ext cx="2933699" cy="42672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57199" y="2286038"/>
              <a:ext cx="2750820" cy="408533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38149" y="2266988"/>
              <a:ext cx="2788920" cy="4123690"/>
            </a:xfrm>
            <a:custGeom>
              <a:avLst/>
              <a:gdLst/>
              <a:ahLst/>
              <a:cxnLst/>
              <a:rect l="l" t="t" r="r" b="b"/>
              <a:pathLst>
                <a:path w="2788920" h="4123690">
                  <a:moveTo>
                    <a:pt x="0" y="4123436"/>
                  </a:moveTo>
                  <a:lnTo>
                    <a:pt x="2788920" y="4123436"/>
                  </a:lnTo>
                  <a:lnTo>
                    <a:pt x="2788920" y="0"/>
                  </a:lnTo>
                  <a:lnTo>
                    <a:pt x="0" y="0"/>
                  </a:lnTo>
                  <a:lnTo>
                    <a:pt x="0" y="4123436"/>
                  </a:lnTo>
                  <a:close/>
                </a:path>
              </a:pathLst>
            </a:custGeom>
            <a:ln w="38100">
              <a:solidFill>
                <a:srgbClr val="000000"/>
              </a:solidFill>
            </a:ln>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4692" y="566324"/>
            <a:ext cx="5679440" cy="521297"/>
          </a:xfrm>
          <a:prstGeom prst="rect">
            <a:avLst/>
          </a:prstGeom>
        </p:spPr>
        <p:txBody>
          <a:bodyPr vert="horz" wrap="square" lIns="0" tIns="13335" rIns="0" bIns="0" rtlCol="0">
            <a:spAutoFit/>
          </a:bodyPr>
          <a:lstStyle/>
          <a:p>
            <a:pPr marL="12700">
              <a:lnSpc>
                <a:spcPct val="100000"/>
              </a:lnSpc>
              <a:spcBef>
                <a:spcPts val="105"/>
              </a:spcBef>
            </a:pPr>
            <a:r>
              <a:rPr spc="135" dirty="0">
                <a:latin typeface="Times New Roman" panose="02020603050405020304" pitchFamily="18" charset="0"/>
                <a:cs typeface="Times New Roman" panose="02020603050405020304" pitchFamily="18" charset="0"/>
              </a:rPr>
              <a:t>Strings </a:t>
            </a:r>
            <a:r>
              <a:rPr spc="20" dirty="0">
                <a:latin typeface="Times New Roman" panose="02020603050405020304" pitchFamily="18" charset="0"/>
                <a:cs typeface="Times New Roman" panose="02020603050405020304" pitchFamily="18" charset="0"/>
              </a:rPr>
              <a:t>are</a:t>
            </a:r>
            <a:r>
              <a:rPr spc="-650" dirty="0">
                <a:latin typeface="Times New Roman" panose="02020603050405020304" pitchFamily="18" charset="0"/>
                <a:cs typeface="Times New Roman" panose="02020603050405020304" pitchFamily="18" charset="0"/>
              </a:rPr>
              <a:t> </a:t>
            </a:r>
            <a:r>
              <a:rPr lang="en-IN" spc="-650" dirty="0">
                <a:latin typeface="Times New Roman" panose="02020603050405020304" pitchFamily="18" charset="0"/>
                <a:cs typeface="Times New Roman" panose="02020603050405020304" pitchFamily="18" charset="0"/>
              </a:rPr>
              <a:t>    </a:t>
            </a:r>
            <a:r>
              <a:rPr lang="en-IN" spc="50" dirty="0">
                <a:latin typeface="Times New Roman" panose="02020603050405020304" pitchFamily="18" charset="0"/>
                <a:cs typeface="Times New Roman" panose="02020603050405020304" pitchFamily="18" charset="0"/>
              </a:rPr>
              <a:t>immutable</a:t>
            </a:r>
            <a:endParaRPr spc="5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3" name="object 3"/>
          <p:cNvSpPr txBox="1"/>
          <p:nvPr/>
        </p:nvSpPr>
        <p:spPr>
          <a:xfrm>
            <a:off x="535940" y="1522895"/>
            <a:ext cx="7847330" cy="1684020"/>
          </a:xfrm>
          <a:prstGeom prst="rect">
            <a:avLst/>
          </a:prstGeom>
        </p:spPr>
        <p:txBody>
          <a:bodyPr vert="horz" wrap="square" lIns="0" tIns="110490" rIns="0" bIns="0" rtlCol="0">
            <a:spAutoFit/>
          </a:bodyPr>
          <a:lstStyle/>
          <a:p>
            <a:pPr marL="355600" indent="-342900">
              <a:lnSpc>
                <a:spcPct val="100000"/>
              </a:lnSpc>
              <a:spcBef>
                <a:spcPts val="870"/>
              </a:spcBef>
              <a:buFont typeface="Arial"/>
              <a:buChar char="•"/>
              <a:tabLst>
                <a:tab pos="354965" algn="l"/>
                <a:tab pos="355600" algn="l"/>
              </a:tabLst>
            </a:pPr>
            <a:r>
              <a:rPr sz="3200" dirty="0">
                <a:latin typeface="Times New Roman"/>
                <a:cs typeface="Times New Roman"/>
              </a:rPr>
              <a:t>Strings are </a:t>
            </a:r>
            <a:r>
              <a:rPr sz="3200" dirty="0">
                <a:solidFill>
                  <a:srgbClr val="FF0000"/>
                </a:solidFill>
                <a:latin typeface="Times New Roman"/>
                <a:cs typeface="Times New Roman"/>
              </a:rPr>
              <a:t>immutable character</a:t>
            </a:r>
            <a:r>
              <a:rPr sz="3200" spc="-90" dirty="0">
                <a:solidFill>
                  <a:srgbClr val="FF0000"/>
                </a:solidFill>
                <a:latin typeface="Times New Roman"/>
                <a:cs typeface="Times New Roman"/>
              </a:rPr>
              <a:t> </a:t>
            </a:r>
            <a:r>
              <a:rPr sz="3200" spc="5" dirty="0">
                <a:solidFill>
                  <a:srgbClr val="FF0000"/>
                </a:solidFill>
                <a:latin typeface="Times New Roman"/>
                <a:cs typeface="Times New Roman"/>
              </a:rPr>
              <a:t>sets</a:t>
            </a:r>
            <a:r>
              <a:rPr sz="3200" spc="5" dirty="0">
                <a:latin typeface="Times New Roman"/>
                <a:cs typeface="Times New Roman"/>
              </a:rPr>
              <a:t>.</a:t>
            </a:r>
            <a:endParaRPr sz="3200" dirty="0">
              <a:latin typeface="Times New Roman"/>
              <a:cs typeface="Times New Roman"/>
            </a:endParaRPr>
          </a:p>
          <a:p>
            <a:pPr marL="355600" marR="5080" indent="-342900">
              <a:lnSpc>
                <a:spcPct val="100000"/>
              </a:lnSpc>
              <a:spcBef>
                <a:spcPts val="765"/>
              </a:spcBef>
              <a:buFont typeface="Arial"/>
              <a:buChar char="•"/>
              <a:tabLst>
                <a:tab pos="354965" algn="l"/>
                <a:tab pos="355600" algn="l"/>
              </a:tabLst>
            </a:pPr>
            <a:r>
              <a:rPr sz="3200" dirty="0">
                <a:latin typeface="Times New Roman"/>
                <a:cs typeface="Times New Roman"/>
              </a:rPr>
              <a:t>Once a string is generated, </a:t>
            </a:r>
            <a:r>
              <a:rPr sz="3200" dirty="0">
                <a:solidFill>
                  <a:srgbClr val="FF0000"/>
                </a:solidFill>
                <a:latin typeface="Times New Roman"/>
                <a:cs typeface="Times New Roman"/>
              </a:rPr>
              <a:t>you cannot</a:t>
            </a:r>
            <a:r>
              <a:rPr sz="3200" spc="-90" dirty="0">
                <a:solidFill>
                  <a:srgbClr val="FF0000"/>
                </a:solidFill>
                <a:latin typeface="Times New Roman"/>
                <a:cs typeface="Times New Roman"/>
              </a:rPr>
              <a:t> </a:t>
            </a:r>
            <a:r>
              <a:rPr sz="3200" dirty="0">
                <a:solidFill>
                  <a:srgbClr val="FF0000"/>
                </a:solidFill>
                <a:latin typeface="Times New Roman"/>
                <a:cs typeface="Times New Roman"/>
              </a:rPr>
              <a:t>change  any character within the</a:t>
            </a:r>
            <a:r>
              <a:rPr sz="3200" spc="-60" dirty="0">
                <a:solidFill>
                  <a:srgbClr val="FF0000"/>
                </a:solidFill>
                <a:latin typeface="Times New Roman"/>
                <a:cs typeface="Times New Roman"/>
              </a:rPr>
              <a:t> </a:t>
            </a:r>
            <a:r>
              <a:rPr sz="3200" dirty="0">
                <a:solidFill>
                  <a:srgbClr val="FF0000"/>
                </a:solidFill>
                <a:latin typeface="Times New Roman"/>
                <a:cs typeface="Times New Roman"/>
              </a:rPr>
              <a:t>string</a:t>
            </a:r>
            <a:r>
              <a:rPr sz="3200" dirty="0">
                <a:latin typeface="Times New Roman"/>
                <a:cs typeface="Times New Roman"/>
              </a:rPr>
              <a:t>.</a:t>
            </a:r>
          </a:p>
        </p:txBody>
      </p:sp>
      <p:sp>
        <p:nvSpPr>
          <p:cNvPr id="4" name="object 4"/>
          <p:cNvSpPr/>
          <p:nvPr/>
        </p:nvSpPr>
        <p:spPr>
          <a:xfrm>
            <a:off x="187452" y="3352800"/>
            <a:ext cx="8133969" cy="28194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762620" y="121577"/>
            <a:ext cx="1381378" cy="41182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5464" y="566324"/>
            <a:ext cx="5055235" cy="521297"/>
          </a:xfrm>
          <a:prstGeom prst="rect">
            <a:avLst/>
          </a:prstGeom>
        </p:spPr>
        <p:txBody>
          <a:bodyPr vert="horz" wrap="square" lIns="0" tIns="13335" rIns="0" bIns="0" rtlCol="0">
            <a:spAutoFit/>
          </a:bodyPr>
          <a:lstStyle/>
          <a:p>
            <a:pPr marL="12700">
              <a:lnSpc>
                <a:spcPct val="100000"/>
              </a:lnSpc>
              <a:spcBef>
                <a:spcPts val="105"/>
              </a:spcBef>
            </a:pPr>
            <a:r>
              <a:rPr spc="114" dirty="0">
                <a:latin typeface="Times New Roman" panose="02020603050405020304" pitchFamily="18" charset="0"/>
                <a:cs typeface="Times New Roman" panose="02020603050405020304" pitchFamily="18" charset="0"/>
              </a:rPr>
              <a:t>String</a:t>
            </a:r>
            <a:r>
              <a:rPr spc="-285" dirty="0">
                <a:latin typeface="Times New Roman" panose="02020603050405020304" pitchFamily="18" charset="0"/>
                <a:cs typeface="Times New Roman" panose="02020603050405020304" pitchFamily="18" charset="0"/>
              </a:rPr>
              <a:t> </a:t>
            </a:r>
            <a:r>
              <a:rPr lang="en-IN" spc="-285" dirty="0">
                <a:latin typeface="Times New Roman" panose="02020603050405020304" pitchFamily="18" charset="0"/>
                <a:cs typeface="Times New Roman" panose="02020603050405020304" pitchFamily="18" charset="0"/>
              </a:rPr>
              <a:t> </a:t>
            </a:r>
            <a:r>
              <a:rPr spc="195" dirty="0" err="1">
                <a:latin typeface="Times New Roman" panose="02020603050405020304" pitchFamily="18" charset="0"/>
                <a:cs typeface="Times New Roman" panose="02020603050405020304" pitchFamily="18" charset="0"/>
              </a:rPr>
              <a:t>Comparision</a:t>
            </a:r>
            <a:endParaRPr spc="195"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3" name="object 3"/>
          <p:cNvSpPr txBox="1"/>
          <p:nvPr/>
        </p:nvSpPr>
        <p:spPr>
          <a:xfrm>
            <a:off x="535940" y="1619833"/>
            <a:ext cx="8066405" cy="2075180"/>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spc="-125" dirty="0">
                <a:latin typeface="Times New Roman"/>
                <a:cs typeface="Times New Roman"/>
              </a:rPr>
              <a:t>We </a:t>
            </a:r>
            <a:r>
              <a:rPr sz="3200" dirty="0">
                <a:latin typeface="Times New Roman"/>
                <a:cs typeface="Times New Roman"/>
              </a:rPr>
              <a:t>can compare two strings using </a:t>
            </a:r>
            <a:r>
              <a:rPr sz="3200" dirty="0">
                <a:solidFill>
                  <a:srgbClr val="FF0000"/>
                </a:solidFill>
                <a:latin typeface="Times New Roman"/>
                <a:cs typeface="Times New Roman"/>
              </a:rPr>
              <a:t>comparision  operators such as ==, !=, &lt;,&lt;=,&gt;,</a:t>
            </a:r>
            <a:r>
              <a:rPr sz="3200" spc="-135" dirty="0">
                <a:solidFill>
                  <a:srgbClr val="FF0000"/>
                </a:solidFill>
                <a:latin typeface="Times New Roman"/>
                <a:cs typeface="Times New Roman"/>
              </a:rPr>
              <a:t> </a:t>
            </a:r>
            <a:r>
              <a:rPr sz="3200" dirty="0">
                <a:solidFill>
                  <a:srgbClr val="FF0000"/>
                </a:solidFill>
                <a:latin typeface="Times New Roman"/>
                <a:cs typeface="Times New Roman"/>
              </a:rPr>
              <a:t>&gt;=</a:t>
            </a:r>
            <a:endParaRPr sz="3200">
              <a:latin typeface="Times New Roman"/>
              <a:cs typeface="Times New Roman"/>
            </a:endParaRPr>
          </a:p>
          <a:p>
            <a:pPr marL="355600" marR="1323975" indent="-342900">
              <a:lnSpc>
                <a:spcPct val="100000"/>
              </a:lnSpc>
              <a:spcBef>
                <a:spcPts val="770"/>
              </a:spcBef>
              <a:buFont typeface="Arial"/>
              <a:buChar char="•"/>
              <a:tabLst>
                <a:tab pos="354965" algn="l"/>
                <a:tab pos="355600" algn="l"/>
              </a:tabLst>
            </a:pPr>
            <a:r>
              <a:rPr sz="3200" dirty="0">
                <a:latin typeface="Times New Roman"/>
                <a:cs typeface="Times New Roman"/>
              </a:rPr>
              <a:t>Python compares strings based on</a:t>
            </a:r>
            <a:r>
              <a:rPr sz="3200" spc="-110" dirty="0">
                <a:latin typeface="Times New Roman"/>
                <a:cs typeface="Times New Roman"/>
              </a:rPr>
              <a:t> </a:t>
            </a:r>
            <a:r>
              <a:rPr sz="3200" dirty="0">
                <a:latin typeface="Times New Roman"/>
                <a:cs typeface="Times New Roman"/>
              </a:rPr>
              <a:t>their  corresponding ASCII</a:t>
            </a:r>
            <a:r>
              <a:rPr sz="3200" spc="-235" dirty="0">
                <a:latin typeface="Times New Roman"/>
                <a:cs typeface="Times New Roman"/>
              </a:rPr>
              <a:t> </a:t>
            </a:r>
            <a:r>
              <a:rPr sz="3200" dirty="0">
                <a:latin typeface="Times New Roman"/>
                <a:cs typeface="Times New Roman"/>
              </a:rPr>
              <a:t>values.</a:t>
            </a:r>
            <a:endParaRPr sz="32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797" y="566324"/>
            <a:ext cx="7915275" cy="521297"/>
          </a:xfrm>
          <a:prstGeom prst="rect">
            <a:avLst/>
          </a:prstGeom>
        </p:spPr>
        <p:txBody>
          <a:bodyPr vert="horz" wrap="square" lIns="0" tIns="13335" rIns="0" bIns="0" rtlCol="0">
            <a:spAutoFit/>
          </a:bodyPr>
          <a:lstStyle/>
          <a:p>
            <a:pPr marL="12700">
              <a:lnSpc>
                <a:spcPct val="100000"/>
              </a:lnSpc>
              <a:spcBef>
                <a:spcPts val="105"/>
              </a:spcBef>
            </a:pPr>
            <a:r>
              <a:rPr spc="175" dirty="0">
                <a:latin typeface="Times New Roman" panose="02020603050405020304" pitchFamily="18" charset="0"/>
                <a:cs typeface="Times New Roman" panose="02020603050405020304" pitchFamily="18" charset="0"/>
              </a:rPr>
              <a:t>Example </a:t>
            </a:r>
            <a:r>
              <a:rPr spc="-90" dirty="0">
                <a:latin typeface="Times New Roman" panose="02020603050405020304" pitchFamily="18" charset="0"/>
                <a:cs typeface="Times New Roman" panose="02020603050405020304" pitchFamily="18" charset="0"/>
              </a:rPr>
              <a:t>of </a:t>
            </a:r>
            <a:r>
              <a:rPr lang="en-IN" spc="-90" dirty="0">
                <a:latin typeface="Times New Roman" panose="02020603050405020304" pitchFamily="18" charset="0"/>
                <a:cs typeface="Times New Roman" panose="02020603050405020304" pitchFamily="18" charset="0"/>
              </a:rPr>
              <a:t> </a:t>
            </a:r>
            <a:r>
              <a:rPr lang="en-IN" spc="120" dirty="0">
                <a:latin typeface="Times New Roman" panose="02020603050405020304" pitchFamily="18" charset="0"/>
                <a:cs typeface="Times New Roman" panose="02020603050405020304" pitchFamily="18" charset="0"/>
              </a:rPr>
              <a:t>S</a:t>
            </a:r>
            <a:r>
              <a:rPr spc="120" dirty="0" err="1">
                <a:latin typeface="Times New Roman" panose="02020603050405020304" pitchFamily="18" charset="0"/>
                <a:cs typeface="Times New Roman" panose="02020603050405020304" pitchFamily="18" charset="0"/>
              </a:rPr>
              <a:t>tring</a:t>
            </a:r>
            <a:r>
              <a:rPr lang="en-IN" spc="120" dirty="0">
                <a:latin typeface="Times New Roman" panose="02020603050405020304" pitchFamily="18" charset="0"/>
                <a:cs typeface="Times New Roman" panose="02020603050405020304" pitchFamily="18" charset="0"/>
              </a:rPr>
              <a:t> </a:t>
            </a:r>
            <a:r>
              <a:rPr spc="-850" dirty="0">
                <a:latin typeface="Times New Roman" panose="02020603050405020304" pitchFamily="18" charset="0"/>
                <a:cs typeface="Times New Roman" panose="02020603050405020304" pitchFamily="18" charset="0"/>
              </a:rPr>
              <a:t> </a:t>
            </a:r>
            <a:r>
              <a:rPr lang="en-IN" spc="140" dirty="0">
                <a:latin typeface="Times New Roman" panose="02020603050405020304" pitchFamily="18" charset="0"/>
                <a:cs typeface="Times New Roman" panose="02020603050405020304" pitchFamily="18" charset="0"/>
              </a:rPr>
              <a:t>comparison</a:t>
            </a:r>
            <a:endParaRPr spc="14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3" name="object 3"/>
          <p:cNvSpPr txBox="1"/>
          <p:nvPr/>
        </p:nvSpPr>
        <p:spPr>
          <a:xfrm>
            <a:off x="535940" y="1522895"/>
            <a:ext cx="5559425" cy="2952115"/>
          </a:xfrm>
          <a:prstGeom prst="rect">
            <a:avLst/>
          </a:prstGeom>
        </p:spPr>
        <p:txBody>
          <a:bodyPr vert="horz" wrap="square" lIns="0" tIns="12700" rIns="0" bIns="0" rtlCol="0">
            <a:spAutoFit/>
          </a:bodyPr>
          <a:lstStyle/>
          <a:p>
            <a:pPr marL="12700" marR="3460115">
              <a:lnSpc>
                <a:spcPct val="120000"/>
              </a:lnSpc>
              <a:spcBef>
                <a:spcPts val="100"/>
              </a:spcBef>
            </a:pPr>
            <a:r>
              <a:rPr sz="3200" dirty="0">
                <a:latin typeface="Times New Roman"/>
                <a:cs typeface="Times New Roman"/>
              </a:rPr>
              <a:t>str1="</a:t>
            </a:r>
            <a:r>
              <a:rPr sz="3200" spc="5" dirty="0">
                <a:latin typeface="Times New Roman"/>
                <a:cs typeface="Times New Roman"/>
              </a:rPr>
              <a:t>g</a:t>
            </a:r>
            <a:r>
              <a:rPr sz="3200" dirty="0">
                <a:latin typeface="Times New Roman"/>
                <a:cs typeface="Times New Roman"/>
              </a:rPr>
              <a:t>reen"  str2="black"</a:t>
            </a:r>
            <a:endParaRPr sz="3200">
              <a:latin typeface="Times New Roman"/>
              <a:cs typeface="Times New Roman"/>
            </a:endParaRPr>
          </a:p>
          <a:p>
            <a:pPr marL="12700" marR="5080">
              <a:lnSpc>
                <a:spcPct val="120000"/>
              </a:lnSpc>
            </a:pPr>
            <a:r>
              <a:rPr sz="3200" dirty="0">
                <a:latin typeface="Times New Roman"/>
                <a:cs typeface="Times New Roman"/>
              </a:rPr>
              <a:t>print("Is both Equal:",</a:t>
            </a:r>
            <a:r>
              <a:rPr sz="3200" spc="-105" dirty="0">
                <a:latin typeface="Times New Roman"/>
                <a:cs typeface="Times New Roman"/>
              </a:rPr>
              <a:t> </a:t>
            </a:r>
            <a:r>
              <a:rPr sz="3200" dirty="0">
                <a:latin typeface="Times New Roman"/>
                <a:cs typeface="Times New Roman"/>
              </a:rPr>
              <a:t>str1==str2)  print("Is str1&gt; str2:", str1&gt;str2)  print("Is str1&lt; str2:",</a:t>
            </a:r>
            <a:r>
              <a:rPr sz="3200" spc="-70" dirty="0">
                <a:latin typeface="Times New Roman"/>
                <a:cs typeface="Times New Roman"/>
              </a:rPr>
              <a:t> </a:t>
            </a:r>
            <a:r>
              <a:rPr sz="3200" dirty="0">
                <a:latin typeface="Times New Roman"/>
                <a:cs typeface="Times New Roman"/>
              </a:rPr>
              <a:t>str1&lt;str2)</a:t>
            </a:r>
            <a:endParaRPr sz="3200">
              <a:latin typeface="Times New Roman"/>
              <a:cs typeface="Times New Roman"/>
            </a:endParaRPr>
          </a:p>
        </p:txBody>
      </p:sp>
      <p:grpSp>
        <p:nvGrpSpPr>
          <p:cNvPr id="4" name="object 4"/>
          <p:cNvGrpSpPr/>
          <p:nvPr/>
        </p:nvGrpSpPr>
        <p:grpSpPr>
          <a:xfrm>
            <a:off x="6007100" y="4787836"/>
            <a:ext cx="2311400" cy="1503045"/>
            <a:chOff x="6007100" y="4787836"/>
            <a:chExt cx="2311400" cy="1503045"/>
          </a:xfrm>
        </p:grpSpPr>
        <p:sp>
          <p:nvSpPr>
            <p:cNvPr id="5" name="object 5"/>
            <p:cNvSpPr/>
            <p:nvPr/>
          </p:nvSpPr>
          <p:spPr>
            <a:xfrm>
              <a:off x="6019800" y="4800536"/>
              <a:ext cx="2286000" cy="1477645"/>
            </a:xfrm>
            <a:custGeom>
              <a:avLst/>
              <a:gdLst/>
              <a:ahLst/>
              <a:cxnLst/>
              <a:rect l="l" t="t" r="r" b="b"/>
              <a:pathLst>
                <a:path w="2286000" h="1477645">
                  <a:moveTo>
                    <a:pt x="2286000" y="0"/>
                  </a:moveTo>
                  <a:lnTo>
                    <a:pt x="0" y="0"/>
                  </a:lnTo>
                  <a:lnTo>
                    <a:pt x="0" y="1477391"/>
                  </a:lnTo>
                  <a:lnTo>
                    <a:pt x="2286000" y="1477391"/>
                  </a:lnTo>
                  <a:lnTo>
                    <a:pt x="2286000" y="0"/>
                  </a:lnTo>
                  <a:close/>
                </a:path>
              </a:pathLst>
            </a:custGeom>
            <a:solidFill>
              <a:srgbClr val="FFFFFF"/>
            </a:solidFill>
          </p:spPr>
          <p:txBody>
            <a:bodyPr wrap="square" lIns="0" tIns="0" rIns="0" bIns="0" rtlCol="0"/>
            <a:lstStyle/>
            <a:p>
              <a:endParaRPr/>
            </a:p>
          </p:txBody>
        </p:sp>
        <p:sp>
          <p:nvSpPr>
            <p:cNvPr id="6" name="object 6"/>
            <p:cNvSpPr/>
            <p:nvPr/>
          </p:nvSpPr>
          <p:spPr>
            <a:xfrm>
              <a:off x="6019800" y="4800536"/>
              <a:ext cx="2286000" cy="1477645"/>
            </a:xfrm>
            <a:custGeom>
              <a:avLst/>
              <a:gdLst/>
              <a:ahLst/>
              <a:cxnLst/>
              <a:rect l="l" t="t" r="r" b="b"/>
              <a:pathLst>
                <a:path w="2286000" h="1477645">
                  <a:moveTo>
                    <a:pt x="0" y="1477391"/>
                  </a:moveTo>
                  <a:lnTo>
                    <a:pt x="2286000" y="1477391"/>
                  </a:lnTo>
                  <a:lnTo>
                    <a:pt x="2286000" y="0"/>
                  </a:lnTo>
                  <a:lnTo>
                    <a:pt x="0" y="0"/>
                  </a:lnTo>
                  <a:lnTo>
                    <a:pt x="0" y="1477391"/>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6019800" y="4800536"/>
            <a:ext cx="2286000" cy="1477645"/>
          </a:xfrm>
          <a:prstGeom prst="rect">
            <a:avLst/>
          </a:prstGeom>
        </p:spPr>
        <p:txBody>
          <a:bodyPr vert="horz" wrap="square" lIns="0" tIns="31750" rIns="0" bIns="0" rtlCol="0">
            <a:spAutoFit/>
          </a:bodyPr>
          <a:lstStyle/>
          <a:p>
            <a:pPr marL="92075">
              <a:lnSpc>
                <a:spcPct val="100000"/>
              </a:lnSpc>
              <a:spcBef>
                <a:spcPts val="250"/>
              </a:spcBef>
            </a:pPr>
            <a:r>
              <a:rPr sz="1800" spc="-25" dirty="0">
                <a:latin typeface="Carlito"/>
                <a:cs typeface="Carlito"/>
              </a:rPr>
              <a:t>OUTPUT:</a:t>
            </a:r>
            <a:endParaRPr sz="1800">
              <a:latin typeface="Carlito"/>
              <a:cs typeface="Carlito"/>
            </a:endParaRPr>
          </a:p>
          <a:p>
            <a:pPr>
              <a:lnSpc>
                <a:spcPct val="100000"/>
              </a:lnSpc>
              <a:spcBef>
                <a:spcPts val="20"/>
              </a:spcBef>
            </a:pPr>
            <a:endParaRPr sz="1750">
              <a:latin typeface="Carlito"/>
              <a:cs typeface="Carlito"/>
            </a:endParaRPr>
          </a:p>
          <a:p>
            <a:pPr marL="92075" marR="409575">
              <a:lnSpc>
                <a:spcPct val="100000"/>
              </a:lnSpc>
            </a:pPr>
            <a:r>
              <a:rPr sz="1800" dirty="0">
                <a:latin typeface="Carlito"/>
                <a:cs typeface="Carlito"/>
              </a:rPr>
              <a:t>Is </a:t>
            </a:r>
            <a:r>
              <a:rPr sz="1800" spc="-5" dirty="0">
                <a:latin typeface="Carlito"/>
                <a:cs typeface="Carlito"/>
              </a:rPr>
              <a:t>both </a:t>
            </a:r>
            <a:r>
              <a:rPr sz="1800" spc="-10" dirty="0">
                <a:latin typeface="Carlito"/>
                <a:cs typeface="Carlito"/>
              </a:rPr>
              <a:t>Equal:</a:t>
            </a:r>
            <a:r>
              <a:rPr sz="1800" spc="-65" dirty="0">
                <a:latin typeface="Carlito"/>
                <a:cs typeface="Carlito"/>
              </a:rPr>
              <a:t> </a:t>
            </a:r>
            <a:r>
              <a:rPr sz="1800" spc="-10" dirty="0">
                <a:latin typeface="Carlito"/>
                <a:cs typeface="Carlito"/>
              </a:rPr>
              <a:t>False  </a:t>
            </a:r>
            <a:r>
              <a:rPr sz="1800" dirty="0">
                <a:latin typeface="Carlito"/>
                <a:cs typeface="Carlito"/>
              </a:rPr>
              <a:t>Is </a:t>
            </a:r>
            <a:r>
              <a:rPr sz="1800" spc="-10" dirty="0">
                <a:latin typeface="Carlito"/>
                <a:cs typeface="Carlito"/>
              </a:rPr>
              <a:t>str1&gt; str2: </a:t>
            </a:r>
            <a:r>
              <a:rPr sz="1800" spc="-30" dirty="0">
                <a:latin typeface="Carlito"/>
                <a:cs typeface="Carlito"/>
              </a:rPr>
              <a:t>True  </a:t>
            </a:r>
            <a:r>
              <a:rPr sz="1800" dirty="0">
                <a:latin typeface="Carlito"/>
                <a:cs typeface="Carlito"/>
              </a:rPr>
              <a:t>Is </a:t>
            </a:r>
            <a:r>
              <a:rPr sz="1800" spc="-10" dirty="0">
                <a:latin typeface="Carlito"/>
                <a:cs typeface="Carlito"/>
              </a:rPr>
              <a:t>str1&lt; str2:</a:t>
            </a:r>
            <a:r>
              <a:rPr sz="1800" spc="-15" dirty="0">
                <a:latin typeface="Carlito"/>
                <a:cs typeface="Carlito"/>
              </a:rPr>
              <a:t> False</a:t>
            </a:r>
            <a:endParaRPr sz="180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3698" y="566324"/>
            <a:ext cx="6757034" cy="521297"/>
          </a:xfrm>
          <a:prstGeom prst="rect">
            <a:avLst/>
          </a:prstGeom>
        </p:spPr>
        <p:txBody>
          <a:bodyPr vert="horz" wrap="square" lIns="0" tIns="13335" rIns="0" bIns="0" rtlCol="0">
            <a:spAutoFit/>
          </a:bodyPr>
          <a:lstStyle/>
          <a:p>
            <a:pPr marL="12700">
              <a:lnSpc>
                <a:spcPct val="100000"/>
              </a:lnSpc>
              <a:spcBef>
                <a:spcPts val="105"/>
              </a:spcBef>
            </a:pPr>
            <a:r>
              <a:rPr spc="114" dirty="0">
                <a:latin typeface="Times New Roman" panose="02020603050405020304" pitchFamily="18" charset="0"/>
                <a:cs typeface="Times New Roman" panose="02020603050405020304" pitchFamily="18" charset="0"/>
              </a:rPr>
              <a:t>String </a:t>
            </a:r>
            <a:r>
              <a:rPr dirty="0">
                <a:latin typeface="Times New Roman" panose="02020603050405020304" pitchFamily="18" charset="0"/>
                <a:cs typeface="Times New Roman" panose="02020603050405020304" pitchFamily="18" charset="0"/>
              </a:rPr>
              <a:t>formatting</a:t>
            </a:r>
            <a:r>
              <a:rPr spc="-595" dirty="0">
                <a:latin typeface="Times New Roman" panose="02020603050405020304" pitchFamily="18" charset="0"/>
                <a:cs typeface="Times New Roman" panose="02020603050405020304" pitchFamily="18" charset="0"/>
              </a:rPr>
              <a:t> </a:t>
            </a:r>
            <a:r>
              <a:rPr lang="en-IN" spc="-595" dirty="0">
                <a:latin typeface="Times New Roman" panose="02020603050405020304" pitchFamily="18" charset="0"/>
                <a:cs typeface="Times New Roman" panose="02020603050405020304" pitchFamily="18" charset="0"/>
              </a:rPr>
              <a:t> </a:t>
            </a:r>
            <a:r>
              <a:rPr spc="60" dirty="0">
                <a:latin typeface="Times New Roman" panose="02020603050405020304" pitchFamily="18" charset="0"/>
                <a:cs typeface="Times New Roman" panose="02020603050405020304" pitchFamily="18" charset="0"/>
              </a:rPr>
              <a:t>operator</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3" name="object 3"/>
          <p:cNvSpPr txBox="1"/>
          <p:nvPr/>
        </p:nvSpPr>
        <p:spPr>
          <a:xfrm>
            <a:off x="535940" y="1619833"/>
            <a:ext cx="7287259" cy="4363374"/>
          </a:xfrm>
          <a:prstGeom prst="rect">
            <a:avLst/>
          </a:prstGeom>
        </p:spPr>
        <p:txBody>
          <a:bodyPr vert="horz" wrap="square" lIns="0" tIns="13335" rIns="0" bIns="0" rtlCol="0">
            <a:spAutoFit/>
          </a:bodyPr>
          <a:lstStyle/>
          <a:p>
            <a:pPr marL="355600" marR="219710" indent="-342900">
              <a:lnSpc>
                <a:spcPct val="100000"/>
              </a:lnSpc>
              <a:spcBef>
                <a:spcPts val="105"/>
              </a:spcBef>
              <a:buFont typeface="Arial"/>
              <a:buChar char="•"/>
              <a:tabLst>
                <a:tab pos="354965" algn="l"/>
                <a:tab pos="355600" algn="l"/>
              </a:tabLst>
            </a:pPr>
            <a:r>
              <a:rPr sz="3200" dirty="0">
                <a:latin typeface="Times New Roman"/>
                <a:cs typeface="Times New Roman"/>
              </a:rPr>
              <a:t>String formatting operator </a:t>
            </a:r>
            <a:r>
              <a:rPr sz="3200" spc="5" dirty="0">
                <a:solidFill>
                  <a:srgbClr val="FF0000"/>
                </a:solidFill>
                <a:latin typeface="Times New Roman"/>
                <a:cs typeface="Times New Roman"/>
              </a:rPr>
              <a:t>% </a:t>
            </a:r>
            <a:r>
              <a:rPr sz="3200" dirty="0">
                <a:latin typeface="Times New Roman"/>
                <a:cs typeface="Times New Roman"/>
              </a:rPr>
              <a:t>is unique</a:t>
            </a:r>
            <a:r>
              <a:rPr sz="3200" spc="-140" dirty="0">
                <a:latin typeface="Times New Roman"/>
                <a:cs typeface="Times New Roman"/>
              </a:rPr>
              <a:t> </a:t>
            </a:r>
            <a:r>
              <a:rPr sz="3200" dirty="0">
                <a:latin typeface="Times New Roman"/>
                <a:cs typeface="Times New Roman"/>
              </a:rPr>
              <a:t>to  strings.</a:t>
            </a:r>
          </a:p>
          <a:p>
            <a:pPr marL="355600" indent="-342900">
              <a:lnSpc>
                <a:spcPct val="100000"/>
              </a:lnSpc>
              <a:spcBef>
                <a:spcPts val="770"/>
              </a:spcBef>
              <a:buFont typeface="Arial"/>
              <a:buChar char="•"/>
              <a:tabLst>
                <a:tab pos="354965" algn="l"/>
                <a:tab pos="355600" algn="l"/>
              </a:tabLst>
            </a:pPr>
            <a:r>
              <a:rPr sz="3200" b="1" dirty="0">
                <a:latin typeface="Times New Roman"/>
                <a:cs typeface="Times New Roman"/>
              </a:rPr>
              <a:t>Example:</a:t>
            </a:r>
            <a:endParaRPr sz="3200" dirty="0">
              <a:latin typeface="Times New Roman"/>
              <a:cs typeface="Times New Roman"/>
            </a:endParaRPr>
          </a:p>
          <a:p>
            <a:pPr marL="12700" marR="329565">
              <a:lnSpc>
                <a:spcPct val="100000"/>
              </a:lnSpc>
              <a:spcBef>
                <a:spcPts val="770"/>
              </a:spcBef>
            </a:pPr>
            <a:r>
              <a:rPr sz="3200" dirty="0">
                <a:latin typeface="Times New Roman"/>
                <a:cs typeface="Times New Roman"/>
              </a:rPr>
              <a:t>print(</a:t>
            </a:r>
            <a:r>
              <a:rPr sz="3200" b="1" dirty="0">
                <a:solidFill>
                  <a:srgbClr val="00AF50"/>
                </a:solidFill>
                <a:latin typeface="Times New Roman"/>
                <a:cs typeface="Times New Roman"/>
              </a:rPr>
              <a:t>"My name is </a:t>
            </a:r>
            <a:r>
              <a:rPr sz="3200" b="1" dirty="0">
                <a:solidFill>
                  <a:srgbClr val="FF0000"/>
                </a:solidFill>
                <a:latin typeface="Times New Roman"/>
                <a:cs typeface="Times New Roman"/>
              </a:rPr>
              <a:t>%s </a:t>
            </a:r>
            <a:r>
              <a:rPr sz="3200" b="1" dirty="0">
                <a:solidFill>
                  <a:srgbClr val="00AF50"/>
                </a:solidFill>
                <a:latin typeface="Times New Roman"/>
                <a:cs typeface="Times New Roman"/>
              </a:rPr>
              <a:t>and </a:t>
            </a:r>
            <a:r>
              <a:rPr lang="en-IN" sz="3200" b="1" dirty="0">
                <a:solidFill>
                  <a:srgbClr val="00AF50"/>
                </a:solidFill>
                <a:latin typeface="Times New Roman"/>
                <a:cs typeface="Times New Roman"/>
              </a:rPr>
              <a:t>I</a:t>
            </a:r>
            <a:r>
              <a:rPr sz="3200" b="1" dirty="0">
                <a:solidFill>
                  <a:srgbClr val="00AF50"/>
                </a:solidFill>
                <a:latin typeface="Times New Roman"/>
                <a:cs typeface="Times New Roman"/>
              </a:rPr>
              <a:t> </a:t>
            </a:r>
            <a:r>
              <a:rPr sz="3200" b="1" spc="-10" dirty="0">
                <a:solidFill>
                  <a:srgbClr val="00AF50"/>
                </a:solidFill>
                <a:latin typeface="Times New Roman"/>
                <a:cs typeface="Times New Roman"/>
              </a:rPr>
              <a:t>secured</a:t>
            </a:r>
            <a:r>
              <a:rPr sz="3200" b="1" spc="-95" dirty="0">
                <a:solidFill>
                  <a:srgbClr val="00AF50"/>
                </a:solidFill>
                <a:latin typeface="Times New Roman"/>
                <a:cs typeface="Times New Roman"/>
              </a:rPr>
              <a:t> </a:t>
            </a:r>
            <a:r>
              <a:rPr sz="3200" b="1" spc="-5" dirty="0">
                <a:solidFill>
                  <a:srgbClr val="FF0000"/>
                </a:solidFill>
                <a:latin typeface="Times New Roman"/>
                <a:cs typeface="Times New Roman"/>
              </a:rPr>
              <a:t>%d  </a:t>
            </a:r>
            <a:r>
              <a:rPr sz="3200" b="1" dirty="0">
                <a:solidFill>
                  <a:srgbClr val="00AF50"/>
                </a:solidFill>
                <a:latin typeface="Times New Roman"/>
                <a:cs typeface="Times New Roman"/>
              </a:rPr>
              <a:t>marks in </a:t>
            </a:r>
            <a:r>
              <a:rPr sz="3200" b="1" spc="-5" dirty="0">
                <a:solidFill>
                  <a:srgbClr val="00AF50"/>
                </a:solidFill>
                <a:latin typeface="Times New Roman"/>
                <a:cs typeface="Times New Roman"/>
              </a:rPr>
              <a:t>python” </a:t>
            </a:r>
            <a:r>
              <a:rPr sz="3200" dirty="0">
                <a:solidFill>
                  <a:srgbClr val="FF0000"/>
                </a:solidFill>
                <a:latin typeface="Times New Roman"/>
                <a:cs typeface="Times New Roman"/>
              </a:rPr>
              <a:t>%</a:t>
            </a:r>
            <a:r>
              <a:rPr sz="3200" spc="-55" dirty="0">
                <a:solidFill>
                  <a:srgbClr val="FF0000"/>
                </a:solidFill>
                <a:latin typeface="Times New Roman"/>
                <a:cs typeface="Times New Roman"/>
              </a:rPr>
              <a:t> </a:t>
            </a:r>
            <a:r>
              <a:rPr sz="3200" dirty="0">
                <a:latin typeface="Times New Roman"/>
                <a:cs typeface="Times New Roman"/>
              </a:rPr>
              <a:t>("</a:t>
            </a:r>
            <a:r>
              <a:rPr lang="en-IN" sz="3200" dirty="0">
                <a:latin typeface="Times New Roman"/>
                <a:cs typeface="Times New Roman"/>
              </a:rPr>
              <a:t>Yogesh</a:t>
            </a:r>
            <a:r>
              <a:rPr sz="3200" dirty="0">
                <a:latin typeface="Times New Roman"/>
                <a:cs typeface="Times New Roman"/>
              </a:rPr>
              <a:t>",92))</a:t>
            </a:r>
          </a:p>
          <a:p>
            <a:pPr marL="355600" indent="-342900">
              <a:lnSpc>
                <a:spcPct val="100000"/>
              </a:lnSpc>
              <a:spcBef>
                <a:spcPts val="770"/>
              </a:spcBef>
              <a:buFont typeface="Arial"/>
              <a:buChar char="•"/>
              <a:tabLst>
                <a:tab pos="354965" algn="l"/>
                <a:tab pos="355600" algn="l"/>
              </a:tabLst>
            </a:pPr>
            <a:r>
              <a:rPr sz="3200" b="1" spc="-5" dirty="0">
                <a:latin typeface="Times New Roman"/>
                <a:cs typeface="Times New Roman"/>
              </a:rPr>
              <a:t>Output:</a:t>
            </a:r>
            <a:endParaRPr sz="3200" dirty="0">
              <a:latin typeface="Times New Roman"/>
              <a:cs typeface="Times New Roman"/>
            </a:endParaRPr>
          </a:p>
          <a:p>
            <a:pPr marL="12700" marR="5080">
              <a:lnSpc>
                <a:spcPct val="100000"/>
              </a:lnSpc>
              <a:spcBef>
                <a:spcPts val="765"/>
              </a:spcBef>
            </a:pPr>
            <a:r>
              <a:rPr sz="3200" dirty="0">
                <a:latin typeface="Times New Roman"/>
                <a:cs typeface="Times New Roman"/>
              </a:rPr>
              <a:t>My name is </a:t>
            </a:r>
            <a:r>
              <a:rPr lang="en-IN" sz="3200" dirty="0">
                <a:latin typeface="Times New Roman"/>
                <a:cs typeface="Times New Roman"/>
              </a:rPr>
              <a:t>Yogesh</a:t>
            </a:r>
            <a:r>
              <a:rPr sz="3200" dirty="0">
                <a:latin typeface="Times New Roman"/>
                <a:cs typeface="Times New Roman"/>
              </a:rPr>
              <a:t> and </a:t>
            </a:r>
            <a:r>
              <a:rPr lang="en-IN" sz="3200" dirty="0">
                <a:latin typeface="Times New Roman"/>
                <a:cs typeface="Times New Roman"/>
              </a:rPr>
              <a:t>I</a:t>
            </a:r>
            <a:r>
              <a:rPr sz="3200" dirty="0">
                <a:latin typeface="Times New Roman"/>
                <a:cs typeface="Times New Roman"/>
              </a:rPr>
              <a:t> secured 92 marks</a:t>
            </a:r>
            <a:r>
              <a:rPr sz="3200" spc="-275" dirty="0">
                <a:latin typeface="Times New Roman"/>
                <a:cs typeface="Times New Roman"/>
              </a:rPr>
              <a:t> </a:t>
            </a:r>
            <a:r>
              <a:rPr sz="3200" dirty="0">
                <a:latin typeface="Times New Roman"/>
                <a:cs typeface="Times New Roman"/>
              </a:rPr>
              <a:t>in python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6414" y="566324"/>
            <a:ext cx="7498080" cy="521297"/>
          </a:xfrm>
          <a:prstGeom prst="rect">
            <a:avLst/>
          </a:prstGeom>
        </p:spPr>
        <p:txBody>
          <a:bodyPr vert="horz" wrap="square" lIns="0" tIns="13335" rIns="0" bIns="0" rtlCol="0">
            <a:spAutoFit/>
          </a:bodyPr>
          <a:lstStyle/>
          <a:p>
            <a:pPr marL="12700">
              <a:lnSpc>
                <a:spcPct val="100000"/>
              </a:lnSpc>
              <a:spcBef>
                <a:spcPts val="105"/>
              </a:spcBef>
            </a:pPr>
            <a:r>
              <a:rPr spc="114" dirty="0">
                <a:latin typeface="Times New Roman" panose="02020603050405020304" pitchFamily="18" charset="0"/>
                <a:cs typeface="Times New Roman" panose="02020603050405020304" pitchFamily="18" charset="0"/>
              </a:rPr>
              <a:t>String </a:t>
            </a:r>
            <a:r>
              <a:rPr lang="en-IN" spc="114" dirty="0">
                <a:latin typeface="Times New Roman" panose="02020603050405020304" pitchFamily="18" charset="0"/>
                <a:cs typeface="Times New Roman" panose="02020603050405020304" pitchFamily="18" charset="0"/>
              </a:rPr>
              <a:t>  functions   </a:t>
            </a:r>
            <a:r>
              <a:rPr spc="150" dirty="0">
                <a:latin typeface="Times New Roman" panose="02020603050405020304" pitchFamily="18" charset="0"/>
                <a:cs typeface="Times New Roman" panose="02020603050405020304" pitchFamily="18" charset="0"/>
              </a:rPr>
              <a:t>and</a:t>
            </a:r>
            <a:r>
              <a:rPr spc="-830" dirty="0">
                <a:latin typeface="Times New Roman" panose="02020603050405020304" pitchFamily="18" charset="0"/>
                <a:cs typeface="Times New Roman" panose="02020603050405020304" pitchFamily="18" charset="0"/>
              </a:rPr>
              <a:t> </a:t>
            </a:r>
            <a:r>
              <a:rPr lang="en-IN" spc="-830" dirty="0">
                <a:latin typeface="Times New Roman" panose="02020603050405020304" pitchFamily="18" charset="0"/>
                <a:cs typeface="Times New Roman" panose="02020603050405020304" pitchFamily="18" charset="0"/>
              </a:rPr>
              <a:t>                         	</a:t>
            </a:r>
            <a:r>
              <a:rPr lang="en-IN" spc="90" dirty="0">
                <a:latin typeface="Times New Roman" panose="02020603050405020304" pitchFamily="18" charset="0"/>
                <a:cs typeface="Times New Roman" panose="02020603050405020304" pitchFamily="18" charset="0"/>
              </a:rPr>
              <a:t>methods</a:t>
            </a:r>
            <a:endParaRPr spc="9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graphicFrame>
        <p:nvGraphicFramePr>
          <p:cNvPr id="3" name="object 3"/>
          <p:cNvGraphicFramePr>
            <a:graphicFrameLocks noGrp="1"/>
          </p:cNvGraphicFramePr>
          <p:nvPr/>
        </p:nvGraphicFramePr>
        <p:xfrm>
          <a:off x="450850" y="1593850"/>
          <a:ext cx="8534398" cy="4724400"/>
        </p:xfrm>
        <a:graphic>
          <a:graphicData uri="http://schemas.openxmlformats.org/drawingml/2006/table">
            <a:tbl>
              <a:tblPr firstRow="1" bandRow="1">
                <a:tableStyleId>{2D5ABB26-0587-4C30-8999-92F81FD0307C}</a:tableStyleId>
              </a:tblPr>
              <a:tblGrid>
                <a:gridCol w="1706880">
                  <a:extLst>
                    <a:ext uri="{9D8B030D-6E8A-4147-A177-3AD203B41FA5}">
                      <a16:colId xmlns:a16="http://schemas.microsoft.com/office/drawing/2014/main" val="20000"/>
                    </a:ext>
                  </a:extLst>
                </a:gridCol>
                <a:gridCol w="1706880">
                  <a:extLst>
                    <a:ext uri="{9D8B030D-6E8A-4147-A177-3AD203B41FA5}">
                      <a16:colId xmlns:a16="http://schemas.microsoft.com/office/drawing/2014/main" val="20001"/>
                    </a:ext>
                  </a:extLst>
                </a:gridCol>
                <a:gridCol w="1706880">
                  <a:extLst>
                    <a:ext uri="{9D8B030D-6E8A-4147-A177-3AD203B41FA5}">
                      <a16:colId xmlns:a16="http://schemas.microsoft.com/office/drawing/2014/main" val="20002"/>
                    </a:ext>
                  </a:extLst>
                </a:gridCol>
                <a:gridCol w="1706879">
                  <a:extLst>
                    <a:ext uri="{9D8B030D-6E8A-4147-A177-3AD203B41FA5}">
                      <a16:colId xmlns:a16="http://schemas.microsoft.com/office/drawing/2014/main" val="20003"/>
                    </a:ext>
                  </a:extLst>
                </a:gridCol>
                <a:gridCol w="1706879">
                  <a:extLst>
                    <a:ext uri="{9D8B030D-6E8A-4147-A177-3AD203B41FA5}">
                      <a16:colId xmlns:a16="http://schemas.microsoft.com/office/drawing/2014/main" val="20004"/>
                    </a:ext>
                  </a:extLst>
                </a:gridCol>
              </a:tblGrid>
              <a:tr h="787400">
                <a:tc>
                  <a:txBody>
                    <a:bodyPr/>
                    <a:lstStyle/>
                    <a:p>
                      <a:pPr>
                        <a:lnSpc>
                          <a:spcPct val="100000"/>
                        </a:lnSpc>
                        <a:spcBef>
                          <a:spcPts val="5"/>
                        </a:spcBef>
                      </a:pPr>
                      <a:endParaRPr sz="1700">
                        <a:latin typeface="Times New Roman"/>
                        <a:cs typeface="Times New Roman"/>
                      </a:endParaRPr>
                    </a:p>
                    <a:p>
                      <a:pPr algn="ctr">
                        <a:lnSpc>
                          <a:spcPct val="100000"/>
                        </a:lnSpc>
                      </a:pPr>
                      <a:r>
                        <a:rPr sz="1800" b="1" spc="-5" dirty="0">
                          <a:latin typeface="Times New Roman"/>
                          <a:cs typeface="Times New Roman"/>
                        </a:rPr>
                        <a:t>len()</a:t>
                      </a:r>
                      <a:endParaRPr sz="1800">
                        <a:latin typeface="Times New Roman"/>
                        <a:cs typeface="Times New Roman"/>
                      </a:endParaRPr>
                    </a:p>
                  </a:txBody>
                  <a:tcPr marL="0" marR="0" marT="63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a:lnSpc>
                          <a:spcPct val="100000"/>
                        </a:lnSpc>
                        <a:spcBef>
                          <a:spcPts val="5"/>
                        </a:spcBef>
                      </a:pPr>
                      <a:endParaRPr sz="1700">
                        <a:latin typeface="Times New Roman"/>
                        <a:cs typeface="Times New Roman"/>
                      </a:endParaRPr>
                    </a:p>
                    <a:p>
                      <a:pPr algn="ctr">
                        <a:lnSpc>
                          <a:spcPct val="100000"/>
                        </a:lnSpc>
                      </a:pPr>
                      <a:r>
                        <a:rPr sz="1800" b="1" spc="-5" dirty="0">
                          <a:latin typeface="Times New Roman"/>
                          <a:cs typeface="Times New Roman"/>
                        </a:rPr>
                        <a:t>min()</a:t>
                      </a:r>
                      <a:endParaRPr sz="1800">
                        <a:latin typeface="Times New Roman"/>
                        <a:cs typeface="Times New Roman"/>
                      </a:endParaRPr>
                    </a:p>
                  </a:txBody>
                  <a:tcPr marL="0" marR="0" marT="63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a:lnSpc>
                          <a:spcPct val="100000"/>
                        </a:lnSpc>
                        <a:spcBef>
                          <a:spcPts val="5"/>
                        </a:spcBef>
                      </a:pPr>
                      <a:endParaRPr sz="1700">
                        <a:latin typeface="Times New Roman"/>
                        <a:cs typeface="Times New Roman"/>
                      </a:endParaRPr>
                    </a:p>
                    <a:p>
                      <a:pPr algn="ctr">
                        <a:lnSpc>
                          <a:spcPct val="100000"/>
                        </a:lnSpc>
                      </a:pPr>
                      <a:r>
                        <a:rPr sz="1800" b="1" dirty="0">
                          <a:latin typeface="Times New Roman"/>
                          <a:cs typeface="Times New Roman"/>
                        </a:rPr>
                        <a:t>max()</a:t>
                      </a:r>
                      <a:endParaRPr sz="1800">
                        <a:latin typeface="Times New Roman"/>
                        <a:cs typeface="Times New Roman"/>
                      </a:endParaRPr>
                    </a:p>
                  </a:txBody>
                  <a:tcPr marL="0" marR="0" marT="63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a:lnSpc>
                          <a:spcPct val="100000"/>
                        </a:lnSpc>
                        <a:spcBef>
                          <a:spcPts val="5"/>
                        </a:spcBef>
                      </a:pPr>
                      <a:endParaRPr sz="1700">
                        <a:latin typeface="Times New Roman"/>
                        <a:cs typeface="Times New Roman"/>
                      </a:endParaRPr>
                    </a:p>
                    <a:p>
                      <a:pPr marL="1270" algn="ctr">
                        <a:lnSpc>
                          <a:spcPct val="100000"/>
                        </a:lnSpc>
                      </a:pPr>
                      <a:r>
                        <a:rPr sz="1800" b="1" spc="-5" dirty="0">
                          <a:latin typeface="Times New Roman"/>
                          <a:cs typeface="Times New Roman"/>
                        </a:rPr>
                        <a:t>isalnum()</a:t>
                      </a:r>
                      <a:endParaRPr sz="1800">
                        <a:latin typeface="Times New Roman"/>
                        <a:cs typeface="Times New Roman"/>
                      </a:endParaRPr>
                    </a:p>
                  </a:txBody>
                  <a:tcPr marL="0" marR="0" marT="63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a:lnSpc>
                          <a:spcPct val="100000"/>
                        </a:lnSpc>
                        <a:spcBef>
                          <a:spcPts val="5"/>
                        </a:spcBef>
                      </a:pPr>
                      <a:endParaRPr sz="1700">
                        <a:latin typeface="Times New Roman"/>
                        <a:cs typeface="Times New Roman"/>
                      </a:endParaRPr>
                    </a:p>
                    <a:p>
                      <a:pPr marL="2540" algn="ctr">
                        <a:lnSpc>
                          <a:spcPct val="100000"/>
                        </a:lnSpc>
                      </a:pPr>
                      <a:r>
                        <a:rPr sz="1800" b="1" spc="-5" dirty="0">
                          <a:latin typeface="Times New Roman"/>
                          <a:cs typeface="Times New Roman"/>
                        </a:rPr>
                        <a:t>isalpha()</a:t>
                      </a:r>
                      <a:endParaRPr sz="1800">
                        <a:latin typeface="Times New Roman"/>
                        <a:cs typeface="Times New Roman"/>
                      </a:endParaRPr>
                    </a:p>
                  </a:txBody>
                  <a:tcPr marL="0" marR="0" marT="63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0"/>
                  </a:ext>
                </a:extLst>
              </a:tr>
              <a:tr h="787400">
                <a:tc>
                  <a:txBody>
                    <a:bodyPr/>
                    <a:lstStyle/>
                    <a:p>
                      <a:pPr>
                        <a:lnSpc>
                          <a:spcPct val="100000"/>
                        </a:lnSpc>
                        <a:spcBef>
                          <a:spcPts val="10"/>
                        </a:spcBef>
                      </a:pPr>
                      <a:endParaRPr sz="1700">
                        <a:latin typeface="Times New Roman"/>
                        <a:cs typeface="Times New Roman"/>
                      </a:endParaRPr>
                    </a:p>
                    <a:p>
                      <a:pPr algn="ctr">
                        <a:lnSpc>
                          <a:spcPct val="100000"/>
                        </a:lnSpc>
                      </a:pPr>
                      <a:r>
                        <a:rPr sz="1800" b="1" spc="-5" dirty="0">
                          <a:latin typeface="Times New Roman"/>
                          <a:cs typeface="Times New Roman"/>
                        </a:rPr>
                        <a:t>isdigit()</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spcBef>
                          <a:spcPts val="10"/>
                        </a:spcBef>
                      </a:pPr>
                      <a:endParaRPr sz="1700">
                        <a:latin typeface="Times New Roman"/>
                        <a:cs typeface="Times New Roman"/>
                      </a:endParaRPr>
                    </a:p>
                    <a:p>
                      <a:pPr algn="ctr">
                        <a:lnSpc>
                          <a:spcPct val="100000"/>
                        </a:lnSpc>
                      </a:pPr>
                      <a:r>
                        <a:rPr sz="1800" b="1" dirty="0">
                          <a:latin typeface="Times New Roman"/>
                          <a:cs typeface="Times New Roman"/>
                        </a:rPr>
                        <a:t>islower()</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spcBef>
                          <a:spcPts val="10"/>
                        </a:spcBef>
                      </a:pPr>
                      <a:endParaRPr sz="1700">
                        <a:latin typeface="Times New Roman"/>
                        <a:cs typeface="Times New Roman"/>
                      </a:endParaRPr>
                    </a:p>
                    <a:p>
                      <a:pPr marL="1270" algn="ctr">
                        <a:lnSpc>
                          <a:spcPct val="100000"/>
                        </a:lnSpc>
                      </a:pPr>
                      <a:r>
                        <a:rPr sz="1800" b="1" spc="-5" dirty="0">
                          <a:latin typeface="Times New Roman"/>
                          <a:cs typeface="Times New Roman"/>
                        </a:rPr>
                        <a:t>isuppe()</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spcBef>
                          <a:spcPts val="10"/>
                        </a:spcBef>
                      </a:pPr>
                      <a:endParaRPr sz="1700">
                        <a:latin typeface="Times New Roman"/>
                        <a:cs typeface="Times New Roman"/>
                      </a:endParaRPr>
                    </a:p>
                    <a:p>
                      <a:pPr marL="1270" algn="ctr">
                        <a:lnSpc>
                          <a:spcPct val="100000"/>
                        </a:lnSpc>
                      </a:pPr>
                      <a:r>
                        <a:rPr sz="1800" b="1" spc="-5" dirty="0">
                          <a:latin typeface="Times New Roman"/>
                          <a:cs typeface="Times New Roman"/>
                        </a:rPr>
                        <a:t>isspace()</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spcBef>
                          <a:spcPts val="10"/>
                        </a:spcBef>
                      </a:pPr>
                      <a:endParaRPr sz="1700">
                        <a:latin typeface="Times New Roman"/>
                        <a:cs typeface="Times New Roman"/>
                      </a:endParaRPr>
                    </a:p>
                    <a:p>
                      <a:pPr marL="635" algn="ctr">
                        <a:lnSpc>
                          <a:spcPct val="100000"/>
                        </a:lnSpc>
                      </a:pPr>
                      <a:r>
                        <a:rPr sz="1800" b="1" dirty="0">
                          <a:latin typeface="Times New Roman"/>
                          <a:cs typeface="Times New Roman"/>
                        </a:rPr>
                        <a:t>isidentifier()</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1"/>
                  </a:ext>
                </a:extLst>
              </a:tr>
              <a:tr h="787400">
                <a:tc>
                  <a:txBody>
                    <a:bodyPr/>
                    <a:lstStyle/>
                    <a:p>
                      <a:pPr>
                        <a:lnSpc>
                          <a:spcPct val="100000"/>
                        </a:lnSpc>
                        <a:spcBef>
                          <a:spcPts val="10"/>
                        </a:spcBef>
                      </a:pPr>
                      <a:endParaRPr sz="1700">
                        <a:latin typeface="Times New Roman"/>
                        <a:cs typeface="Times New Roman"/>
                      </a:endParaRPr>
                    </a:p>
                    <a:p>
                      <a:pPr algn="ctr">
                        <a:lnSpc>
                          <a:spcPct val="100000"/>
                        </a:lnSpc>
                      </a:pPr>
                      <a:r>
                        <a:rPr sz="1800" b="1" dirty="0">
                          <a:latin typeface="Times New Roman"/>
                          <a:cs typeface="Times New Roman"/>
                        </a:rPr>
                        <a:t>endswith()</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a:lnSpc>
                          <a:spcPct val="100000"/>
                        </a:lnSpc>
                        <a:spcBef>
                          <a:spcPts val="10"/>
                        </a:spcBef>
                      </a:pPr>
                      <a:endParaRPr sz="1700">
                        <a:latin typeface="Times New Roman"/>
                        <a:cs typeface="Times New Roman"/>
                      </a:endParaRPr>
                    </a:p>
                    <a:p>
                      <a:pPr algn="ctr">
                        <a:lnSpc>
                          <a:spcPct val="100000"/>
                        </a:lnSpc>
                      </a:pPr>
                      <a:r>
                        <a:rPr sz="1800" b="1" dirty="0">
                          <a:latin typeface="Times New Roman"/>
                          <a:cs typeface="Times New Roman"/>
                        </a:rPr>
                        <a:t>startswith()</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a:lnSpc>
                          <a:spcPct val="100000"/>
                        </a:lnSpc>
                        <a:spcBef>
                          <a:spcPts val="10"/>
                        </a:spcBef>
                      </a:pPr>
                      <a:endParaRPr sz="1700">
                        <a:latin typeface="Times New Roman"/>
                        <a:cs typeface="Times New Roman"/>
                      </a:endParaRPr>
                    </a:p>
                    <a:p>
                      <a:pPr marL="635" algn="ctr">
                        <a:lnSpc>
                          <a:spcPct val="100000"/>
                        </a:lnSpc>
                      </a:pPr>
                      <a:r>
                        <a:rPr sz="1800" b="1" spc="-5" dirty="0">
                          <a:latin typeface="Times New Roman"/>
                          <a:cs typeface="Times New Roman"/>
                        </a:rPr>
                        <a:t>find()</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a:lnSpc>
                          <a:spcPct val="100000"/>
                        </a:lnSpc>
                        <a:spcBef>
                          <a:spcPts val="10"/>
                        </a:spcBef>
                      </a:pPr>
                      <a:endParaRPr sz="1700">
                        <a:latin typeface="Times New Roman"/>
                        <a:cs typeface="Times New Roman"/>
                      </a:endParaRPr>
                    </a:p>
                    <a:p>
                      <a:pPr marL="1905" algn="ctr">
                        <a:lnSpc>
                          <a:spcPct val="100000"/>
                        </a:lnSpc>
                      </a:pPr>
                      <a:r>
                        <a:rPr sz="1800" b="1" spc="-5" dirty="0">
                          <a:latin typeface="Times New Roman"/>
                          <a:cs typeface="Times New Roman"/>
                        </a:rPr>
                        <a:t>count()</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a:lnSpc>
                          <a:spcPct val="100000"/>
                        </a:lnSpc>
                        <a:spcBef>
                          <a:spcPts val="10"/>
                        </a:spcBef>
                      </a:pPr>
                      <a:endParaRPr sz="1700">
                        <a:latin typeface="Times New Roman"/>
                        <a:cs typeface="Times New Roman"/>
                      </a:endParaRPr>
                    </a:p>
                    <a:p>
                      <a:pPr marL="1270" algn="ctr">
                        <a:lnSpc>
                          <a:spcPct val="100000"/>
                        </a:lnSpc>
                      </a:pPr>
                      <a:r>
                        <a:rPr sz="1800" b="1" spc="-5" dirty="0">
                          <a:latin typeface="Times New Roman"/>
                          <a:cs typeface="Times New Roman"/>
                        </a:rPr>
                        <a:t>capitalize()</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2"/>
                  </a:ext>
                </a:extLst>
              </a:tr>
              <a:tr h="787400">
                <a:tc>
                  <a:txBody>
                    <a:bodyPr/>
                    <a:lstStyle/>
                    <a:p>
                      <a:pPr>
                        <a:lnSpc>
                          <a:spcPct val="100000"/>
                        </a:lnSpc>
                        <a:spcBef>
                          <a:spcPts val="10"/>
                        </a:spcBef>
                      </a:pPr>
                      <a:endParaRPr sz="1700">
                        <a:latin typeface="Times New Roman"/>
                        <a:cs typeface="Times New Roman"/>
                      </a:endParaRPr>
                    </a:p>
                    <a:p>
                      <a:pPr algn="ctr">
                        <a:lnSpc>
                          <a:spcPct val="100000"/>
                        </a:lnSpc>
                      </a:pPr>
                      <a:r>
                        <a:rPr sz="1800" b="1" dirty="0">
                          <a:latin typeface="Times New Roman"/>
                          <a:cs typeface="Times New Roman"/>
                        </a:rPr>
                        <a:t>title()</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spcBef>
                          <a:spcPts val="10"/>
                        </a:spcBef>
                      </a:pPr>
                      <a:endParaRPr sz="1700">
                        <a:latin typeface="Times New Roman"/>
                        <a:cs typeface="Times New Roman"/>
                      </a:endParaRPr>
                    </a:p>
                    <a:p>
                      <a:pPr algn="ctr">
                        <a:lnSpc>
                          <a:spcPct val="100000"/>
                        </a:lnSpc>
                      </a:pPr>
                      <a:r>
                        <a:rPr sz="1800" b="1" dirty="0">
                          <a:latin typeface="Times New Roman"/>
                          <a:cs typeface="Times New Roman"/>
                        </a:rPr>
                        <a:t>lower()</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spcBef>
                          <a:spcPts val="10"/>
                        </a:spcBef>
                      </a:pPr>
                      <a:endParaRPr sz="1700">
                        <a:latin typeface="Times New Roman"/>
                        <a:cs typeface="Times New Roman"/>
                      </a:endParaRPr>
                    </a:p>
                    <a:p>
                      <a:pPr algn="ctr">
                        <a:lnSpc>
                          <a:spcPct val="100000"/>
                        </a:lnSpc>
                      </a:pPr>
                      <a:r>
                        <a:rPr sz="1800" b="1" spc="-5" dirty="0">
                          <a:latin typeface="Times New Roman"/>
                          <a:cs typeface="Times New Roman"/>
                        </a:rPr>
                        <a:t>upper()</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spcBef>
                          <a:spcPts val="10"/>
                        </a:spcBef>
                      </a:pPr>
                      <a:endParaRPr sz="1700">
                        <a:latin typeface="Times New Roman"/>
                        <a:cs typeface="Times New Roman"/>
                      </a:endParaRPr>
                    </a:p>
                    <a:p>
                      <a:pPr algn="ctr">
                        <a:lnSpc>
                          <a:spcPct val="100000"/>
                        </a:lnSpc>
                      </a:pPr>
                      <a:r>
                        <a:rPr sz="1800" b="1" dirty="0">
                          <a:latin typeface="Times New Roman"/>
                          <a:cs typeface="Times New Roman"/>
                        </a:rPr>
                        <a:t>swapcase()</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spcBef>
                          <a:spcPts val="10"/>
                        </a:spcBef>
                      </a:pPr>
                      <a:endParaRPr sz="1700">
                        <a:latin typeface="Times New Roman"/>
                        <a:cs typeface="Times New Roman"/>
                      </a:endParaRPr>
                    </a:p>
                    <a:p>
                      <a:pPr algn="ctr">
                        <a:lnSpc>
                          <a:spcPct val="100000"/>
                        </a:lnSpc>
                      </a:pPr>
                      <a:r>
                        <a:rPr sz="1800" b="1" spc="-5" dirty="0">
                          <a:latin typeface="Times New Roman"/>
                          <a:cs typeface="Times New Roman"/>
                        </a:rPr>
                        <a:t>replace()</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3"/>
                  </a:ext>
                </a:extLst>
              </a:tr>
              <a:tr h="787400">
                <a:tc>
                  <a:txBody>
                    <a:bodyPr/>
                    <a:lstStyle/>
                    <a:p>
                      <a:pPr>
                        <a:lnSpc>
                          <a:spcPct val="100000"/>
                        </a:lnSpc>
                        <a:spcBef>
                          <a:spcPts val="15"/>
                        </a:spcBef>
                      </a:pPr>
                      <a:endParaRPr sz="1700">
                        <a:latin typeface="Times New Roman"/>
                        <a:cs typeface="Times New Roman"/>
                      </a:endParaRPr>
                    </a:p>
                    <a:p>
                      <a:pPr algn="ctr">
                        <a:lnSpc>
                          <a:spcPct val="100000"/>
                        </a:lnSpc>
                      </a:pPr>
                      <a:r>
                        <a:rPr sz="1800" b="1" dirty="0">
                          <a:latin typeface="Times New Roman"/>
                          <a:cs typeface="Times New Roman"/>
                        </a:rPr>
                        <a:t>center()</a:t>
                      </a:r>
                      <a:endParaRPr sz="1800">
                        <a:latin typeface="Times New Roman"/>
                        <a:cs typeface="Times New Roman"/>
                      </a:endParaRPr>
                    </a:p>
                  </a:txBody>
                  <a:tcPr marL="0" marR="0" marT="190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a:lnSpc>
                          <a:spcPct val="100000"/>
                        </a:lnSpc>
                        <a:spcBef>
                          <a:spcPts val="15"/>
                        </a:spcBef>
                      </a:pPr>
                      <a:endParaRPr sz="1700">
                        <a:latin typeface="Times New Roman"/>
                        <a:cs typeface="Times New Roman"/>
                      </a:endParaRPr>
                    </a:p>
                    <a:p>
                      <a:pPr algn="ctr">
                        <a:lnSpc>
                          <a:spcPct val="100000"/>
                        </a:lnSpc>
                      </a:pPr>
                      <a:r>
                        <a:rPr sz="1800" b="1" spc="-5" dirty="0">
                          <a:latin typeface="Times New Roman"/>
                          <a:cs typeface="Times New Roman"/>
                        </a:rPr>
                        <a:t>ljust()</a:t>
                      </a:r>
                      <a:endParaRPr sz="1800">
                        <a:latin typeface="Times New Roman"/>
                        <a:cs typeface="Times New Roman"/>
                      </a:endParaRPr>
                    </a:p>
                  </a:txBody>
                  <a:tcPr marL="0" marR="0" marT="190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a:lnSpc>
                          <a:spcPct val="100000"/>
                        </a:lnSpc>
                        <a:spcBef>
                          <a:spcPts val="15"/>
                        </a:spcBef>
                      </a:pPr>
                      <a:endParaRPr sz="1700">
                        <a:latin typeface="Times New Roman"/>
                        <a:cs typeface="Times New Roman"/>
                      </a:endParaRPr>
                    </a:p>
                    <a:p>
                      <a:pPr marL="1270" algn="ctr">
                        <a:lnSpc>
                          <a:spcPct val="100000"/>
                        </a:lnSpc>
                      </a:pPr>
                      <a:r>
                        <a:rPr sz="1800" b="1" spc="-5" dirty="0">
                          <a:latin typeface="Times New Roman"/>
                          <a:cs typeface="Times New Roman"/>
                        </a:rPr>
                        <a:t>rjust()</a:t>
                      </a:r>
                      <a:endParaRPr sz="1800">
                        <a:latin typeface="Times New Roman"/>
                        <a:cs typeface="Times New Roman"/>
                      </a:endParaRPr>
                    </a:p>
                  </a:txBody>
                  <a:tcPr marL="0" marR="0" marT="190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a:lnSpc>
                          <a:spcPct val="100000"/>
                        </a:lnSpc>
                        <a:spcBef>
                          <a:spcPts val="15"/>
                        </a:spcBef>
                      </a:pPr>
                      <a:endParaRPr sz="1700">
                        <a:latin typeface="Times New Roman"/>
                        <a:cs typeface="Times New Roman"/>
                      </a:endParaRPr>
                    </a:p>
                    <a:p>
                      <a:pPr algn="ctr">
                        <a:lnSpc>
                          <a:spcPct val="100000"/>
                        </a:lnSpc>
                      </a:pPr>
                      <a:r>
                        <a:rPr sz="1800" b="1" dirty="0">
                          <a:latin typeface="Times New Roman"/>
                          <a:cs typeface="Times New Roman"/>
                        </a:rPr>
                        <a:t>center()</a:t>
                      </a:r>
                      <a:endParaRPr sz="1800">
                        <a:latin typeface="Times New Roman"/>
                        <a:cs typeface="Times New Roman"/>
                      </a:endParaRPr>
                    </a:p>
                  </a:txBody>
                  <a:tcPr marL="0" marR="0" marT="190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a:lnSpc>
                          <a:spcPct val="100000"/>
                        </a:lnSpc>
                        <a:spcBef>
                          <a:spcPts val="15"/>
                        </a:spcBef>
                      </a:pPr>
                      <a:endParaRPr sz="1700">
                        <a:latin typeface="Times New Roman"/>
                        <a:cs typeface="Times New Roman"/>
                      </a:endParaRPr>
                    </a:p>
                    <a:p>
                      <a:pPr marL="2540" algn="ctr">
                        <a:lnSpc>
                          <a:spcPct val="100000"/>
                        </a:lnSpc>
                      </a:pPr>
                      <a:r>
                        <a:rPr sz="1800" b="1" spc="-5" dirty="0">
                          <a:latin typeface="Times New Roman"/>
                          <a:cs typeface="Times New Roman"/>
                        </a:rPr>
                        <a:t>isstrip()</a:t>
                      </a:r>
                      <a:endParaRPr sz="1800">
                        <a:latin typeface="Times New Roman"/>
                        <a:cs typeface="Times New Roman"/>
                      </a:endParaRPr>
                    </a:p>
                  </a:txBody>
                  <a:tcPr marL="0" marR="0" marT="190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4"/>
                  </a:ext>
                </a:extLst>
              </a:tr>
              <a:tr h="787400">
                <a:tc>
                  <a:txBody>
                    <a:bodyPr/>
                    <a:lstStyle/>
                    <a:p>
                      <a:pPr>
                        <a:lnSpc>
                          <a:spcPct val="100000"/>
                        </a:lnSpc>
                        <a:spcBef>
                          <a:spcPts val="15"/>
                        </a:spcBef>
                      </a:pPr>
                      <a:endParaRPr sz="1700">
                        <a:latin typeface="Times New Roman"/>
                        <a:cs typeface="Times New Roman"/>
                      </a:endParaRPr>
                    </a:p>
                    <a:p>
                      <a:pPr algn="ctr">
                        <a:lnSpc>
                          <a:spcPct val="100000"/>
                        </a:lnSpc>
                      </a:pPr>
                      <a:r>
                        <a:rPr sz="1800" b="1" spc="-5" dirty="0">
                          <a:latin typeface="Times New Roman"/>
                          <a:cs typeface="Times New Roman"/>
                        </a:rPr>
                        <a:t>rstrip()</a:t>
                      </a:r>
                      <a:endParaRPr sz="1800">
                        <a:latin typeface="Times New Roman"/>
                        <a:cs typeface="Times New Roman"/>
                      </a:endParaRPr>
                    </a:p>
                  </a:txBody>
                  <a:tcPr marL="0" marR="0" marT="190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spcBef>
                          <a:spcPts val="15"/>
                        </a:spcBef>
                      </a:pPr>
                      <a:endParaRPr sz="1700">
                        <a:latin typeface="Times New Roman"/>
                        <a:cs typeface="Times New Roman"/>
                      </a:endParaRPr>
                    </a:p>
                    <a:p>
                      <a:pPr algn="ctr">
                        <a:lnSpc>
                          <a:spcPct val="100000"/>
                        </a:lnSpc>
                      </a:pPr>
                      <a:r>
                        <a:rPr sz="1800" b="1" spc="-5" dirty="0">
                          <a:latin typeface="Times New Roman"/>
                          <a:cs typeface="Times New Roman"/>
                        </a:rPr>
                        <a:t>strip()</a:t>
                      </a:r>
                      <a:endParaRPr sz="1800">
                        <a:latin typeface="Times New Roman"/>
                        <a:cs typeface="Times New Roman"/>
                      </a:endParaRPr>
                    </a:p>
                  </a:txBody>
                  <a:tcPr marL="0" marR="0" marT="190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pPr>
                      <a:endParaRPr sz="1900">
                        <a:latin typeface="Times New Roman"/>
                        <a:cs typeface="Times New Roman"/>
                      </a:endParaRPr>
                    </a:p>
                  </a:txBody>
                  <a:tcPr marL="0" marR="0" marT="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pPr>
                      <a:endParaRPr sz="1900">
                        <a:latin typeface="Times New Roman"/>
                        <a:cs typeface="Times New Roman"/>
                      </a:endParaRPr>
                    </a:p>
                  </a:txBody>
                  <a:tcPr marL="0" marR="0" marT="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pPr>
                      <a:endParaRPr sz="1900">
                        <a:latin typeface="Times New Roman"/>
                        <a:cs typeface="Times New Roman"/>
                      </a:endParaRPr>
                    </a:p>
                  </a:txBody>
                  <a:tcPr marL="0" marR="0" marT="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506" y="566324"/>
            <a:ext cx="7552055" cy="521297"/>
          </a:xfrm>
          <a:prstGeom prst="rect">
            <a:avLst/>
          </a:prstGeom>
        </p:spPr>
        <p:txBody>
          <a:bodyPr vert="horz" wrap="square" lIns="0" tIns="13335" rIns="0" bIns="0" rtlCol="0">
            <a:spAutoFit/>
          </a:bodyPr>
          <a:lstStyle/>
          <a:p>
            <a:pPr marL="12700">
              <a:lnSpc>
                <a:spcPct val="100000"/>
              </a:lnSpc>
              <a:spcBef>
                <a:spcPts val="105"/>
              </a:spcBef>
            </a:pPr>
            <a:r>
              <a:rPr spc="30" dirty="0">
                <a:latin typeface="Times New Roman" panose="02020603050405020304" pitchFamily="18" charset="0"/>
                <a:cs typeface="Times New Roman" panose="02020603050405020304" pitchFamily="18" charset="0"/>
              </a:rPr>
              <a:t>i) </a:t>
            </a:r>
            <a:r>
              <a:rPr spc="160" dirty="0">
                <a:latin typeface="Times New Roman" panose="02020603050405020304" pitchFamily="18" charset="0"/>
                <a:cs typeface="Times New Roman" panose="02020603050405020304" pitchFamily="18" charset="0"/>
              </a:rPr>
              <a:t>Converting </a:t>
            </a:r>
            <a:r>
              <a:rPr spc="120" dirty="0">
                <a:latin typeface="Times New Roman" panose="02020603050405020304" pitchFamily="18" charset="0"/>
                <a:cs typeface="Times New Roman" panose="02020603050405020304" pitchFamily="18" charset="0"/>
              </a:rPr>
              <a:t>string</a:t>
            </a:r>
            <a:r>
              <a:rPr lang="en-IN" spc="120" dirty="0">
                <a:latin typeface="Times New Roman" panose="02020603050405020304" pitchFamily="18" charset="0"/>
                <a:cs typeface="Times New Roman" panose="02020603050405020304" pitchFamily="18" charset="0"/>
              </a:rPr>
              <a:t> </a:t>
            </a:r>
            <a:r>
              <a:rPr spc="-9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functions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634610499"/>
              </p:ext>
            </p:extLst>
          </p:nvPr>
        </p:nvGraphicFramePr>
        <p:xfrm>
          <a:off x="755650" y="1390650"/>
          <a:ext cx="7620000" cy="4789166"/>
        </p:xfrm>
        <a:graphic>
          <a:graphicData uri="http://schemas.openxmlformats.org/drawingml/2006/table">
            <a:tbl>
              <a:tblPr firstRow="1" bandRow="1">
                <a:tableStyleId>{2D5ABB26-0587-4C30-8999-92F81FD0307C}</a:tableStyleId>
              </a:tblPr>
              <a:tblGrid>
                <a:gridCol w="28194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701039">
                <a:tc>
                  <a:txBody>
                    <a:bodyPr/>
                    <a:lstStyle/>
                    <a:p>
                      <a:pPr algn="ctr">
                        <a:lnSpc>
                          <a:spcPct val="100000"/>
                        </a:lnSpc>
                        <a:spcBef>
                          <a:spcPts val="295"/>
                        </a:spcBef>
                      </a:pPr>
                      <a:r>
                        <a:rPr sz="2000" spc="-5" dirty="0">
                          <a:latin typeface="Times New Roman"/>
                          <a:cs typeface="Times New Roman"/>
                        </a:rPr>
                        <a:t>capitalize()</a:t>
                      </a:r>
                      <a:endParaRPr sz="2000" dirty="0">
                        <a:latin typeface="Times New Roman"/>
                        <a:cs typeface="Times New Roman"/>
                      </a:endParaRPr>
                    </a:p>
                  </a:txBody>
                  <a:tcPr marL="0" marR="0" marT="3746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marL="92075">
                        <a:lnSpc>
                          <a:spcPct val="100000"/>
                        </a:lnSpc>
                        <a:spcBef>
                          <a:spcPts val="295"/>
                        </a:spcBef>
                      </a:pPr>
                      <a:r>
                        <a:rPr sz="2000" dirty="0">
                          <a:latin typeface="Times New Roman"/>
                          <a:cs typeface="Times New Roman"/>
                        </a:rPr>
                        <a:t>Only First character</a:t>
                      </a:r>
                      <a:r>
                        <a:rPr sz="2000" spc="-95" dirty="0">
                          <a:latin typeface="Times New Roman"/>
                          <a:cs typeface="Times New Roman"/>
                        </a:rPr>
                        <a:t> </a:t>
                      </a:r>
                      <a:r>
                        <a:rPr sz="2000" spc="-5" dirty="0">
                          <a:latin typeface="Times New Roman"/>
                          <a:cs typeface="Times New Roman"/>
                        </a:rPr>
                        <a:t>capitalized</a:t>
                      </a:r>
                      <a:endParaRPr sz="2000">
                        <a:latin typeface="Times New Roman"/>
                        <a:cs typeface="Times New Roman"/>
                      </a:endParaRPr>
                    </a:p>
                  </a:txBody>
                  <a:tcPr marL="0" marR="0" marT="3746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0"/>
                  </a:ext>
                </a:extLst>
              </a:tr>
              <a:tr h="696340">
                <a:tc>
                  <a:txBody>
                    <a:bodyPr/>
                    <a:lstStyle/>
                    <a:p>
                      <a:pPr algn="ctr">
                        <a:lnSpc>
                          <a:spcPct val="100000"/>
                        </a:lnSpc>
                        <a:spcBef>
                          <a:spcPts val="295"/>
                        </a:spcBef>
                      </a:pPr>
                      <a:r>
                        <a:rPr sz="2000" dirty="0">
                          <a:latin typeface="Times New Roman"/>
                          <a:cs typeface="Times New Roman"/>
                        </a:rPr>
                        <a:t>lower()</a:t>
                      </a:r>
                      <a:endParaRPr sz="2000">
                        <a:latin typeface="Times New Roman"/>
                        <a:cs typeface="Times New Roman"/>
                      </a:endParaRPr>
                    </a:p>
                  </a:txBody>
                  <a:tcPr marL="0" marR="0" marT="3746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marL="92075">
                        <a:lnSpc>
                          <a:spcPct val="100000"/>
                        </a:lnSpc>
                        <a:spcBef>
                          <a:spcPts val="295"/>
                        </a:spcBef>
                      </a:pPr>
                      <a:r>
                        <a:rPr sz="2000" dirty="0">
                          <a:latin typeface="Times New Roman"/>
                          <a:cs typeface="Times New Roman"/>
                        </a:rPr>
                        <a:t>All character converted to</a:t>
                      </a:r>
                      <a:r>
                        <a:rPr sz="2000" spc="-105" dirty="0">
                          <a:latin typeface="Times New Roman"/>
                          <a:cs typeface="Times New Roman"/>
                        </a:rPr>
                        <a:t> </a:t>
                      </a:r>
                      <a:r>
                        <a:rPr sz="2000" dirty="0">
                          <a:latin typeface="Times New Roman"/>
                          <a:cs typeface="Times New Roman"/>
                        </a:rPr>
                        <a:t>lowercase</a:t>
                      </a:r>
                      <a:endParaRPr sz="2000">
                        <a:latin typeface="Times New Roman"/>
                        <a:cs typeface="Times New Roman"/>
                      </a:endParaRPr>
                    </a:p>
                  </a:txBody>
                  <a:tcPr marL="0" marR="0" marT="3746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1"/>
                  </a:ext>
                </a:extLst>
              </a:tr>
              <a:tr h="701040">
                <a:tc>
                  <a:txBody>
                    <a:bodyPr/>
                    <a:lstStyle/>
                    <a:p>
                      <a:pPr algn="ctr">
                        <a:lnSpc>
                          <a:spcPct val="100000"/>
                        </a:lnSpc>
                        <a:spcBef>
                          <a:spcPts val="295"/>
                        </a:spcBef>
                      </a:pPr>
                      <a:r>
                        <a:rPr sz="2000" dirty="0">
                          <a:latin typeface="Times New Roman"/>
                          <a:cs typeface="Times New Roman"/>
                        </a:rPr>
                        <a:t>upper()</a:t>
                      </a:r>
                      <a:endParaRPr sz="2000">
                        <a:latin typeface="Times New Roman"/>
                        <a:cs typeface="Times New Roman"/>
                      </a:endParaRPr>
                    </a:p>
                  </a:txBody>
                  <a:tcPr marL="0" marR="0" marT="3746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marL="92075">
                        <a:lnSpc>
                          <a:spcPct val="100000"/>
                        </a:lnSpc>
                        <a:spcBef>
                          <a:spcPts val="295"/>
                        </a:spcBef>
                      </a:pPr>
                      <a:r>
                        <a:rPr sz="2000" dirty="0">
                          <a:latin typeface="Times New Roman"/>
                          <a:cs typeface="Times New Roman"/>
                        </a:rPr>
                        <a:t>All character converted to</a:t>
                      </a:r>
                      <a:r>
                        <a:rPr sz="2000" spc="-105" dirty="0">
                          <a:latin typeface="Times New Roman"/>
                          <a:cs typeface="Times New Roman"/>
                        </a:rPr>
                        <a:t> </a:t>
                      </a:r>
                      <a:r>
                        <a:rPr sz="2000" dirty="0">
                          <a:latin typeface="Times New Roman"/>
                          <a:cs typeface="Times New Roman"/>
                        </a:rPr>
                        <a:t>uppercase</a:t>
                      </a:r>
                      <a:endParaRPr sz="2000">
                        <a:latin typeface="Times New Roman"/>
                        <a:cs typeface="Times New Roman"/>
                      </a:endParaRPr>
                    </a:p>
                  </a:txBody>
                  <a:tcPr marL="0" marR="0" marT="3746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2"/>
                  </a:ext>
                </a:extLst>
              </a:tr>
              <a:tr h="701039">
                <a:tc>
                  <a:txBody>
                    <a:bodyPr/>
                    <a:lstStyle/>
                    <a:p>
                      <a:pPr algn="ctr">
                        <a:lnSpc>
                          <a:spcPct val="100000"/>
                        </a:lnSpc>
                        <a:spcBef>
                          <a:spcPts val="300"/>
                        </a:spcBef>
                      </a:pPr>
                      <a:r>
                        <a:rPr sz="2000" spc="-5" dirty="0">
                          <a:latin typeface="Times New Roman"/>
                          <a:cs typeface="Times New Roman"/>
                        </a:rPr>
                        <a:t>title()</a:t>
                      </a:r>
                      <a:endParaRPr sz="2000">
                        <a:latin typeface="Times New Roman"/>
                        <a:cs typeface="Times New Roman"/>
                      </a:endParaRPr>
                    </a:p>
                  </a:txBody>
                  <a:tcPr marL="0" marR="0" marT="3810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marL="92075">
                        <a:lnSpc>
                          <a:spcPct val="100000"/>
                        </a:lnSpc>
                        <a:spcBef>
                          <a:spcPts val="300"/>
                        </a:spcBef>
                      </a:pPr>
                      <a:r>
                        <a:rPr sz="2000" dirty="0">
                          <a:latin typeface="Times New Roman"/>
                          <a:cs typeface="Times New Roman"/>
                        </a:rPr>
                        <a:t>First character </a:t>
                      </a:r>
                      <a:r>
                        <a:rPr sz="2000" spc="-5" dirty="0">
                          <a:latin typeface="Times New Roman"/>
                          <a:cs typeface="Times New Roman"/>
                        </a:rPr>
                        <a:t>capitalized </a:t>
                      </a:r>
                      <a:r>
                        <a:rPr sz="2000" dirty="0">
                          <a:latin typeface="Times New Roman"/>
                          <a:cs typeface="Times New Roman"/>
                        </a:rPr>
                        <a:t>in each</a:t>
                      </a:r>
                      <a:r>
                        <a:rPr sz="2000" spc="-105" dirty="0">
                          <a:latin typeface="Times New Roman"/>
                          <a:cs typeface="Times New Roman"/>
                        </a:rPr>
                        <a:t> </a:t>
                      </a:r>
                      <a:r>
                        <a:rPr sz="2000" dirty="0">
                          <a:latin typeface="Times New Roman"/>
                          <a:cs typeface="Times New Roman"/>
                        </a:rPr>
                        <a:t>word</a:t>
                      </a:r>
                      <a:endParaRPr sz="2000">
                        <a:latin typeface="Times New Roman"/>
                        <a:cs typeface="Times New Roman"/>
                      </a:endParaRPr>
                    </a:p>
                  </a:txBody>
                  <a:tcPr marL="0" marR="0" marT="3810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3"/>
                  </a:ext>
                </a:extLst>
              </a:tr>
              <a:tr h="1293367">
                <a:tc>
                  <a:txBody>
                    <a:bodyPr/>
                    <a:lstStyle/>
                    <a:p>
                      <a:pPr algn="ctr">
                        <a:lnSpc>
                          <a:spcPct val="100000"/>
                        </a:lnSpc>
                        <a:spcBef>
                          <a:spcPts val="295"/>
                        </a:spcBef>
                      </a:pPr>
                      <a:r>
                        <a:rPr sz="2000" dirty="0">
                          <a:latin typeface="Times New Roman"/>
                          <a:cs typeface="Times New Roman"/>
                        </a:rPr>
                        <a:t>swapcase()</a:t>
                      </a:r>
                      <a:endParaRPr sz="2000">
                        <a:latin typeface="Times New Roman"/>
                        <a:cs typeface="Times New Roman"/>
                      </a:endParaRPr>
                    </a:p>
                  </a:txBody>
                  <a:tcPr marL="0" marR="0" marT="3746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marL="92075" marR="1008380">
                        <a:lnSpc>
                          <a:spcPct val="100000"/>
                        </a:lnSpc>
                        <a:spcBef>
                          <a:spcPts val="295"/>
                        </a:spcBef>
                      </a:pPr>
                      <a:r>
                        <a:rPr sz="2000" dirty="0">
                          <a:latin typeface="Times New Roman"/>
                          <a:cs typeface="Times New Roman"/>
                        </a:rPr>
                        <a:t>Lower case </a:t>
                      </a:r>
                      <a:r>
                        <a:rPr sz="2000" spc="-5" dirty="0">
                          <a:latin typeface="Times New Roman"/>
                          <a:cs typeface="Times New Roman"/>
                        </a:rPr>
                        <a:t>letters </a:t>
                      </a:r>
                      <a:r>
                        <a:rPr sz="2000" dirty="0">
                          <a:latin typeface="Times New Roman"/>
                          <a:cs typeface="Times New Roman"/>
                        </a:rPr>
                        <a:t>are converted to  Uppercase and Uppercase </a:t>
                      </a:r>
                      <a:r>
                        <a:rPr sz="2000" spc="-5" dirty="0">
                          <a:latin typeface="Times New Roman"/>
                          <a:cs typeface="Times New Roman"/>
                        </a:rPr>
                        <a:t>letters</a:t>
                      </a:r>
                      <a:r>
                        <a:rPr sz="2000" spc="-110" dirty="0">
                          <a:latin typeface="Times New Roman"/>
                          <a:cs typeface="Times New Roman"/>
                        </a:rPr>
                        <a:t> </a:t>
                      </a:r>
                      <a:r>
                        <a:rPr sz="2000" dirty="0">
                          <a:latin typeface="Times New Roman"/>
                          <a:cs typeface="Times New Roman"/>
                        </a:rPr>
                        <a:t>are  converted to</a:t>
                      </a:r>
                      <a:r>
                        <a:rPr sz="2000" spc="-60" dirty="0">
                          <a:latin typeface="Times New Roman"/>
                          <a:cs typeface="Times New Roman"/>
                        </a:rPr>
                        <a:t> </a:t>
                      </a:r>
                      <a:r>
                        <a:rPr sz="2000" dirty="0">
                          <a:latin typeface="Times New Roman"/>
                          <a:cs typeface="Times New Roman"/>
                        </a:rPr>
                        <a:t>Lowercase</a:t>
                      </a:r>
                    </a:p>
                  </a:txBody>
                  <a:tcPr marL="0" marR="0" marT="3746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4"/>
                  </a:ext>
                </a:extLst>
              </a:tr>
              <a:tr h="696341">
                <a:tc>
                  <a:txBody>
                    <a:bodyPr/>
                    <a:lstStyle/>
                    <a:p>
                      <a:pPr algn="ctr">
                        <a:lnSpc>
                          <a:spcPct val="100000"/>
                        </a:lnSpc>
                        <a:spcBef>
                          <a:spcPts val="300"/>
                        </a:spcBef>
                      </a:pPr>
                      <a:r>
                        <a:rPr sz="2000" dirty="0">
                          <a:latin typeface="Times New Roman"/>
                          <a:cs typeface="Times New Roman"/>
                        </a:rPr>
                        <a:t>replace(old,new)</a:t>
                      </a:r>
                      <a:endParaRPr sz="2000">
                        <a:latin typeface="Times New Roman"/>
                        <a:cs typeface="Times New Roman"/>
                      </a:endParaRPr>
                    </a:p>
                  </a:txBody>
                  <a:tcPr marL="0" marR="0" marT="3810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marL="92075">
                        <a:lnSpc>
                          <a:spcPct val="100000"/>
                        </a:lnSpc>
                        <a:spcBef>
                          <a:spcPts val="300"/>
                        </a:spcBef>
                      </a:pPr>
                      <a:r>
                        <a:rPr sz="2000" dirty="0">
                          <a:latin typeface="Times New Roman"/>
                          <a:cs typeface="Times New Roman"/>
                        </a:rPr>
                        <a:t>Replaces old string with nre</a:t>
                      </a:r>
                      <a:r>
                        <a:rPr sz="2000" spc="-110" dirty="0">
                          <a:latin typeface="Times New Roman"/>
                          <a:cs typeface="Times New Roman"/>
                        </a:rPr>
                        <a:t> </a:t>
                      </a:r>
                      <a:r>
                        <a:rPr sz="2000" dirty="0">
                          <a:latin typeface="Times New Roman"/>
                          <a:cs typeface="Times New Roman"/>
                        </a:rPr>
                        <a:t>string</a:t>
                      </a:r>
                    </a:p>
                  </a:txBody>
                  <a:tcPr marL="0" marR="0" marT="3810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198" y="192517"/>
            <a:ext cx="5229225" cy="3098800"/>
          </a:xfrm>
          <a:prstGeom prst="rect">
            <a:avLst/>
          </a:prstGeom>
        </p:spPr>
        <p:txBody>
          <a:bodyPr vert="horz" wrap="square" lIns="0" tIns="85725" rIns="0" bIns="0" rtlCol="0">
            <a:spAutoFit/>
          </a:bodyPr>
          <a:lstStyle/>
          <a:p>
            <a:pPr marL="12700">
              <a:lnSpc>
                <a:spcPct val="100000"/>
              </a:lnSpc>
              <a:spcBef>
                <a:spcPts val="675"/>
              </a:spcBef>
            </a:pPr>
            <a:r>
              <a:rPr sz="2400" b="1" spc="-10" dirty="0">
                <a:latin typeface="Times New Roman"/>
                <a:cs typeface="Times New Roman"/>
              </a:rPr>
              <a:t>Program:</a:t>
            </a:r>
            <a:endParaRPr sz="2400" dirty="0">
              <a:latin typeface="Times New Roman"/>
              <a:cs typeface="Times New Roman"/>
            </a:endParaRPr>
          </a:p>
          <a:p>
            <a:pPr marL="12700" marR="5080">
              <a:lnSpc>
                <a:spcPct val="120000"/>
              </a:lnSpc>
            </a:pPr>
            <a:r>
              <a:rPr sz="2400" dirty="0">
                <a:latin typeface="Times New Roman"/>
                <a:cs typeface="Times New Roman"/>
              </a:rPr>
              <a:t>str=input("Enter any string:")  print("String </a:t>
            </a:r>
            <a:r>
              <a:rPr sz="2400" spc="-5" dirty="0">
                <a:latin typeface="Times New Roman"/>
                <a:cs typeface="Times New Roman"/>
              </a:rPr>
              <a:t>Capitalized:",</a:t>
            </a:r>
            <a:r>
              <a:rPr sz="2400" spc="-85" dirty="0">
                <a:latin typeface="Times New Roman"/>
                <a:cs typeface="Times New Roman"/>
              </a:rPr>
              <a:t> </a:t>
            </a:r>
            <a:r>
              <a:rPr sz="2400" spc="-10" dirty="0">
                <a:solidFill>
                  <a:srgbClr val="FF0000"/>
                </a:solidFill>
                <a:latin typeface="Times New Roman"/>
                <a:cs typeface="Times New Roman"/>
              </a:rPr>
              <a:t>str.capitalize()</a:t>
            </a:r>
            <a:r>
              <a:rPr sz="2400" spc="-10" dirty="0">
                <a:latin typeface="Times New Roman"/>
                <a:cs typeface="Times New Roman"/>
              </a:rPr>
              <a:t>)  </a:t>
            </a:r>
            <a:r>
              <a:rPr sz="2400" dirty="0">
                <a:latin typeface="Times New Roman"/>
                <a:cs typeface="Times New Roman"/>
              </a:rPr>
              <a:t>print("String lower case:", </a:t>
            </a:r>
            <a:r>
              <a:rPr sz="2400" spc="-10" dirty="0">
                <a:solidFill>
                  <a:srgbClr val="FF0000"/>
                </a:solidFill>
                <a:latin typeface="Times New Roman"/>
                <a:cs typeface="Times New Roman"/>
              </a:rPr>
              <a:t>str.lower()</a:t>
            </a:r>
            <a:r>
              <a:rPr sz="2400" spc="-10" dirty="0">
                <a:latin typeface="Times New Roman"/>
                <a:cs typeface="Times New Roman"/>
              </a:rPr>
              <a:t>)  </a:t>
            </a:r>
            <a:r>
              <a:rPr sz="2400" dirty="0">
                <a:latin typeface="Times New Roman"/>
                <a:cs typeface="Times New Roman"/>
              </a:rPr>
              <a:t>print("String upper case:", </a:t>
            </a:r>
            <a:r>
              <a:rPr sz="2400" spc="-10" dirty="0">
                <a:solidFill>
                  <a:srgbClr val="FF0000"/>
                </a:solidFill>
                <a:latin typeface="Times New Roman"/>
                <a:cs typeface="Times New Roman"/>
              </a:rPr>
              <a:t>str.upper()</a:t>
            </a:r>
            <a:r>
              <a:rPr sz="2400" spc="-10" dirty="0">
                <a:latin typeface="Times New Roman"/>
                <a:cs typeface="Times New Roman"/>
              </a:rPr>
              <a:t>)  </a:t>
            </a:r>
            <a:r>
              <a:rPr sz="2400" dirty="0">
                <a:latin typeface="Times New Roman"/>
                <a:cs typeface="Times New Roman"/>
              </a:rPr>
              <a:t>print("String title case:", </a:t>
            </a:r>
            <a:r>
              <a:rPr sz="2400" spc="-15" dirty="0">
                <a:solidFill>
                  <a:srgbClr val="FF0000"/>
                </a:solidFill>
                <a:latin typeface="Times New Roman"/>
                <a:cs typeface="Times New Roman"/>
              </a:rPr>
              <a:t>str.title()</a:t>
            </a:r>
            <a:r>
              <a:rPr sz="2400" spc="-15" dirty="0">
                <a:latin typeface="Times New Roman"/>
                <a:cs typeface="Times New Roman"/>
              </a:rPr>
              <a:t>)  </a:t>
            </a:r>
            <a:r>
              <a:rPr sz="2400" dirty="0">
                <a:latin typeface="Times New Roman"/>
                <a:cs typeface="Times New Roman"/>
              </a:rPr>
              <a:t>print("String </a:t>
            </a:r>
            <a:r>
              <a:rPr sz="2400" spc="-5" dirty="0">
                <a:latin typeface="Times New Roman"/>
                <a:cs typeface="Times New Roman"/>
              </a:rPr>
              <a:t>swap </a:t>
            </a:r>
            <a:r>
              <a:rPr sz="2400" dirty="0">
                <a:latin typeface="Times New Roman"/>
                <a:cs typeface="Times New Roman"/>
              </a:rPr>
              <a:t>case:",</a:t>
            </a:r>
            <a:r>
              <a:rPr sz="2400" spc="-65" dirty="0">
                <a:latin typeface="Times New Roman"/>
                <a:cs typeface="Times New Roman"/>
              </a:rPr>
              <a:t> </a:t>
            </a:r>
            <a:r>
              <a:rPr sz="2400" spc="-10" dirty="0">
                <a:solidFill>
                  <a:srgbClr val="FF0000"/>
                </a:solidFill>
                <a:latin typeface="Times New Roman"/>
                <a:cs typeface="Times New Roman"/>
              </a:rPr>
              <a:t>str.swapcase()</a:t>
            </a:r>
            <a:r>
              <a:rPr sz="2400" spc="-10" dirty="0">
                <a:latin typeface="Times New Roman"/>
                <a:cs typeface="Times New Roman"/>
              </a:rPr>
              <a:t>)</a:t>
            </a:r>
            <a:endParaRPr sz="2400" dirty="0">
              <a:latin typeface="Times New Roman"/>
              <a:cs typeface="Times New Roman"/>
            </a:endParaRPr>
          </a:p>
        </p:txBody>
      </p:sp>
      <p:sp>
        <p:nvSpPr>
          <p:cNvPr id="3" name="object 3"/>
          <p:cNvSpPr txBox="1"/>
          <p:nvPr/>
        </p:nvSpPr>
        <p:spPr>
          <a:xfrm>
            <a:off x="3267202" y="6477914"/>
            <a:ext cx="5328285" cy="152400"/>
          </a:xfrm>
          <a:prstGeom prst="rect">
            <a:avLst/>
          </a:prstGeom>
        </p:spPr>
        <p:txBody>
          <a:bodyPr vert="horz" wrap="square" lIns="0" tIns="0" rIns="0" bIns="0" rtlCol="0">
            <a:spAutoFit/>
          </a:bodyPr>
          <a:lstStyle/>
          <a:p>
            <a:pPr>
              <a:lnSpc>
                <a:spcPts val="1140"/>
              </a:lnSpc>
              <a:tabLst>
                <a:tab pos="5172075" algn="l"/>
              </a:tabLst>
            </a:pPr>
            <a:r>
              <a:rPr sz="1200" dirty="0">
                <a:solidFill>
                  <a:srgbClr val="888888"/>
                </a:solidFill>
                <a:latin typeface="Carlito"/>
                <a:cs typeface="Carlito"/>
              </a:rPr>
              <a:t>P</a:t>
            </a:r>
            <a:r>
              <a:rPr sz="1200" spc="-20" dirty="0">
                <a:solidFill>
                  <a:srgbClr val="888888"/>
                </a:solidFill>
                <a:latin typeface="Carlito"/>
                <a:cs typeface="Carlito"/>
              </a:rPr>
              <a:t>r</a:t>
            </a:r>
            <a:r>
              <a:rPr sz="1200" dirty="0">
                <a:solidFill>
                  <a:srgbClr val="888888"/>
                </a:solidFill>
                <a:latin typeface="Carlito"/>
                <a:cs typeface="Carlito"/>
              </a:rPr>
              <a:t>oblem</a:t>
            </a:r>
            <a:r>
              <a:rPr sz="1200" spc="-5" dirty="0">
                <a:solidFill>
                  <a:srgbClr val="888888"/>
                </a:solidFill>
                <a:latin typeface="Carlito"/>
                <a:cs typeface="Carlito"/>
              </a:rPr>
              <a:t> S</a:t>
            </a:r>
            <a:r>
              <a:rPr sz="1200" dirty="0">
                <a:solidFill>
                  <a:srgbClr val="888888"/>
                </a:solidFill>
                <a:latin typeface="Carlito"/>
                <a:cs typeface="Carlito"/>
              </a:rPr>
              <a:t>olving</a:t>
            </a:r>
            <a:r>
              <a:rPr sz="1200" spc="-10" dirty="0">
                <a:solidFill>
                  <a:srgbClr val="888888"/>
                </a:solidFill>
                <a:latin typeface="Carlito"/>
                <a:cs typeface="Carlito"/>
              </a:rPr>
              <a:t> </a:t>
            </a:r>
            <a:r>
              <a:rPr sz="1200" dirty="0">
                <a:solidFill>
                  <a:srgbClr val="888888"/>
                </a:solidFill>
                <a:latin typeface="Carlito"/>
                <a:cs typeface="Carlito"/>
              </a:rPr>
              <a:t>a</a:t>
            </a:r>
            <a:r>
              <a:rPr sz="1200" spc="5" dirty="0">
                <a:solidFill>
                  <a:srgbClr val="888888"/>
                </a:solidFill>
                <a:latin typeface="Carlito"/>
                <a:cs typeface="Carlito"/>
              </a:rPr>
              <a:t>n</a:t>
            </a:r>
            <a:r>
              <a:rPr sz="1200" dirty="0">
                <a:solidFill>
                  <a:srgbClr val="888888"/>
                </a:solidFill>
                <a:latin typeface="Carlito"/>
                <a:cs typeface="Carlito"/>
              </a:rPr>
              <a:t>d</a:t>
            </a:r>
            <a:r>
              <a:rPr sz="1200" spc="-15" dirty="0">
                <a:solidFill>
                  <a:srgbClr val="888888"/>
                </a:solidFill>
                <a:latin typeface="Carlito"/>
                <a:cs typeface="Carlito"/>
              </a:rPr>
              <a:t> </a:t>
            </a:r>
            <a:r>
              <a:rPr sz="1200" spc="10" dirty="0">
                <a:solidFill>
                  <a:srgbClr val="888888"/>
                </a:solidFill>
                <a:latin typeface="Carlito"/>
                <a:cs typeface="Carlito"/>
              </a:rPr>
              <a:t>P</a:t>
            </a:r>
            <a:r>
              <a:rPr sz="1200" dirty="0">
                <a:solidFill>
                  <a:srgbClr val="888888"/>
                </a:solidFill>
                <a:latin typeface="Carlito"/>
                <a:cs typeface="Carlito"/>
              </a:rPr>
              <a:t>yt</a:t>
            </a:r>
            <a:r>
              <a:rPr sz="1200" spc="5" dirty="0">
                <a:solidFill>
                  <a:srgbClr val="888888"/>
                </a:solidFill>
                <a:latin typeface="Carlito"/>
                <a:cs typeface="Carlito"/>
              </a:rPr>
              <a:t>h</a:t>
            </a:r>
            <a:r>
              <a:rPr sz="1200" dirty="0">
                <a:solidFill>
                  <a:srgbClr val="888888"/>
                </a:solidFill>
                <a:latin typeface="Carlito"/>
                <a:cs typeface="Carlito"/>
              </a:rPr>
              <a:t>on</a:t>
            </a:r>
            <a:r>
              <a:rPr sz="1200" spc="-30" dirty="0">
                <a:solidFill>
                  <a:srgbClr val="888888"/>
                </a:solidFill>
                <a:latin typeface="Carlito"/>
                <a:cs typeface="Carlito"/>
              </a:rPr>
              <a:t> </a:t>
            </a:r>
            <a:r>
              <a:rPr sz="1200" dirty="0">
                <a:solidFill>
                  <a:srgbClr val="888888"/>
                </a:solidFill>
                <a:latin typeface="Carlito"/>
                <a:cs typeface="Carlito"/>
              </a:rPr>
              <a:t>P</a:t>
            </a:r>
            <a:r>
              <a:rPr sz="1200" spc="-20" dirty="0">
                <a:solidFill>
                  <a:srgbClr val="888888"/>
                </a:solidFill>
                <a:latin typeface="Carlito"/>
                <a:cs typeface="Carlito"/>
              </a:rPr>
              <a:t>r</a:t>
            </a:r>
            <a:r>
              <a:rPr sz="1200" dirty="0">
                <a:solidFill>
                  <a:srgbClr val="888888"/>
                </a:solidFill>
                <a:latin typeface="Carlito"/>
                <a:cs typeface="Carlito"/>
              </a:rPr>
              <a:t>og</a:t>
            </a:r>
            <a:r>
              <a:rPr sz="1200" spc="-25" dirty="0">
                <a:solidFill>
                  <a:srgbClr val="888888"/>
                </a:solidFill>
                <a:latin typeface="Carlito"/>
                <a:cs typeface="Carlito"/>
              </a:rPr>
              <a:t>r</a:t>
            </a:r>
            <a:r>
              <a:rPr sz="1200" dirty="0">
                <a:solidFill>
                  <a:srgbClr val="888888"/>
                </a:solidFill>
                <a:latin typeface="Carlito"/>
                <a:cs typeface="Carlito"/>
              </a:rPr>
              <a:t>ammi</a:t>
            </a:r>
            <a:r>
              <a:rPr sz="1200" spc="5" dirty="0">
                <a:solidFill>
                  <a:srgbClr val="888888"/>
                </a:solidFill>
                <a:latin typeface="Carlito"/>
                <a:cs typeface="Carlito"/>
              </a:rPr>
              <a:t>n</a:t>
            </a:r>
            <a:r>
              <a:rPr sz="1200" dirty="0">
                <a:solidFill>
                  <a:srgbClr val="888888"/>
                </a:solidFill>
                <a:latin typeface="Carlito"/>
                <a:cs typeface="Carlito"/>
              </a:rPr>
              <a:t>g	18</a:t>
            </a:r>
            <a:endParaRPr sz="1200">
              <a:latin typeface="Carlito"/>
              <a:cs typeface="Carlito"/>
            </a:endParaRPr>
          </a:p>
        </p:txBody>
      </p:sp>
      <p:grpSp>
        <p:nvGrpSpPr>
          <p:cNvPr id="4" name="object 4"/>
          <p:cNvGrpSpPr/>
          <p:nvPr/>
        </p:nvGrpSpPr>
        <p:grpSpPr>
          <a:xfrm>
            <a:off x="3035300" y="3982961"/>
            <a:ext cx="6090920" cy="2611120"/>
            <a:chOff x="3035300" y="3982961"/>
            <a:chExt cx="6090920" cy="2611120"/>
          </a:xfrm>
        </p:grpSpPr>
        <p:sp>
          <p:nvSpPr>
            <p:cNvPr id="5" name="object 5"/>
            <p:cNvSpPr/>
            <p:nvPr/>
          </p:nvSpPr>
          <p:spPr>
            <a:xfrm>
              <a:off x="3048000" y="3995661"/>
              <a:ext cx="6065520" cy="2585720"/>
            </a:xfrm>
            <a:custGeom>
              <a:avLst/>
              <a:gdLst/>
              <a:ahLst/>
              <a:cxnLst/>
              <a:rect l="l" t="t" r="r" b="b"/>
              <a:pathLst>
                <a:path w="6065520" h="2585720">
                  <a:moveTo>
                    <a:pt x="6065520" y="0"/>
                  </a:moveTo>
                  <a:lnTo>
                    <a:pt x="0" y="0"/>
                  </a:lnTo>
                  <a:lnTo>
                    <a:pt x="0" y="2585338"/>
                  </a:lnTo>
                  <a:lnTo>
                    <a:pt x="6065520" y="2585338"/>
                  </a:lnTo>
                  <a:lnTo>
                    <a:pt x="6065520" y="0"/>
                  </a:lnTo>
                  <a:close/>
                </a:path>
              </a:pathLst>
            </a:custGeom>
            <a:solidFill>
              <a:srgbClr val="FFFFFF"/>
            </a:solidFill>
          </p:spPr>
          <p:txBody>
            <a:bodyPr wrap="square" lIns="0" tIns="0" rIns="0" bIns="0" rtlCol="0"/>
            <a:lstStyle/>
            <a:p>
              <a:endParaRPr/>
            </a:p>
          </p:txBody>
        </p:sp>
        <p:sp>
          <p:nvSpPr>
            <p:cNvPr id="6" name="object 6"/>
            <p:cNvSpPr/>
            <p:nvPr/>
          </p:nvSpPr>
          <p:spPr>
            <a:xfrm>
              <a:off x="3048000" y="3995661"/>
              <a:ext cx="6065520" cy="2585720"/>
            </a:xfrm>
            <a:custGeom>
              <a:avLst/>
              <a:gdLst/>
              <a:ahLst/>
              <a:cxnLst/>
              <a:rect l="l" t="t" r="r" b="b"/>
              <a:pathLst>
                <a:path w="6065520" h="2585720">
                  <a:moveTo>
                    <a:pt x="0" y="2585338"/>
                  </a:moveTo>
                  <a:lnTo>
                    <a:pt x="6065520" y="2585338"/>
                  </a:lnTo>
                  <a:lnTo>
                    <a:pt x="6065520" y="0"/>
                  </a:lnTo>
                  <a:lnTo>
                    <a:pt x="0" y="0"/>
                  </a:lnTo>
                  <a:lnTo>
                    <a:pt x="0" y="2585338"/>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8739" y="3247720"/>
            <a:ext cx="9032240" cy="3295774"/>
          </a:xfrm>
          <a:prstGeom prst="rect">
            <a:avLst/>
          </a:prstGeom>
        </p:spPr>
        <p:txBody>
          <a:bodyPr vert="horz" wrap="square" lIns="0" tIns="12700" rIns="0" bIns="0" rtlCol="0">
            <a:spAutoFit/>
          </a:bodyPr>
          <a:lstStyle/>
          <a:p>
            <a:pPr marL="12700">
              <a:lnSpc>
                <a:spcPct val="100000"/>
              </a:lnSpc>
              <a:spcBef>
                <a:spcPts val="100"/>
              </a:spcBef>
              <a:tabLst>
                <a:tab pos="2662555" algn="l"/>
              </a:tabLst>
            </a:pPr>
            <a:r>
              <a:rPr sz="2400" dirty="0">
                <a:latin typeface="Times New Roman"/>
                <a:cs typeface="Times New Roman"/>
              </a:rPr>
              <a:t>print("String</a:t>
            </a:r>
            <a:r>
              <a:rPr sz="2400" spc="-35" dirty="0">
                <a:latin typeface="Times New Roman"/>
                <a:cs typeface="Times New Roman"/>
              </a:rPr>
              <a:t> </a:t>
            </a:r>
            <a:r>
              <a:rPr sz="2400" dirty="0">
                <a:latin typeface="Times New Roman"/>
                <a:cs typeface="Times New Roman"/>
              </a:rPr>
              <a:t>replace	</a:t>
            </a:r>
            <a:r>
              <a:rPr sz="2400" spc="-5" dirty="0">
                <a:latin typeface="Times New Roman"/>
                <a:cs typeface="Times New Roman"/>
              </a:rPr>
              <a:t>case:",</a:t>
            </a:r>
            <a:r>
              <a:rPr sz="2400" spc="-5" dirty="0">
                <a:solidFill>
                  <a:srgbClr val="FF0000"/>
                </a:solidFill>
                <a:latin typeface="Times New Roman"/>
                <a:cs typeface="Times New Roman"/>
              </a:rPr>
              <a:t>str.replace("python","python</a:t>
            </a:r>
            <a:r>
              <a:rPr sz="2400" spc="-55" dirty="0">
                <a:solidFill>
                  <a:srgbClr val="FF0000"/>
                </a:solidFill>
                <a:latin typeface="Times New Roman"/>
                <a:cs typeface="Times New Roman"/>
              </a:rPr>
              <a:t> </a:t>
            </a:r>
            <a:r>
              <a:rPr sz="2400" spc="-5" dirty="0">
                <a:solidFill>
                  <a:srgbClr val="FF0000"/>
                </a:solidFill>
                <a:latin typeface="Times New Roman"/>
                <a:cs typeface="Times New Roman"/>
              </a:rPr>
              <a:t>programming")</a:t>
            </a:r>
            <a:r>
              <a:rPr sz="2400" spc="-5" dirty="0">
                <a:latin typeface="Times New Roman"/>
                <a:cs typeface="Times New Roman"/>
              </a:rPr>
              <a:t>)</a:t>
            </a:r>
            <a:endParaRPr sz="2400" dirty="0">
              <a:latin typeface="Times New Roman"/>
              <a:cs typeface="Times New Roman"/>
            </a:endParaRPr>
          </a:p>
          <a:p>
            <a:pPr>
              <a:lnSpc>
                <a:spcPct val="100000"/>
              </a:lnSpc>
              <a:spcBef>
                <a:spcPts val="50"/>
              </a:spcBef>
            </a:pPr>
            <a:endParaRPr sz="2700" dirty="0">
              <a:latin typeface="Times New Roman"/>
              <a:cs typeface="Times New Roman"/>
            </a:endParaRPr>
          </a:p>
          <a:p>
            <a:pPr marL="3061335">
              <a:lnSpc>
                <a:spcPct val="100000"/>
              </a:lnSpc>
            </a:pPr>
            <a:r>
              <a:rPr sz="1800" b="1" spc="-5" dirty="0">
                <a:latin typeface="Carlito"/>
                <a:cs typeface="Carlito"/>
              </a:rPr>
              <a:t>Output:</a:t>
            </a:r>
            <a:endParaRPr sz="1800" dirty="0">
              <a:latin typeface="Carlito"/>
              <a:cs typeface="Carlito"/>
            </a:endParaRPr>
          </a:p>
          <a:p>
            <a:pPr>
              <a:lnSpc>
                <a:spcPct val="100000"/>
              </a:lnSpc>
              <a:spcBef>
                <a:spcPts val="25"/>
              </a:spcBef>
            </a:pPr>
            <a:endParaRPr sz="1750" dirty="0">
              <a:latin typeface="Carlito"/>
              <a:cs typeface="Carlito"/>
            </a:endParaRPr>
          </a:p>
          <a:p>
            <a:pPr marL="3061335" marR="2116455">
              <a:lnSpc>
                <a:spcPct val="100000"/>
              </a:lnSpc>
            </a:pPr>
            <a:r>
              <a:rPr sz="1800" spc="-10" dirty="0">
                <a:latin typeface="Carlito"/>
                <a:cs typeface="Carlito"/>
              </a:rPr>
              <a:t>Enter </a:t>
            </a:r>
            <a:r>
              <a:rPr sz="1800" spc="-15" dirty="0">
                <a:latin typeface="Carlito"/>
                <a:cs typeface="Carlito"/>
              </a:rPr>
              <a:t>any </a:t>
            </a:r>
            <a:r>
              <a:rPr sz="1800" spc="-10" dirty="0">
                <a:latin typeface="Carlito"/>
                <a:cs typeface="Carlito"/>
              </a:rPr>
              <a:t>string: </a:t>
            </a:r>
            <a:r>
              <a:rPr sz="1800" spc="-15" dirty="0">
                <a:latin typeface="Carlito"/>
                <a:cs typeface="Carlito"/>
              </a:rPr>
              <a:t>Welcome </a:t>
            </a:r>
            <a:r>
              <a:rPr sz="1800" spc="-10" dirty="0">
                <a:latin typeface="Carlito"/>
                <a:cs typeface="Carlito"/>
              </a:rPr>
              <a:t>to </a:t>
            </a:r>
            <a:r>
              <a:rPr sz="1800" dirty="0">
                <a:latin typeface="Carlito"/>
                <a:cs typeface="Carlito"/>
              </a:rPr>
              <a:t>python  </a:t>
            </a:r>
            <a:r>
              <a:rPr sz="1800" spc="-5" dirty="0">
                <a:latin typeface="Carlito"/>
                <a:cs typeface="Carlito"/>
              </a:rPr>
              <a:t>String </a:t>
            </a:r>
            <a:r>
              <a:rPr sz="1800" spc="-10" dirty="0">
                <a:latin typeface="Carlito"/>
                <a:cs typeface="Carlito"/>
              </a:rPr>
              <a:t>Capitalized: </a:t>
            </a:r>
            <a:r>
              <a:rPr sz="1800" spc="-15" dirty="0">
                <a:latin typeface="Carlito"/>
                <a:cs typeface="Carlito"/>
              </a:rPr>
              <a:t>Welcome </a:t>
            </a:r>
            <a:r>
              <a:rPr sz="1800" spc="-10" dirty="0">
                <a:latin typeface="Carlito"/>
                <a:cs typeface="Carlito"/>
              </a:rPr>
              <a:t>to </a:t>
            </a:r>
            <a:r>
              <a:rPr sz="1800" dirty="0">
                <a:latin typeface="Carlito"/>
                <a:cs typeface="Carlito"/>
              </a:rPr>
              <a:t>python  </a:t>
            </a:r>
            <a:r>
              <a:rPr sz="1800" spc="-5" dirty="0">
                <a:latin typeface="Carlito"/>
                <a:cs typeface="Carlito"/>
              </a:rPr>
              <a:t>String </a:t>
            </a:r>
            <a:r>
              <a:rPr sz="1800" spc="-10" dirty="0">
                <a:latin typeface="Carlito"/>
                <a:cs typeface="Carlito"/>
              </a:rPr>
              <a:t>lower </a:t>
            </a:r>
            <a:r>
              <a:rPr sz="1800" spc="-5" dirty="0">
                <a:latin typeface="Carlito"/>
                <a:cs typeface="Carlito"/>
              </a:rPr>
              <a:t>case: </a:t>
            </a:r>
            <a:r>
              <a:rPr sz="1800" spc="-10" dirty="0">
                <a:latin typeface="Carlito"/>
                <a:cs typeface="Carlito"/>
              </a:rPr>
              <a:t>welcome to </a:t>
            </a:r>
            <a:r>
              <a:rPr sz="1800" dirty="0">
                <a:latin typeface="Carlito"/>
                <a:cs typeface="Carlito"/>
              </a:rPr>
              <a:t>python  </a:t>
            </a:r>
            <a:r>
              <a:rPr sz="1800" spc="-5" dirty="0">
                <a:latin typeface="Carlito"/>
                <a:cs typeface="Carlito"/>
              </a:rPr>
              <a:t>String upper case: </a:t>
            </a:r>
            <a:r>
              <a:rPr sz="1800" spc="-10" dirty="0">
                <a:latin typeface="Carlito"/>
                <a:cs typeface="Carlito"/>
              </a:rPr>
              <a:t>WELCOME </a:t>
            </a:r>
            <a:r>
              <a:rPr sz="1800" spc="-25" dirty="0">
                <a:latin typeface="Carlito"/>
                <a:cs typeface="Carlito"/>
              </a:rPr>
              <a:t>TO </a:t>
            </a:r>
            <a:r>
              <a:rPr sz="1800" spc="-10" dirty="0">
                <a:latin typeface="Carlito"/>
                <a:cs typeface="Carlito"/>
              </a:rPr>
              <a:t>PYTHON  </a:t>
            </a:r>
            <a:r>
              <a:rPr sz="1800" spc="-5" dirty="0">
                <a:latin typeface="Carlito"/>
                <a:cs typeface="Carlito"/>
              </a:rPr>
              <a:t>String </a:t>
            </a:r>
            <a:r>
              <a:rPr sz="1800" spc="-10" dirty="0">
                <a:latin typeface="Carlito"/>
                <a:cs typeface="Carlito"/>
              </a:rPr>
              <a:t>title </a:t>
            </a:r>
            <a:r>
              <a:rPr sz="1800" spc="-5" dirty="0">
                <a:latin typeface="Carlito"/>
                <a:cs typeface="Carlito"/>
              </a:rPr>
              <a:t>case: </a:t>
            </a:r>
            <a:r>
              <a:rPr sz="1800" spc="-15" dirty="0">
                <a:latin typeface="Carlito"/>
                <a:cs typeface="Carlito"/>
              </a:rPr>
              <a:t>Welcome </a:t>
            </a:r>
            <a:r>
              <a:rPr sz="1800" spc="-80" dirty="0">
                <a:latin typeface="Carlito"/>
                <a:cs typeface="Carlito"/>
              </a:rPr>
              <a:t>To </a:t>
            </a:r>
            <a:r>
              <a:rPr sz="1800" dirty="0">
                <a:latin typeface="Carlito"/>
                <a:cs typeface="Carlito"/>
              </a:rPr>
              <a:t>Python  </a:t>
            </a:r>
            <a:r>
              <a:rPr sz="1800" spc="-5" dirty="0">
                <a:latin typeface="Carlito"/>
                <a:cs typeface="Carlito"/>
              </a:rPr>
              <a:t>String </a:t>
            </a:r>
            <a:r>
              <a:rPr sz="1800" spc="-10" dirty="0">
                <a:latin typeface="Carlito"/>
                <a:cs typeface="Carlito"/>
              </a:rPr>
              <a:t>swap </a:t>
            </a:r>
            <a:r>
              <a:rPr sz="1800" spc="-5" dirty="0">
                <a:latin typeface="Carlito"/>
                <a:cs typeface="Carlito"/>
              </a:rPr>
              <a:t>case: </a:t>
            </a:r>
            <a:r>
              <a:rPr lang="en-IN" sz="1800" spc="-10" dirty="0">
                <a:latin typeface="Carlito"/>
                <a:cs typeface="Carlito"/>
              </a:rPr>
              <a:t>w</a:t>
            </a:r>
            <a:r>
              <a:rPr sz="1800" spc="-10" dirty="0">
                <a:latin typeface="Carlito"/>
                <a:cs typeface="Carlito"/>
              </a:rPr>
              <a:t>ELCOME </a:t>
            </a:r>
            <a:r>
              <a:rPr sz="1800" spc="-25" dirty="0">
                <a:latin typeface="Carlito"/>
                <a:cs typeface="Carlito"/>
              </a:rPr>
              <a:t>TO</a:t>
            </a:r>
            <a:r>
              <a:rPr sz="1800" spc="20" dirty="0">
                <a:latin typeface="Carlito"/>
                <a:cs typeface="Carlito"/>
              </a:rPr>
              <a:t> </a:t>
            </a:r>
            <a:r>
              <a:rPr sz="1800" spc="-10" dirty="0">
                <a:latin typeface="Carlito"/>
                <a:cs typeface="Carlito"/>
              </a:rPr>
              <a:t>PYTHON</a:t>
            </a:r>
            <a:endParaRPr sz="1800" dirty="0">
              <a:latin typeface="Carlito"/>
              <a:cs typeface="Carlito"/>
            </a:endParaRPr>
          </a:p>
          <a:p>
            <a:pPr marL="3061335">
              <a:lnSpc>
                <a:spcPct val="100000"/>
              </a:lnSpc>
              <a:spcBef>
                <a:spcPts val="5"/>
              </a:spcBef>
            </a:pPr>
            <a:r>
              <a:rPr sz="1800" spc="-5" dirty="0">
                <a:latin typeface="Carlito"/>
                <a:cs typeface="Carlito"/>
              </a:rPr>
              <a:t>String replace case: </a:t>
            </a:r>
            <a:r>
              <a:rPr sz="1800" spc="-15" dirty="0">
                <a:latin typeface="Carlito"/>
                <a:cs typeface="Carlito"/>
              </a:rPr>
              <a:t>Welcome </a:t>
            </a:r>
            <a:r>
              <a:rPr sz="1800" spc="-10" dirty="0">
                <a:latin typeface="Carlito"/>
                <a:cs typeface="Carlito"/>
              </a:rPr>
              <a:t>to </a:t>
            </a:r>
            <a:r>
              <a:rPr sz="1800" dirty="0">
                <a:latin typeface="Carlito"/>
                <a:cs typeface="Carlito"/>
              </a:rPr>
              <a:t>python</a:t>
            </a:r>
            <a:r>
              <a:rPr sz="1800" spc="75" dirty="0">
                <a:latin typeface="Carlito"/>
                <a:cs typeface="Carlito"/>
              </a:rPr>
              <a:t> </a:t>
            </a:r>
            <a:r>
              <a:rPr sz="1800" spc="-10" dirty="0">
                <a:latin typeface="Carlito"/>
                <a:cs typeface="Carlito"/>
              </a:rPr>
              <a:t>programming</a:t>
            </a:r>
            <a:endParaRPr sz="1800" dirty="0">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082" y="478358"/>
            <a:ext cx="7472045" cy="697230"/>
          </a:xfrm>
          <a:prstGeom prst="rect">
            <a:avLst/>
          </a:prstGeom>
        </p:spPr>
        <p:txBody>
          <a:bodyPr vert="horz" wrap="square" lIns="0" tIns="13335" rIns="0" bIns="0" rtlCol="0">
            <a:spAutoFit/>
          </a:bodyPr>
          <a:lstStyle/>
          <a:p>
            <a:pPr marL="12700">
              <a:lnSpc>
                <a:spcPct val="100000"/>
              </a:lnSpc>
              <a:spcBef>
                <a:spcPts val="105"/>
              </a:spcBef>
            </a:pPr>
            <a:r>
              <a:rPr spc="10" dirty="0"/>
              <a:t>ii)Formatting </a:t>
            </a:r>
            <a:r>
              <a:rPr spc="114" dirty="0"/>
              <a:t>String</a:t>
            </a:r>
            <a:r>
              <a:rPr spc="-500" dirty="0"/>
              <a:t> </a:t>
            </a:r>
            <a:r>
              <a:rPr spc="10" dirty="0"/>
              <a:t>functions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graphicFrame>
        <p:nvGraphicFramePr>
          <p:cNvPr id="3" name="object 3"/>
          <p:cNvGraphicFramePr>
            <a:graphicFrameLocks noGrp="1"/>
          </p:cNvGraphicFramePr>
          <p:nvPr/>
        </p:nvGraphicFramePr>
        <p:xfrm>
          <a:off x="69850" y="1390650"/>
          <a:ext cx="9067800" cy="3636771"/>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457200">
                <a:tc>
                  <a:txBody>
                    <a:bodyPr/>
                    <a:lstStyle/>
                    <a:p>
                      <a:pPr algn="ctr">
                        <a:lnSpc>
                          <a:spcPct val="100000"/>
                        </a:lnSpc>
                        <a:spcBef>
                          <a:spcPts val="280"/>
                        </a:spcBef>
                      </a:pPr>
                      <a:r>
                        <a:rPr sz="2400" dirty="0">
                          <a:latin typeface="Times New Roman"/>
                          <a:cs typeface="Times New Roman"/>
                        </a:rPr>
                        <a:t>center(width)</a:t>
                      </a:r>
                      <a:endParaRPr sz="2400">
                        <a:latin typeface="Times New Roman"/>
                        <a:cs typeface="Times New Roman"/>
                      </a:endParaRPr>
                    </a:p>
                  </a:txBody>
                  <a:tcPr marL="0" marR="0" marT="3556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marL="91440">
                        <a:lnSpc>
                          <a:spcPct val="100000"/>
                        </a:lnSpc>
                        <a:spcBef>
                          <a:spcPts val="280"/>
                        </a:spcBef>
                      </a:pPr>
                      <a:r>
                        <a:rPr sz="2400" dirty="0">
                          <a:latin typeface="Times New Roman"/>
                          <a:cs typeface="Times New Roman"/>
                        </a:rPr>
                        <a:t>Returns a string centered in a </a:t>
                      </a:r>
                      <a:r>
                        <a:rPr sz="2400" spc="-5" dirty="0">
                          <a:latin typeface="Times New Roman"/>
                          <a:cs typeface="Times New Roman"/>
                        </a:rPr>
                        <a:t>field </a:t>
                      </a:r>
                      <a:r>
                        <a:rPr sz="2400" dirty="0">
                          <a:latin typeface="Times New Roman"/>
                          <a:cs typeface="Times New Roman"/>
                        </a:rPr>
                        <a:t>of given</a:t>
                      </a:r>
                      <a:r>
                        <a:rPr sz="2400" spc="-155" dirty="0">
                          <a:latin typeface="Times New Roman"/>
                          <a:cs typeface="Times New Roman"/>
                        </a:rPr>
                        <a:t> </a:t>
                      </a:r>
                      <a:r>
                        <a:rPr sz="2400" dirty="0">
                          <a:latin typeface="Times New Roman"/>
                          <a:cs typeface="Times New Roman"/>
                        </a:rPr>
                        <a:t>width</a:t>
                      </a:r>
                      <a:endParaRPr sz="2400">
                        <a:latin typeface="Times New Roman"/>
                        <a:cs typeface="Times New Roman"/>
                      </a:endParaRPr>
                    </a:p>
                  </a:txBody>
                  <a:tcPr marL="0" marR="0" marT="3556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0"/>
                  </a:ext>
                </a:extLst>
              </a:tr>
              <a:tr h="1062227">
                <a:tc>
                  <a:txBody>
                    <a:bodyPr/>
                    <a:lstStyle/>
                    <a:p>
                      <a:pPr>
                        <a:lnSpc>
                          <a:spcPct val="100000"/>
                        </a:lnSpc>
                        <a:spcBef>
                          <a:spcPts val="15"/>
                        </a:spcBef>
                      </a:pPr>
                      <a:endParaRPr sz="2300">
                        <a:latin typeface="Times New Roman"/>
                        <a:cs typeface="Times New Roman"/>
                      </a:endParaRPr>
                    </a:p>
                    <a:p>
                      <a:pPr algn="ctr">
                        <a:lnSpc>
                          <a:spcPct val="100000"/>
                        </a:lnSpc>
                      </a:pPr>
                      <a:r>
                        <a:rPr sz="2400" dirty="0">
                          <a:latin typeface="Times New Roman"/>
                          <a:cs typeface="Times New Roman"/>
                        </a:rPr>
                        <a:t>ljust(width)</a:t>
                      </a:r>
                      <a:endParaRPr sz="2400">
                        <a:latin typeface="Times New Roman"/>
                        <a:cs typeface="Times New Roman"/>
                      </a:endParaRPr>
                    </a:p>
                  </a:txBody>
                  <a:tcPr marL="0" marR="0" marT="190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spcBef>
                          <a:spcPts val="15"/>
                        </a:spcBef>
                      </a:pPr>
                      <a:endParaRPr sz="2300">
                        <a:latin typeface="Times New Roman"/>
                        <a:cs typeface="Times New Roman"/>
                      </a:endParaRPr>
                    </a:p>
                    <a:p>
                      <a:pPr marL="91440">
                        <a:lnSpc>
                          <a:spcPct val="100000"/>
                        </a:lnSpc>
                      </a:pPr>
                      <a:r>
                        <a:rPr sz="2400" dirty="0">
                          <a:latin typeface="Times New Roman"/>
                          <a:cs typeface="Times New Roman"/>
                        </a:rPr>
                        <a:t>Returns a string left justified in a </a:t>
                      </a:r>
                      <a:r>
                        <a:rPr sz="2400" spc="-5" dirty="0">
                          <a:latin typeface="Times New Roman"/>
                          <a:cs typeface="Times New Roman"/>
                        </a:rPr>
                        <a:t>field </a:t>
                      </a:r>
                      <a:r>
                        <a:rPr sz="2400" dirty="0">
                          <a:latin typeface="Times New Roman"/>
                          <a:cs typeface="Times New Roman"/>
                        </a:rPr>
                        <a:t>of given</a:t>
                      </a:r>
                      <a:r>
                        <a:rPr sz="2400" spc="-165" dirty="0">
                          <a:latin typeface="Times New Roman"/>
                          <a:cs typeface="Times New Roman"/>
                        </a:rPr>
                        <a:t> </a:t>
                      </a:r>
                      <a:r>
                        <a:rPr sz="2400" dirty="0">
                          <a:latin typeface="Times New Roman"/>
                          <a:cs typeface="Times New Roman"/>
                        </a:rPr>
                        <a:t>width</a:t>
                      </a:r>
                      <a:endParaRPr sz="2400">
                        <a:latin typeface="Times New Roman"/>
                        <a:cs typeface="Times New Roman"/>
                      </a:endParaRPr>
                    </a:p>
                  </a:txBody>
                  <a:tcPr marL="0" marR="0" marT="190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1"/>
                  </a:ext>
                </a:extLst>
              </a:tr>
              <a:tr h="1062228">
                <a:tc>
                  <a:txBody>
                    <a:bodyPr/>
                    <a:lstStyle/>
                    <a:p>
                      <a:pPr>
                        <a:lnSpc>
                          <a:spcPct val="100000"/>
                        </a:lnSpc>
                        <a:spcBef>
                          <a:spcPts val="15"/>
                        </a:spcBef>
                      </a:pPr>
                      <a:endParaRPr sz="2300">
                        <a:latin typeface="Times New Roman"/>
                        <a:cs typeface="Times New Roman"/>
                      </a:endParaRPr>
                    </a:p>
                    <a:p>
                      <a:pPr algn="ctr">
                        <a:lnSpc>
                          <a:spcPct val="100000"/>
                        </a:lnSpc>
                      </a:pPr>
                      <a:r>
                        <a:rPr sz="2400" dirty="0">
                          <a:latin typeface="Times New Roman"/>
                          <a:cs typeface="Times New Roman"/>
                        </a:rPr>
                        <a:t>rjust(width)</a:t>
                      </a:r>
                      <a:endParaRPr sz="2400">
                        <a:latin typeface="Times New Roman"/>
                        <a:cs typeface="Times New Roman"/>
                      </a:endParaRPr>
                    </a:p>
                  </a:txBody>
                  <a:tcPr marL="0" marR="0" marT="190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a:lnSpc>
                          <a:spcPct val="100000"/>
                        </a:lnSpc>
                        <a:spcBef>
                          <a:spcPts val="15"/>
                        </a:spcBef>
                      </a:pPr>
                      <a:endParaRPr sz="2300">
                        <a:latin typeface="Times New Roman"/>
                        <a:cs typeface="Times New Roman"/>
                      </a:endParaRPr>
                    </a:p>
                    <a:p>
                      <a:pPr marL="91440">
                        <a:lnSpc>
                          <a:spcPct val="100000"/>
                        </a:lnSpc>
                      </a:pPr>
                      <a:r>
                        <a:rPr sz="2400" spc="-5" dirty="0">
                          <a:latin typeface="Times New Roman"/>
                          <a:cs typeface="Times New Roman"/>
                        </a:rPr>
                        <a:t>Returns a </a:t>
                      </a:r>
                      <a:r>
                        <a:rPr sz="2400" dirty="0">
                          <a:latin typeface="Times New Roman"/>
                          <a:cs typeface="Times New Roman"/>
                        </a:rPr>
                        <a:t>string right justified in a field of given</a:t>
                      </a:r>
                      <a:r>
                        <a:rPr sz="2400" spc="-155" dirty="0">
                          <a:latin typeface="Times New Roman"/>
                          <a:cs typeface="Times New Roman"/>
                        </a:rPr>
                        <a:t> </a:t>
                      </a:r>
                      <a:r>
                        <a:rPr sz="2400" dirty="0">
                          <a:latin typeface="Times New Roman"/>
                          <a:cs typeface="Times New Roman"/>
                        </a:rPr>
                        <a:t>width</a:t>
                      </a:r>
                      <a:endParaRPr sz="2400">
                        <a:latin typeface="Times New Roman"/>
                        <a:cs typeface="Times New Roman"/>
                      </a:endParaRPr>
                    </a:p>
                  </a:txBody>
                  <a:tcPr marL="0" marR="0" marT="190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2"/>
                  </a:ext>
                </a:extLst>
              </a:tr>
              <a:tr h="1055116">
                <a:tc>
                  <a:txBody>
                    <a:bodyPr/>
                    <a:lstStyle/>
                    <a:p>
                      <a:pPr>
                        <a:lnSpc>
                          <a:spcPct val="100000"/>
                        </a:lnSpc>
                        <a:spcBef>
                          <a:spcPts val="50"/>
                        </a:spcBef>
                      </a:pPr>
                      <a:endParaRPr sz="2250">
                        <a:latin typeface="Times New Roman"/>
                        <a:cs typeface="Times New Roman"/>
                      </a:endParaRPr>
                    </a:p>
                    <a:p>
                      <a:pPr algn="ctr">
                        <a:lnSpc>
                          <a:spcPct val="100000"/>
                        </a:lnSpc>
                      </a:pPr>
                      <a:r>
                        <a:rPr sz="2400" spc="-5" dirty="0">
                          <a:latin typeface="Times New Roman"/>
                          <a:cs typeface="Times New Roman"/>
                        </a:rPr>
                        <a:t>format(items)</a:t>
                      </a:r>
                      <a:endParaRPr sz="2400">
                        <a:latin typeface="Times New Roman"/>
                        <a:cs typeface="Times New Roman"/>
                      </a:endParaRPr>
                    </a:p>
                  </a:txBody>
                  <a:tcPr marL="0" marR="0" marT="635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spcBef>
                          <a:spcPts val="50"/>
                        </a:spcBef>
                      </a:pPr>
                      <a:endParaRPr sz="2250">
                        <a:latin typeface="Times New Roman"/>
                        <a:cs typeface="Times New Roman"/>
                      </a:endParaRPr>
                    </a:p>
                    <a:p>
                      <a:pPr marL="91440">
                        <a:lnSpc>
                          <a:spcPct val="100000"/>
                        </a:lnSpc>
                      </a:pPr>
                      <a:r>
                        <a:rPr sz="2400" spc="-5" dirty="0">
                          <a:latin typeface="Times New Roman"/>
                          <a:cs typeface="Times New Roman"/>
                        </a:rPr>
                        <a:t>Formats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string</a:t>
                      </a:r>
                      <a:endParaRPr sz="2400">
                        <a:latin typeface="Times New Roman"/>
                        <a:cs typeface="Times New Roman"/>
                      </a:endParaRPr>
                    </a:p>
                  </a:txBody>
                  <a:tcPr marL="0" marR="0" marT="635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44500" y="1587436"/>
            <a:ext cx="8255000" cy="4551680"/>
            <a:chOff x="444500" y="1587436"/>
            <a:chExt cx="8255000" cy="4551680"/>
          </a:xfrm>
        </p:grpSpPr>
        <p:sp>
          <p:nvSpPr>
            <p:cNvPr id="3" name="object 3"/>
            <p:cNvSpPr/>
            <p:nvPr/>
          </p:nvSpPr>
          <p:spPr>
            <a:xfrm>
              <a:off x="457200" y="1600136"/>
              <a:ext cx="8229600" cy="4526280"/>
            </a:xfrm>
            <a:custGeom>
              <a:avLst/>
              <a:gdLst/>
              <a:ahLst/>
              <a:cxnLst/>
              <a:rect l="l" t="t" r="r" b="b"/>
              <a:pathLst>
                <a:path w="8229600" h="4526280">
                  <a:moveTo>
                    <a:pt x="8229600" y="0"/>
                  </a:moveTo>
                  <a:lnTo>
                    <a:pt x="0" y="0"/>
                  </a:lnTo>
                  <a:lnTo>
                    <a:pt x="0" y="4526026"/>
                  </a:lnTo>
                  <a:lnTo>
                    <a:pt x="8229600" y="4526026"/>
                  </a:lnTo>
                  <a:lnTo>
                    <a:pt x="8229600" y="0"/>
                  </a:lnTo>
                  <a:close/>
                </a:path>
              </a:pathLst>
            </a:custGeom>
            <a:solidFill>
              <a:srgbClr val="FFFFFF"/>
            </a:solidFill>
          </p:spPr>
          <p:txBody>
            <a:bodyPr wrap="square" lIns="0" tIns="0" rIns="0" bIns="0" rtlCol="0"/>
            <a:lstStyle/>
            <a:p>
              <a:endParaRPr/>
            </a:p>
          </p:txBody>
        </p:sp>
        <p:sp>
          <p:nvSpPr>
            <p:cNvPr id="4" name="object 4"/>
            <p:cNvSpPr/>
            <p:nvPr/>
          </p:nvSpPr>
          <p:spPr>
            <a:xfrm>
              <a:off x="457200" y="1600136"/>
              <a:ext cx="8229600" cy="4526280"/>
            </a:xfrm>
            <a:custGeom>
              <a:avLst/>
              <a:gdLst/>
              <a:ahLst/>
              <a:cxnLst/>
              <a:rect l="l" t="t" r="r" b="b"/>
              <a:pathLst>
                <a:path w="8229600" h="4526280">
                  <a:moveTo>
                    <a:pt x="0" y="4526026"/>
                  </a:moveTo>
                  <a:lnTo>
                    <a:pt x="8229600" y="4526026"/>
                  </a:lnTo>
                  <a:lnTo>
                    <a:pt x="8229600" y="0"/>
                  </a:lnTo>
                  <a:lnTo>
                    <a:pt x="0" y="0"/>
                  </a:lnTo>
                  <a:lnTo>
                    <a:pt x="0" y="4526026"/>
                  </a:lnTo>
                  <a:close/>
                </a:path>
              </a:pathLst>
            </a:custGeom>
            <a:ln w="25399">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455930" y="848199"/>
            <a:ext cx="8059420" cy="522002"/>
          </a:xfrm>
          <a:prstGeom prst="rect">
            <a:avLst/>
          </a:prstGeom>
        </p:spPr>
        <p:txBody>
          <a:bodyPr vert="horz" wrap="square" lIns="0" tIns="19050" rIns="0" bIns="0" rtlCol="0">
            <a:spAutoFit/>
          </a:bodyPr>
          <a:lstStyle/>
          <a:p>
            <a:pPr marL="10160" marR="5080" algn="ctr">
              <a:lnSpc>
                <a:spcPct val="99100"/>
              </a:lnSpc>
              <a:spcBef>
                <a:spcPts val="150"/>
              </a:spcBef>
              <a:tabLst>
                <a:tab pos="2030095" algn="l"/>
              </a:tabLst>
            </a:pPr>
            <a:r>
              <a:rPr lang="en-IN" dirty="0">
                <a:latin typeface="Times New Roman"/>
                <a:cs typeface="Times New Roman"/>
              </a:rPr>
              <a:t>Topics covered</a:t>
            </a:r>
            <a:endParaRPr dirty="0">
              <a:latin typeface="Times New Roman"/>
              <a:cs typeface="Times New Roman"/>
            </a:endParaRPr>
          </a:p>
        </p:txBody>
      </p:sp>
      <p:sp>
        <p:nvSpPr>
          <p:cNvPr id="6" name="object 6"/>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8" name="object 5">
            <a:extLst>
              <a:ext uri="{FF2B5EF4-FFF2-40B4-BE49-F238E27FC236}">
                <a16:creationId xmlns:a16="http://schemas.microsoft.com/office/drawing/2014/main" id="{3E8DAF7C-A3F5-4F33-BC3B-036F108DA0B3}"/>
              </a:ext>
            </a:extLst>
          </p:cNvPr>
          <p:cNvSpPr txBox="1">
            <a:spLocks/>
          </p:cNvSpPr>
          <p:nvPr/>
        </p:nvSpPr>
        <p:spPr>
          <a:xfrm>
            <a:off x="685165" y="2162467"/>
            <a:ext cx="7773669" cy="2533066"/>
          </a:xfrm>
          <a:prstGeom prst="rect">
            <a:avLst/>
          </a:prstGeom>
        </p:spPr>
        <p:txBody>
          <a:bodyPr vert="horz" wrap="square" lIns="0" tIns="19050" rIns="0" bIns="0" rtlCol="0" anchor="ctr">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0160" marR="5080" algn="ctr">
              <a:lnSpc>
                <a:spcPct val="99100"/>
              </a:lnSpc>
              <a:spcBef>
                <a:spcPts val="150"/>
              </a:spcBef>
              <a:tabLst>
                <a:tab pos="2030095" algn="l"/>
              </a:tabLst>
            </a:pPr>
            <a:r>
              <a:rPr lang="en-US" dirty="0">
                <a:latin typeface="Times New Roman"/>
                <a:cs typeface="Times New Roman"/>
              </a:rPr>
              <a:t>Strings</a:t>
            </a:r>
            <a:br>
              <a:rPr lang="en-US" dirty="0">
                <a:latin typeface="Times New Roman"/>
                <a:cs typeface="Times New Roman"/>
              </a:rPr>
            </a:br>
            <a:r>
              <a:rPr lang="en-US" dirty="0">
                <a:latin typeface="Times New Roman"/>
                <a:cs typeface="Times New Roman"/>
              </a:rPr>
              <a:t>String slices, </a:t>
            </a:r>
            <a:br>
              <a:rPr lang="en-US" dirty="0">
                <a:latin typeface="Times New Roman"/>
                <a:cs typeface="Times New Roman"/>
              </a:rPr>
            </a:br>
            <a:r>
              <a:rPr lang="en-US" spc="-25" dirty="0">
                <a:latin typeface="Times New Roman"/>
                <a:cs typeface="Times New Roman"/>
              </a:rPr>
              <a:t>Immutability,  </a:t>
            </a:r>
            <a:br>
              <a:rPr lang="en-US" spc="-25" dirty="0">
                <a:latin typeface="Times New Roman"/>
                <a:cs typeface="Times New Roman"/>
              </a:rPr>
            </a:br>
            <a:r>
              <a:rPr lang="en-US" spc="-25" dirty="0">
                <a:latin typeface="Times New Roman"/>
                <a:cs typeface="Times New Roman"/>
              </a:rPr>
              <a:t>S</a:t>
            </a:r>
            <a:r>
              <a:rPr lang="en-US" dirty="0">
                <a:latin typeface="Times New Roman"/>
                <a:cs typeface="Times New Roman"/>
              </a:rPr>
              <a:t>tring functions and methods,</a:t>
            </a:r>
            <a:r>
              <a:rPr lang="en-US" spc="-55" dirty="0">
                <a:latin typeface="Times New Roman"/>
                <a:cs typeface="Times New Roman"/>
              </a:rPr>
              <a:t> </a:t>
            </a:r>
            <a:br>
              <a:rPr lang="en-US" spc="-55" dirty="0">
                <a:latin typeface="Times New Roman"/>
                <a:cs typeface="Times New Roman"/>
              </a:rPr>
            </a:br>
            <a:r>
              <a:rPr lang="en-US" spc="-55" dirty="0">
                <a:latin typeface="Times New Roman"/>
                <a:cs typeface="Times New Roman"/>
              </a:rPr>
              <a:t>S</a:t>
            </a:r>
            <a:r>
              <a:rPr lang="en-US" dirty="0">
                <a:latin typeface="Times New Roman"/>
                <a:cs typeface="Times New Roman"/>
              </a:rPr>
              <a:t>tring  module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455714"/>
            <a:ext cx="6482080" cy="2952750"/>
          </a:xfrm>
          <a:prstGeom prst="rect">
            <a:avLst/>
          </a:prstGeom>
        </p:spPr>
        <p:txBody>
          <a:bodyPr vert="horz" wrap="square" lIns="0" tIns="110490" rIns="0" bIns="0" rtlCol="0">
            <a:spAutoFit/>
          </a:bodyPr>
          <a:lstStyle/>
          <a:p>
            <a:pPr marL="12700">
              <a:lnSpc>
                <a:spcPct val="100000"/>
              </a:lnSpc>
              <a:spcBef>
                <a:spcPts val="870"/>
              </a:spcBef>
            </a:pPr>
            <a:r>
              <a:rPr sz="3200" b="1" spc="-5" dirty="0">
                <a:latin typeface="Times New Roman"/>
                <a:cs typeface="Times New Roman"/>
              </a:rPr>
              <a:t>Program:</a:t>
            </a:r>
            <a:endParaRPr sz="3200" dirty="0">
              <a:latin typeface="Times New Roman"/>
              <a:cs typeface="Times New Roman"/>
            </a:endParaRPr>
          </a:p>
          <a:p>
            <a:pPr marL="12700" marR="5080">
              <a:lnSpc>
                <a:spcPct val="120000"/>
              </a:lnSpc>
            </a:pPr>
            <a:r>
              <a:rPr sz="3200" dirty="0">
                <a:latin typeface="Times New Roman"/>
                <a:cs typeface="Times New Roman"/>
              </a:rPr>
              <a:t>a=input(</a:t>
            </a:r>
            <a:r>
              <a:rPr sz="3200" dirty="0">
                <a:solidFill>
                  <a:srgbClr val="00AF50"/>
                </a:solidFill>
                <a:latin typeface="Times New Roman"/>
                <a:cs typeface="Times New Roman"/>
              </a:rPr>
              <a:t>"Enter any string:"</a:t>
            </a:r>
            <a:r>
              <a:rPr sz="3200" dirty="0">
                <a:latin typeface="Times New Roman"/>
                <a:cs typeface="Times New Roman"/>
              </a:rPr>
              <a:t>)  print(</a:t>
            </a:r>
            <a:r>
              <a:rPr sz="3200" dirty="0">
                <a:solidFill>
                  <a:srgbClr val="00AF50"/>
                </a:solidFill>
                <a:latin typeface="Times New Roman"/>
                <a:cs typeface="Times New Roman"/>
              </a:rPr>
              <a:t>"Center alignment:"</a:t>
            </a:r>
            <a:r>
              <a:rPr sz="3200" dirty="0">
                <a:latin typeface="Times New Roman"/>
                <a:cs typeface="Times New Roman"/>
              </a:rPr>
              <a:t>,</a:t>
            </a:r>
            <a:r>
              <a:rPr sz="3200" spc="-60" dirty="0">
                <a:latin typeface="Times New Roman"/>
                <a:cs typeface="Times New Roman"/>
              </a:rPr>
              <a:t> </a:t>
            </a:r>
            <a:r>
              <a:rPr sz="3200" dirty="0">
                <a:solidFill>
                  <a:srgbClr val="FF0000"/>
                </a:solidFill>
                <a:latin typeface="Times New Roman"/>
                <a:cs typeface="Times New Roman"/>
              </a:rPr>
              <a:t>a.center(20)</a:t>
            </a:r>
            <a:r>
              <a:rPr sz="3200" dirty="0">
                <a:latin typeface="Times New Roman"/>
                <a:cs typeface="Times New Roman"/>
              </a:rPr>
              <a:t>)  print(</a:t>
            </a:r>
            <a:r>
              <a:rPr sz="3200" dirty="0">
                <a:solidFill>
                  <a:srgbClr val="00AF50"/>
                </a:solidFill>
                <a:latin typeface="Times New Roman"/>
                <a:cs typeface="Times New Roman"/>
              </a:rPr>
              <a:t>"Left alignment:"</a:t>
            </a:r>
            <a:r>
              <a:rPr sz="3200" dirty="0">
                <a:latin typeface="Times New Roman"/>
                <a:cs typeface="Times New Roman"/>
              </a:rPr>
              <a:t>, </a:t>
            </a:r>
            <a:r>
              <a:rPr sz="3200" dirty="0">
                <a:solidFill>
                  <a:srgbClr val="FF0000"/>
                </a:solidFill>
                <a:latin typeface="Times New Roman"/>
                <a:cs typeface="Times New Roman"/>
              </a:rPr>
              <a:t>a.ljust(20)</a:t>
            </a:r>
            <a:r>
              <a:rPr sz="3200" dirty="0">
                <a:latin typeface="Times New Roman"/>
                <a:cs typeface="Times New Roman"/>
              </a:rPr>
              <a:t>)  print(</a:t>
            </a:r>
            <a:r>
              <a:rPr sz="3200" dirty="0">
                <a:solidFill>
                  <a:srgbClr val="00AF50"/>
                </a:solidFill>
                <a:latin typeface="Times New Roman"/>
                <a:cs typeface="Times New Roman"/>
              </a:rPr>
              <a:t>"Right alignment:"</a:t>
            </a:r>
            <a:r>
              <a:rPr sz="3200" dirty="0">
                <a:latin typeface="Times New Roman"/>
                <a:cs typeface="Times New Roman"/>
              </a:rPr>
              <a:t>,</a:t>
            </a:r>
            <a:r>
              <a:rPr sz="3200" spc="-75" dirty="0">
                <a:latin typeface="Times New Roman"/>
                <a:cs typeface="Times New Roman"/>
              </a:rPr>
              <a:t> </a:t>
            </a:r>
            <a:r>
              <a:rPr sz="3200" dirty="0">
                <a:solidFill>
                  <a:srgbClr val="FF0000"/>
                </a:solidFill>
                <a:latin typeface="Times New Roman"/>
                <a:cs typeface="Times New Roman"/>
              </a:rPr>
              <a:t>a.rjust(20)</a:t>
            </a:r>
            <a:r>
              <a:rPr sz="3200" dirty="0">
                <a:latin typeface="Times New Roman"/>
                <a:cs typeface="Times New Roman"/>
              </a:rPr>
              <a:t>)</a:t>
            </a:r>
          </a:p>
        </p:txBody>
      </p:sp>
      <p:sp>
        <p:nvSpPr>
          <p:cNvPr id="8" name="object 8"/>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grpSp>
        <p:nvGrpSpPr>
          <p:cNvPr id="3" name="object 3"/>
          <p:cNvGrpSpPr/>
          <p:nvPr/>
        </p:nvGrpSpPr>
        <p:grpSpPr>
          <a:xfrm>
            <a:off x="1002791" y="4507991"/>
            <a:ext cx="7713345" cy="1626235"/>
            <a:chOff x="1002791" y="4507991"/>
            <a:chExt cx="7713345" cy="1626235"/>
          </a:xfrm>
        </p:grpSpPr>
        <p:sp>
          <p:nvSpPr>
            <p:cNvPr id="4" name="object 4"/>
            <p:cNvSpPr/>
            <p:nvPr/>
          </p:nvSpPr>
          <p:spPr>
            <a:xfrm>
              <a:off x="1002791" y="4507991"/>
              <a:ext cx="7712964" cy="16261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66799" y="4571999"/>
              <a:ext cx="7530719" cy="144399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47749" y="4552949"/>
              <a:ext cx="7569200" cy="1482090"/>
            </a:xfrm>
            <a:custGeom>
              <a:avLst/>
              <a:gdLst/>
              <a:ahLst/>
              <a:cxnLst/>
              <a:rect l="l" t="t" r="r" b="b"/>
              <a:pathLst>
                <a:path w="7569200" h="1482089">
                  <a:moveTo>
                    <a:pt x="0" y="1482090"/>
                  </a:moveTo>
                  <a:lnTo>
                    <a:pt x="7568819" y="1482090"/>
                  </a:lnTo>
                  <a:lnTo>
                    <a:pt x="7568819" y="0"/>
                  </a:lnTo>
                  <a:lnTo>
                    <a:pt x="0" y="0"/>
                  </a:lnTo>
                  <a:lnTo>
                    <a:pt x="0" y="1482090"/>
                  </a:lnTo>
                  <a:close/>
                </a:path>
              </a:pathLst>
            </a:custGeom>
            <a:ln w="38100">
              <a:solidFill>
                <a:srgbClr val="000000"/>
              </a:solidFill>
            </a:ln>
          </p:spPr>
          <p:txBody>
            <a:bodyPr wrap="square" lIns="0" tIns="0" rIns="0" bIns="0" rtlCol="0"/>
            <a:lstStyle/>
            <a:p>
              <a:endParaRPr/>
            </a:p>
          </p:txBody>
        </p:sp>
      </p:grpSp>
      <p:sp>
        <p:nvSpPr>
          <p:cNvPr id="7" name="object 7"/>
          <p:cNvSpPr txBox="1"/>
          <p:nvPr/>
        </p:nvSpPr>
        <p:spPr>
          <a:xfrm>
            <a:off x="3584575" y="4133469"/>
            <a:ext cx="77089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rlito"/>
                <a:cs typeface="Carlito"/>
              </a:rPr>
              <a:t>Output:</a:t>
            </a:r>
            <a:endParaRPr sz="1800">
              <a:latin typeface="Carlito"/>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8013" y="207086"/>
            <a:ext cx="5891530" cy="1244600"/>
          </a:xfrm>
          <a:prstGeom prst="rect">
            <a:avLst/>
          </a:prstGeom>
        </p:spPr>
        <p:txBody>
          <a:bodyPr vert="horz" wrap="square" lIns="0" tIns="12065" rIns="0" bIns="0" rtlCol="0">
            <a:spAutoFit/>
          </a:bodyPr>
          <a:lstStyle/>
          <a:p>
            <a:pPr marL="1721485" marR="5080" indent="-1708785">
              <a:lnSpc>
                <a:spcPct val="100000"/>
              </a:lnSpc>
              <a:spcBef>
                <a:spcPts val="95"/>
              </a:spcBef>
            </a:pPr>
            <a:r>
              <a:rPr sz="4000" spc="25" dirty="0"/>
              <a:t>iii) </a:t>
            </a:r>
            <a:r>
              <a:rPr sz="4000" spc="145" dirty="0"/>
              <a:t>Removing</a:t>
            </a:r>
            <a:r>
              <a:rPr sz="4000" spc="-540" dirty="0"/>
              <a:t> </a:t>
            </a:r>
            <a:r>
              <a:rPr sz="4000" spc="55" dirty="0"/>
              <a:t>whitespace  </a:t>
            </a:r>
            <a:r>
              <a:rPr sz="4000" spc="40" dirty="0"/>
              <a:t>characters</a:t>
            </a:r>
            <a:endParaRPr sz="4000"/>
          </a:p>
        </p:txBody>
      </p:sp>
      <p:sp>
        <p:nvSpPr>
          <p:cNvPr id="5" name="object 5"/>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3" name="object 3"/>
          <p:cNvSpPr/>
          <p:nvPr/>
        </p:nvSpPr>
        <p:spPr>
          <a:xfrm>
            <a:off x="4800600" y="1752600"/>
            <a:ext cx="4343399" cy="365760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69850" y="1390650"/>
          <a:ext cx="4572000" cy="4663438"/>
        </p:xfrm>
        <a:graphic>
          <a:graphicData uri="http://schemas.openxmlformats.org/drawingml/2006/table">
            <a:tbl>
              <a:tblPr firstRow="1" bandRow="1">
                <a:tableStyleId>{2D5ABB26-0587-4C30-8999-92F81FD0307C}</a:tableStyleId>
              </a:tblPr>
              <a:tblGrid>
                <a:gridCol w="1075690">
                  <a:extLst>
                    <a:ext uri="{9D8B030D-6E8A-4147-A177-3AD203B41FA5}">
                      <a16:colId xmlns:a16="http://schemas.microsoft.com/office/drawing/2014/main" val="20000"/>
                    </a:ext>
                  </a:extLst>
                </a:gridCol>
                <a:gridCol w="3496310">
                  <a:extLst>
                    <a:ext uri="{9D8B030D-6E8A-4147-A177-3AD203B41FA5}">
                      <a16:colId xmlns:a16="http://schemas.microsoft.com/office/drawing/2014/main" val="20001"/>
                    </a:ext>
                  </a:extLst>
                </a:gridCol>
              </a:tblGrid>
              <a:tr h="1188720">
                <a:tc>
                  <a:txBody>
                    <a:bodyPr/>
                    <a:lstStyle/>
                    <a:p>
                      <a:pPr>
                        <a:lnSpc>
                          <a:spcPct val="100000"/>
                        </a:lnSpc>
                        <a:spcBef>
                          <a:spcPts val="55"/>
                        </a:spcBef>
                      </a:pPr>
                      <a:endParaRPr sz="2700">
                        <a:latin typeface="Times New Roman"/>
                        <a:cs typeface="Times New Roman"/>
                      </a:endParaRPr>
                    </a:p>
                    <a:p>
                      <a:pPr algn="ctr">
                        <a:lnSpc>
                          <a:spcPct val="100000"/>
                        </a:lnSpc>
                      </a:pPr>
                      <a:r>
                        <a:rPr sz="2400" dirty="0">
                          <a:latin typeface="Times New Roman"/>
                          <a:cs typeface="Times New Roman"/>
                        </a:rPr>
                        <a:t>lstrip()</a:t>
                      </a:r>
                      <a:endParaRPr sz="2400">
                        <a:latin typeface="Times New Roman"/>
                        <a:cs typeface="Times New Roman"/>
                      </a:endParaRPr>
                    </a:p>
                  </a:txBody>
                  <a:tcPr marL="0" marR="0" marT="698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marL="91440" marR="848994">
                        <a:lnSpc>
                          <a:spcPct val="100000"/>
                        </a:lnSpc>
                        <a:spcBef>
                          <a:spcPts val="280"/>
                        </a:spcBef>
                      </a:pPr>
                      <a:r>
                        <a:rPr sz="2400" dirty="0">
                          <a:latin typeface="Times New Roman"/>
                          <a:cs typeface="Times New Roman"/>
                        </a:rPr>
                        <a:t>Returns a string</a:t>
                      </a:r>
                      <a:r>
                        <a:rPr sz="2400" spc="-120" dirty="0">
                          <a:latin typeface="Times New Roman"/>
                          <a:cs typeface="Times New Roman"/>
                        </a:rPr>
                        <a:t> </a:t>
                      </a:r>
                      <a:r>
                        <a:rPr sz="2400" dirty="0">
                          <a:latin typeface="Times New Roman"/>
                          <a:cs typeface="Times New Roman"/>
                        </a:rPr>
                        <a:t>with  leading whitespace  characters</a:t>
                      </a:r>
                      <a:r>
                        <a:rPr sz="2400" spc="-65" dirty="0">
                          <a:latin typeface="Times New Roman"/>
                          <a:cs typeface="Times New Roman"/>
                        </a:rPr>
                        <a:t> </a:t>
                      </a:r>
                      <a:r>
                        <a:rPr sz="2400" spc="-5" dirty="0">
                          <a:latin typeface="Times New Roman"/>
                          <a:cs typeface="Times New Roman"/>
                        </a:rPr>
                        <a:t>removed</a:t>
                      </a:r>
                      <a:endParaRPr sz="2400">
                        <a:latin typeface="Times New Roman"/>
                        <a:cs typeface="Times New Roman"/>
                      </a:endParaRPr>
                    </a:p>
                  </a:txBody>
                  <a:tcPr marL="0" marR="0" marT="3556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0"/>
                  </a:ext>
                </a:extLst>
              </a:tr>
              <a:tr h="1554479">
                <a:tc>
                  <a:txBody>
                    <a:bodyPr/>
                    <a:lstStyle/>
                    <a:p>
                      <a:pPr>
                        <a:lnSpc>
                          <a:spcPct val="100000"/>
                        </a:lnSpc>
                      </a:pPr>
                      <a:endParaRPr sz="2600">
                        <a:latin typeface="Times New Roman"/>
                        <a:cs typeface="Times New Roman"/>
                      </a:endParaRPr>
                    </a:p>
                    <a:p>
                      <a:pPr algn="ctr">
                        <a:lnSpc>
                          <a:spcPct val="100000"/>
                        </a:lnSpc>
                        <a:spcBef>
                          <a:spcPts val="1610"/>
                        </a:spcBef>
                      </a:pPr>
                      <a:r>
                        <a:rPr sz="2400" dirty="0">
                          <a:latin typeface="Times New Roman"/>
                          <a:cs typeface="Times New Roman"/>
                        </a:rPr>
                        <a:t>rstrip()</a:t>
                      </a:r>
                      <a:endParaRPr sz="2400">
                        <a:latin typeface="Times New Roman"/>
                        <a:cs typeface="Times New Roman"/>
                      </a:endParaRPr>
                    </a:p>
                  </a:txBody>
                  <a:tcPr marL="0" marR="0" marT="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marL="91440" marR="848994">
                        <a:lnSpc>
                          <a:spcPct val="100000"/>
                        </a:lnSpc>
                        <a:spcBef>
                          <a:spcPts val="280"/>
                        </a:spcBef>
                      </a:pPr>
                      <a:r>
                        <a:rPr sz="2400" dirty="0">
                          <a:latin typeface="Times New Roman"/>
                          <a:cs typeface="Times New Roman"/>
                        </a:rPr>
                        <a:t>Returns a string</a:t>
                      </a:r>
                      <a:r>
                        <a:rPr sz="2400" spc="-120" dirty="0">
                          <a:latin typeface="Times New Roman"/>
                          <a:cs typeface="Times New Roman"/>
                        </a:rPr>
                        <a:t> </a:t>
                      </a:r>
                      <a:r>
                        <a:rPr sz="2400" dirty="0">
                          <a:latin typeface="Times New Roman"/>
                          <a:cs typeface="Times New Roman"/>
                        </a:rPr>
                        <a:t>with  trailing whitespace  characters</a:t>
                      </a:r>
                      <a:r>
                        <a:rPr sz="2400" spc="-65" dirty="0">
                          <a:latin typeface="Times New Roman"/>
                          <a:cs typeface="Times New Roman"/>
                        </a:rPr>
                        <a:t> </a:t>
                      </a:r>
                      <a:r>
                        <a:rPr sz="2400" spc="-5" dirty="0">
                          <a:latin typeface="Times New Roman"/>
                          <a:cs typeface="Times New Roman"/>
                        </a:rPr>
                        <a:t>removed</a:t>
                      </a:r>
                      <a:endParaRPr sz="2400">
                        <a:latin typeface="Times New Roman"/>
                        <a:cs typeface="Times New Roman"/>
                      </a:endParaRPr>
                    </a:p>
                  </a:txBody>
                  <a:tcPr marL="0" marR="0" marT="3556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1"/>
                  </a:ext>
                </a:extLst>
              </a:tr>
              <a:tr h="1920239">
                <a:tc>
                  <a:txBody>
                    <a:bodyPr/>
                    <a:lstStyle/>
                    <a:p>
                      <a:pPr>
                        <a:lnSpc>
                          <a:spcPct val="100000"/>
                        </a:lnSpc>
                      </a:pPr>
                      <a:endParaRPr sz="2600">
                        <a:latin typeface="Times New Roman"/>
                        <a:cs typeface="Times New Roman"/>
                      </a:endParaRPr>
                    </a:p>
                    <a:p>
                      <a:pPr>
                        <a:lnSpc>
                          <a:spcPct val="100000"/>
                        </a:lnSpc>
                        <a:spcBef>
                          <a:spcPts val="5"/>
                        </a:spcBef>
                      </a:pPr>
                      <a:endParaRPr sz="2650">
                        <a:latin typeface="Times New Roman"/>
                        <a:cs typeface="Times New Roman"/>
                      </a:endParaRPr>
                    </a:p>
                    <a:p>
                      <a:pPr algn="ctr">
                        <a:lnSpc>
                          <a:spcPct val="100000"/>
                        </a:lnSpc>
                      </a:pPr>
                      <a:r>
                        <a:rPr sz="2400" dirty="0">
                          <a:latin typeface="Times New Roman"/>
                          <a:cs typeface="Times New Roman"/>
                        </a:rPr>
                        <a:t>strip()</a:t>
                      </a:r>
                      <a:endParaRPr sz="2400">
                        <a:latin typeface="Times New Roman"/>
                        <a:cs typeface="Times New Roman"/>
                      </a:endParaRPr>
                    </a:p>
                  </a:txBody>
                  <a:tcPr marL="0" marR="0" marT="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marL="91440" marR="732155">
                        <a:lnSpc>
                          <a:spcPct val="100000"/>
                        </a:lnSpc>
                        <a:spcBef>
                          <a:spcPts val="285"/>
                        </a:spcBef>
                      </a:pPr>
                      <a:r>
                        <a:rPr sz="2400" dirty="0">
                          <a:latin typeface="Times New Roman"/>
                          <a:cs typeface="Times New Roman"/>
                        </a:rPr>
                        <a:t>Returns a string with  leading and trailing  whitespace</a:t>
                      </a:r>
                      <a:r>
                        <a:rPr sz="2400" spc="-114" dirty="0">
                          <a:latin typeface="Times New Roman"/>
                          <a:cs typeface="Times New Roman"/>
                        </a:rPr>
                        <a:t> </a:t>
                      </a:r>
                      <a:r>
                        <a:rPr sz="2400" dirty="0">
                          <a:latin typeface="Times New Roman"/>
                          <a:cs typeface="Times New Roman"/>
                        </a:rPr>
                        <a:t>characters  </a:t>
                      </a:r>
                      <a:r>
                        <a:rPr sz="2400" spc="-5" dirty="0">
                          <a:latin typeface="Times New Roman"/>
                          <a:cs typeface="Times New Roman"/>
                        </a:rPr>
                        <a:t>removed</a:t>
                      </a:r>
                      <a:endParaRPr sz="2400">
                        <a:latin typeface="Times New Roman"/>
                        <a:cs typeface="Times New Roman"/>
                      </a:endParaRPr>
                    </a:p>
                  </a:txBody>
                  <a:tcPr marL="0" marR="0" marT="3619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2829" y="461594"/>
            <a:ext cx="1960245" cy="697230"/>
          </a:xfrm>
          <a:prstGeom prst="rect">
            <a:avLst/>
          </a:prstGeom>
        </p:spPr>
        <p:txBody>
          <a:bodyPr vert="horz" wrap="square" lIns="0" tIns="13335" rIns="0" bIns="0" rtlCol="0">
            <a:spAutoFit/>
          </a:bodyPr>
          <a:lstStyle/>
          <a:p>
            <a:pPr marL="12700">
              <a:lnSpc>
                <a:spcPct val="100000"/>
              </a:lnSpc>
              <a:spcBef>
                <a:spcPts val="105"/>
              </a:spcBef>
            </a:pPr>
            <a:r>
              <a:rPr dirty="0">
                <a:latin typeface="Carlito"/>
                <a:cs typeface="Carlito"/>
              </a:rPr>
              <a:t>P</a:t>
            </a:r>
            <a:r>
              <a:rPr spc="-70" dirty="0">
                <a:latin typeface="Carlito"/>
                <a:cs typeface="Carlito"/>
              </a:rPr>
              <a:t>r</a:t>
            </a:r>
            <a:r>
              <a:rPr spc="-5" dirty="0">
                <a:latin typeface="Carlito"/>
                <a:cs typeface="Carlito"/>
              </a:rPr>
              <a:t>og</a:t>
            </a:r>
            <a:r>
              <a:rPr spc="-80" dirty="0">
                <a:latin typeface="Carlito"/>
                <a:cs typeface="Carlito"/>
              </a:rPr>
              <a:t>r</a:t>
            </a:r>
            <a:r>
              <a:rPr dirty="0">
                <a:latin typeface="Carlito"/>
                <a:cs typeface="Carlito"/>
              </a:rPr>
              <a:t>am</a:t>
            </a:r>
          </a:p>
        </p:txBody>
      </p:sp>
      <p:sp>
        <p:nvSpPr>
          <p:cNvPr id="9" name="object 9"/>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3" name="object 3"/>
          <p:cNvSpPr txBox="1"/>
          <p:nvPr/>
        </p:nvSpPr>
        <p:spPr>
          <a:xfrm>
            <a:off x="535940" y="1522895"/>
            <a:ext cx="5902960" cy="2367280"/>
          </a:xfrm>
          <a:prstGeom prst="rect">
            <a:avLst/>
          </a:prstGeom>
        </p:spPr>
        <p:txBody>
          <a:bodyPr vert="horz" wrap="square" lIns="0" tIns="12700" rIns="0" bIns="0" rtlCol="0">
            <a:spAutoFit/>
          </a:bodyPr>
          <a:lstStyle/>
          <a:p>
            <a:pPr marL="12700" marR="5080">
              <a:lnSpc>
                <a:spcPct val="120000"/>
              </a:lnSpc>
              <a:spcBef>
                <a:spcPts val="100"/>
              </a:spcBef>
            </a:pPr>
            <a:r>
              <a:rPr sz="3200" dirty="0">
                <a:latin typeface="Times New Roman"/>
                <a:cs typeface="Times New Roman"/>
              </a:rPr>
              <a:t>a=input(</a:t>
            </a:r>
            <a:r>
              <a:rPr sz="3200" dirty="0">
                <a:solidFill>
                  <a:srgbClr val="00AF50"/>
                </a:solidFill>
                <a:latin typeface="Times New Roman"/>
                <a:cs typeface="Times New Roman"/>
              </a:rPr>
              <a:t>"Enter any string:"</a:t>
            </a:r>
            <a:r>
              <a:rPr sz="3200" dirty="0">
                <a:latin typeface="Times New Roman"/>
                <a:cs typeface="Times New Roman"/>
              </a:rPr>
              <a:t>)  print</a:t>
            </a:r>
            <a:r>
              <a:rPr sz="3200" dirty="0">
                <a:solidFill>
                  <a:srgbClr val="00AF50"/>
                </a:solidFill>
                <a:latin typeface="Times New Roman"/>
                <a:cs typeface="Times New Roman"/>
              </a:rPr>
              <a:t>("Left space trim:"</a:t>
            </a:r>
            <a:r>
              <a:rPr sz="3200" dirty="0">
                <a:latin typeface="Times New Roman"/>
                <a:cs typeface="Times New Roman"/>
              </a:rPr>
              <a:t>,</a:t>
            </a:r>
            <a:r>
              <a:rPr sz="3200" dirty="0">
                <a:solidFill>
                  <a:srgbClr val="FF0000"/>
                </a:solidFill>
                <a:latin typeface="Times New Roman"/>
                <a:cs typeface="Times New Roman"/>
              </a:rPr>
              <a:t>a.lstrip()</a:t>
            </a:r>
            <a:r>
              <a:rPr sz="3200" dirty="0">
                <a:latin typeface="Times New Roman"/>
                <a:cs typeface="Times New Roman"/>
              </a:rPr>
              <a:t>)  print(</a:t>
            </a:r>
            <a:r>
              <a:rPr sz="3200" dirty="0">
                <a:solidFill>
                  <a:srgbClr val="00AF50"/>
                </a:solidFill>
                <a:latin typeface="Times New Roman"/>
                <a:cs typeface="Times New Roman"/>
              </a:rPr>
              <a:t>"Right space trim:"</a:t>
            </a:r>
            <a:r>
              <a:rPr sz="3200" dirty="0">
                <a:latin typeface="Times New Roman"/>
                <a:cs typeface="Times New Roman"/>
              </a:rPr>
              <a:t>,</a:t>
            </a:r>
            <a:r>
              <a:rPr sz="3200" dirty="0">
                <a:solidFill>
                  <a:srgbClr val="FF0000"/>
                </a:solidFill>
                <a:latin typeface="Times New Roman"/>
                <a:cs typeface="Times New Roman"/>
              </a:rPr>
              <a:t>a.rstrip()</a:t>
            </a:r>
            <a:r>
              <a:rPr sz="3200" dirty="0">
                <a:latin typeface="Times New Roman"/>
                <a:cs typeface="Times New Roman"/>
              </a:rPr>
              <a:t>)  print(</a:t>
            </a:r>
            <a:r>
              <a:rPr sz="3200" dirty="0">
                <a:solidFill>
                  <a:srgbClr val="00AF50"/>
                </a:solidFill>
                <a:latin typeface="Times New Roman"/>
                <a:cs typeface="Times New Roman"/>
              </a:rPr>
              <a:t>"Left and right</a:t>
            </a:r>
            <a:r>
              <a:rPr sz="3200" spc="-90" dirty="0">
                <a:solidFill>
                  <a:srgbClr val="00AF50"/>
                </a:solidFill>
                <a:latin typeface="Times New Roman"/>
                <a:cs typeface="Times New Roman"/>
              </a:rPr>
              <a:t> </a:t>
            </a:r>
            <a:r>
              <a:rPr sz="3200" dirty="0">
                <a:solidFill>
                  <a:srgbClr val="00AF50"/>
                </a:solidFill>
                <a:latin typeface="Times New Roman"/>
                <a:cs typeface="Times New Roman"/>
              </a:rPr>
              <a:t>trim:"</a:t>
            </a:r>
            <a:r>
              <a:rPr sz="3200" dirty="0">
                <a:latin typeface="Times New Roman"/>
                <a:cs typeface="Times New Roman"/>
              </a:rPr>
              <a:t>,</a:t>
            </a:r>
            <a:r>
              <a:rPr sz="3200" dirty="0">
                <a:solidFill>
                  <a:srgbClr val="FF0000"/>
                </a:solidFill>
                <a:latin typeface="Times New Roman"/>
                <a:cs typeface="Times New Roman"/>
              </a:rPr>
              <a:t>a.strip()</a:t>
            </a:r>
            <a:r>
              <a:rPr sz="3200" dirty="0">
                <a:latin typeface="Times New Roman"/>
                <a:cs typeface="Times New Roman"/>
              </a:rPr>
              <a:t>)</a:t>
            </a:r>
          </a:p>
        </p:txBody>
      </p:sp>
      <p:grpSp>
        <p:nvGrpSpPr>
          <p:cNvPr id="4" name="object 4"/>
          <p:cNvGrpSpPr/>
          <p:nvPr/>
        </p:nvGrpSpPr>
        <p:grpSpPr>
          <a:xfrm>
            <a:off x="1840992" y="4584191"/>
            <a:ext cx="6978650" cy="1793875"/>
            <a:chOff x="1840992" y="4584191"/>
            <a:chExt cx="6978650" cy="1793875"/>
          </a:xfrm>
        </p:grpSpPr>
        <p:sp>
          <p:nvSpPr>
            <p:cNvPr id="5" name="object 5"/>
            <p:cNvSpPr/>
            <p:nvPr/>
          </p:nvSpPr>
          <p:spPr>
            <a:xfrm>
              <a:off x="1840992" y="4584191"/>
              <a:ext cx="6978396" cy="17937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905000" y="4648199"/>
              <a:ext cx="6796024" cy="161163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885950" y="4629149"/>
              <a:ext cx="6834505" cy="1649730"/>
            </a:xfrm>
            <a:custGeom>
              <a:avLst/>
              <a:gdLst/>
              <a:ahLst/>
              <a:cxnLst/>
              <a:rect l="l" t="t" r="r" b="b"/>
              <a:pathLst>
                <a:path w="6834505" h="1649729">
                  <a:moveTo>
                    <a:pt x="0" y="1649730"/>
                  </a:moveTo>
                  <a:lnTo>
                    <a:pt x="6834124" y="1649730"/>
                  </a:lnTo>
                  <a:lnTo>
                    <a:pt x="6834124" y="0"/>
                  </a:lnTo>
                  <a:lnTo>
                    <a:pt x="0" y="0"/>
                  </a:lnTo>
                  <a:lnTo>
                    <a:pt x="0" y="1649730"/>
                  </a:lnTo>
                  <a:close/>
                </a:path>
              </a:pathLst>
            </a:custGeom>
            <a:ln w="38099">
              <a:solidFill>
                <a:srgbClr val="000000"/>
              </a:solidFill>
            </a:ln>
          </p:spPr>
          <p:txBody>
            <a:bodyPr wrap="square" lIns="0" tIns="0" rIns="0" bIns="0" rtlCol="0"/>
            <a:lstStyle/>
            <a:p>
              <a:endParaRPr/>
            </a:p>
          </p:txBody>
        </p:sp>
      </p:grpSp>
      <p:sp>
        <p:nvSpPr>
          <p:cNvPr id="8" name="object 8"/>
          <p:cNvSpPr txBox="1"/>
          <p:nvPr/>
        </p:nvSpPr>
        <p:spPr>
          <a:xfrm>
            <a:off x="4469384" y="4297807"/>
            <a:ext cx="77089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rlito"/>
                <a:cs typeface="Carlito"/>
              </a:rPr>
              <a:t>Output:</a:t>
            </a:r>
            <a:endParaRPr sz="1800">
              <a:latin typeface="Carlito"/>
              <a:cs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1862" y="566324"/>
            <a:ext cx="7183120" cy="521297"/>
          </a:xfrm>
          <a:prstGeom prst="rect">
            <a:avLst/>
          </a:prstGeom>
        </p:spPr>
        <p:txBody>
          <a:bodyPr vert="horz" wrap="square" lIns="0" tIns="13335" rIns="0" bIns="0" rtlCol="0">
            <a:spAutoFit/>
          </a:bodyPr>
          <a:lstStyle/>
          <a:p>
            <a:pPr marL="12700">
              <a:lnSpc>
                <a:spcPct val="100000"/>
              </a:lnSpc>
              <a:spcBef>
                <a:spcPts val="105"/>
              </a:spcBef>
            </a:pPr>
            <a:r>
              <a:rPr spc="70" dirty="0">
                <a:latin typeface="Times New Roman" panose="02020603050405020304" pitchFamily="18" charset="0"/>
                <a:cs typeface="Times New Roman" panose="02020603050405020304" pitchFamily="18" charset="0"/>
              </a:rPr>
              <a:t>iv) </a:t>
            </a:r>
            <a:r>
              <a:rPr spc="50" dirty="0">
                <a:latin typeface="Times New Roman" panose="02020603050405020304" pitchFamily="18" charset="0"/>
                <a:cs typeface="Times New Roman" panose="02020603050405020304" pitchFamily="18" charset="0"/>
              </a:rPr>
              <a:t>Testing</a:t>
            </a:r>
            <a:r>
              <a:rPr spc="-785" dirty="0">
                <a:latin typeface="Times New Roman" panose="02020603050405020304" pitchFamily="18" charset="0"/>
                <a:cs typeface="Times New Roman" panose="02020603050405020304" pitchFamily="18" charset="0"/>
              </a:rPr>
              <a:t> </a:t>
            </a:r>
            <a:r>
              <a:rPr lang="en-IN" spc="-785" dirty="0">
                <a:latin typeface="Times New Roman" panose="02020603050405020304" pitchFamily="18" charset="0"/>
                <a:cs typeface="Times New Roman" panose="02020603050405020304" pitchFamily="18" charset="0"/>
              </a:rPr>
              <a:t>    </a:t>
            </a:r>
            <a:r>
              <a:rPr spc="75" dirty="0">
                <a:latin typeface="Times New Roman" panose="02020603050405020304" pitchFamily="18" charset="0"/>
                <a:cs typeface="Times New Roman" panose="02020603050405020304" pitchFamily="18" charset="0"/>
              </a:rPr>
              <a:t>String/Character</a:t>
            </a:r>
          </a:p>
        </p:txBody>
      </p:sp>
      <p:sp>
        <p:nvSpPr>
          <p:cNvPr id="3" name="object 3"/>
          <p:cNvSpPr txBox="1"/>
          <p:nvPr/>
        </p:nvSpPr>
        <p:spPr>
          <a:xfrm>
            <a:off x="3267202" y="6477914"/>
            <a:ext cx="5328285" cy="152400"/>
          </a:xfrm>
          <a:prstGeom prst="rect">
            <a:avLst/>
          </a:prstGeom>
        </p:spPr>
        <p:txBody>
          <a:bodyPr vert="horz" wrap="square" lIns="0" tIns="0" rIns="0" bIns="0" rtlCol="0">
            <a:spAutoFit/>
          </a:bodyPr>
          <a:lstStyle/>
          <a:p>
            <a:pPr>
              <a:lnSpc>
                <a:spcPts val="1140"/>
              </a:lnSpc>
              <a:tabLst>
                <a:tab pos="5172075" algn="l"/>
              </a:tabLst>
            </a:pPr>
            <a:r>
              <a:rPr sz="1200" dirty="0">
                <a:solidFill>
                  <a:srgbClr val="888888"/>
                </a:solidFill>
                <a:latin typeface="Carlito"/>
                <a:cs typeface="Carlito"/>
              </a:rPr>
              <a:t>P</a:t>
            </a:r>
            <a:r>
              <a:rPr sz="1200" spc="-20" dirty="0">
                <a:solidFill>
                  <a:srgbClr val="888888"/>
                </a:solidFill>
                <a:latin typeface="Carlito"/>
                <a:cs typeface="Carlito"/>
              </a:rPr>
              <a:t>r</a:t>
            </a:r>
            <a:r>
              <a:rPr sz="1200" dirty="0">
                <a:solidFill>
                  <a:srgbClr val="888888"/>
                </a:solidFill>
                <a:latin typeface="Carlito"/>
                <a:cs typeface="Carlito"/>
              </a:rPr>
              <a:t>oblem</a:t>
            </a:r>
            <a:r>
              <a:rPr sz="1200" spc="-5" dirty="0">
                <a:solidFill>
                  <a:srgbClr val="888888"/>
                </a:solidFill>
                <a:latin typeface="Carlito"/>
                <a:cs typeface="Carlito"/>
              </a:rPr>
              <a:t> S</a:t>
            </a:r>
            <a:r>
              <a:rPr sz="1200" dirty="0">
                <a:solidFill>
                  <a:srgbClr val="888888"/>
                </a:solidFill>
                <a:latin typeface="Carlito"/>
                <a:cs typeface="Carlito"/>
              </a:rPr>
              <a:t>olving</a:t>
            </a:r>
            <a:r>
              <a:rPr sz="1200" spc="-10" dirty="0">
                <a:solidFill>
                  <a:srgbClr val="888888"/>
                </a:solidFill>
                <a:latin typeface="Carlito"/>
                <a:cs typeface="Carlito"/>
              </a:rPr>
              <a:t> </a:t>
            </a:r>
            <a:r>
              <a:rPr sz="1200" dirty="0">
                <a:solidFill>
                  <a:srgbClr val="888888"/>
                </a:solidFill>
                <a:latin typeface="Carlito"/>
                <a:cs typeface="Carlito"/>
              </a:rPr>
              <a:t>a</a:t>
            </a:r>
            <a:r>
              <a:rPr sz="1200" spc="5" dirty="0">
                <a:solidFill>
                  <a:srgbClr val="888888"/>
                </a:solidFill>
                <a:latin typeface="Carlito"/>
                <a:cs typeface="Carlito"/>
              </a:rPr>
              <a:t>n</a:t>
            </a:r>
            <a:r>
              <a:rPr sz="1200" dirty="0">
                <a:solidFill>
                  <a:srgbClr val="888888"/>
                </a:solidFill>
                <a:latin typeface="Carlito"/>
                <a:cs typeface="Carlito"/>
              </a:rPr>
              <a:t>d</a:t>
            </a:r>
            <a:r>
              <a:rPr sz="1200" spc="-15" dirty="0">
                <a:solidFill>
                  <a:srgbClr val="888888"/>
                </a:solidFill>
                <a:latin typeface="Carlito"/>
                <a:cs typeface="Carlito"/>
              </a:rPr>
              <a:t> </a:t>
            </a:r>
            <a:r>
              <a:rPr sz="1200" spc="10" dirty="0">
                <a:solidFill>
                  <a:srgbClr val="888888"/>
                </a:solidFill>
                <a:latin typeface="Carlito"/>
                <a:cs typeface="Carlito"/>
              </a:rPr>
              <a:t>P</a:t>
            </a:r>
            <a:r>
              <a:rPr sz="1200" dirty="0">
                <a:solidFill>
                  <a:srgbClr val="888888"/>
                </a:solidFill>
                <a:latin typeface="Carlito"/>
                <a:cs typeface="Carlito"/>
              </a:rPr>
              <a:t>yt</a:t>
            </a:r>
            <a:r>
              <a:rPr sz="1200" spc="5" dirty="0">
                <a:solidFill>
                  <a:srgbClr val="888888"/>
                </a:solidFill>
                <a:latin typeface="Carlito"/>
                <a:cs typeface="Carlito"/>
              </a:rPr>
              <a:t>h</a:t>
            </a:r>
            <a:r>
              <a:rPr sz="1200" dirty="0">
                <a:solidFill>
                  <a:srgbClr val="888888"/>
                </a:solidFill>
                <a:latin typeface="Carlito"/>
                <a:cs typeface="Carlito"/>
              </a:rPr>
              <a:t>on</a:t>
            </a:r>
            <a:r>
              <a:rPr sz="1200" spc="-30" dirty="0">
                <a:solidFill>
                  <a:srgbClr val="888888"/>
                </a:solidFill>
                <a:latin typeface="Carlito"/>
                <a:cs typeface="Carlito"/>
              </a:rPr>
              <a:t> </a:t>
            </a:r>
            <a:r>
              <a:rPr sz="1200" dirty="0">
                <a:solidFill>
                  <a:srgbClr val="888888"/>
                </a:solidFill>
                <a:latin typeface="Carlito"/>
                <a:cs typeface="Carlito"/>
              </a:rPr>
              <a:t>P</a:t>
            </a:r>
            <a:r>
              <a:rPr sz="1200" spc="-20" dirty="0">
                <a:solidFill>
                  <a:srgbClr val="888888"/>
                </a:solidFill>
                <a:latin typeface="Carlito"/>
                <a:cs typeface="Carlito"/>
              </a:rPr>
              <a:t>r</a:t>
            </a:r>
            <a:r>
              <a:rPr sz="1200" dirty="0">
                <a:solidFill>
                  <a:srgbClr val="888888"/>
                </a:solidFill>
                <a:latin typeface="Carlito"/>
                <a:cs typeface="Carlito"/>
              </a:rPr>
              <a:t>og</a:t>
            </a:r>
            <a:r>
              <a:rPr sz="1200" spc="-25" dirty="0">
                <a:solidFill>
                  <a:srgbClr val="888888"/>
                </a:solidFill>
                <a:latin typeface="Carlito"/>
                <a:cs typeface="Carlito"/>
              </a:rPr>
              <a:t>r</a:t>
            </a:r>
            <a:r>
              <a:rPr sz="1200" dirty="0">
                <a:solidFill>
                  <a:srgbClr val="888888"/>
                </a:solidFill>
                <a:latin typeface="Carlito"/>
                <a:cs typeface="Carlito"/>
              </a:rPr>
              <a:t>ammi</a:t>
            </a:r>
            <a:r>
              <a:rPr sz="1200" spc="5" dirty="0">
                <a:solidFill>
                  <a:srgbClr val="888888"/>
                </a:solidFill>
                <a:latin typeface="Carlito"/>
                <a:cs typeface="Carlito"/>
              </a:rPr>
              <a:t>n</a:t>
            </a:r>
            <a:r>
              <a:rPr sz="1200" dirty="0">
                <a:solidFill>
                  <a:srgbClr val="888888"/>
                </a:solidFill>
                <a:latin typeface="Carlito"/>
                <a:cs typeface="Carlito"/>
              </a:rPr>
              <a:t>g	23</a:t>
            </a:r>
            <a:endParaRPr sz="1200">
              <a:latin typeface="Carlito"/>
              <a:cs typeface="Carlito"/>
            </a:endParaRPr>
          </a:p>
        </p:txBody>
      </p:sp>
      <p:graphicFrame>
        <p:nvGraphicFramePr>
          <p:cNvPr id="4" name="object 4"/>
          <p:cNvGraphicFramePr>
            <a:graphicFrameLocks noGrp="1"/>
          </p:cNvGraphicFramePr>
          <p:nvPr/>
        </p:nvGraphicFramePr>
        <p:xfrm>
          <a:off x="69850" y="1390650"/>
          <a:ext cx="8611235" cy="5239713"/>
        </p:xfrm>
        <a:graphic>
          <a:graphicData uri="http://schemas.openxmlformats.org/drawingml/2006/table">
            <a:tbl>
              <a:tblPr firstRow="1" bandRow="1">
                <a:tableStyleId>{2D5ABB26-0587-4C30-8999-92F81FD0307C}</a:tableStyleId>
              </a:tblPr>
              <a:tblGrid>
                <a:gridCol w="2026285">
                  <a:extLst>
                    <a:ext uri="{9D8B030D-6E8A-4147-A177-3AD203B41FA5}">
                      <a16:colId xmlns:a16="http://schemas.microsoft.com/office/drawing/2014/main" val="20000"/>
                    </a:ext>
                  </a:extLst>
                </a:gridCol>
                <a:gridCol w="6584950">
                  <a:extLst>
                    <a:ext uri="{9D8B030D-6E8A-4147-A177-3AD203B41FA5}">
                      <a16:colId xmlns:a16="http://schemas.microsoft.com/office/drawing/2014/main" val="20001"/>
                    </a:ext>
                  </a:extLst>
                </a:gridCol>
              </a:tblGrid>
              <a:tr h="640079">
                <a:tc>
                  <a:txBody>
                    <a:bodyPr/>
                    <a:lstStyle/>
                    <a:p>
                      <a:pPr algn="ctr">
                        <a:lnSpc>
                          <a:spcPct val="100000"/>
                        </a:lnSpc>
                        <a:spcBef>
                          <a:spcPts val="1380"/>
                        </a:spcBef>
                      </a:pPr>
                      <a:r>
                        <a:rPr sz="1800" spc="-5" dirty="0">
                          <a:latin typeface="Times New Roman"/>
                          <a:cs typeface="Times New Roman"/>
                        </a:rPr>
                        <a:t>isalnum()</a:t>
                      </a:r>
                      <a:endParaRPr sz="1800">
                        <a:latin typeface="Times New Roman"/>
                        <a:cs typeface="Times New Roman"/>
                      </a:endParaRPr>
                    </a:p>
                  </a:txBody>
                  <a:tcPr marL="0" marR="0" marT="17526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marL="91440">
                        <a:lnSpc>
                          <a:spcPct val="100000"/>
                        </a:lnSpc>
                        <a:spcBef>
                          <a:spcPts val="305"/>
                        </a:spcBef>
                      </a:pPr>
                      <a:r>
                        <a:rPr sz="1800" dirty="0">
                          <a:latin typeface="Times New Roman"/>
                          <a:cs typeface="Times New Roman"/>
                        </a:rPr>
                        <a:t>Returns true if all characters in </a:t>
                      </a:r>
                      <a:r>
                        <a:rPr sz="1800" spc="-5" dirty="0">
                          <a:latin typeface="Times New Roman"/>
                          <a:cs typeface="Times New Roman"/>
                        </a:rPr>
                        <a:t>string </a:t>
                      </a:r>
                      <a:r>
                        <a:rPr sz="1800" dirty="0">
                          <a:latin typeface="Times New Roman"/>
                          <a:cs typeface="Times New Roman"/>
                        </a:rPr>
                        <a:t>are alphanumeric and there</a:t>
                      </a:r>
                      <a:r>
                        <a:rPr sz="1800" spc="-65" dirty="0">
                          <a:latin typeface="Times New Roman"/>
                          <a:cs typeface="Times New Roman"/>
                        </a:rPr>
                        <a:t> </a:t>
                      </a:r>
                      <a:r>
                        <a:rPr sz="1800" dirty="0">
                          <a:latin typeface="Times New Roman"/>
                          <a:cs typeface="Times New Roman"/>
                        </a:rPr>
                        <a:t>is</a:t>
                      </a:r>
                      <a:endParaRPr sz="1800">
                        <a:latin typeface="Times New Roman"/>
                        <a:cs typeface="Times New Roman"/>
                      </a:endParaRPr>
                    </a:p>
                    <a:p>
                      <a:pPr marL="91440">
                        <a:lnSpc>
                          <a:spcPct val="100000"/>
                        </a:lnSpc>
                      </a:pPr>
                      <a:r>
                        <a:rPr sz="1800" dirty="0">
                          <a:latin typeface="Times New Roman"/>
                          <a:cs typeface="Times New Roman"/>
                        </a:rPr>
                        <a:t>atleast one</a:t>
                      </a:r>
                      <a:r>
                        <a:rPr sz="1800" spc="-15" dirty="0">
                          <a:latin typeface="Times New Roman"/>
                          <a:cs typeface="Times New Roman"/>
                        </a:rPr>
                        <a:t> </a:t>
                      </a:r>
                      <a:r>
                        <a:rPr sz="1800" dirty="0">
                          <a:latin typeface="Times New Roman"/>
                          <a:cs typeface="Times New Roman"/>
                        </a:rPr>
                        <a:t>character</a:t>
                      </a:r>
                      <a:endParaRPr sz="1800">
                        <a:latin typeface="Times New Roman"/>
                        <a:cs typeface="Times New Roman"/>
                      </a:endParaRPr>
                    </a:p>
                  </a:txBody>
                  <a:tcPr marL="0" marR="0" marT="3873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0"/>
                  </a:ext>
                </a:extLst>
              </a:tr>
              <a:tr h="923671">
                <a:tc>
                  <a:txBody>
                    <a:bodyPr/>
                    <a:lstStyle/>
                    <a:p>
                      <a:pPr>
                        <a:lnSpc>
                          <a:spcPct val="100000"/>
                        </a:lnSpc>
                        <a:spcBef>
                          <a:spcPts val="25"/>
                        </a:spcBef>
                      </a:pPr>
                      <a:endParaRPr sz="2150">
                        <a:latin typeface="Times New Roman"/>
                        <a:cs typeface="Times New Roman"/>
                      </a:endParaRPr>
                    </a:p>
                    <a:p>
                      <a:pPr marL="635" algn="ctr">
                        <a:lnSpc>
                          <a:spcPct val="100000"/>
                        </a:lnSpc>
                      </a:pPr>
                      <a:r>
                        <a:rPr sz="1800" dirty="0">
                          <a:latin typeface="Times New Roman"/>
                          <a:cs typeface="Times New Roman"/>
                        </a:rPr>
                        <a:t>isalpha()</a:t>
                      </a:r>
                      <a:endParaRPr sz="1800">
                        <a:latin typeface="Times New Roman"/>
                        <a:cs typeface="Times New Roman"/>
                      </a:endParaRPr>
                    </a:p>
                  </a:txBody>
                  <a:tcPr marL="0" marR="0" marT="317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marL="91440">
                        <a:lnSpc>
                          <a:spcPct val="100000"/>
                        </a:lnSpc>
                        <a:spcBef>
                          <a:spcPts val="1420"/>
                        </a:spcBef>
                      </a:pPr>
                      <a:r>
                        <a:rPr sz="1800" dirty="0">
                          <a:latin typeface="Times New Roman"/>
                          <a:cs typeface="Times New Roman"/>
                        </a:rPr>
                        <a:t>Returns true if all characters in </a:t>
                      </a:r>
                      <a:r>
                        <a:rPr sz="1800" spc="-5" dirty="0">
                          <a:latin typeface="Times New Roman"/>
                          <a:cs typeface="Times New Roman"/>
                        </a:rPr>
                        <a:t>string </a:t>
                      </a:r>
                      <a:r>
                        <a:rPr sz="1800" dirty="0">
                          <a:latin typeface="Times New Roman"/>
                          <a:cs typeface="Times New Roman"/>
                        </a:rPr>
                        <a:t>are</a:t>
                      </a:r>
                      <a:r>
                        <a:rPr sz="1800" spc="-45" dirty="0">
                          <a:latin typeface="Times New Roman"/>
                          <a:cs typeface="Times New Roman"/>
                        </a:rPr>
                        <a:t> </a:t>
                      </a:r>
                      <a:r>
                        <a:rPr sz="1800" dirty="0">
                          <a:latin typeface="Times New Roman"/>
                          <a:cs typeface="Times New Roman"/>
                        </a:rPr>
                        <a:t>alphabetic</a:t>
                      </a:r>
                      <a:endParaRPr sz="1800">
                        <a:latin typeface="Times New Roman"/>
                        <a:cs typeface="Times New Roman"/>
                      </a:endParaRPr>
                    </a:p>
                  </a:txBody>
                  <a:tcPr marL="0" marR="0" marT="18034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1"/>
                  </a:ext>
                </a:extLst>
              </a:tr>
              <a:tr h="923544">
                <a:tc>
                  <a:txBody>
                    <a:bodyPr/>
                    <a:lstStyle/>
                    <a:p>
                      <a:pPr>
                        <a:lnSpc>
                          <a:spcPct val="100000"/>
                        </a:lnSpc>
                        <a:spcBef>
                          <a:spcPts val="25"/>
                        </a:spcBef>
                      </a:pPr>
                      <a:endParaRPr sz="2150">
                        <a:latin typeface="Times New Roman"/>
                        <a:cs typeface="Times New Roman"/>
                      </a:endParaRPr>
                    </a:p>
                    <a:p>
                      <a:pPr marL="635" algn="ctr">
                        <a:lnSpc>
                          <a:spcPct val="100000"/>
                        </a:lnSpc>
                      </a:pPr>
                      <a:r>
                        <a:rPr sz="1800" dirty="0">
                          <a:latin typeface="Times New Roman"/>
                          <a:cs typeface="Times New Roman"/>
                        </a:rPr>
                        <a:t>isdigit()</a:t>
                      </a:r>
                      <a:endParaRPr sz="1800">
                        <a:latin typeface="Times New Roman"/>
                        <a:cs typeface="Times New Roman"/>
                      </a:endParaRPr>
                    </a:p>
                  </a:txBody>
                  <a:tcPr marL="0" marR="0" marT="317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marL="91440">
                        <a:lnSpc>
                          <a:spcPct val="100000"/>
                        </a:lnSpc>
                        <a:spcBef>
                          <a:spcPts val="1420"/>
                        </a:spcBef>
                      </a:pPr>
                      <a:r>
                        <a:rPr sz="1800" dirty="0">
                          <a:latin typeface="Times New Roman"/>
                          <a:cs typeface="Times New Roman"/>
                        </a:rPr>
                        <a:t>Returns true if </a:t>
                      </a:r>
                      <a:r>
                        <a:rPr sz="1800" spc="-5" dirty="0">
                          <a:latin typeface="Times New Roman"/>
                          <a:cs typeface="Times New Roman"/>
                        </a:rPr>
                        <a:t>string </a:t>
                      </a:r>
                      <a:r>
                        <a:rPr sz="1800" dirty="0">
                          <a:latin typeface="Times New Roman"/>
                          <a:cs typeface="Times New Roman"/>
                        </a:rPr>
                        <a:t>contains only </a:t>
                      </a:r>
                      <a:r>
                        <a:rPr sz="1800" spc="-5" dirty="0">
                          <a:latin typeface="Times New Roman"/>
                          <a:cs typeface="Times New Roman"/>
                        </a:rPr>
                        <a:t>number</a:t>
                      </a:r>
                      <a:r>
                        <a:rPr sz="1800" spc="-25" dirty="0">
                          <a:latin typeface="Times New Roman"/>
                          <a:cs typeface="Times New Roman"/>
                        </a:rPr>
                        <a:t> </a:t>
                      </a:r>
                      <a:r>
                        <a:rPr sz="1800" dirty="0">
                          <a:latin typeface="Times New Roman"/>
                          <a:cs typeface="Times New Roman"/>
                        </a:rPr>
                        <a:t>character</a:t>
                      </a:r>
                      <a:endParaRPr sz="1800">
                        <a:latin typeface="Times New Roman"/>
                        <a:cs typeface="Times New Roman"/>
                      </a:endParaRPr>
                    </a:p>
                  </a:txBody>
                  <a:tcPr marL="0" marR="0" marT="18034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2"/>
                  </a:ext>
                </a:extLst>
              </a:tr>
              <a:tr h="917448">
                <a:tc>
                  <a:txBody>
                    <a:bodyPr/>
                    <a:lstStyle/>
                    <a:p>
                      <a:pPr>
                        <a:lnSpc>
                          <a:spcPct val="100000"/>
                        </a:lnSpc>
                        <a:spcBef>
                          <a:spcPts val="5"/>
                        </a:spcBef>
                      </a:pPr>
                      <a:endParaRPr sz="2150">
                        <a:latin typeface="Times New Roman"/>
                        <a:cs typeface="Times New Roman"/>
                      </a:endParaRPr>
                    </a:p>
                    <a:p>
                      <a:pPr marL="635" algn="ctr">
                        <a:lnSpc>
                          <a:spcPct val="100000"/>
                        </a:lnSpc>
                      </a:pPr>
                      <a:r>
                        <a:rPr sz="1800" spc="-5" dirty="0">
                          <a:latin typeface="Times New Roman"/>
                          <a:cs typeface="Times New Roman"/>
                        </a:rPr>
                        <a:t>islower()</a:t>
                      </a:r>
                      <a:endParaRPr sz="1800">
                        <a:latin typeface="Times New Roman"/>
                        <a:cs typeface="Times New Roman"/>
                      </a:endParaRPr>
                    </a:p>
                  </a:txBody>
                  <a:tcPr marL="0" marR="0" marT="63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marL="91440">
                        <a:lnSpc>
                          <a:spcPct val="100000"/>
                        </a:lnSpc>
                        <a:spcBef>
                          <a:spcPts val="1400"/>
                        </a:spcBef>
                      </a:pPr>
                      <a:r>
                        <a:rPr sz="1800" dirty="0">
                          <a:latin typeface="Times New Roman"/>
                          <a:cs typeface="Times New Roman"/>
                        </a:rPr>
                        <a:t>Returns true if all characters in </a:t>
                      </a:r>
                      <a:r>
                        <a:rPr sz="1800" spc="-5" dirty="0">
                          <a:latin typeface="Times New Roman"/>
                          <a:cs typeface="Times New Roman"/>
                        </a:rPr>
                        <a:t>string </a:t>
                      </a:r>
                      <a:r>
                        <a:rPr sz="1800" dirty="0">
                          <a:latin typeface="Times New Roman"/>
                          <a:cs typeface="Times New Roman"/>
                        </a:rPr>
                        <a:t>are lowercase</a:t>
                      </a:r>
                      <a:r>
                        <a:rPr sz="1800" spc="-70" dirty="0">
                          <a:latin typeface="Times New Roman"/>
                          <a:cs typeface="Times New Roman"/>
                        </a:rPr>
                        <a:t> </a:t>
                      </a:r>
                      <a:r>
                        <a:rPr sz="1800" dirty="0">
                          <a:latin typeface="Times New Roman"/>
                          <a:cs typeface="Times New Roman"/>
                        </a:rPr>
                        <a:t>letters</a:t>
                      </a:r>
                      <a:endParaRPr sz="1800">
                        <a:latin typeface="Times New Roman"/>
                        <a:cs typeface="Times New Roman"/>
                      </a:endParaRPr>
                    </a:p>
                  </a:txBody>
                  <a:tcPr marL="0" marR="0" marT="17780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3"/>
                  </a:ext>
                </a:extLst>
              </a:tr>
              <a:tr h="917498">
                <a:tc>
                  <a:txBody>
                    <a:bodyPr/>
                    <a:lstStyle/>
                    <a:p>
                      <a:pPr>
                        <a:lnSpc>
                          <a:spcPct val="100000"/>
                        </a:lnSpc>
                        <a:spcBef>
                          <a:spcPts val="5"/>
                        </a:spcBef>
                      </a:pPr>
                      <a:endParaRPr sz="2150">
                        <a:latin typeface="Times New Roman"/>
                        <a:cs typeface="Times New Roman"/>
                      </a:endParaRPr>
                    </a:p>
                    <a:p>
                      <a:pPr marL="635" algn="ctr">
                        <a:lnSpc>
                          <a:spcPct val="100000"/>
                        </a:lnSpc>
                        <a:spcBef>
                          <a:spcPts val="5"/>
                        </a:spcBef>
                      </a:pPr>
                      <a:r>
                        <a:rPr sz="1800" dirty="0">
                          <a:latin typeface="Times New Roman"/>
                          <a:cs typeface="Times New Roman"/>
                        </a:rPr>
                        <a:t>isupper()</a:t>
                      </a:r>
                      <a:endParaRPr sz="1800">
                        <a:latin typeface="Times New Roman"/>
                        <a:cs typeface="Times New Roman"/>
                      </a:endParaRPr>
                    </a:p>
                  </a:txBody>
                  <a:tcPr marL="0" marR="0" marT="63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marL="91440">
                        <a:lnSpc>
                          <a:spcPct val="100000"/>
                        </a:lnSpc>
                        <a:spcBef>
                          <a:spcPts val="1400"/>
                        </a:spcBef>
                      </a:pPr>
                      <a:r>
                        <a:rPr sz="1800" dirty="0">
                          <a:latin typeface="Times New Roman"/>
                          <a:cs typeface="Times New Roman"/>
                        </a:rPr>
                        <a:t>Returns true if all characters in </a:t>
                      </a:r>
                      <a:r>
                        <a:rPr sz="1800" spc="-5" dirty="0">
                          <a:latin typeface="Times New Roman"/>
                          <a:cs typeface="Times New Roman"/>
                        </a:rPr>
                        <a:t>string </a:t>
                      </a:r>
                      <a:r>
                        <a:rPr sz="1800" dirty="0">
                          <a:latin typeface="Times New Roman"/>
                          <a:cs typeface="Times New Roman"/>
                        </a:rPr>
                        <a:t>are uppercase</a:t>
                      </a:r>
                      <a:r>
                        <a:rPr sz="1800" spc="-70" dirty="0">
                          <a:latin typeface="Times New Roman"/>
                          <a:cs typeface="Times New Roman"/>
                        </a:rPr>
                        <a:t> </a:t>
                      </a:r>
                      <a:r>
                        <a:rPr sz="1800" dirty="0">
                          <a:latin typeface="Times New Roman"/>
                          <a:cs typeface="Times New Roman"/>
                        </a:rPr>
                        <a:t>letters</a:t>
                      </a:r>
                      <a:endParaRPr sz="1800">
                        <a:latin typeface="Times New Roman"/>
                        <a:cs typeface="Times New Roman"/>
                      </a:endParaRPr>
                    </a:p>
                  </a:txBody>
                  <a:tcPr marL="0" marR="0" marT="17780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4"/>
                  </a:ext>
                </a:extLst>
              </a:tr>
              <a:tr h="917473">
                <a:tc>
                  <a:txBody>
                    <a:bodyPr/>
                    <a:lstStyle/>
                    <a:p>
                      <a:pPr>
                        <a:lnSpc>
                          <a:spcPct val="100000"/>
                        </a:lnSpc>
                        <a:spcBef>
                          <a:spcPts val="10"/>
                        </a:spcBef>
                      </a:pPr>
                      <a:endParaRPr sz="2150">
                        <a:latin typeface="Times New Roman"/>
                        <a:cs typeface="Times New Roman"/>
                      </a:endParaRPr>
                    </a:p>
                    <a:p>
                      <a:pPr marL="635" algn="ctr">
                        <a:lnSpc>
                          <a:spcPct val="100000"/>
                        </a:lnSpc>
                      </a:pPr>
                      <a:r>
                        <a:rPr sz="1800" dirty="0">
                          <a:latin typeface="Times New Roman"/>
                          <a:cs typeface="Times New Roman"/>
                        </a:rPr>
                        <a:t>isspace()</a:t>
                      </a:r>
                      <a:endParaRPr sz="1800">
                        <a:latin typeface="Times New Roman"/>
                        <a:cs typeface="Times New Roman"/>
                      </a:endParaRP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spcBef>
                          <a:spcPts val="10"/>
                        </a:spcBef>
                      </a:pPr>
                      <a:endParaRPr sz="2150" dirty="0">
                        <a:latin typeface="Times New Roman"/>
                        <a:cs typeface="Times New Roman"/>
                      </a:endParaRPr>
                    </a:p>
                    <a:p>
                      <a:pPr marL="91440">
                        <a:lnSpc>
                          <a:spcPct val="100000"/>
                        </a:lnSpc>
                      </a:pPr>
                      <a:r>
                        <a:rPr sz="1800" dirty="0">
                          <a:latin typeface="Times New Roman"/>
                          <a:cs typeface="Times New Roman"/>
                        </a:rPr>
                        <a:t>Returns true if </a:t>
                      </a:r>
                      <a:r>
                        <a:rPr sz="1800" spc="-5" dirty="0">
                          <a:latin typeface="Times New Roman"/>
                          <a:cs typeface="Times New Roman"/>
                        </a:rPr>
                        <a:t>string </a:t>
                      </a:r>
                      <a:r>
                        <a:rPr sz="1800" dirty="0">
                          <a:latin typeface="Times New Roman"/>
                          <a:cs typeface="Times New Roman"/>
                        </a:rPr>
                        <a:t>contains only whitespace</a:t>
                      </a:r>
                      <a:r>
                        <a:rPr sz="1800" spc="-70" dirty="0">
                          <a:latin typeface="Times New Roman"/>
                          <a:cs typeface="Times New Roman"/>
                        </a:rPr>
                        <a:t> </a:t>
                      </a:r>
                      <a:r>
                        <a:rPr sz="1800" dirty="0">
                          <a:latin typeface="Times New Roman"/>
                          <a:cs typeface="Times New Roman"/>
                        </a:rPr>
                        <a:t>characters.</a:t>
                      </a:r>
                    </a:p>
                  </a:txBody>
                  <a:tcPr marL="0" marR="0" marT="127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5045" y="186893"/>
            <a:ext cx="1959610" cy="697230"/>
          </a:xfrm>
          <a:prstGeom prst="rect">
            <a:avLst/>
          </a:prstGeom>
        </p:spPr>
        <p:txBody>
          <a:bodyPr vert="horz" wrap="square" lIns="0" tIns="13335" rIns="0" bIns="0" rtlCol="0">
            <a:spAutoFit/>
          </a:bodyPr>
          <a:lstStyle/>
          <a:p>
            <a:pPr marL="12700">
              <a:lnSpc>
                <a:spcPct val="100000"/>
              </a:lnSpc>
              <a:spcBef>
                <a:spcPts val="105"/>
              </a:spcBef>
            </a:pPr>
            <a:r>
              <a:rPr spc="-25" dirty="0">
                <a:latin typeface="Carlito"/>
                <a:cs typeface="Carlito"/>
              </a:rPr>
              <a:t>Program</a:t>
            </a:r>
          </a:p>
        </p:txBody>
      </p:sp>
      <p:sp>
        <p:nvSpPr>
          <p:cNvPr id="9" name="object 9"/>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
        <p:nvSpPr>
          <p:cNvPr id="3" name="object 3"/>
          <p:cNvSpPr txBox="1"/>
          <p:nvPr/>
        </p:nvSpPr>
        <p:spPr>
          <a:xfrm>
            <a:off x="231140" y="989050"/>
            <a:ext cx="5781040" cy="3538220"/>
          </a:xfrm>
          <a:prstGeom prst="rect">
            <a:avLst/>
          </a:prstGeom>
        </p:spPr>
        <p:txBody>
          <a:bodyPr vert="horz" wrap="square" lIns="0" tIns="12700" rIns="0" bIns="0" rtlCol="0">
            <a:spAutoFit/>
          </a:bodyPr>
          <a:lstStyle/>
          <a:p>
            <a:pPr marL="12700" marR="5080">
              <a:lnSpc>
                <a:spcPct val="120000"/>
              </a:lnSpc>
              <a:spcBef>
                <a:spcPts val="100"/>
              </a:spcBef>
            </a:pPr>
            <a:r>
              <a:rPr sz="3200" dirty="0">
                <a:latin typeface="Times New Roman"/>
                <a:cs typeface="Times New Roman"/>
              </a:rPr>
              <a:t>a=input(</a:t>
            </a:r>
            <a:r>
              <a:rPr sz="3200" dirty="0">
                <a:solidFill>
                  <a:srgbClr val="00AF50"/>
                </a:solidFill>
                <a:latin typeface="Times New Roman"/>
                <a:cs typeface="Times New Roman"/>
              </a:rPr>
              <a:t>"Enter any string:")  </a:t>
            </a:r>
            <a:r>
              <a:rPr sz="3200" dirty="0">
                <a:latin typeface="Times New Roman"/>
                <a:cs typeface="Times New Roman"/>
              </a:rPr>
              <a:t>pri</a:t>
            </a:r>
            <a:r>
              <a:rPr sz="3200" spc="5" dirty="0">
                <a:latin typeface="Times New Roman"/>
                <a:cs typeface="Times New Roman"/>
              </a:rPr>
              <a:t>n</a:t>
            </a:r>
            <a:r>
              <a:rPr sz="3200" dirty="0">
                <a:latin typeface="Times New Roman"/>
                <a:cs typeface="Times New Roman"/>
              </a:rPr>
              <a:t>t</a:t>
            </a:r>
            <a:r>
              <a:rPr sz="3200" spc="5" dirty="0">
                <a:latin typeface="Times New Roman"/>
                <a:cs typeface="Times New Roman"/>
              </a:rPr>
              <a:t>(</a:t>
            </a:r>
            <a:r>
              <a:rPr sz="3200" dirty="0">
                <a:solidFill>
                  <a:srgbClr val="00AF50"/>
                </a:solidFill>
                <a:latin typeface="Times New Roman"/>
                <a:cs typeface="Times New Roman"/>
              </a:rPr>
              <a:t>"Alphanumer</a:t>
            </a:r>
            <a:r>
              <a:rPr sz="3200" spc="-10" dirty="0">
                <a:solidFill>
                  <a:srgbClr val="00AF50"/>
                </a:solidFill>
                <a:latin typeface="Times New Roman"/>
                <a:cs typeface="Times New Roman"/>
              </a:rPr>
              <a:t>i</a:t>
            </a:r>
            <a:r>
              <a:rPr sz="3200" dirty="0">
                <a:solidFill>
                  <a:srgbClr val="00AF50"/>
                </a:solidFill>
                <a:latin typeface="Times New Roman"/>
                <a:cs typeface="Times New Roman"/>
              </a:rPr>
              <a:t>c:</a:t>
            </a:r>
            <a:r>
              <a:rPr sz="3200" spc="5" dirty="0">
                <a:solidFill>
                  <a:srgbClr val="00AF50"/>
                </a:solidFill>
                <a:latin typeface="Times New Roman"/>
                <a:cs typeface="Times New Roman"/>
              </a:rPr>
              <a:t>"</a:t>
            </a:r>
            <a:r>
              <a:rPr sz="3200" dirty="0">
                <a:latin typeface="Times New Roman"/>
                <a:cs typeface="Times New Roman"/>
              </a:rPr>
              <a:t>,</a:t>
            </a:r>
            <a:r>
              <a:rPr sz="3200" dirty="0">
                <a:solidFill>
                  <a:srgbClr val="FF0000"/>
                </a:solidFill>
                <a:latin typeface="Times New Roman"/>
                <a:cs typeface="Times New Roman"/>
              </a:rPr>
              <a:t>a.isalnu</a:t>
            </a:r>
            <a:r>
              <a:rPr sz="3200" spc="-10" dirty="0">
                <a:solidFill>
                  <a:srgbClr val="FF0000"/>
                </a:solidFill>
                <a:latin typeface="Times New Roman"/>
                <a:cs typeface="Times New Roman"/>
              </a:rPr>
              <a:t>m</a:t>
            </a:r>
            <a:r>
              <a:rPr sz="3200" dirty="0">
                <a:solidFill>
                  <a:srgbClr val="FF0000"/>
                </a:solidFill>
                <a:latin typeface="Times New Roman"/>
                <a:cs typeface="Times New Roman"/>
              </a:rPr>
              <a:t>(</a:t>
            </a:r>
            <a:r>
              <a:rPr sz="3200" spc="-15" dirty="0">
                <a:solidFill>
                  <a:srgbClr val="FF0000"/>
                </a:solidFill>
                <a:latin typeface="Times New Roman"/>
                <a:cs typeface="Times New Roman"/>
              </a:rPr>
              <a:t>)</a:t>
            </a:r>
            <a:r>
              <a:rPr sz="3200" dirty="0">
                <a:latin typeface="Times New Roman"/>
                <a:cs typeface="Times New Roman"/>
              </a:rPr>
              <a:t>)  print(</a:t>
            </a:r>
            <a:r>
              <a:rPr sz="3200" dirty="0">
                <a:solidFill>
                  <a:srgbClr val="00AF50"/>
                </a:solidFill>
                <a:latin typeface="Times New Roman"/>
                <a:cs typeface="Times New Roman"/>
              </a:rPr>
              <a:t>"Alphabetic:"</a:t>
            </a:r>
            <a:r>
              <a:rPr sz="3200" dirty="0">
                <a:latin typeface="Times New Roman"/>
                <a:cs typeface="Times New Roman"/>
              </a:rPr>
              <a:t>,</a:t>
            </a:r>
            <a:r>
              <a:rPr sz="3200" dirty="0">
                <a:solidFill>
                  <a:srgbClr val="FF0000"/>
                </a:solidFill>
                <a:latin typeface="Times New Roman"/>
                <a:cs typeface="Times New Roman"/>
              </a:rPr>
              <a:t>a.isalpha()</a:t>
            </a:r>
            <a:r>
              <a:rPr sz="3200" dirty="0">
                <a:latin typeface="Times New Roman"/>
                <a:cs typeface="Times New Roman"/>
              </a:rPr>
              <a:t>)  print(</a:t>
            </a:r>
            <a:r>
              <a:rPr sz="3200" dirty="0">
                <a:solidFill>
                  <a:srgbClr val="00AF50"/>
                </a:solidFill>
                <a:latin typeface="Times New Roman"/>
                <a:cs typeface="Times New Roman"/>
              </a:rPr>
              <a:t>"Digits:"</a:t>
            </a:r>
            <a:r>
              <a:rPr sz="3200" dirty="0">
                <a:latin typeface="Times New Roman"/>
                <a:cs typeface="Times New Roman"/>
              </a:rPr>
              <a:t>,</a:t>
            </a:r>
            <a:r>
              <a:rPr sz="3200" dirty="0">
                <a:solidFill>
                  <a:srgbClr val="FF0000"/>
                </a:solidFill>
                <a:latin typeface="Times New Roman"/>
                <a:cs typeface="Times New Roman"/>
              </a:rPr>
              <a:t>a.isdigit()</a:t>
            </a:r>
            <a:r>
              <a:rPr sz="3200" dirty="0">
                <a:latin typeface="Times New Roman"/>
                <a:cs typeface="Times New Roman"/>
              </a:rPr>
              <a:t>)  print(</a:t>
            </a:r>
            <a:r>
              <a:rPr sz="3200" dirty="0">
                <a:solidFill>
                  <a:srgbClr val="00AF50"/>
                </a:solidFill>
                <a:latin typeface="Times New Roman"/>
                <a:cs typeface="Times New Roman"/>
              </a:rPr>
              <a:t>"Lowecase:"</a:t>
            </a:r>
            <a:r>
              <a:rPr sz="3200" dirty="0">
                <a:latin typeface="Times New Roman"/>
                <a:cs typeface="Times New Roman"/>
              </a:rPr>
              <a:t>,</a:t>
            </a:r>
            <a:r>
              <a:rPr sz="3200" dirty="0">
                <a:solidFill>
                  <a:srgbClr val="FF0000"/>
                </a:solidFill>
                <a:latin typeface="Times New Roman"/>
                <a:cs typeface="Times New Roman"/>
              </a:rPr>
              <a:t>a.islower()</a:t>
            </a:r>
            <a:r>
              <a:rPr sz="3200" dirty="0">
                <a:latin typeface="Times New Roman"/>
                <a:cs typeface="Times New Roman"/>
              </a:rPr>
              <a:t>)  print(</a:t>
            </a:r>
            <a:r>
              <a:rPr sz="3200" dirty="0">
                <a:solidFill>
                  <a:srgbClr val="00AF50"/>
                </a:solidFill>
                <a:latin typeface="Times New Roman"/>
                <a:cs typeface="Times New Roman"/>
              </a:rPr>
              <a:t>"Upper:"</a:t>
            </a:r>
            <a:r>
              <a:rPr sz="3200" dirty="0">
                <a:latin typeface="Times New Roman"/>
                <a:cs typeface="Times New Roman"/>
              </a:rPr>
              <a:t>,</a:t>
            </a:r>
            <a:r>
              <a:rPr sz="3200" dirty="0">
                <a:solidFill>
                  <a:srgbClr val="FF0000"/>
                </a:solidFill>
                <a:latin typeface="Times New Roman"/>
                <a:cs typeface="Times New Roman"/>
              </a:rPr>
              <a:t>a.isupper()</a:t>
            </a:r>
            <a:r>
              <a:rPr sz="3200" dirty="0">
                <a:latin typeface="Times New Roman"/>
                <a:cs typeface="Times New Roman"/>
              </a:rPr>
              <a:t>)</a:t>
            </a:r>
            <a:endParaRPr sz="3200">
              <a:latin typeface="Times New Roman"/>
              <a:cs typeface="Times New Roman"/>
            </a:endParaRPr>
          </a:p>
        </p:txBody>
      </p:sp>
      <p:grpSp>
        <p:nvGrpSpPr>
          <p:cNvPr id="4" name="object 4"/>
          <p:cNvGrpSpPr/>
          <p:nvPr/>
        </p:nvGrpSpPr>
        <p:grpSpPr>
          <a:xfrm>
            <a:off x="4888991" y="4279391"/>
            <a:ext cx="3927475" cy="1938655"/>
            <a:chOff x="4888991" y="4279391"/>
            <a:chExt cx="3927475" cy="1938655"/>
          </a:xfrm>
        </p:grpSpPr>
        <p:sp>
          <p:nvSpPr>
            <p:cNvPr id="5" name="object 5"/>
            <p:cNvSpPr/>
            <p:nvPr/>
          </p:nvSpPr>
          <p:spPr>
            <a:xfrm>
              <a:off x="4888991" y="4279391"/>
              <a:ext cx="3927348" cy="19385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952999" y="4343399"/>
              <a:ext cx="3745103" cy="175641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933949" y="4324349"/>
              <a:ext cx="3783329" cy="1794510"/>
            </a:xfrm>
            <a:custGeom>
              <a:avLst/>
              <a:gdLst/>
              <a:ahLst/>
              <a:cxnLst/>
              <a:rect l="l" t="t" r="r" b="b"/>
              <a:pathLst>
                <a:path w="3783329" h="1794510">
                  <a:moveTo>
                    <a:pt x="0" y="1794510"/>
                  </a:moveTo>
                  <a:lnTo>
                    <a:pt x="3783203" y="1794510"/>
                  </a:lnTo>
                  <a:lnTo>
                    <a:pt x="3783203" y="0"/>
                  </a:lnTo>
                  <a:lnTo>
                    <a:pt x="0" y="0"/>
                  </a:lnTo>
                  <a:lnTo>
                    <a:pt x="0" y="1794510"/>
                  </a:lnTo>
                  <a:close/>
                </a:path>
              </a:pathLst>
            </a:custGeom>
            <a:ln w="38100">
              <a:solidFill>
                <a:srgbClr val="000000"/>
              </a:solidFill>
            </a:ln>
          </p:spPr>
          <p:txBody>
            <a:bodyPr wrap="square" lIns="0" tIns="0" rIns="0" bIns="0" rtlCol="0"/>
            <a:lstStyle/>
            <a:p>
              <a:endParaRPr/>
            </a:p>
          </p:txBody>
        </p:sp>
      </p:grpSp>
      <p:sp>
        <p:nvSpPr>
          <p:cNvPr id="8" name="object 8"/>
          <p:cNvSpPr txBox="1"/>
          <p:nvPr/>
        </p:nvSpPr>
        <p:spPr>
          <a:xfrm>
            <a:off x="6437757" y="3828669"/>
            <a:ext cx="77089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rlito"/>
                <a:cs typeface="Carlito"/>
              </a:rPr>
              <a:t>Output:</a:t>
            </a:r>
            <a:endParaRPr sz="1800">
              <a:latin typeface="Carlito"/>
              <a:cs typeface="Carl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226" y="566324"/>
            <a:ext cx="6697345" cy="521297"/>
          </a:xfrm>
          <a:prstGeom prst="rect">
            <a:avLst/>
          </a:prstGeom>
        </p:spPr>
        <p:txBody>
          <a:bodyPr vert="horz" wrap="square" lIns="0" tIns="13335" rIns="0" bIns="0" rtlCol="0">
            <a:spAutoFit/>
          </a:bodyPr>
          <a:lstStyle/>
          <a:p>
            <a:pPr marL="12700">
              <a:lnSpc>
                <a:spcPct val="100000"/>
              </a:lnSpc>
              <a:spcBef>
                <a:spcPts val="105"/>
              </a:spcBef>
            </a:pPr>
            <a:r>
              <a:rPr spc="135" dirty="0">
                <a:latin typeface="Times New Roman" panose="02020603050405020304" pitchFamily="18" charset="0"/>
                <a:cs typeface="Times New Roman" panose="02020603050405020304" pitchFamily="18" charset="0"/>
              </a:rPr>
              <a:t>v) </a:t>
            </a:r>
            <a:r>
              <a:rPr spc="140" dirty="0">
                <a:latin typeface="Times New Roman" panose="02020603050405020304" pitchFamily="18" charset="0"/>
                <a:cs typeface="Times New Roman" panose="02020603050405020304" pitchFamily="18" charset="0"/>
              </a:rPr>
              <a:t>Searching</a:t>
            </a:r>
            <a:r>
              <a:rPr spc="-9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for </a:t>
            </a:r>
            <a:r>
              <a:rPr spc="160" dirty="0">
                <a:latin typeface="Times New Roman" panose="02020603050405020304" pitchFamily="18" charset="0"/>
                <a:cs typeface="Times New Roman" panose="02020603050405020304" pitchFamily="18" charset="0"/>
              </a:rPr>
              <a:t>substring</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graphicFrame>
        <p:nvGraphicFramePr>
          <p:cNvPr id="3" name="object 3"/>
          <p:cNvGraphicFramePr>
            <a:graphicFrameLocks noGrp="1"/>
          </p:cNvGraphicFramePr>
          <p:nvPr/>
        </p:nvGraphicFramePr>
        <p:xfrm>
          <a:off x="69850" y="1390650"/>
          <a:ext cx="8611235" cy="3321303"/>
        </p:xfrm>
        <a:graphic>
          <a:graphicData uri="http://schemas.openxmlformats.org/drawingml/2006/table">
            <a:tbl>
              <a:tblPr firstRow="1" bandRow="1">
                <a:tableStyleId>{2D5ABB26-0587-4C30-8999-92F81FD0307C}</a:tableStyleId>
              </a:tblPr>
              <a:tblGrid>
                <a:gridCol w="2026285">
                  <a:extLst>
                    <a:ext uri="{9D8B030D-6E8A-4147-A177-3AD203B41FA5}">
                      <a16:colId xmlns:a16="http://schemas.microsoft.com/office/drawing/2014/main" val="20000"/>
                    </a:ext>
                  </a:extLst>
                </a:gridCol>
                <a:gridCol w="6584950">
                  <a:extLst>
                    <a:ext uri="{9D8B030D-6E8A-4147-A177-3AD203B41FA5}">
                      <a16:colId xmlns:a16="http://schemas.microsoft.com/office/drawing/2014/main" val="20001"/>
                    </a:ext>
                  </a:extLst>
                </a:gridCol>
              </a:tblGrid>
              <a:tr h="556513">
                <a:tc>
                  <a:txBody>
                    <a:bodyPr/>
                    <a:lstStyle/>
                    <a:p>
                      <a:pPr algn="ctr">
                        <a:lnSpc>
                          <a:spcPct val="100000"/>
                        </a:lnSpc>
                        <a:spcBef>
                          <a:spcPts val="1055"/>
                        </a:spcBef>
                      </a:pPr>
                      <a:r>
                        <a:rPr sz="1800" spc="-5" dirty="0">
                          <a:latin typeface="Times New Roman"/>
                          <a:cs typeface="Times New Roman"/>
                        </a:rPr>
                        <a:t>Endswith()</a:t>
                      </a:r>
                      <a:endParaRPr sz="1800">
                        <a:latin typeface="Times New Roman"/>
                        <a:cs typeface="Times New Roman"/>
                      </a:endParaRPr>
                    </a:p>
                  </a:txBody>
                  <a:tcPr marL="0" marR="0" marT="13398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marL="91440">
                        <a:lnSpc>
                          <a:spcPct val="100000"/>
                        </a:lnSpc>
                        <a:spcBef>
                          <a:spcPts val="1055"/>
                        </a:spcBef>
                      </a:pPr>
                      <a:r>
                        <a:rPr sz="1800" dirty="0">
                          <a:latin typeface="Times New Roman"/>
                          <a:cs typeface="Times New Roman"/>
                        </a:rPr>
                        <a:t>Returns true if the </a:t>
                      </a:r>
                      <a:r>
                        <a:rPr sz="1800" spc="-5" dirty="0">
                          <a:latin typeface="Times New Roman"/>
                          <a:cs typeface="Times New Roman"/>
                        </a:rPr>
                        <a:t>strings </a:t>
                      </a:r>
                      <a:r>
                        <a:rPr sz="1800" dirty="0">
                          <a:latin typeface="Times New Roman"/>
                          <a:cs typeface="Times New Roman"/>
                        </a:rPr>
                        <a:t>ends with the</a:t>
                      </a:r>
                      <a:r>
                        <a:rPr sz="1800" spc="-10" dirty="0">
                          <a:latin typeface="Times New Roman"/>
                          <a:cs typeface="Times New Roman"/>
                        </a:rPr>
                        <a:t> </a:t>
                      </a:r>
                      <a:r>
                        <a:rPr sz="1800" spc="-5" dirty="0">
                          <a:latin typeface="Times New Roman"/>
                          <a:cs typeface="Times New Roman"/>
                        </a:rPr>
                        <a:t>substring</a:t>
                      </a:r>
                      <a:endParaRPr sz="1800">
                        <a:latin typeface="Times New Roman"/>
                        <a:cs typeface="Times New Roman"/>
                      </a:endParaRPr>
                    </a:p>
                  </a:txBody>
                  <a:tcPr marL="0" marR="0" marT="13398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0"/>
                  </a:ext>
                </a:extLst>
              </a:tr>
              <a:tr h="923671">
                <a:tc>
                  <a:txBody>
                    <a:bodyPr/>
                    <a:lstStyle/>
                    <a:p>
                      <a:pPr>
                        <a:lnSpc>
                          <a:spcPct val="100000"/>
                        </a:lnSpc>
                        <a:spcBef>
                          <a:spcPts val="25"/>
                        </a:spcBef>
                      </a:pPr>
                      <a:endParaRPr sz="2150">
                        <a:latin typeface="Times New Roman"/>
                        <a:cs typeface="Times New Roman"/>
                      </a:endParaRPr>
                    </a:p>
                    <a:p>
                      <a:pPr algn="ctr">
                        <a:lnSpc>
                          <a:spcPct val="100000"/>
                        </a:lnSpc>
                      </a:pPr>
                      <a:r>
                        <a:rPr sz="1800" spc="-5" dirty="0">
                          <a:latin typeface="Times New Roman"/>
                          <a:cs typeface="Times New Roman"/>
                        </a:rPr>
                        <a:t>Startswith()</a:t>
                      </a:r>
                      <a:endParaRPr sz="1800">
                        <a:latin typeface="Times New Roman"/>
                        <a:cs typeface="Times New Roman"/>
                      </a:endParaRPr>
                    </a:p>
                  </a:txBody>
                  <a:tcPr marL="0" marR="0" marT="317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marL="91440">
                        <a:lnSpc>
                          <a:spcPct val="100000"/>
                        </a:lnSpc>
                        <a:spcBef>
                          <a:spcPts val="1420"/>
                        </a:spcBef>
                      </a:pPr>
                      <a:r>
                        <a:rPr sz="1800" dirty="0">
                          <a:latin typeface="Times New Roman"/>
                          <a:cs typeface="Times New Roman"/>
                        </a:rPr>
                        <a:t>Returns true if the </a:t>
                      </a:r>
                      <a:r>
                        <a:rPr sz="1800" spc="-5" dirty="0">
                          <a:latin typeface="Times New Roman"/>
                          <a:cs typeface="Times New Roman"/>
                        </a:rPr>
                        <a:t>strings </a:t>
                      </a:r>
                      <a:r>
                        <a:rPr sz="1800" dirty="0">
                          <a:latin typeface="Times New Roman"/>
                          <a:cs typeface="Times New Roman"/>
                        </a:rPr>
                        <a:t>starts with the</a:t>
                      </a:r>
                      <a:r>
                        <a:rPr sz="1800" spc="-15" dirty="0">
                          <a:latin typeface="Times New Roman"/>
                          <a:cs typeface="Times New Roman"/>
                        </a:rPr>
                        <a:t> </a:t>
                      </a:r>
                      <a:r>
                        <a:rPr sz="1800" spc="-5" dirty="0">
                          <a:latin typeface="Times New Roman"/>
                          <a:cs typeface="Times New Roman"/>
                        </a:rPr>
                        <a:t>substring</a:t>
                      </a:r>
                      <a:endParaRPr sz="1800">
                        <a:latin typeface="Times New Roman"/>
                        <a:cs typeface="Times New Roman"/>
                      </a:endParaRPr>
                    </a:p>
                  </a:txBody>
                  <a:tcPr marL="0" marR="0" marT="18034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1"/>
                  </a:ext>
                </a:extLst>
              </a:tr>
              <a:tr h="923544">
                <a:tc>
                  <a:txBody>
                    <a:bodyPr/>
                    <a:lstStyle/>
                    <a:p>
                      <a:pPr>
                        <a:lnSpc>
                          <a:spcPct val="100000"/>
                        </a:lnSpc>
                        <a:spcBef>
                          <a:spcPts val="25"/>
                        </a:spcBef>
                      </a:pPr>
                      <a:endParaRPr sz="2150">
                        <a:latin typeface="Times New Roman"/>
                        <a:cs typeface="Times New Roman"/>
                      </a:endParaRPr>
                    </a:p>
                    <a:p>
                      <a:pPr algn="ctr">
                        <a:lnSpc>
                          <a:spcPct val="100000"/>
                        </a:lnSpc>
                        <a:spcBef>
                          <a:spcPts val="5"/>
                        </a:spcBef>
                      </a:pPr>
                      <a:r>
                        <a:rPr sz="1800" spc="-5" dirty="0">
                          <a:latin typeface="Times New Roman"/>
                          <a:cs typeface="Times New Roman"/>
                        </a:rPr>
                        <a:t>Find()</a:t>
                      </a:r>
                      <a:endParaRPr sz="1800">
                        <a:latin typeface="Times New Roman"/>
                        <a:cs typeface="Times New Roman"/>
                      </a:endParaRPr>
                    </a:p>
                  </a:txBody>
                  <a:tcPr marL="0" marR="0" marT="317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c>
                  <a:txBody>
                    <a:bodyPr/>
                    <a:lstStyle/>
                    <a:p>
                      <a:pPr marL="91440">
                        <a:lnSpc>
                          <a:spcPct val="100000"/>
                        </a:lnSpc>
                        <a:spcBef>
                          <a:spcPts val="1420"/>
                        </a:spcBef>
                      </a:pPr>
                      <a:r>
                        <a:rPr sz="1800" dirty="0">
                          <a:latin typeface="Times New Roman"/>
                          <a:cs typeface="Times New Roman"/>
                        </a:rPr>
                        <a:t>Returns the </a:t>
                      </a:r>
                      <a:r>
                        <a:rPr sz="1800" spc="-5" dirty="0">
                          <a:latin typeface="Times New Roman"/>
                          <a:cs typeface="Times New Roman"/>
                        </a:rPr>
                        <a:t>lowest </a:t>
                      </a:r>
                      <a:r>
                        <a:rPr sz="1800" dirty="0">
                          <a:latin typeface="Times New Roman"/>
                          <a:cs typeface="Times New Roman"/>
                        </a:rPr>
                        <a:t>index or -1 if </a:t>
                      </a:r>
                      <a:r>
                        <a:rPr sz="1800" spc="-5" dirty="0">
                          <a:latin typeface="Times New Roman"/>
                          <a:cs typeface="Times New Roman"/>
                        </a:rPr>
                        <a:t>substring </a:t>
                      </a:r>
                      <a:r>
                        <a:rPr sz="1800" dirty="0">
                          <a:latin typeface="Times New Roman"/>
                          <a:cs typeface="Times New Roman"/>
                        </a:rPr>
                        <a:t>not</a:t>
                      </a:r>
                      <a:r>
                        <a:rPr sz="1800" spc="-15" dirty="0">
                          <a:latin typeface="Times New Roman"/>
                          <a:cs typeface="Times New Roman"/>
                        </a:rPr>
                        <a:t> </a:t>
                      </a:r>
                      <a:r>
                        <a:rPr sz="1800" dirty="0">
                          <a:latin typeface="Times New Roman"/>
                          <a:cs typeface="Times New Roman"/>
                        </a:rPr>
                        <a:t>found</a:t>
                      </a:r>
                      <a:endParaRPr sz="1800">
                        <a:latin typeface="Times New Roman"/>
                        <a:cs typeface="Times New Roman"/>
                      </a:endParaRPr>
                    </a:p>
                  </a:txBody>
                  <a:tcPr marL="0" marR="0" marT="180340"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extLst>
                  <a:ext uri="{0D108BD9-81ED-4DB2-BD59-A6C34878D82A}">
                    <a16:rowId xmlns:a16="http://schemas.microsoft.com/office/drawing/2014/main" val="10002"/>
                  </a:ext>
                </a:extLst>
              </a:tr>
              <a:tr h="917575">
                <a:tc>
                  <a:txBody>
                    <a:bodyPr/>
                    <a:lstStyle/>
                    <a:p>
                      <a:pPr>
                        <a:lnSpc>
                          <a:spcPct val="100000"/>
                        </a:lnSpc>
                        <a:spcBef>
                          <a:spcPts val="5"/>
                        </a:spcBef>
                      </a:pPr>
                      <a:endParaRPr sz="2150">
                        <a:latin typeface="Times New Roman"/>
                        <a:cs typeface="Times New Roman"/>
                      </a:endParaRPr>
                    </a:p>
                    <a:p>
                      <a:pPr algn="ctr">
                        <a:lnSpc>
                          <a:spcPct val="100000"/>
                        </a:lnSpc>
                      </a:pPr>
                      <a:r>
                        <a:rPr sz="1800" dirty="0">
                          <a:latin typeface="Times New Roman"/>
                          <a:cs typeface="Times New Roman"/>
                        </a:rPr>
                        <a:t>Count()</a:t>
                      </a:r>
                      <a:endParaRPr sz="1800">
                        <a:latin typeface="Times New Roman"/>
                        <a:cs typeface="Times New Roman"/>
                      </a:endParaRPr>
                    </a:p>
                  </a:txBody>
                  <a:tcPr marL="0" marR="0" marT="63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tc>
                  <a:txBody>
                    <a:bodyPr/>
                    <a:lstStyle/>
                    <a:p>
                      <a:pPr>
                        <a:lnSpc>
                          <a:spcPct val="100000"/>
                        </a:lnSpc>
                        <a:spcBef>
                          <a:spcPts val="5"/>
                        </a:spcBef>
                      </a:pPr>
                      <a:endParaRPr sz="2150">
                        <a:latin typeface="Times New Roman"/>
                        <a:cs typeface="Times New Roman"/>
                      </a:endParaRPr>
                    </a:p>
                    <a:p>
                      <a:pPr marL="91440">
                        <a:lnSpc>
                          <a:spcPct val="100000"/>
                        </a:lnSpc>
                      </a:pPr>
                      <a:r>
                        <a:rPr sz="1800" dirty="0">
                          <a:latin typeface="Times New Roman"/>
                          <a:cs typeface="Times New Roman"/>
                        </a:rPr>
                        <a:t>Returns the </a:t>
                      </a:r>
                      <a:r>
                        <a:rPr sz="1800" spc="-5" dirty="0">
                          <a:latin typeface="Times New Roman"/>
                          <a:cs typeface="Times New Roman"/>
                        </a:rPr>
                        <a:t>number </a:t>
                      </a:r>
                      <a:r>
                        <a:rPr sz="1800" dirty="0">
                          <a:latin typeface="Times New Roman"/>
                          <a:cs typeface="Times New Roman"/>
                        </a:rPr>
                        <a:t>of occurrences of</a:t>
                      </a:r>
                      <a:r>
                        <a:rPr sz="1800" spc="-35" dirty="0">
                          <a:latin typeface="Times New Roman"/>
                          <a:cs typeface="Times New Roman"/>
                        </a:rPr>
                        <a:t> </a:t>
                      </a:r>
                      <a:r>
                        <a:rPr sz="1800" spc="-5" dirty="0">
                          <a:latin typeface="Times New Roman"/>
                          <a:cs typeface="Times New Roman"/>
                        </a:rPr>
                        <a:t>substring</a:t>
                      </a:r>
                      <a:endParaRPr sz="1800">
                        <a:latin typeface="Times New Roman"/>
                        <a:cs typeface="Times New Roman"/>
                      </a:endParaRPr>
                    </a:p>
                  </a:txBody>
                  <a:tcPr marL="0" marR="0" marT="635" marB="0">
                    <a:lnL w="12700">
                      <a:solidFill>
                        <a:srgbClr val="4F81BC"/>
                      </a:solidFill>
                      <a:prstDash val="solid"/>
                    </a:lnL>
                    <a:lnR w="12700">
                      <a:solidFill>
                        <a:srgbClr val="4F81BC"/>
                      </a:solidFill>
                      <a:prstDash val="solid"/>
                    </a:lnR>
                    <a:lnT w="12700">
                      <a:solidFill>
                        <a:srgbClr val="4F81BC"/>
                      </a:solidFill>
                      <a:prstDash val="solid"/>
                    </a:lnT>
                    <a:lnB w="12700">
                      <a:solidFill>
                        <a:srgbClr val="4F81BC"/>
                      </a:solidFill>
                      <a:prstDash val="solid"/>
                    </a:lnB>
                    <a:solidFill>
                      <a:srgbClr val="D0D7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7445" y="478358"/>
            <a:ext cx="2226310" cy="697230"/>
          </a:xfrm>
          <a:prstGeom prst="rect">
            <a:avLst/>
          </a:prstGeom>
        </p:spPr>
        <p:txBody>
          <a:bodyPr vert="horz" wrap="square" lIns="0" tIns="13335" rIns="0" bIns="0" rtlCol="0">
            <a:spAutoFit/>
          </a:bodyPr>
          <a:lstStyle/>
          <a:p>
            <a:pPr marL="12700">
              <a:lnSpc>
                <a:spcPct val="100000"/>
              </a:lnSpc>
              <a:spcBef>
                <a:spcPts val="105"/>
              </a:spcBef>
            </a:pPr>
            <a:r>
              <a:rPr spc="125" dirty="0"/>
              <a:t>Program</a:t>
            </a:r>
          </a:p>
        </p:txBody>
      </p:sp>
      <p:sp>
        <p:nvSpPr>
          <p:cNvPr id="8" name="object 8"/>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26</a:t>
            </a:fld>
            <a:endParaRPr dirty="0"/>
          </a:p>
        </p:txBody>
      </p:sp>
      <p:sp>
        <p:nvSpPr>
          <p:cNvPr id="3" name="object 3"/>
          <p:cNvSpPr txBox="1"/>
          <p:nvPr/>
        </p:nvSpPr>
        <p:spPr>
          <a:xfrm>
            <a:off x="535940" y="1535391"/>
            <a:ext cx="7885430" cy="2586355"/>
          </a:xfrm>
          <a:prstGeom prst="rect">
            <a:avLst/>
          </a:prstGeom>
        </p:spPr>
        <p:txBody>
          <a:bodyPr vert="horz" wrap="square" lIns="0" tIns="98425" rIns="0" bIns="0" rtlCol="0">
            <a:spAutoFit/>
          </a:bodyPr>
          <a:lstStyle/>
          <a:p>
            <a:pPr marL="12700">
              <a:lnSpc>
                <a:spcPct val="100000"/>
              </a:lnSpc>
              <a:spcBef>
                <a:spcPts val="775"/>
              </a:spcBef>
            </a:pPr>
            <a:r>
              <a:rPr sz="2800" spc="-5" dirty="0">
                <a:latin typeface="Times New Roman"/>
                <a:cs typeface="Times New Roman"/>
              </a:rPr>
              <a:t>a=input(</a:t>
            </a:r>
            <a:r>
              <a:rPr sz="2800" spc="-5" dirty="0">
                <a:solidFill>
                  <a:srgbClr val="00AF50"/>
                </a:solidFill>
                <a:latin typeface="Times New Roman"/>
                <a:cs typeface="Times New Roman"/>
              </a:rPr>
              <a:t>"Enter any</a:t>
            </a:r>
            <a:r>
              <a:rPr sz="2800" spc="-20" dirty="0">
                <a:solidFill>
                  <a:srgbClr val="00AF50"/>
                </a:solidFill>
                <a:latin typeface="Times New Roman"/>
                <a:cs typeface="Times New Roman"/>
              </a:rPr>
              <a:t> </a:t>
            </a:r>
            <a:r>
              <a:rPr sz="2800" dirty="0">
                <a:solidFill>
                  <a:srgbClr val="00AF50"/>
                </a:solidFill>
                <a:latin typeface="Times New Roman"/>
                <a:cs typeface="Times New Roman"/>
              </a:rPr>
              <a:t>string:"</a:t>
            </a:r>
            <a:r>
              <a:rPr sz="2800" dirty="0">
                <a:latin typeface="Times New Roman"/>
                <a:cs typeface="Times New Roman"/>
              </a:rPr>
              <a:t>)</a:t>
            </a:r>
          </a:p>
          <a:p>
            <a:pPr marL="12700" marR="5080">
              <a:lnSpc>
                <a:spcPct val="120000"/>
              </a:lnSpc>
            </a:pPr>
            <a:r>
              <a:rPr sz="2800" dirty="0">
                <a:latin typeface="Times New Roman"/>
                <a:cs typeface="Times New Roman"/>
              </a:rPr>
              <a:t>print</a:t>
            </a:r>
            <a:r>
              <a:rPr sz="2800" dirty="0">
                <a:solidFill>
                  <a:srgbClr val="00AF50"/>
                </a:solidFill>
                <a:latin typeface="Times New Roman"/>
                <a:cs typeface="Times New Roman"/>
              </a:rPr>
              <a:t>("Is string </a:t>
            </a:r>
            <a:r>
              <a:rPr sz="2800" spc="-5" dirty="0">
                <a:solidFill>
                  <a:srgbClr val="00AF50"/>
                </a:solidFill>
                <a:latin typeface="Times New Roman"/>
                <a:cs typeface="Times New Roman"/>
              </a:rPr>
              <a:t>ends with </a:t>
            </a:r>
            <a:r>
              <a:rPr sz="2800" dirty="0">
                <a:solidFill>
                  <a:srgbClr val="00AF50"/>
                </a:solidFill>
                <a:latin typeface="Times New Roman"/>
                <a:cs typeface="Times New Roman"/>
              </a:rPr>
              <a:t>thon:"</a:t>
            </a:r>
            <a:r>
              <a:rPr sz="2800" dirty="0">
                <a:latin typeface="Times New Roman"/>
                <a:cs typeface="Times New Roman"/>
              </a:rPr>
              <a:t>, </a:t>
            </a:r>
            <a:r>
              <a:rPr sz="2800" spc="-5" dirty="0">
                <a:solidFill>
                  <a:srgbClr val="FF0000"/>
                </a:solidFill>
                <a:latin typeface="Times New Roman"/>
                <a:cs typeface="Times New Roman"/>
              </a:rPr>
              <a:t>a.endswith("thon")</a:t>
            </a:r>
            <a:r>
              <a:rPr sz="2800" spc="-5" dirty="0">
                <a:latin typeface="Times New Roman"/>
                <a:cs typeface="Times New Roman"/>
              </a:rPr>
              <a:t>)  </a:t>
            </a:r>
            <a:r>
              <a:rPr sz="2800" dirty="0">
                <a:latin typeface="Times New Roman"/>
                <a:cs typeface="Times New Roman"/>
              </a:rPr>
              <a:t>print</a:t>
            </a:r>
            <a:r>
              <a:rPr sz="2800" dirty="0">
                <a:solidFill>
                  <a:srgbClr val="00AF50"/>
                </a:solidFill>
                <a:latin typeface="Times New Roman"/>
                <a:cs typeface="Times New Roman"/>
              </a:rPr>
              <a:t>("Is string </a:t>
            </a:r>
            <a:r>
              <a:rPr sz="2800" spc="-5" dirty="0">
                <a:solidFill>
                  <a:srgbClr val="00AF50"/>
                </a:solidFill>
                <a:latin typeface="Times New Roman"/>
                <a:cs typeface="Times New Roman"/>
              </a:rPr>
              <a:t>starts with </a:t>
            </a:r>
            <a:r>
              <a:rPr sz="2800" dirty="0">
                <a:solidFill>
                  <a:srgbClr val="00AF50"/>
                </a:solidFill>
                <a:latin typeface="Times New Roman"/>
                <a:cs typeface="Times New Roman"/>
              </a:rPr>
              <a:t>good:"</a:t>
            </a:r>
            <a:r>
              <a:rPr sz="2800" dirty="0">
                <a:latin typeface="Times New Roman"/>
                <a:cs typeface="Times New Roman"/>
              </a:rPr>
              <a:t>,</a:t>
            </a:r>
            <a:r>
              <a:rPr sz="2800" spc="-80" dirty="0">
                <a:latin typeface="Times New Roman"/>
                <a:cs typeface="Times New Roman"/>
              </a:rPr>
              <a:t> </a:t>
            </a:r>
            <a:r>
              <a:rPr sz="2800" dirty="0">
                <a:solidFill>
                  <a:srgbClr val="FF0000"/>
                </a:solidFill>
                <a:latin typeface="Times New Roman"/>
                <a:cs typeface="Times New Roman"/>
              </a:rPr>
              <a:t>a.startswith("good")</a:t>
            </a:r>
            <a:r>
              <a:rPr sz="2800" dirty="0">
                <a:latin typeface="Times New Roman"/>
                <a:cs typeface="Times New Roman"/>
              </a:rPr>
              <a:t>)  print</a:t>
            </a:r>
            <a:r>
              <a:rPr sz="2800" dirty="0">
                <a:solidFill>
                  <a:srgbClr val="00AF50"/>
                </a:solidFill>
                <a:latin typeface="Times New Roman"/>
                <a:cs typeface="Times New Roman"/>
              </a:rPr>
              <a:t>("Find:"</a:t>
            </a:r>
            <a:r>
              <a:rPr sz="2800" dirty="0">
                <a:latin typeface="Times New Roman"/>
                <a:cs typeface="Times New Roman"/>
              </a:rPr>
              <a:t>,</a:t>
            </a:r>
            <a:r>
              <a:rPr sz="2800" spc="-35" dirty="0">
                <a:latin typeface="Times New Roman"/>
                <a:cs typeface="Times New Roman"/>
              </a:rPr>
              <a:t> </a:t>
            </a:r>
            <a:r>
              <a:rPr sz="2800" spc="-5" dirty="0">
                <a:solidFill>
                  <a:srgbClr val="FF0000"/>
                </a:solidFill>
                <a:latin typeface="Times New Roman"/>
                <a:cs typeface="Times New Roman"/>
              </a:rPr>
              <a:t>a.find("ython")</a:t>
            </a:r>
            <a:r>
              <a:rPr sz="2800" spc="-5" dirty="0">
                <a:latin typeface="Times New Roman"/>
                <a:cs typeface="Times New Roman"/>
              </a:rPr>
              <a:t>)</a:t>
            </a:r>
            <a:endParaRPr sz="2800" dirty="0">
              <a:latin typeface="Times New Roman"/>
              <a:cs typeface="Times New Roman"/>
            </a:endParaRPr>
          </a:p>
          <a:p>
            <a:pPr marL="12700">
              <a:lnSpc>
                <a:spcPct val="100000"/>
              </a:lnSpc>
              <a:spcBef>
                <a:spcPts val="670"/>
              </a:spcBef>
            </a:pPr>
            <a:r>
              <a:rPr sz="2800" dirty="0">
                <a:latin typeface="Times New Roman"/>
                <a:cs typeface="Times New Roman"/>
              </a:rPr>
              <a:t>print(</a:t>
            </a:r>
            <a:r>
              <a:rPr sz="2800" dirty="0">
                <a:solidFill>
                  <a:srgbClr val="00AF50"/>
                </a:solidFill>
                <a:latin typeface="Times New Roman"/>
                <a:cs typeface="Times New Roman"/>
              </a:rPr>
              <a:t>"Count:"</a:t>
            </a:r>
            <a:r>
              <a:rPr sz="2800" dirty="0">
                <a:latin typeface="Times New Roman"/>
                <a:cs typeface="Times New Roman"/>
              </a:rPr>
              <a:t>,</a:t>
            </a:r>
            <a:r>
              <a:rPr sz="2800" spc="-50" dirty="0">
                <a:latin typeface="Times New Roman"/>
                <a:cs typeface="Times New Roman"/>
              </a:rPr>
              <a:t> </a:t>
            </a:r>
            <a:r>
              <a:rPr sz="2800" spc="-5" dirty="0">
                <a:solidFill>
                  <a:srgbClr val="FF0000"/>
                </a:solidFill>
                <a:latin typeface="Times New Roman"/>
                <a:cs typeface="Times New Roman"/>
              </a:rPr>
              <a:t>a.count(“o")</a:t>
            </a:r>
            <a:r>
              <a:rPr sz="2800" spc="-5" dirty="0">
                <a:latin typeface="Times New Roman"/>
                <a:cs typeface="Times New Roman"/>
              </a:rPr>
              <a:t>)</a:t>
            </a:r>
            <a:endParaRPr sz="2800" dirty="0">
              <a:latin typeface="Times New Roman"/>
              <a:cs typeface="Times New Roman"/>
            </a:endParaRPr>
          </a:p>
        </p:txBody>
      </p:sp>
      <p:grpSp>
        <p:nvGrpSpPr>
          <p:cNvPr id="4" name="object 4"/>
          <p:cNvGrpSpPr/>
          <p:nvPr/>
        </p:nvGrpSpPr>
        <p:grpSpPr>
          <a:xfrm>
            <a:off x="3492500" y="4483062"/>
            <a:ext cx="4597400" cy="2056764"/>
            <a:chOff x="3492500" y="4483062"/>
            <a:chExt cx="4597400" cy="2056764"/>
          </a:xfrm>
        </p:grpSpPr>
        <p:sp>
          <p:nvSpPr>
            <p:cNvPr id="5" name="object 5"/>
            <p:cNvSpPr/>
            <p:nvPr/>
          </p:nvSpPr>
          <p:spPr>
            <a:xfrm>
              <a:off x="3505200" y="4495762"/>
              <a:ext cx="4572000" cy="2031364"/>
            </a:xfrm>
            <a:custGeom>
              <a:avLst/>
              <a:gdLst/>
              <a:ahLst/>
              <a:cxnLst/>
              <a:rect l="l" t="t" r="r" b="b"/>
              <a:pathLst>
                <a:path w="4572000" h="2031365">
                  <a:moveTo>
                    <a:pt x="4572000" y="0"/>
                  </a:moveTo>
                  <a:lnTo>
                    <a:pt x="0" y="0"/>
                  </a:lnTo>
                  <a:lnTo>
                    <a:pt x="0" y="2031364"/>
                  </a:lnTo>
                  <a:lnTo>
                    <a:pt x="4572000" y="2031364"/>
                  </a:lnTo>
                  <a:lnTo>
                    <a:pt x="4572000" y="0"/>
                  </a:lnTo>
                  <a:close/>
                </a:path>
              </a:pathLst>
            </a:custGeom>
            <a:solidFill>
              <a:srgbClr val="FFFFFF"/>
            </a:solidFill>
          </p:spPr>
          <p:txBody>
            <a:bodyPr wrap="square" lIns="0" tIns="0" rIns="0" bIns="0" rtlCol="0"/>
            <a:lstStyle/>
            <a:p>
              <a:endParaRPr/>
            </a:p>
          </p:txBody>
        </p:sp>
        <p:sp>
          <p:nvSpPr>
            <p:cNvPr id="6" name="object 6"/>
            <p:cNvSpPr/>
            <p:nvPr/>
          </p:nvSpPr>
          <p:spPr>
            <a:xfrm>
              <a:off x="3505200" y="4495762"/>
              <a:ext cx="4572000" cy="2031364"/>
            </a:xfrm>
            <a:custGeom>
              <a:avLst/>
              <a:gdLst/>
              <a:ahLst/>
              <a:cxnLst/>
              <a:rect l="l" t="t" r="r" b="b"/>
              <a:pathLst>
                <a:path w="4572000" h="2031365">
                  <a:moveTo>
                    <a:pt x="0" y="2031364"/>
                  </a:moveTo>
                  <a:lnTo>
                    <a:pt x="4572000" y="2031364"/>
                  </a:lnTo>
                  <a:lnTo>
                    <a:pt x="4572000" y="0"/>
                  </a:lnTo>
                  <a:lnTo>
                    <a:pt x="0" y="0"/>
                  </a:lnTo>
                  <a:lnTo>
                    <a:pt x="0" y="2031364"/>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3505200" y="4495762"/>
            <a:ext cx="4572000" cy="2031364"/>
          </a:xfrm>
          <a:prstGeom prst="rect">
            <a:avLst/>
          </a:prstGeom>
        </p:spPr>
        <p:txBody>
          <a:bodyPr vert="horz" wrap="square" lIns="0" tIns="39370" rIns="0" bIns="0" rtlCol="0">
            <a:spAutoFit/>
          </a:bodyPr>
          <a:lstStyle/>
          <a:p>
            <a:pPr algn="ctr">
              <a:lnSpc>
                <a:spcPct val="100000"/>
              </a:lnSpc>
              <a:spcBef>
                <a:spcPts val="310"/>
              </a:spcBef>
            </a:pPr>
            <a:r>
              <a:rPr sz="1800" b="1" spc="-5" dirty="0">
                <a:latin typeface="Times New Roman"/>
                <a:cs typeface="Times New Roman"/>
              </a:rPr>
              <a:t>Output:</a:t>
            </a:r>
            <a:endParaRPr sz="1800">
              <a:latin typeface="Times New Roman"/>
              <a:cs typeface="Times New Roman"/>
            </a:endParaRPr>
          </a:p>
          <a:p>
            <a:pPr>
              <a:lnSpc>
                <a:spcPct val="100000"/>
              </a:lnSpc>
              <a:spcBef>
                <a:spcPts val="30"/>
              </a:spcBef>
            </a:pPr>
            <a:endParaRPr sz="1850">
              <a:latin typeface="Times New Roman"/>
              <a:cs typeface="Times New Roman"/>
            </a:endParaRPr>
          </a:p>
          <a:p>
            <a:pPr marL="92075" marR="1079500">
              <a:lnSpc>
                <a:spcPct val="100000"/>
              </a:lnSpc>
            </a:pPr>
            <a:r>
              <a:rPr sz="1800" dirty="0">
                <a:latin typeface="Times New Roman"/>
                <a:cs typeface="Times New Roman"/>
              </a:rPr>
              <a:t>Enter any string : </a:t>
            </a:r>
            <a:r>
              <a:rPr sz="1800" spc="-5" dirty="0">
                <a:latin typeface="Times New Roman"/>
                <a:cs typeface="Times New Roman"/>
              </a:rPr>
              <a:t>welcome </a:t>
            </a:r>
            <a:r>
              <a:rPr sz="1800" dirty="0">
                <a:latin typeface="Times New Roman"/>
                <a:cs typeface="Times New Roman"/>
              </a:rPr>
              <a:t>to</a:t>
            </a:r>
            <a:r>
              <a:rPr sz="1800" spc="-60" dirty="0">
                <a:latin typeface="Times New Roman"/>
                <a:cs typeface="Times New Roman"/>
              </a:rPr>
              <a:t> </a:t>
            </a:r>
            <a:r>
              <a:rPr sz="1800" dirty="0">
                <a:latin typeface="Times New Roman"/>
                <a:cs typeface="Times New Roman"/>
              </a:rPr>
              <a:t>python  </a:t>
            </a:r>
            <a:r>
              <a:rPr sz="1800" spc="-5" dirty="0">
                <a:latin typeface="Times New Roman"/>
                <a:cs typeface="Times New Roman"/>
              </a:rPr>
              <a:t>Is </a:t>
            </a:r>
            <a:r>
              <a:rPr sz="1800" dirty="0">
                <a:latin typeface="Times New Roman"/>
                <a:cs typeface="Times New Roman"/>
              </a:rPr>
              <a:t>string ends with thon:</a:t>
            </a:r>
            <a:r>
              <a:rPr sz="1800" spc="-80" dirty="0">
                <a:latin typeface="Times New Roman"/>
                <a:cs typeface="Times New Roman"/>
              </a:rPr>
              <a:t> </a:t>
            </a:r>
            <a:r>
              <a:rPr sz="1800" spc="-15" dirty="0">
                <a:latin typeface="Times New Roman"/>
                <a:cs typeface="Times New Roman"/>
              </a:rPr>
              <a:t>True</a:t>
            </a:r>
            <a:endParaRPr sz="1800">
              <a:latin typeface="Times New Roman"/>
              <a:cs typeface="Times New Roman"/>
            </a:endParaRPr>
          </a:p>
          <a:p>
            <a:pPr marL="92075">
              <a:lnSpc>
                <a:spcPct val="100000"/>
              </a:lnSpc>
            </a:pPr>
            <a:r>
              <a:rPr sz="1800" spc="-5" dirty="0">
                <a:latin typeface="Times New Roman"/>
                <a:cs typeface="Times New Roman"/>
              </a:rPr>
              <a:t>Is </a:t>
            </a:r>
            <a:r>
              <a:rPr sz="1800" dirty="0">
                <a:latin typeface="Times New Roman"/>
                <a:cs typeface="Times New Roman"/>
              </a:rPr>
              <a:t>string starts with good:</a:t>
            </a:r>
            <a:r>
              <a:rPr sz="1800" spc="-25" dirty="0">
                <a:latin typeface="Times New Roman"/>
                <a:cs typeface="Times New Roman"/>
              </a:rPr>
              <a:t> </a:t>
            </a:r>
            <a:r>
              <a:rPr sz="1800" spc="-5" dirty="0">
                <a:latin typeface="Times New Roman"/>
                <a:cs typeface="Times New Roman"/>
              </a:rPr>
              <a:t>False</a:t>
            </a:r>
            <a:endParaRPr sz="1800">
              <a:latin typeface="Times New Roman"/>
              <a:cs typeface="Times New Roman"/>
            </a:endParaRPr>
          </a:p>
          <a:p>
            <a:pPr marL="92075">
              <a:lnSpc>
                <a:spcPct val="100000"/>
              </a:lnSpc>
              <a:spcBef>
                <a:spcPts val="5"/>
              </a:spcBef>
            </a:pPr>
            <a:r>
              <a:rPr sz="1800" spc="-5" dirty="0">
                <a:latin typeface="Times New Roman"/>
                <a:cs typeface="Times New Roman"/>
              </a:rPr>
              <a:t>Find: </a:t>
            </a:r>
            <a:r>
              <a:rPr sz="1800" dirty="0">
                <a:latin typeface="Times New Roman"/>
                <a:cs typeface="Times New Roman"/>
              </a:rPr>
              <a:t>12</a:t>
            </a:r>
            <a:endParaRPr sz="1800">
              <a:latin typeface="Times New Roman"/>
              <a:cs typeface="Times New Roman"/>
            </a:endParaRPr>
          </a:p>
          <a:p>
            <a:pPr marL="92075">
              <a:lnSpc>
                <a:spcPct val="100000"/>
              </a:lnSpc>
            </a:pPr>
            <a:r>
              <a:rPr sz="1800" dirty="0">
                <a:latin typeface="Times New Roman"/>
                <a:cs typeface="Times New Roman"/>
              </a:rPr>
              <a:t>Count:</a:t>
            </a:r>
            <a:r>
              <a:rPr sz="1800" spc="-5" dirty="0">
                <a:latin typeface="Times New Roman"/>
                <a:cs typeface="Times New Roman"/>
              </a:rPr>
              <a:t> </a:t>
            </a:r>
            <a:r>
              <a:rPr sz="1800" dirty="0">
                <a:latin typeface="Times New Roman"/>
                <a:cs typeface="Times New Roman"/>
              </a:rPr>
              <a:t>3</a:t>
            </a:r>
            <a:endParaRPr sz="18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0992" y="478358"/>
            <a:ext cx="3926204" cy="697230"/>
          </a:xfrm>
          <a:prstGeom prst="rect">
            <a:avLst/>
          </a:prstGeom>
        </p:spPr>
        <p:txBody>
          <a:bodyPr vert="horz" wrap="square" lIns="0" tIns="13335" rIns="0" bIns="0" rtlCol="0">
            <a:spAutoFit/>
          </a:bodyPr>
          <a:lstStyle/>
          <a:p>
            <a:pPr marL="12700">
              <a:lnSpc>
                <a:spcPct val="100000"/>
              </a:lnSpc>
              <a:spcBef>
                <a:spcPts val="105"/>
              </a:spcBef>
            </a:pPr>
            <a:r>
              <a:rPr spc="114" dirty="0"/>
              <a:t>String</a:t>
            </a:r>
            <a:r>
              <a:rPr spc="-275" dirty="0"/>
              <a:t> </a:t>
            </a:r>
            <a:r>
              <a:rPr spc="229" dirty="0"/>
              <a:t>Modules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sp>
        <p:nvSpPr>
          <p:cNvPr id="3" name="object 3"/>
          <p:cNvSpPr txBox="1"/>
          <p:nvPr/>
        </p:nvSpPr>
        <p:spPr>
          <a:xfrm>
            <a:off x="535940" y="1573733"/>
            <a:ext cx="7751445" cy="3995132"/>
          </a:xfrm>
          <a:prstGeom prst="rect">
            <a:avLst/>
          </a:prstGeom>
        </p:spPr>
        <p:txBody>
          <a:bodyPr vert="horz" wrap="square" lIns="0" tIns="64769" rIns="0" bIns="0" rtlCol="0">
            <a:spAutoFit/>
          </a:bodyPr>
          <a:lstStyle/>
          <a:p>
            <a:pPr marL="355600" marR="5080" indent="-342900">
              <a:lnSpc>
                <a:spcPts val="3240"/>
              </a:lnSpc>
              <a:spcBef>
                <a:spcPts val="509"/>
              </a:spcBef>
              <a:buFont typeface="Arial"/>
              <a:buChar char="•"/>
              <a:tabLst>
                <a:tab pos="354965" algn="l"/>
                <a:tab pos="355600" algn="l"/>
              </a:tabLst>
            </a:pPr>
            <a:r>
              <a:rPr sz="3000" spc="-5" dirty="0">
                <a:latin typeface="Times New Roman"/>
                <a:cs typeface="Times New Roman"/>
              </a:rPr>
              <a:t>String module contains </a:t>
            </a:r>
            <a:r>
              <a:rPr sz="3000" dirty="0">
                <a:latin typeface="Times New Roman"/>
                <a:cs typeface="Times New Roman"/>
              </a:rPr>
              <a:t>a number of </a:t>
            </a:r>
            <a:r>
              <a:rPr sz="3000" spc="-5" dirty="0">
                <a:latin typeface="Times New Roman"/>
                <a:cs typeface="Times New Roman"/>
              </a:rPr>
              <a:t>functions </a:t>
            </a:r>
            <a:r>
              <a:rPr sz="3000" dirty="0">
                <a:latin typeface="Times New Roman"/>
                <a:cs typeface="Times New Roman"/>
              </a:rPr>
              <a:t>to  </a:t>
            </a:r>
            <a:r>
              <a:rPr sz="3000" spc="-5" dirty="0">
                <a:latin typeface="Times New Roman"/>
                <a:cs typeface="Times New Roman"/>
              </a:rPr>
              <a:t>process standard </a:t>
            </a:r>
            <a:r>
              <a:rPr sz="3000" dirty="0">
                <a:latin typeface="Times New Roman"/>
                <a:cs typeface="Times New Roman"/>
              </a:rPr>
              <a:t>Python</a:t>
            </a:r>
            <a:r>
              <a:rPr sz="3000" spc="30" dirty="0">
                <a:latin typeface="Times New Roman"/>
                <a:cs typeface="Times New Roman"/>
              </a:rPr>
              <a:t> </a:t>
            </a:r>
            <a:r>
              <a:rPr sz="3000" spc="-5" dirty="0">
                <a:latin typeface="Times New Roman"/>
                <a:cs typeface="Times New Roman"/>
              </a:rPr>
              <a:t>strings</a:t>
            </a:r>
            <a:endParaRPr sz="3000" dirty="0">
              <a:latin typeface="Times New Roman"/>
              <a:cs typeface="Times New Roman"/>
            </a:endParaRPr>
          </a:p>
          <a:p>
            <a:pPr marL="355600" indent="-342900">
              <a:lnSpc>
                <a:spcPct val="100000"/>
              </a:lnSpc>
              <a:spcBef>
                <a:spcPts val="315"/>
              </a:spcBef>
              <a:buFont typeface="Arial"/>
              <a:buChar char="•"/>
              <a:tabLst>
                <a:tab pos="354965" algn="l"/>
                <a:tab pos="355600" algn="l"/>
              </a:tabLst>
            </a:pPr>
            <a:r>
              <a:rPr sz="3000" b="1" spc="-5" dirty="0">
                <a:latin typeface="Times New Roman"/>
                <a:cs typeface="Times New Roman"/>
              </a:rPr>
              <a:t>Mostly used string</a:t>
            </a:r>
            <a:r>
              <a:rPr sz="3000" b="1" spc="10" dirty="0">
                <a:latin typeface="Times New Roman"/>
                <a:cs typeface="Times New Roman"/>
              </a:rPr>
              <a:t> </a:t>
            </a:r>
            <a:r>
              <a:rPr sz="3000" b="1" spc="-5" dirty="0">
                <a:latin typeface="Times New Roman"/>
                <a:cs typeface="Times New Roman"/>
              </a:rPr>
              <a:t>modules:</a:t>
            </a:r>
            <a:endParaRPr sz="3000" dirty="0">
              <a:latin typeface="Times New Roman"/>
              <a:cs typeface="Times New Roman"/>
            </a:endParaRPr>
          </a:p>
          <a:p>
            <a:pPr marL="469900" marR="5265420">
              <a:lnSpc>
                <a:spcPct val="110000"/>
              </a:lnSpc>
              <a:spcBef>
                <a:spcPts val="15"/>
              </a:spcBef>
            </a:pPr>
            <a:r>
              <a:rPr sz="2600" dirty="0" err="1">
                <a:latin typeface="Times New Roman"/>
                <a:cs typeface="Times New Roman"/>
              </a:rPr>
              <a:t>str.upper</a:t>
            </a:r>
            <a:r>
              <a:rPr sz="2600" dirty="0">
                <a:latin typeface="Times New Roman"/>
                <a:cs typeface="Times New Roman"/>
              </a:rPr>
              <a:t>()  str.</a:t>
            </a:r>
            <a:r>
              <a:rPr lang="en-IN" sz="2600" dirty="0">
                <a:latin typeface="Times New Roman"/>
                <a:cs typeface="Times New Roman"/>
              </a:rPr>
              <a:t>lower</a:t>
            </a:r>
            <a:r>
              <a:rPr sz="2600" dirty="0">
                <a:latin typeface="Times New Roman"/>
                <a:cs typeface="Times New Roman"/>
              </a:rPr>
              <a:t>()  </a:t>
            </a:r>
            <a:r>
              <a:rPr sz="2600" spc="-5" dirty="0" err="1">
                <a:latin typeface="Times New Roman"/>
                <a:cs typeface="Times New Roman"/>
              </a:rPr>
              <a:t>str.split</a:t>
            </a:r>
            <a:r>
              <a:rPr sz="2600" spc="-5" dirty="0">
                <a:latin typeface="Times New Roman"/>
                <a:cs typeface="Times New Roman"/>
              </a:rPr>
              <a:t>() </a:t>
            </a:r>
            <a:r>
              <a:rPr sz="2600" dirty="0" err="1">
                <a:latin typeface="Times New Roman"/>
                <a:cs typeface="Times New Roman"/>
              </a:rPr>
              <a:t>s</a:t>
            </a:r>
            <a:r>
              <a:rPr sz="2600" spc="-10" dirty="0" err="1">
                <a:latin typeface="Times New Roman"/>
                <a:cs typeface="Times New Roman"/>
              </a:rPr>
              <a:t>t</a:t>
            </a:r>
            <a:r>
              <a:rPr sz="2600" dirty="0" err="1">
                <a:latin typeface="Times New Roman"/>
                <a:cs typeface="Times New Roman"/>
              </a:rPr>
              <a:t>r.repla</a:t>
            </a:r>
            <a:r>
              <a:rPr sz="2600" spc="-15" dirty="0" err="1">
                <a:latin typeface="Times New Roman"/>
                <a:cs typeface="Times New Roman"/>
              </a:rPr>
              <a:t>c</a:t>
            </a:r>
            <a:r>
              <a:rPr sz="2600" spc="-5" dirty="0" err="1">
                <a:latin typeface="Times New Roman"/>
                <a:cs typeface="Times New Roman"/>
              </a:rPr>
              <a:t>e</a:t>
            </a:r>
            <a:r>
              <a:rPr sz="2600" spc="-5" dirty="0">
                <a:latin typeface="Times New Roman"/>
                <a:cs typeface="Times New Roman"/>
              </a:rPr>
              <a:t>()  </a:t>
            </a:r>
            <a:r>
              <a:rPr sz="2600" dirty="0" err="1">
                <a:latin typeface="Times New Roman"/>
                <a:cs typeface="Times New Roman"/>
              </a:rPr>
              <a:t>str.find</a:t>
            </a:r>
            <a:r>
              <a:rPr sz="2600" dirty="0">
                <a:latin typeface="Times New Roman"/>
                <a:cs typeface="Times New Roman"/>
              </a:rPr>
              <a:t>()  </a:t>
            </a:r>
            <a:r>
              <a:rPr sz="2600" dirty="0" err="1">
                <a:latin typeface="Times New Roman"/>
                <a:cs typeface="Times New Roman"/>
              </a:rPr>
              <a:t>str.count</a:t>
            </a:r>
            <a:r>
              <a:rPr sz="2600" dirty="0">
                <a:latin typeface="Times New Roman"/>
                <a:cs typeface="Times New Roman"/>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3665" y="478358"/>
            <a:ext cx="2299335" cy="697230"/>
          </a:xfrm>
          <a:prstGeom prst="rect">
            <a:avLst/>
          </a:prstGeom>
        </p:spPr>
        <p:txBody>
          <a:bodyPr vert="horz" wrap="square" lIns="0" tIns="13335" rIns="0" bIns="0" rtlCol="0">
            <a:spAutoFit/>
          </a:bodyPr>
          <a:lstStyle/>
          <a:p>
            <a:pPr marL="12700">
              <a:lnSpc>
                <a:spcPct val="100000"/>
              </a:lnSpc>
              <a:spcBef>
                <a:spcPts val="105"/>
              </a:spcBef>
            </a:pPr>
            <a:r>
              <a:rPr spc="175" dirty="0"/>
              <a:t>Example</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28</a:t>
            </a:fld>
            <a:endParaRPr dirty="0"/>
          </a:p>
        </p:txBody>
      </p:sp>
      <p:sp>
        <p:nvSpPr>
          <p:cNvPr id="3" name="object 3"/>
          <p:cNvSpPr txBox="1"/>
          <p:nvPr/>
        </p:nvSpPr>
        <p:spPr>
          <a:xfrm>
            <a:off x="1143000" y="1201379"/>
            <a:ext cx="7818755" cy="5126403"/>
          </a:xfrm>
          <a:prstGeom prst="rect">
            <a:avLst/>
          </a:prstGeom>
        </p:spPr>
        <p:txBody>
          <a:bodyPr vert="horz" wrap="square" lIns="0" tIns="98425" rIns="0" bIns="0" rtlCol="0">
            <a:spAutoFit/>
          </a:bodyPr>
          <a:lstStyle/>
          <a:p>
            <a:r>
              <a:rPr lang="en-IN" sz="3200" dirty="0">
                <a:latin typeface="Times New Roman" panose="02020603050405020304" pitchFamily="18" charset="0"/>
                <a:cs typeface="Times New Roman" panose="02020603050405020304" pitchFamily="18" charset="0"/>
              </a:rPr>
              <a:t>import string</a:t>
            </a:r>
          </a:p>
          <a:p>
            <a:r>
              <a:rPr lang="en-IN" sz="3200" dirty="0">
                <a:latin typeface="Times New Roman" panose="02020603050405020304" pitchFamily="18" charset="0"/>
                <a:cs typeface="Times New Roman" panose="02020603050405020304" pitchFamily="18" charset="0"/>
              </a:rPr>
              <a:t>str="Monty Python Flying Circus" </a:t>
            </a:r>
          </a:p>
          <a:p>
            <a:r>
              <a:rPr lang="en-IN" sz="3200" dirty="0">
                <a:latin typeface="Times New Roman" panose="02020603050405020304" pitchFamily="18" charset="0"/>
                <a:cs typeface="Times New Roman" panose="02020603050405020304" pitchFamily="18" charset="0"/>
              </a:rPr>
              <a:t>print("Upper:", </a:t>
            </a:r>
            <a:r>
              <a:rPr lang="en-IN" sz="3200" dirty="0" err="1">
                <a:latin typeface="Times New Roman" panose="02020603050405020304" pitchFamily="18" charset="0"/>
                <a:cs typeface="Times New Roman" panose="02020603050405020304" pitchFamily="18" charset="0"/>
              </a:rPr>
              <a:t>str.upper</a:t>
            </a:r>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print("Lower:", </a:t>
            </a:r>
            <a:r>
              <a:rPr lang="en-IN" sz="3200" dirty="0" err="1">
                <a:latin typeface="Times New Roman" panose="02020603050405020304" pitchFamily="18" charset="0"/>
                <a:cs typeface="Times New Roman" panose="02020603050405020304" pitchFamily="18" charset="0"/>
              </a:rPr>
              <a:t>str.lower</a:t>
            </a:r>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print("Split:", </a:t>
            </a:r>
            <a:r>
              <a:rPr lang="en-IN" sz="3200" dirty="0" err="1">
                <a:latin typeface="Times New Roman" panose="02020603050405020304" pitchFamily="18" charset="0"/>
                <a:cs typeface="Times New Roman" panose="02020603050405020304" pitchFamily="18" charset="0"/>
              </a:rPr>
              <a:t>str.split</a:t>
            </a:r>
            <a:r>
              <a:rPr lang="en-IN" sz="3200" dirty="0">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print("Replace:", </a:t>
            </a:r>
            <a:r>
              <a:rPr lang="en-IN" sz="3200" dirty="0" err="1">
                <a:latin typeface="Times New Roman" panose="02020603050405020304" pitchFamily="18" charset="0"/>
                <a:cs typeface="Times New Roman" panose="02020603050405020304" pitchFamily="18" charset="0"/>
              </a:rPr>
              <a:t>str.replace</a:t>
            </a:r>
            <a:r>
              <a:rPr lang="en-IN" sz="3200" dirty="0">
                <a:latin typeface="Times New Roman" panose="02020603050405020304" pitchFamily="18" charset="0"/>
                <a:cs typeface="Times New Roman" panose="02020603050405020304" pitchFamily="18" charset="0"/>
              </a:rPr>
              <a:t>(" ", "+")) </a:t>
            </a:r>
          </a:p>
          <a:p>
            <a:r>
              <a:rPr lang="en-IN" sz="3200" dirty="0">
                <a:latin typeface="Times New Roman" panose="02020603050405020304" pitchFamily="18" charset="0"/>
                <a:cs typeface="Times New Roman" panose="02020603050405020304" pitchFamily="18" charset="0"/>
              </a:rPr>
              <a:t>print("Find:", </a:t>
            </a:r>
            <a:r>
              <a:rPr lang="en-IN" sz="3200" dirty="0" err="1">
                <a:latin typeface="Times New Roman" panose="02020603050405020304" pitchFamily="18" charset="0"/>
                <a:cs typeface="Times New Roman" panose="02020603050405020304" pitchFamily="18" charset="0"/>
              </a:rPr>
              <a:t>str.find</a:t>
            </a:r>
            <a:r>
              <a:rPr lang="en-IN" sz="3200" dirty="0">
                <a:latin typeface="Times New Roman" panose="02020603050405020304" pitchFamily="18" charset="0"/>
                <a:cs typeface="Times New Roman" panose="02020603050405020304" pitchFamily="18" charset="0"/>
              </a:rPr>
              <a:t>("Python"))  </a:t>
            </a:r>
          </a:p>
          <a:p>
            <a:r>
              <a:rPr lang="en-IN" sz="3200" dirty="0">
                <a:latin typeface="Times New Roman" panose="02020603050405020304" pitchFamily="18" charset="0"/>
                <a:cs typeface="Times New Roman" panose="02020603050405020304" pitchFamily="18" charset="0"/>
              </a:rPr>
              <a:t>print("Count", </a:t>
            </a:r>
            <a:r>
              <a:rPr lang="en-IN" sz="3200" dirty="0" err="1">
                <a:latin typeface="Times New Roman" panose="02020603050405020304" pitchFamily="18" charset="0"/>
                <a:cs typeface="Times New Roman" panose="02020603050405020304" pitchFamily="18" charset="0"/>
              </a:rPr>
              <a:t>str.count</a:t>
            </a:r>
            <a:r>
              <a:rPr lang="en-IN" sz="3200" dirty="0">
                <a:latin typeface="Times New Roman" panose="02020603050405020304" pitchFamily="18" charset="0"/>
                <a:cs typeface="Times New Roman" panose="02020603050405020304" pitchFamily="18" charset="0"/>
              </a:rPr>
              <a:t>("M"))</a:t>
            </a:r>
          </a:p>
          <a:p>
            <a:br>
              <a:rPr lang="en-IN" dirty="0"/>
            </a:br>
            <a:endParaRPr lang="en-IN" dirty="0"/>
          </a:p>
          <a:p>
            <a:pPr marL="12700">
              <a:lnSpc>
                <a:spcPct val="100000"/>
              </a:lnSpc>
              <a:spcBef>
                <a:spcPts val="775"/>
              </a:spcBef>
            </a:pPr>
            <a:endParaRPr lang="en-IN" sz="2800" dirty="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spc="30" dirty="0"/>
              <a:t>Output</a:t>
            </a: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29</a:t>
            </a:fld>
            <a:endParaRPr dirty="0"/>
          </a:p>
        </p:txBody>
      </p:sp>
      <p:grpSp>
        <p:nvGrpSpPr>
          <p:cNvPr id="3" name="object 3"/>
          <p:cNvGrpSpPr/>
          <p:nvPr/>
        </p:nvGrpSpPr>
        <p:grpSpPr>
          <a:xfrm>
            <a:off x="596900" y="1206500"/>
            <a:ext cx="7264400" cy="3996054"/>
            <a:chOff x="596900" y="1206500"/>
            <a:chExt cx="7264400" cy="3996054"/>
          </a:xfrm>
        </p:grpSpPr>
        <p:sp>
          <p:nvSpPr>
            <p:cNvPr id="4" name="object 4"/>
            <p:cNvSpPr/>
            <p:nvPr/>
          </p:nvSpPr>
          <p:spPr>
            <a:xfrm>
              <a:off x="609600" y="1219200"/>
              <a:ext cx="7239000" cy="3970654"/>
            </a:xfrm>
            <a:custGeom>
              <a:avLst/>
              <a:gdLst/>
              <a:ahLst/>
              <a:cxnLst/>
              <a:rect l="l" t="t" r="r" b="b"/>
              <a:pathLst>
                <a:path w="7239000" h="3970654">
                  <a:moveTo>
                    <a:pt x="7239000" y="0"/>
                  </a:moveTo>
                  <a:lnTo>
                    <a:pt x="0" y="0"/>
                  </a:lnTo>
                  <a:lnTo>
                    <a:pt x="0" y="3970274"/>
                  </a:lnTo>
                  <a:lnTo>
                    <a:pt x="7239000" y="3970274"/>
                  </a:lnTo>
                  <a:lnTo>
                    <a:pt x="7239000" y="0"/>
                  </a:lnTo>
                  <a:close/>
                </a:path>
              </a:pathLst>
            </a:custGeom>
            <a:solidFill>
              <a:srgbClr val="FFFFFF"/>
            </a:solidFill>
          </p:spPr>
          <p:txBody>
            <a:bodyPr wrap="square" lIns="0" tIns="0" rIns="0" bIns="0" rtlCol="0"/>
            <a:lstStyle/>
            <a:p>
              <a:endParaRPr/>
            </a:p>
          </p:txBody>
        </p:sp>
        <p:sp>
          <p:nvSpPr>
            <p:cNvPr id="5" name="object 5"/>
            <p:cNvSpPr/>
            <p:nvPr/>
          </p:nvSpPr>
          <p:spPr>
            <a:xfrm>
              <a:off x="609600" y="1219200"/>
              <a:ext cx="7239000" cy="3970654"/>
            </a:xfrm>
            <a:custGeom>
              <a:avLst/>
              <a:gdLst/>
              <a:ahLst/>
              <a:cxnLst/>
              <a:rect l="l" t="t" r="r" b="b"/>
              <a:pathLst>
                <a:path w="7239000" h="3970654">
                  <a:moveTo>
                    <a:pt x="0" y="3970274"/>
                  </a:moveTo>
                  <a:lnTo>
                    <a:pt x="7239000" y="3970274"/>
                  </a:lnTo>
                  <a:lnTo>
                    <a:pt x="7239000" y="0"/>
                  </a:lnTo>
                  <a:lnTo>
                    <a:pt x="0" y="0"/>
                  </a:lnTo>
                  <a:lnTo>
                    <a:pt x="0" y="3970274"/>
                  </a:lnTo>
                  <a:close/>
                </a:path>
              </a:pathLst>
            </a:custGeom>
            <a:ln w="25400">
              <a:solidFill>
                <a:srgbClr val="000000"/>
              </a:solidFill>
            </a:ln>
          </p:spPr>
          <p:txBody>
            <a:bodyPr wrap="square" lIns="0" tIns="0" rIns="0" bIns="0" rtlCol="0"/>
            <a:lstStyle/>
            <a:p>
              <a:endParaRPr/>
            </a:p>
          </p:txBody>
        </p:sp>
      </p:grpSp>
      <p:sp>
        <p:nvSpPr>
          <p:cNvPr id="6" name="object 6"/>
          <p:cNvSpPr txBox="1"/>
          <p:nvPr/>
        </p:nvSpPr>
        <p:spPr>
          <a:xfrm>
            <a:off x="609600" y="1219200"/>
            <a:ext cx="7239000" cy="3139321"/>
          </a:xfrm>
          <a:prstGeom prst="rect">
            <a:avLst/>
          </a:prstGeom>
        </p:spPr>
        <p:txBody>
          <a:bodyPr vert="horz" wrap="square" lIns="0" tIns="152400" rIns="0" bIns="0" rtlCol="0">
            <a:spAutoFit/>
          </a:bodyPr>
          <a:lstStyle/>
          <a:p>
            <a:pPr marL="91440">
              <a:lnSpc>
                <a:spcPct val="100000"/>
              </a:lnSpc>
              <a:spcBef>
                <a:spcPts val="1200"/>
              </a:spcBef>
            </a:pPr>
            <a:r>
              <a:rPr lang="en-IN" sz="2400" dirty="0">
                <a:latin typeface="Times New Roman"/>
                <a:cs typeface="Times New Roman"/>
              </a:rPr>
              <a:t>Upper: MONTY PYTHON FLYING CIRCUS</a:t>
            </a:r>
          </a:p>
          <a:p>
            <a:pPr marL="91440">
              <a:lnSpc>
                <a:spcPct val="100000"/>
              </a:lnSpc>
              <a:spcBef>
                <a:spcPts val="1200"/>
              </a:spcBef>
            </a:pPr>
            <a:r>
              <a:rPr lang="en-IN" sz="2400" dirty="0">
                <a:latin typeface="Times New Roman"/>
                <a:cs typeface="Times New Roman"/>
              </a:rPr>
              <a:t>Lower: </a:t>
            </a:r>
            <a:r>
              <a:rPr lang="en-IN" sz="2400" dirty="0" err="1">
                <a:latin typeface="Times New Roman"/>
                <a:cs typeface="Times New Roman"/>
              </a:rPr>
              <a:t>monty</a:t>
            </a:r>
            <a:r>
              <a:rPr lang="en-IN" sz="2400" dirty="0">
                <a:latin typeface="Times New Roman"/>
                <a:cs typeface="Times New Roman"/>
              </a:rPr>
              <a:t> python flying circus</a:t>
            </a:r>
          </a:p>
          <a:p>
            <a:pPr marL="91440">
              <a:lnSpc>
                <a:spcPct val="100000"/>
              </a:lnSpc>
              <a:spcBef>
                <a:spcPts val="1200"/>
              </a:spcBef>
            </a:pPr>
            <a:r>
              <a:rPr lang="en-IN" sz="2400" dirty="0">
                <a:latin typeface="Times New Roman"/>
                <a:cs typeface="Times New Roman"/>
              </a:rPr>
              <a:t>Split: ['Monty', 'Python', 'Flying', 'Circus’]</a:t>
            </a:r>
          </a:p>
          <a:p>
            <a:pPr marL="91440">
              <a:lnSpc>
                <a:spcPct val="100000"/>
              </a:lnSpc>
              <a:spcBef>
                <a:spcPts val="1200"/>
              </a:spcBef>
            </a:pPr>
            <a:r>
              <a:rPr lang="en-IN" sz="2400" dirty="0">
                <a:latin typeface="Times New Roman"/>
                <a:cs typeface="Times New Roman"/>
              </a:rPr>
              <a:t>Replace: </a:t>
            </a:r>
            <a:r>
              <a:rPr lang="en-IN" sz="2400" dirty="0" err="1">
                <a:latin typeface="Times New Roman"/>
                <a:cs typeface="Times New Roman"/>
              </a:rPr>
              <a:t>Monty+Python+Flying+Circus</a:t>
            </a:r>
            <a:endParaRPr lang="en-IN" sz="2400" dirty="0">
              <a:latin typeface="Times New Roman"/>
              <a:cs typeface="Times New Roman"/>
            </a:endParaRPr>
          </a:p>
          <a:p>
            <a:pPr marL="91440">
              <a:lnSpc>
                <a:spcPct val="100000"/>
              </a:lnSpc>
              <a:spcBef>
                <a:spcPts val="1200"/>
              </a:spcBef>
            </a:pPr>
            <a:r>
              <a:rPr lang="en-IN" sz="2400" dirty="0">
                <a:latin typeface="Times New Roman"/>
                <a:cs typeface="Times New Roman"/>
              </a:rPr>
              <a:t>Find: 6</a:t>
            </a:r>
          </a:p>
          <a:p>
            <a:pPr marL="91440">
              <a:lnSpc>
                <a:spcPct val="100000"/>
              </a:lnSpc>
              <a:spcBef>
                <a:spcPts val="1200"/>
              </a:spcBef>
            </a:pPr>
            <a:r>
              <a:rPr lang="en-IN" sz="2400" dirty="0">
                <a:latin typeface="Times New Roman"/>
                <a:cs typeface="Times New Roman"/>
              </a:rPr>
              <a:t>Count 1</a:t>
            </a:r>
            <a:endParaRPr sz="2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199" y="566324"/>
            <a:ext cx="1599945" cy="521297"/>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St</a:t>
            </a:r>
            <a:r>
              <a:rPr spc="60" dirty="0">
                <a:latin typeface="Times New Roman" panose="02020603050405020304" pitchFamily="18" charset="0"/>
                <a:cs typeface="Times New Roman" panose="02020603050405020304" pitchFamily="18" charset="0"/>
              </a:rPr>
              <a:t>r</a:t>
            </a:r>
            <a:r>
              <a:rPr spc="229" dirty="0">
                <a:latin typeface="Times New Roman" panose="02020603050405020304" pitchFamily="18" charset="0"/>
                <a:cs typeface="Times New Roman" panose="02020603050405020304" pitchFamily="18" charset="0"/>
              </a:rPr>
              <a:t>ings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3" name="object 3"/>
          <p:cNvSpPr txBox="1"/>
          <p:nvPr/>
        </p:nvSpPr>
        <p:spPr>
          <a:xfrm>
            <a:off x="535940" y="1522932"/>
            <a:ext cx="7441565" cy="4525645"/>
          </a:xfrm>
          <a:prstGeom prst="rect">
            <a:avLst/>
          </a:prstGeom>
        </p:spPr>
        <p:txBody>
          <a:bodyPr vert="horz" wrap="square" lIns="0" tIns="61594" rIns="0" bIns="0" rtlCol="0">
            <a:spAutoFit/>
          </a:bodyPr>
          <a:lstStyle/>
          <a:p>
            <a:pPr marL="355600" indent="-342900">
              <a:lnSpc>
                <a:spcPct val="100000"/>
              </a:lnSpc>
              <a:spcBef>
                <a:spcPts val="484"/>
              </a:spcBef>
              <a:buFont typeface="Arial"/>
              <a:buChar char="•"/>
              <a:tabLst>
                <a:tab pos="354965" algn="l"/>
                <a:tab pos="355600" algn="l"/>
              </a:tabLst>
            </a:pPr>
            <a:r>
              <a:rPr sz="3200" dirty="0">
                <a:latin typeface="Times New Roman"/>
                <a:cs typeface="Times New Roman"/>
              </a:rPr>
              <a:t>String is a </a:t>
            </a:r>
            <a:r>
              <a:rPr sz="3200" dirty="0">
                <a:solidFill>
                  <a:srgbClr val="FF0000"/>
                </a:solidFill>
                <a:latin typeface="Times New Roman"/>
                <a:cs typeface="Times New Roman"/>
              </a:rPr>
              <a:t>sequence of</a:t>
            </a:r>
            <a:r>
              <a:rPr sz="3200" spc="-65" dirty="0">
                <a:solidFill>
                  <a:srgbClr val="FF0000"/>
                </a:solidFill>
                <a:latin typeface="Times New Roman"/>
                <a:cs typeface="Times New Roman"/>
              </a:rPr>
              <a:t> </a:t>
            </a:r>
            <a:r>
              <a:rPr sz="3200" dirty="0">
                <a:solidFill>
                  <a:srgbClr val="FF0000"/>
                </a:solidFill>
                <a:latin typeface="Times New Roman"/>
                <a:cs typeface="Times New Roman"/>
              </a:rPr>
              <a:t>characters.</a:t>
            </a:r>
            <a:endParaRPr sz="3200" dirty="0">
              <a:latin typeface="Times New Roman"/>
              <a:cs typeface="Times New Roman"/>
            </a:endParaRPr>
          </a:p>
          <a:p>
            <a:pPr marL="355600" marR="53340" indent="-342900">
              <a:lnSpc>
                <a:spcPts val="3460"/>
              </a:lnSpc>
              <a:spcBef>
                <a:spcPts val="815"/>
              </a:spcBef>
              <a:buFont typeface="Arial"/>
              <a:buChar char="•"/>
              <a:tabLst>
                <a:tab pos="354965" algn="l"/>
                <a:tab pos="355600" algn="l"/>
              </a:tabLst>
            </a:pPr>
            <a:r>
              <a:rPr sz="3200" spc="-5" dirty="0">
                <a:latin typeface="Times New Roman"/>
                <a:cs typeface="Times New Roman"/>
              </a:rPr>
              <a:t>String </a:t>
            </a:r>
            <a:r>
              <a:rPr sz="3200" dirty="0">
                <a:latin typeface="Times New Roman"/>
                <a:cs typeface="Times New Roman"/>
              </a:rPr>
              <a:t>may contain </a:t>
            </a:r>
            <a:r>
              <a:rPr sz="3200" dirty="0">
                <a:solidFill>
                  <a:srgbClr val="FF0000"/>
                </a:solidFill>
                <a:latin typeface="Times New Roman"/>
                <a:cs typeface="Times New Roman"/>
              </a:rPr>
              <a:t>alphabets, numbers</a:t>
            </a:r>
            <a:r>
              <a:rPr sz="3200" spc="-75" dirty="0">
                <a:solidFill>
                  <a:srgbClr val="FF0000"/>
                </a:solidFill>
                <a:latin typeface="Times New Roman"/>
                <a:cs typeface="Times New Roman"/>
              </a:rPr>
              <a:t> </a:t>
            </a:r>
            <a:r>
              <a:rPr sz="3200" dirty="0">
                <a:solidFill>
                  <a:srgbClr val="FF0000"/>
                </a:solidFill>
                <a:latin typeface="Times New Roman"/>
                <a:cs typeface="Times New Roman"/>
              </a:rPr>
              <a:t>and  special</a:t>
            </a:r>
            <a:r>
              <a:rPr sz="3200" spc="-20" dirty="0">
                <a:solidFill>
                  <a:srgbClr val="FF0000"/>
                </a:solidFill>
                <a:latin typeface="Times New Roman"/>
                <a:cs typeface="Times New Roman"/>
              </a:rPr>
              <a:t> </a:t>
            </a:r>
            <a:r>
              <a:rPr sz="3200" dirty="0">
                <a:solidFill>
                  <a:srgbClr val="FF0000"/>
                </a:solidFill>
                <a:latin typeface="Times New Roman"/>
                <a:cs typeface="Times New Roman"/>
              </a:rPr>
              <a:t>characters</a:t>
            </a:r>
            <a:r>
              <a:rPr sz="3200" dirty="0">
                <a:latin typeface="Times New Roman"/>
                <a:cs typeface="Times New Roman"/>
              </a:rPr>
              <a:t>.</a:t>
            </a:r>
          </a:p>
          <a:p>
            <a:pPr marL="355600" marR="5080" indent="-342900">
              <a:lnSpc>
                <a:spcPts val="3460"/>
              </a:lnSpc>
              <a:spcBef>
                <a:spcPts val="760"/>
              </a:spcBef>
              <a:buFont typeface="Arial"/>
              <a:buChar char="•"/>
              <a:tabLst>
                <a:tab pos="354965" algn="l"/>
                <a:tab pos="355600" algn="l"/>
              </a:tabLst>
            </a:pPr>
            <a:r>
              <a:rPr sz="3200" dirty="0">
                <a:latin typeface="Times New Roman"/>
                <a:cs typeface="Times New Roman"/>
              </a:rPr>
              <a:t>Usually strings are enclosed within a</a:t>
            </a:r>
            <a:r>
              <a:rPr sz="3200" spc="-70" dirty="0">
                <a:latin typeface="Times New Roman"/>
                <a:cs typeface="Times New Roman"/>
              </a:rPr>
              <a:t> </a:t>
            </a:r>
            <a:r>
              <a:rPr sz="3200" dirty="0">
                <a:solidFill>
                  <a:srgbClr val="FF0000"/>
                </a:solidFill>
                <a:latin typeface="Times New Roman"/>
                <a:cs typeface="Times New Roman"/>
              </a:rPr>
              <a:t>single  quotes and double</a:t>
            </a:r>
            <a:r>
              <a:rPr sz="3200" spc="-80" dirty="0">
                <a:solidFill>
                  <a:srgbClr val="FF0000"/>
                </a:solidFill>
                <a:latin typeface="Times New Roman"/>
                <a:cs typeface="Times New Roman"/>
              </a:rPr>
              <a:t> </a:t>
            </a:r>
            <a:r>
              <a:rPr sz="3200" spc="5" dirty="0">
                <a:solidFill>
                  <a:srgbClr val="FF0000"/>
                </a:solidFill>
                <a:latin typeface="Times New Roman"/>
                <a:cs typeface="Times New Roman"/>
              </a:rPr>
              <a:t>quotes</a:t>
            </a:r>
            <a:r>
              <a:rPr sz="3200" spc="5" dirty="0">
                <a:latin typeface="Times New Roman"/>
                <a:cs typeface="Times New Roman"/>
              </a:rPr>
              <a:t>.</a:t>
            </a:r>
            <a:endParaRPr sz="3200" dirty="0">
              <a:latin typeface="Times New Roman"/>
              <a:cs typeface="Times New Roman"/>
            </a:endParaRPr>
          </a:p>
          <a:p>
            <a:pPr marL="355600" indent="-342900">
              <a:lnSpc>
                <a:spcPct val="100000"/>
              </a:lnSpc>
              <a:spcBef>
                <a:spcPts val="330"/>
              </a:spcBef>
              <a:buFont typeface="Arial"/>
              <a:buChar char="•"/>
              <a:tabLst>
                <a:tab pos="354965" algn="l"/>
                <a:tab pos="355600" algn="l"/>
              </a:tabLst>
            </a:pPr>
            <a:r>
              <a:rPr sz="3200" dirty="0">
                <a:latin typeface="Times New Roman"/>
                <a:cs typeface="Times New Roman"/>
              </a:rPr>
              <a:t>Strings is </a:t>
            </a:r>
            <a:r>
              <a:rPr sz="3200" dirty="0">
                <a:solidFill>
                  <a:srgbClr val="FF0000"/>
                </a:solidFill>
                <a:latin typeface="Times New Roman"/>
                <a:cs typeface="Times New Roman"/>
              </a:rPr>
              <a:t>immutable </a:t>
            </a:r>
            <a:r>
              <a:rPr sz="3200" dirty="0">
                <a:latin typeface="Times New Roman"/>
                <a:cs typeface="Times New Roman"/>
              </a:rPr>
              <a:t>in</a:t>
            </a:r>
            <a:r>
              <a:rPr sz="3200" spc="-50" dirty="0">
                <a:latin typeface="Times New Roman"/>
                <a:cs typeface="Times New Roman"/>
              </a:rPr>
              <a:t> </a:t>
            </a:r>
            <a:r>
              <a:rPr sz="3200" dirty="0">
                <a:latin typeface="Times New Roman"/>
                <a:cs typeface="Times New Roman"/>
              </a:rPr>
              <a:t>nature.</a:t>
            </a:r>
          </a:p>
          <a:p>
            <a:pPr marL="355600" indent="-342900">
              <a:lnSpc>
                <a:spcPct val="100000"/>
              </a:lnSpc>
              <a:spcBef>
                <a:spcPts val="385"/>
              </a:spcBef>
              <a:buFont typeface="Arial"/>
              <a:buChar char="•"/>
              <a:tabLst>
                <a:tab pos="354965" algn="l"/>
                <a:tab pos="355600" algn="l"/>
              </a:tabLst>
            </a:pPr>
            <a:r>
              <a:rPr sz="3200" b="1" dirty="0">
                <a:latin typeface="Times New Roman"/>
                <a:cs typeface="Times New Roman"/>
              </a:rPr>
              <a:t>Example</a:t>
            </a:r>
            <a:r>
              <a:rPr sz="3200" dirty="0">
                <a:latin typeface="Times New Roman"/>
                <a:cs typeface="Times New Roman"/>
              </a:rPr>
              <a:t>:</a:t>
            </a:r>
          </a:p>
          <a:p>
            <a:pPr marL="927100" marR="4284345">
              <a:lnSpc>
                <a:spcPct val="110000"/>
              </a:lnSpc>
              <a:spcBef>
                <a:spcPts val="5"/>
              </a:spcBef>
            </a:pPr>
            <a:r>
              <a:rPr sz="2800" spc="-45" dirty="0">
                <a:latin typeface="Times New Roman"/>
                <a:cs typeface="Times New Roman"/>
              </a:rPr>
              <a:t>a=</a:t>
            </a:r>
            <a:r>
              <a:rPr lang="en-IN" sz="2800" spc="-45" dirty="0">
                <a:latin typeface="Times New Roman"/>
                <a:cs typeface="Times New Roman"/>
              </a:rPr>
              <a:t>"</a:t>
            </a:r>
            <a:r>
              <a:rPr sz="2800" spc="-45" dirty="0">
                <a:latin typeface="Times New Roman"/>
                <a:cs typeface="Times New Roman"/>
              </a:rPr>
              <a:t>hello </a:t>
            </a:r>
            <a:r>
              <a:rPr lang="en-IN" sz="2800" spc="-320" dirty="0">
                <a:latin typeface="Times New Roman"/>
                <a:cs typeface="Times New Roman"/>
              </a:rPr>
              <a:t>wo rld”</a:t>
            </a:r>
            <a:r>
              <a:rPr sz="2800" spc="-320" dirty="0">
                <a:latin typeface="Times New Roman"/>
                <a:cs typeface="Times New Roman"/>
              </a:rPr>
              <a:t>  </a:t>
            </a:r>
            <a:r>
              <a:rPr sz="2800" dirty="0">
                <a:latin typeface="Times New Roman"/>
                <a:cs typeface="Times New Roman"/>
              </a:rPr>
              <a:t>b=“Python”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F480-F76E-4A6E-BC2A-5DE8127D21BC}"/>
              </a:ext>
            </a:extLst>
          </p:cNvPr>
          <p:cNvSpPr>
            <a:spLocks noGrp="1"/>
          </p:cNvSpPr>
          <p:nvPr>
            <p:ph type="title"/>
          </p:nvPr>
        </p:nvSpPr>
        <p:spPr/>
        <p:txBody>
          <a:bodyPr/>
          <a:lstStyle/>
          <a:p>
            <a:r>
              <a:rPr lang="en-IN" dirty="0"/>
              <a:t>Quiz</a:t>
            </a:r>
          </a:p>
        </p:txBody>
      </p:sp>
      <p:sp>
        <p:nvSpPr>
          <p:cNvPr id="3" name="Content Placeholder 2">
            <a:extLst>
              <a:ext uri="{FF2B5EF4-FFF2-40B4-BE49-F238E27FC236}">
                <a16:creationId xmlns:a16="http://schemas.microsoft.com/office/drawing/2014/main" id="{CF5FD7DD-FC68-49B8-ADE9-31B8B5CC01AE}"/>
              </a:ext>
            </a:extLst>
          </p:cNvPr>
          <p:cNvSpPr>
            <a:spLocks noGrp="1"/>
          </p:cNvSpPr>
          <p:nvPr>
            <p:ph idx="1"/>
          </p:nvPr>
        </p:nvSpPr>
        <p:spPr>
          <a:xfrm>
            <a:off x="457200" y="1447800"/>
            <a:ext cx="7886700" cy="4351338"/>
          </a:xfrm>
        </p:spPr>
        <p:txBody>
          <a:bodyPr/>
          <a:lstStyle/>
          <a:p>
            <a:pPr marL="0" indent="0">
              <a:buNone/>
            </a:pPr>
            <a:r>
              <a:rPr lang="en-US" dirty="0">
                <a:latin typeface="Times New Roman" panose="02020603050405020304" pitchFamily="18" charset="0"/>
                <a:cs typeface="Times New Roman" panose="02020603050405020304" pitchFamily="18" charset="0"/>
              </a:rPr>
              <a:t>1)Write a program to check if the letter 'e' is present in the word 'Umbrella’.</a:t>
            </a:r>
          </a:p>
          <a:p>
            <a:pPr marL="0" indent="0">
              <a:buNone/>
            </a:pPr>
            <a:r>
              <a:rPr lang="en-US" dirty="0">
                <a:latin typeface="Times New Roman" panose="02020603050405020304" pitchFamily="18" charset="0"/>
                <a:cs typeface="Times New Roman" panose="02020603050405020304" pitchFamily="18" charset="0"/>
              </a:rPr>
              <a:t>2) Write a program that takes your full name as input and displays the abbreviations of the first and middle names except the last name which is displayed as it is. For example, if your name is </a:t>
            </a:r>
            <a:r>
              <a:rPr lang="en-IN" dirty="0"/>
              <a:t>Yogesh </a:t>
            </a:r>
            <a:r>
              <a:rPr lang="en-IN" dirty="0" err="1"/>
              <a:t>Sivasankaran</a:t>
            </a:r>
            <a:r>
              <a:rPr lang="en-IN" dirty="0"/>
              <a:t> Iyer</a:t>
            </a:r>
            <a:r>
              <a:rPr lang="en-US" dirty="0">
                <a:latin typeface="Times New Roman" panose="02020603050405020304" pitchFamily="18" charset="0"/>
                <a:cs typeface="Times New Roman" panose="02020603050405020304" pitchFamily="18" charset="0"/>
              </a:rPr>
              <a:t>, then the output should be Y. S. Iyer.</a:t>
            </a:r>
          </a:p>
          <a:p>
            <a:pPr marL="0" indent="0">
              <a:buNone/>
            </a:pPr>
            <a:r>
              <a:rPr lang="en-US" dirty="0">
                <a:latin typeface="Times New Roman" panose="02020603050405020304" pitchFamily="18" charset="0"/>
                <a:cs typeface="Times New Roman" panose="02020603050405020304" pitchFamily="18" charset="0"/>
              </a:rPr>
              <a:t>3) Reverse a string in python?</a:t>
            </a:r>
          </a:p>
          <a:p>
            <a:endParaRPr lang="en-US" b="1"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745196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F22C-EB43-4ADE-9A3D-F5BEBECB9FE2}"/>
              </a:ext>
            </a:extLst>
          </p:cNvPr>
          <p:cNvSpPr>
            <a:spLocks noGrp="1"/>
          </p:cNvSpPr>
          <p:nvPr>
            <p:ph type="title"/>
          </p:nvPr>
        </p:nvSpPr>
        <p:spPr/>
        <p:txBody>
          <a:bodyPr/>
          <a:lstStyle/>
          <a:p>
            <a:r>
              <a:rPr lang="en-IN" dirty="0"/>
              <a:t>Answers</a:t>
            </a:r>
          </a:p>
        </p:txBody>
      </p:sp>
      <p:sp>
        <p:nvSpPr>
          <p:cNvPr id="3" name="Content Placeholder 2">
            <a:extLst>
              <a:ext uri="{FF2B5EF4-FFF2-40B4-BE49-F238E27FC236}">
                <a16:creationId xmlns:a16="http://schemas.microsoft.com/office/drawing/2014/main" id="{825A9C59-0646-419E-B846-6ABF41DB2150}"/>
              </a:ext>
            </a:extLst>
          </p:cNvPr>
          <p:cNvSpPr>
            <a:spLocks noGrp="1"/>
          </p:cNvSpPr>
          <p:nvPr>
            <p:ph idx="1"/>
          </p:nvPr>
        </p:nvSpPr>
        <p:spPr/>
        <p:txBody>
          <a:bodyPr/>
          <a:lstStyle/>
          <a:p>
            <a:pPr marL="0" indent="0">
              <a:buNone/>
            </a:pPr>
            <a:r>
              <a:rPr lang="en-IN" dirty="0"/>
              <a:t>1) print ('e' in 'umbrella’)</a:t>
            </a:r>
          </a:p>
          <a:p>
            <a:pPr marL="0" indent="0">
              <a:buNone/>
            </a:pPr>
            <a:r>
              <a:rPr lang="en-IN" dirty="0"/>
              <a:t>2) a = "Yogesh </a:t>
            </a:r>
            <a:r>
              <a:rPr lang="en-IN" dirty="0" err="1"/>
              <a:t>Sivasankaran</a:t>
            </a:r>
            <a:r>
              <a:rPr lang="en-IN" dirty="0"/>
              <a:t> Iyer"</a:t>
            </a:r>
          </a:p>
          <a:p>
            <a:pPr marL="0" indent="0">
              <a:buNone/>
            </a:pPr>
            <a:r>
              <a:rPr lang="en-IN" dirty="0"/>
              <a:t> a = </a:t>
            </a:r>
            <a:r>
              <a:rPr lang="en-IN" dirty="0" err="1"/>
              <a:t>a.split</a:t>
            </a:r>
            <a:r>
              <a:rPr lang="en-IN" dirty="0"/>
              <a:t>()</a:t>
            </a:r>
          </a:p>
          <a:p>
            <a:pPr marL="0" indent="0">
              <a:buNone/>
            </a:pPr>
            <a:r>
              <a:rPr lang="en-IN" dirty="0"/>
              <a:t> b = a[0][0]+ ". "+a[1][0]+". "+a[2]</a:t>
            </a:r>
          </a:p>
          <a:p>
            <a:pPr marL="0" indent="0">
              <a:buNone/>
            </a:pPr>
            <a:r>
              <a:rPr lang="en-IN" dirty="0"/>
              <a:t> print (b)</a:t>
            </a:r>
          </a:p>
          <a:p>
            <a:pPr marL="0" indent="0">
              <a:buNone/>
            </a:pPr>
            <a:endParaRPr lang="en-IN" dirty="0"/>
          </a:p>
          <a:p>
            <a:pPr marL="0" indent="0">
              <a:buNone/>
            </a:pPr>
            <a:r>
              <a:rPr lang="en-IN" dirty="0"/>
              <a:t>3) </a:t>
            </a:r>
            <a:r>
              <a:rPr lang="nn-NO" dirty="0"/>
              <a:t>b= 'TURBO'[::-1]</a:t>
            </a:r>
          </a:p>
          <a:p>
            <a:pPr marL="0" indent="0">
              <a:buNone/>
            </a:pPr>
            <a:r>
              <a:rPr lang="nn-NO" dirty="0"/>
              <a:t>     print(b)</a:t>
            </a:r>
          </a:p>
          <a:p>
            <a:pPr marL="0" indent="0">
              <a:buNone/>
            </a:pPr>
            <a:r>
              <a:rPr lang="en-IN" dirty="0"/>
              <a:t>&lt;object name&gt;[&lt;</a:t>
            </a:r>
            <a:r>
              <a:rPr lang="en-IN" dirty="0" err="1"/>
              <a:t>start_index</a:t>
            </a:r>
            <a:r>
              <a:rPr lang="en-IN" dirty="0"/>
              <a:t>&gt;, &lt;</a:t>
            </a:r>
            <a:r>
              <a:rPr lang="en-IN" dirty="0" err="1"/>
              <a:t>stop_index</a:t>
            </a:r>
            <a:r>
              <a:rPr lang="en-IN" dirty="0"/>
              <a:t>&gt;, &lt;step&gt;]</a:t>
            </a:r>
          </a:p>
        </p:txBody>
      </p:sp>
    </p:spTree>
    <p:extLst>
      <p:ext uri="{BB962C8B-B14F-4D97-AF65-F5344CB8AC3E}">
        <p14:creationId xmlns:p14="http://schemas.microsoft.com/office/powerpoint/2010/main" val="989395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1118-B0D0-442B-B2CE-7EAC30A168EB}"/>
              </a:ext>
            </a:extLst>
          </p:cNvPr>
          <p:cNvSpPr>
            <a:spLocks noGrp="1"/>
          </p:cNvSpPr>
          <p:nvPr>
            <p:ph type="title"/>
          </p:nvPr>
        </p:nvSpPr>
        <p:spPr/>
        <p:txBody>
          <a:bodyPr/>
          <a:lstStyle/>
          <a:p>
            <a:r>
              <a:rPr lang="en-IN" dirty="0"/>
              <a:t>Home work (Practice problem)</a:t>
            </a:r>
          </a:p>
        </p:txBody>
      </p:sp>
      <p:sp>
        <p:nvSpPr>
          <p:cNvPr id="3" name="Content Placeholder 2">
            <a:extLst>
              <a:ext uri="{FF2B5EF4-FFF2-40B4-BE49-F238E27FC236}">
                <a16:creationId xmlns:a16="http://schemas.microsoft.com/office/drawing/2014/main" id="{7363417A-BF0C-44B2-BF36-B4F49167D947}"/>
              </a:ext>
            </a:extLst>
          </p:cNvPr>
          <p:cNvSpPr>
            <a:spLocks noGrp="1"/>
          </p:cNvSpPr>
          <p:nvPr>
            <p:ph idx="1"/>
          </p:nvPr>
        </p:nvSpPr>
        <p:spPr/>
        <p:txBody>
          <a:bodyPr/>
          <a:lstStyle/>
          <a:p>
            <a:r>
              <a:rPr lang="en-IN" dirty="0"/>
              <a:t>Pyramid Pattern (You can use any method you want!)</a:t>
            </a:r>
          </a:p>
          <a:p>
            <a:endParaRPr lang="en-IN" dirty="0"/>
          </a:p>
          <a:p>
            <a:endParaRPr lang="en-IN" dirty="0"/>
          </a:p>
          <a:p>
            <a:pPr marL="0" indent="0">
              <a:buNone/>
            </a:pPr>
            <a:r>
              <a:rPr lang="en-IN" dirty="0"/>
              <a:t>     </a:t>
            </a:r>
          </a:p>
        </p:txBody>
      </p:sp>
      <p:pic>
        <p:nvPicPr>
          <p:cNvPr id="6" name="Picture 5">
            <a:extLst>
              <a:ext uri="{FF2B5EF4-FFF2-40B4-BE49-F238E27FC236}">
                <a16:creationId xmlns:a16="http://schemas.microsoft.com/office/drawing/2014/main" id="{BD4EBA3F-6DA0-459F-9660-27A80C305D06}"/>
              </a:ext>
            </a:extLst>
          </p:cNvPr>
          <p:cNvPicPr>
            <a:picLocks noChangeAspect="1"/>
          </p:cNvPicPr>
          <p:nvPr/>
        </p:nvPicPr>
        <p:blipFill>
          <a:blip r:embed="rId2"/>
          <a:stretch>
            <a:fillRect/>
          </a:stretch>
        </p:blipFill>
        <p:spPr>
          <a:xfrm>
            <a:off x="1143000" y="2514600"/>
            <a:ext cx="2590800" cy="2618072"/>
          </a:xfrm>
          <a:prstGeom prst="rect">
            <a:avLst/>
          </a:prstGeom>
        </p:spPr>
      </p:pic>
    </p:spTree>
    <p:extLst>
      <p:ext uri="{BB962C8B-B14F-4D97-AF65-F5344CB8AC3E}">
        <p14:creationId xmlns:p14="http://schemas.microsoft.com/office/powerpoint/2010/main" val="399444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8492" y="566324"/>
            <a:ext cx="5829935" cy="521297"/>
          </a:xfrm>
          <a:prstGeom prst="rect">
            <a:avLst/>
          </a:prstGeom>
        </p:spPr>
        <p:txBody>
          <a:bodyPr vert="horz" wrap="square" lIns="0" tIns="13335" rIns="0" bIns="0" rtlCol="0">
            <a:spAutoFit/>
          </a:bodyPr>
          <a:lstStyle/>
          <a:p>
            <a:pPr marL="12700" algn="ctr">
              <a:lnSpc>
                <a:spcPct val="100000"/>
              </a:lnSpc>
              <a:spcBef>
                <a:spcPts val="105"/>
              </a:spcBef>
            </a:pPr>
            <a:r>
              <a:rPr spc="40" dirty="0">
                <a:latin typeface="Times New Roman" panose="02020603050405020304" pitchFamily="18" charset="0"/>
                <a:cs typeface="Times New Roman" panose="02020603050405020304" pitchFamily="18" charset="0"/>
              </a:rPr>
              <a:t>Inbuilt </a:t>
            </a:r>
            <a:r>
              <a:rPr spc="114" dirty="0">
                <a:latin typeface="Times New Roman" panose="02020603050405020304" pitchFamily="18" charset="0"/>
                <a:cs typeface="Times New Roman" panose="02020603050405020304" pitchFamily="18" charset="0"/>
              </a:rPr>
              <a:t>String</a:t>
            </a:r>
            <a:r>
              <a:rPr spc="-535" dirty="0">
                <a:latin typeface="Times New Roman" panose="02020603050405020304" pitchFamily="18" charset="0"/>
                <a:cs typeface="Times New Roman" panose="02020603050405020304" pitchFamily="18" charset="0"/>
              </a:rPr>
              <a:t> </a:t>
            </a:r>
            <a:r>
              <a:rPr lang="en-IN" spc="-5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functions</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3" name="object 3"/>
          <p:cNvSpPr txBox="1"/>
          <p:nvPr/>
        </p:nvSpPr>
        <p:spPr>
          <a:xfrm>
            <a:off x="231140" y="1522895"/>
            <a:ext cx="8522335" cy="4322978"/>
          </a:xfrm>
          <a:prstGeom prst="rect">
            <a:avLst/>
          </a:prstGeom>
        </p:spPr>
        <p:txBody>
          <a:bodyPr vert="horz" wrap="square" lIns="0" tIns="110490" rIns="0" bIns="0" rtlCol="0">
            <a:spAutoFit/>
          </a:bodyPr>
          <a:lstStyle/>
          <a:p>
            <a:pPr marL="355600" indent="-342900">
              <a:lnSpc>
                <a:spcPct val="100000"/>
              </a:lnSpc>
              <a:spcBef>
                <a:spcPts val="870"/>
              </a:spcBef>
              <a:buFont typeface="Arial"/>
              <a:buChar char="•"/>
              <a:tabLst>
                <a:tab pos="354965" algn="l"/>
                <a:tab pos="355600" algn="l"/>
                <a:tab pos="4396105" algn="l"/>
              </a:tabLst>
            </a:pPr>
            <a:r>
              <a:rPr sz="3200" dirty="0">
                <a:latin typeface="Times New Roman"/>
                <a:cs typeface="Times New Roman"/>
              </a:rPr>
              <a:t>Python</a:t>
            </a:r>
            <a:r>
              <a:rPr sz="3200" spc="-10" dirty="0">
                <a:latin typeface="Times New Roman"/>
                <a:cs typeface="Times New Roman"/>
              </a:rPr>
              <a:t> </a:t>
            </a:r>
            <a:r>
              <a:rPr sz="3200" dirty="0">
                <a:latin typeface="Times New Roman"/>
                <a:cs typeface="Times New Roman"/>
              </a:rPr>
              <a:t>mainly</a:t>
            </a:r>
            <a:r>
              <a:rPr sz="3200" spc="-10" dirty="0">
                <a:latin typeface="Times New Roman"/>
                <a:cs typeface="Times New Roman"/>
              </a:rPr>
              <a:t> </a:t>
            </a:r>
            <a:r>
              <a:rPr sz="3200" dirty="0">
                <a:latin typeface="Times New Roman"/>
                <a:cs typeface="Times New Roman"/>
              </a:rPr>
              <a:t>contains</a:t>
            </a:r>
            <a:r>
              <a:rPr lang="en-IN" sz="3200" dirty="0">
                <a:latin typeface="Times New Roman"/>
                <a:cs typeface="Times New Roman"/>
              </a:rPr>
              <a:t> </a:t>
            </a:r>
            <a:r>
              <a:rPr sz="3200" dirty="0">
                <a:latin typeface="Times New Roman"/>
                <a:cs typeface="Times New Roman"/>
              </a:rPr>
              <a:t>3 inbuilt string</a:t>
            </a:r>
            <a:r>
              <a:rPr sz="3200" spc="-80" dirty="0">
                <a:latin typeface="Times New Roman"/>
                <a:cs typeface="Times New Roman"/>
              </a:rPr>
              <a:t> </a:t>
            </a:r>
            <a:r>
              <a:rPr sz="3200" dirty="0">
                <a:latin typeface="Times New Roman"/>
                <a:cs typeface="Times New Roman"/>
              </a:rPr>
              <a:t>functions.</a:t>
            </a:r>
          </a:p>
          <a:p>
            <a:pPr marL="355600" indent="-342900">
              <a:lnSpc>
                <a:spcPct val="100000"/>
              </a:lnSpc>
              <a:spcBef>
                <a:spcPts val="765"/>
              </a:spcBef>
              <a:buFont typeface="Arial"/>
              <a:buChar char="•"/>
              <a:tabLst>
                <a:tab pos="354965" algn="l"/>
                <a:tab pos="355600" algn="l"/>
              </a:tabLst>
            </a:pPr>
            <a:r>
              <a:rPr sz="3200" dirty="0">
                <a:latin typeface="Times New Roman"/>
                <a:cs typeface="Times New Roman"/>
              </a:rPr>
              <a:t>They</a:t>
            </a:r>
            <a:r>
              <a:rPr sz="3200" spc="-20" dirty="0">
                <a:latin typeface="Times New Roman"/>
                <a:cs typeface="Times New Roman"/>
              </a:rPr>
              <a:t> </a:t>
            </a:r>
            <a:r>
              <a:rPr sz="3200" dirty="0">
                <a:latin typeface="Times New Roman"/>
                <a:cs typeface="Times New Roman"/>
              </a:rPr>
              <a:t>are</a:t>
            </a:r>
          </a:p>
          <a:p>
            <a:pPr marL="756285" lvl="1" indent="-287020">
              <a:lnSpc>
                <a:spcPct val="100000"/>
              </a:lnSpc>
              <a:spcBef>
                <a:spcPts val="675"/>
              </a:spcBef>
              <a:buFont typeface="Arial"/>
              <a:buChar char="–"/>
              <a:tabLst>
                <a:tab pos="756920" algn="l"/>
              </a:tabLst>
            </a:pPr>
            <a:r>
              <a:rPr sz="2800" spc="-5" dirty="0">
                <a:solidFill>
                  <a:srgbClr val="FF0000"/>
                </a:solidFill>
                <a:latin typeface="Times New Roman"/>
                <a:cs typeface="Times New Roman"/>
              </a:rPr>
              <a:t>len()</a:t>
            </a:r>
            <a:endParaRPr sz="2800" dirty="0">
              <a:latin typeface="Times New Roman"/>
              <a:cs typeface="Times New Roman"/>
            </a:endParaRPr>
          </a:p>
          <a:p>
            <a:pPr marL="756285" lvl="1" indent="-287020">
              <a:lnSpc>
                <a:spcPct val="100000"/>
              </a:lnSpc>
              <a:spcBef>
                <a:spcPts val="675"/>
              </a:spcBef>
              <a:buFont typeface="Arial"/>
              <a:buChar char="–"/>
              <a:tabLst>
                <a:tab pos="756920" algn="l"/>
              </a:tabLst>
            </a:pPr>
            <a:r>
              <a:rPr sz="2800" spc="-5" dirty="0">
                <a:solidFill>
                  <a:srgbClr val="FF0000"/>
                </a:solidFill>
                <a:latin typeface="Times New Roman"/>
                <a:cs typeface="Times New Roman"/>
              </a:rPr>
              <a:t>max()</a:t>
            </a:r>
            <a:endParaRPr sz="2800" dirty="0">
              <a:latin typeface="Times New Roman"/>
              <a:cs typeface="Times New Roman"/>
            </a:endParaRPr>
          </a:p>
          <a:p>
            <a:pPr marL="756285" lvl="1" indent="-287020">
              <a:lnSpc>
                <a:spcPct val="100000"/>
              </a:lnSpc>
              <a:spcBef>
                <a:spcPts val="675"/>
              </a:spcBef>
              <a:buFont typeface="Arial"/>
              <a:buChar char="–"/>
              <a:tabLst>
                <a:tab pos="756920" algn="l"/>
              </a:tabLst>
            </a:pPr>
            <a:r>
              <a:rPr sz="2800" spc="-5" dirty="0">
                <a:solidFill>
                  <a:srgbClr val="FF0000"/>
                </a:solidFill>
                <a:latin typeface="Times New Roman"/>
                <a:cs typeface="Times New Roman"/>
              </a:rPr>
              <a:t>min()</a:t>
            </a:r>
            <a:endParaRPr sz="2800" dirty="0">
              <a:latin typeface="Times New Roman"/>
              <a:cs typeface="Times New Roman"/>
            </a:endParaRPr>
          </a:p>
          <a:p>
            <a:pPr marL="355600" indent="-342900">
              <a:lnSpc>
                <a:spcPct val="100000"/>
              </a:lnSpc>
              <a:spcBef>
                <a:spcPts val="675"/>
              </a:spcBef>
              <a:buFont typeface="Arial"/>
              <a:buChar char="•"/>
              <a:tabLst>
                <a:tab pos="354965" algn="l"/>
                <a:tab pos="355600" algn="l"/>
              </a:tabLst>
            </a:pPr>
            <a:r>
              <a:rPr sz="2800" spc="-5" dirty="0">
                <a:solidFill>
                  <a:srgbClr val="FF0000"/>
                </a:solidFill>
                <a:latin typeface="Times New Roman"/>
                <a:cs typeface="Times New Roman"/>
              </a:rPr>
              <a:t>len()</a:t>
            </a:r>
            <a:r>
              <a:rPr sz="2800" spc="-5" dirty="0">
                <a:latin typeface="Times New Roman"/>
                <a:cs typeface="Times New Roman"/>
              </a:rPr>
              <a:t>- </a:t>
            </a:r>
            <a:r>
              <a:rPr sz="2800" dirty="0">
                <a:latin typeface="Times New Roman"/>
                <a:cs typeface="Times New Roman"/>
              </a:rPr>
              <a:t>Find out the </a:t>
            </a:r>
            <a:r>
              <a:rPr sz="2800" spc="-5" dirty="0">
                <a:latin typeface="Times New Roman"/>
                <a:cs typeface="Times New Roman"/>
              </a:rPr>
              <a:t>length of characters in</a:t>
            </a:r>
            <a:r>
              <a:rPr sz="2800" spc="-40" dirty="0">
                <a:latin typeface="Times New Roman"/>
                <a:cs typeface="Times New Roman"/>
              </a:rPr>
              <a:t> </a:t>
            </a:r>
            <a:r>
              <a:rPr sz="2800" dirty="0">
                <a:latin typeface="Times New Roman"/>
                <a:cs typeface="Times New Roman"/>
              </a:rPr>
              <a:t>string</a:t>
            </a:r>
          </a:p>
          <a:p>
            <a:pPr marL="355600" indent="-342900">
              <a:lnSpc>
                <a:spcPct val="100000"/>
              </a:lnSpc>
              <a:spcBef>
                <a:spcPts val="670"/>
              </a:spcBef>
              <a:buFont typeface="Arial"/>
              <a:buChar char="•"/>
              <a:tabLst>
                <a:tab pos="354965" algn="l"/>
                <a:tab pos="355600" algn="l"/>
              </a:tabLst>
            </a:pPr>
            <a:r>
              <a:rPr sz="2800" spc="-5" dirty="0">
                <a:solidFill>
                  <a:srgbClr val="FF0000"/>
                </a:solidFill>
                <a:latin typeface="Times New Roman"/>
                <a:cs typeface="Times New Roman"/>
              </a:rPr>
              <a:t>min()</a:t>
            </a:r>
            <a:r>
              <a:rPr sz="2800" spc="-5" dirty="0">
                <a:latin typeface="Times New Roman"/>
                <a:cs typeface="Times New Roman"/>
              </a:rPr>
              <a:t>- Smallest value in a </a:t>
            </a:r>
            <a:r>
              <a:rPr sz="2800" dirty="0">
                <a:latin typeface="Times New Roman"/>
                <a:cs typeface="Times New Roman"/>
              </a:rPr>
              <a:t>string </a:t>
            </a:r>
            <a:r>
              <a:rPr sz="2800" spc="-5" dirty="0">
                <a:latin typeface="Times New Roman"/>
                <a:cs typeface="Times New Roman"/>
              </a:rPr>
              <a:t>based on ASCII</a:t>
            </a:r>
            <a:r>
              <a:rPr sz="2800" spc="-114" dirty="0">
                <a:latin typeface="Times New Roman"/>
                <a:cs typeface="Times New Roman"/>
              </a:rPr>
              <a:t> </a:t>
            </a:r>
            <a:r>
              <a:rPr sz="2800" spc="-5" dirty="0">
                <a:latin typeface="Times New Roman"/>
                <a:cs typeface="Times New Roman"/>
              </a:rPr>
              <a:t>values</a:t>
            </a:r>
            <a:endParaRPr sz="2800" dirty="0">
              <a:latin typeface="Times New Roman"/>
              <a:cs typeface="Times New Roman"/>
            </a:endParaRPr>
          </a:p>
          <a:p>
            <a:pPr marL="355600" indent="-342900">
              <a:lnSpc>
                <a:spcPct val="100000"/>
              </a:lnSpc>
              <a:spcBef>
                <a:spcPts val="670"/>
              </a:spcBef>
              <a:buFont typeface="Arial"/>
              <a:buChar char="•"/>
              <a:tabLst>
                <a:tab pos="354965" algn="l"/>
                <a:tab pos="355600" algn="l"/>
              </a:tabLst>
            </a:pPr>
            <a:r>
              <a:rPr sz="2800" spc="-5" dirty="0">
                <a:solidFill>
                  <a:srgbClr val="FF0000"/>
                </a:solidFill>
                <a:latin typeface="Times New Roman"/>
                <a:cs typeface="Times New Roman"/>
              </a:rPr>
              <a:t>max()</a:t>
            </a:r>
            <a:r>
              <a:rPr sz="2800" spc="-5" dirty="0">
                <a:latin typeface="Times New Roman"/>
                <a:cs typeface="Times New Roman"/>
              </a:rPr>
              <a:t>- </a:t>
            </a:r>
            <a:r>
              <a:rPr sz="2800" spc="-10" dirty="0">
                <a:latin typeface="Times New Roman"/>
                <a:cs typeface="Times New Roman"/>
              </a:rPr>
              <a:t>Largest </a:t>
            </a:r>
            <a:r>
              <a:rPr sz="2800" spc="-5" dirty="0">
                <a:latin typeface="Times New Roman"/>
                <a:cs typeface="Times New Roman"/>
              </a:rPr>
              <a:t>value in a </a:t>
            </a:r>
            <a:r>
              <a:rPr sz="2800" dirty="0">
                <a:latin typeface="Times New Roman"/>
                <a:cs typeface="Times New Roman"/>
              </a:rPr>
              <a:t>string </a:t>
            </a:r>
            <a:r>
              <a:rPr sz="2800" spc="-5" dirty="0">
                <a:latin typeface="Times New Roman"/>
                <a:cs typeface="Times New Roman"/>
              </a:rPr>
              <a:t>based </a:t>
            </a:r>
            <a:r>
              <a:rPr sz="2800" dirty="0">
                <a:latin typeface="Times New Roman"/>
                <a:cs typeface="Times New Roman"/>
              </a:rPr>
              <a:t>on </a:t>
            </a:r>
            <a:r>
              <a:rPr sz="2800" spc="-5" dirty="0">
                <a:latin typeface="Times New Roman"/>
                <a:cs typeface="Times New Roman"/>
              </a:rPr>
              <a:t>ASCII</a:t>
            </a:r>
            <a:r>
              <a:rPr sz="2800" spc="-114" dirty="0">
                <a:latin typeface="Times New Roman"/>
                <a:cs typeface="Times New Roman"/>
              </a:rPr>
              <a:t> </a:t>
            </a:r>
            <a:r>
              <a:rPr sz="2800" spc="-5" dirty="0">
                <a:latin typeface="Times New Roman"/>
                <a:cs typeface="Times New Roman"/>
              </a:rPr>
              <a:t>values</a:t>
            </a:r>
            <a:endParaRPr sz="28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022" y="269189"/>
            <a:ext cx="4468495" cy="574675"/>
          </a:xfrm>
          <a:prstGeom prst="rect">
            <a:avLst/>
          </a:prstGeom>
        </p:spPr>
        <p:txBody>
          <a:bodyPr vert="horz" wrap="square" lIns="0" tIns="12700" rIns="0" bIns="0" rtlCol="0">
            <a:spAutoFit/>
          </a:bodyPr>
          <a:lstStyle/>
          <a:p>
            <a:pPr marL="12700" algn="ctr">
              <a:lnSpc>
                <a:spcPct val="100000"/>
              </a:lnSpc>
              <a:spcBef>
                <a:spcPts val="100"/>
              </a:spcBef>
              <a:tabLst>
                <a:tab pos="3108960" algn="l"/>
              </a:tabLst>
            </a:pPr>
            <a:r>
              <a:rPr sz="3600" spc="75" dirty="0">
                <a:latin typeface="Times New Roman" panose="02020603050405020304" pitchFamily="18" charset="0"/>
                <a:cs typeface="Times New Roman" panose="02020603050405020304" pitchFamily="18" charset="0"/>
              </a:rPr>
              <a:t>What</a:t>
            </a:r>
            <a:r>
              <a:rPr sz="3600" spc="-185"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is</a:t>
            </a:r>
            <a:r>
              <a:rPr sz="3600" spc="-185" dirty="0">
                <a:latin typeface="Times New Roman" panose="02020603050405020304" pitchFamily="18" charset="0"/>
                <a:cs typeface="Times New Roman" panose="02020603050405020304" pitchFamily="18" charset="0"/>
              </a:rPr>
              <a:t> </a:t>
            </a:r>
            <a:r>
              <a:rPr sz="3600" spc="370" dirty="0">
                <a:latin typeface="Times New Roman" panose="02020603050405020304" pitchFamily="18" charset="0"/>
                <a:cs typeface="Times New Roman" panose="02020603050405020304" pitchFamily="18" charset="0"/>
              </a:rPr>
              <a:t>A</a:t>
            </a:r>
            <a:r>
              <a:rPr sz="3600" spc="250" dirty="0">
                <a:latin typeface="Times New Roman" panose="02020603050405020304" pitchFamily="18" charset="0"/>
                <a:cs typeface="Times New Roman" panose="02020603050405020304" pitchFamily="18" charset="0"/>
              </a:rPr>
              <a:t>SCII</a:t>
            </a:r>
            <a:r>
              <a:rPr lang="en-IN" sz="3600" spc="250" dirty="0">
                <a:latin typeface="Times New Roman" panose="02020603050405020304" pitchFamily="18" charset="0"/>
                <a:cs typeface="Times New Roman" panose="02020603050405020304" pitchFamily="18" charset="0"/>
              </a:rPr>
              <a:t> </a:t>
            </a:r>
            <a:r>
              <a:rPr sz="3600" spc="120" dirty="0">
                <a:latin typeface="Times New Roman" panose="02020603050405020304" pitchFamily="18" charset="0"/>
                <a:cs typeface="Times New Roman" panose="02020603050405020304" pitchFamily="18" charset="0"/>
              </a:rPr>
              <a:t>v</a:t>
            </a:r>
            <a:r>
              <a:rPr sz="3600" spc="70" dirty="0">
                <a:latin typeface="Times New Roman" panose="02020603050405020304" pitchFamily="18" charset="0"/>
                <a:cs typeface="Times New Roman" panose="02020603050405020304" pitchFamily="18" charset="0"/>
              </a:rPr>
              <a:t>alues</a:t>
            </a:r>
            <a:endParaRPr sz="36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grpSp>
        <p:nvGrpSpPr>
          <p:cNvPr id="3" name="object 3"/>
          <p:cNvGrpSpPr/>
          <p:nvPr/>
        </p:nvGrpSpPr>
        <p:grpSpPr>
          <a:xfrm>
            <a:off x="0" y="406654"/>
            <a:ext cx="9144000" cy="6390640"/>
            <a:chOff x="0" y="406654"/>
            <a:chExt cx="9144000" cy="6390640"/>
          </a:xfrm>
        </p:grpSpPr>
        <p:sp>
          <p:nvSpPr>
            <p:cNvPr id="4" name="object 4"/>
            <p:cNvSpPr/>
            <p:nvPr/>
          </p:nvSpPr>
          <p:spPr>
            <a:xfrm>
              <a:off x="5577840" y="406654"/>
              <a:ext cx="3566160" cy="639038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1143000"/>
              <a:ext cx="5588000" cy="4191000"/>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077" y="546295"/>
            <a:ext cx="8232775" cy="566181"/>
          </a:xfrm>
          <a:prstGeom prst="rect">
            <a:avLst/>
          </a:prstGeom>
        </p:spPr>
        <p:txBody>
          <a:bodyPr vert="horz" wrap="square" lIns="0" tIns="12065" rIns="0" bIns="0" rtlCol="0">
            <a:spAutoFit/>
          </a:bodyPr>
          <a:lstStyle/>
          <a:p>
            <a:pPr marL="12700">
              <a:lnSpc>
                <a:spcPct val="100000"/>
              </a:lnSpc>
              <a:spcBef>
                <a:spcPts val="95"/>
              </a:spcBef>
            </a:pPr>
            <a:r>
              <a:rPr sz="3600" spc="155" dirty="0">
                <a:latin typeface="Times New Roman" panose="02020603050405020304" pitchFamily="18" charset="0"/>
                <a:cs typeface="Times New Roman" panose="02020603050405020304" pitchFamily="18" charset="0"/>
              </a:rPr>
              <a:t>Example</a:t>
            </a:r>
            <a:r>
              <a:rPr sz="3600" spc="-22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for</a:t>
            </a:r>
            <a:r>
              <a:rPr sz="3600" spc="-229"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Inbuilt</a:t>
            </a:r>
            <a:r>
              <a:rPr sz="3600" spc="-215"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string</a:t>
            </a:r>
            <a:r>
              <a:rPr sz="3600" spc="-215"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functions</a:t>
            </a:r>
            <a:endParaRPr sz="36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3" name="object 3"/>
          <p:cNvSpPr txBox="1"/>
          <p:nvPr/>
        </p:nvSpPr>
        <p:spPr>
          <a:xfrm>
            <a:off x="0" y="1535391"/>
            <a:ext cx="8962389" cy="3574312"/>
          </a:xfrm>
          <a:prstGeom prst="rect">
            <a:avLst/>
          </a:prstGeom>
        </p:spPr>
        <p:txBody>
          <a:bodyPr vert="horz" wrap="square" lIns="0" tIns="12700" rIns="0" bIns="0" rtlCol="0">
            <a:spAutoFit/>
          </a:bodyPr>
          <a:lstStyle/>
          <a:p>
            <a:pPr marL="12700" marR="4142104">
              <a:lnSpc>
                <a:spcPct val="120000"/>
              </a:lnSpc>
              <a:spcBef>
                <a:spcPts val="100"/>
              </a:spcBef>
            </a:pPr>
            <a:r>
              <a:rPr sz="2800" spc="-5" dirty="0">
                <a:latin typeface="Times New Roman"/>
                <a:cs typeface="Times New Roman"/>
              </a:rPr>
              <a:t>name=input("Enter </a:t>
            </a:r>
            <a:r>
              <a:rPr sz="2800" spc="-70" dirty="0">
                <a:latin typeface="Times New Roman"/>
                <a:cs typeface="Times New Roman"/>
              </a:rPr>
              <a:t>Your</a:t>
            </a:r>
            <a:r>
              <a:rPr sz="2800" spc="-155" dirty="0">
                <a:latin typeface="Times New Roman"/>
                <a:cs typeface="Times New Roman"/>
              </a:rPr>
              <a:t> </a:t>
            </a:r>
            <a:r>
              <a:rPr sz="2800" spc="-5" dirty="0">
                <a:latin typeface="Times New Roman"/>
                <a:cs typeface="Times New Roman"/>
              </a:rPr>
              <a:t>name:")  </a:t>
            </a:r>
            <a:r>
              <a:rPr sz="2800" spc="-15" dirty="0">
                <a:latin typeface="Times New Roman"/>
                <a:cs typeface="Times New Roman"/>
              </a:rPr>
              <a:t>print("Welcome",name)</a:t>
            </a:r>
            <a:endParaRPr sz="2800" dirty="0">
              <a:latin typeface="Times New Roman"/>
              <a:cs typeface="Times New Roman"/>
            </a:endParaRPr>
          </a:p>
          <a:p>
            <a:pPr>
              <a:lnSpc>
                <a:spcPct val="100000"/>
              </a:lnSpc>
            </a:pPr>
            <a:endParaRPr sz="3800" dirty="0">
              <a:latin typeface="Times New Roman"/>
              <a:cs typeface="Times New Roman"/>
            </a:endParaRPr>
          </a:p>
          <a:p>
            <a:pPr marL="12700" marR="1344295">
              <a:lnSpc>
                <a:spcPct val="110000"/>
              </a:lnSpc>
            </a:pPr>
            <a:r>
              <a:rPr sz="2800" spc="-5" dirty="0">
                <a:latin typeface="Times New Roman"/>
                <a:cs typeface="Times New Roman"/>
              </a:rPr>
              <a:t>print("Length of </a:t>
            </a:r>
            <a:r>
              <a:rPr sz="2800" dirty="0">
                <a:latin typeface="Times New Roman"/>
                <a:cs typeface="Times New Roman"/>
              </a:rPr>
              <a:t>your </a:t>
            </a:r>
            <a:r>
              <a:rPr sz="2800" spc="-5" dirty="0">
                <a:latin typeface="Times New Roman"/>
                <a:cs typeface="Times New Roman"/>
              </a:rPr>
              <a:t>name:",len(name))  print("Maximum value of chararacter in your name",  max(name))</a:t>
            </a:r>
            <a:endParaRPr sz="2800" dirty="0">
              <a:latin typeface="Times New Roman"/>
              <a:cs typeface="Times New Roman"/>
            </a:endParaRPr>
          </a:p>
          <a:p>
            <a:pPr marL="12700">
              <a:lnSpc>
                <a:spcPct val="100000"/>
              </a:lnSpc>
              <a:spcBef>
                <a:spcPts val="675"/>
              </a:spcBef>
            </a:pPr>
            <a:r>
              <a:rPr sz="2800" spc="-5" dirty="0">
                <a:latin typeface="Times New Roman"/>
                <a:cs typeface="Times New Roman"/>
              </a:rPr>
              <a:t>print("Minimum value of character in </a:t>
            </a:r>
            <a:r>
              <a:rPr sz="2800" dirty="0">
                <a:latin typeface="Times New Roman"/>
                <a:cs typeface="Times New Roman"/>
              </a:rPr>
              <a:t>your</a:t>
            </a:r>
            <a:r>
              <a:rPr sz="2800" spc="30" dirty="0">
                <a:latin typeface="Times New Roman"/>
                <a:cs typeface="Times New Roman"/>
              </a:rPr>
              <a:t> </a:t>
            </a:r>
            <a:r>
              <a:rPr sz="2800" spc="-5" dirty="0">
                <a:latin typeface="Times New Roman"/>
                <a:cs typeface="Times New Roman"/>
              </a:rPr>
              <a:t>name",min(name))</a:t>
            </a:r>
            <a:endParaRPr sz="28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7005" y="566324"/>
            <a:ext cx="2192655" cy="521297"/>
          </a:xfrm>
          <a:prstGeom prst="rect">
            <a:avLst/>
          </a:prstGeom>
        </p:spPr>
        <p:txBody>
          <a:bodyPr vert="horz" wrap="square" lIns="0" tIns="13335" rIns="0" bIns="0" rtlCol="0">
            <a:spAutoFit/>
          </a:bodyPr>
          <a:lstStyle/>
          <a:p>
            <a:pPr marL="12700">
              <a:lnSpc>
                <a:spcPct val="100000"/>
              </a:lnSpc>
              <a:spcBef>
                <a:spcPts val="105"/>
              </a:spcBef>
            </a:pPr>
            <a:r>
              <a:rPr lang="en-IN" spc="170" dirty="0">
                <a:latin typeface="Times New Roman" panose="02020603050405020304" pitchFamily="18" charset="0"/>
                <a:cs typeface="Times New Roman" panose="02020603050405020304" pitchFamily="18" charset="0"/>
              </a:rPr>
              <a:t>Output</a:t>
            </a:r>
            <a:endParaRPr spc="-3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3" name="object 3"/>
          <p:cNvSpPr txBox="1"/>
          <p:nvPr/>
        </p:nvSpPr>
        <p:spPr>
          <a:xfrm>
            <a:off x="535940" y="1522895"/>
            <a:ext cx="7670165" cy="2928750"/>
          </a:xfrm>
          <a:prstGeom prst="rect">
            <a:avLst/>
          </a:prstGeom>
        </p:spPr>
        <p:txBody>
          <a:bodyPr vert="horz" wrap="square" lIns="0" tIns="12700" rIns="0" bIns="0" rtlCol="0">
            <a:spAutoFit/>
          </a:bodyPr>
          <a:lstStyle/>
          <a:p>
            <a:pPr marL="12700" marR="1694180">
              <a:lnSpc>
                <a:spcPct val="120000"/>
              </a:lnSpc>
              <a:spcBef>
                <a:spcPts val="100"/>
              </a:spcBef>
            </a:pPr>
            <a:r>
              <a:rPr sz="3200" dirty="0">
                <a:latin typeface="Times New Roman"/>
                <a:cs typeface="Times New Roman"/>
              </a:rPr>
              <a:t>Enter </a:t>
            </a:r>
            <a:r>
              <a:rPr sz="3200" spc="-80" dirty="0">
                <a:latin typeface="Times New Roman"/>
                <a:cs typeface="Times New Roman"/>
              </a:rPr>
              <a:t>Your</a:t>
            </a:r>
            <a:r>
              <a:rPr sz="3200" spc="-185" dirty="0">
                <a:latin typeface="Times New Roman"/>
                <a:cs typeface="Times New Roman"/>
              </a:rPr>
              <a:t> </a:t>
            </a:r>
            <a:r>
              <a:rPr sz="3200" dirty="0">
                <a:latin typeface="Times New Roman"/>
                <a:cs typeface="Times New Roman"/>
              </a:rPr>
              <a:t>name:</a:t>
            </a:r>
            <a:r>
              <a:rPr lang="en-IN" sz="3200" dirty="0">
                <a:latin typeface="Times New Roman"/>
                <a:cs typeface="Times New Roman"/>
              </a:rPr>
              <a:t>Yogesh</a:t>
            </a:r>
          </a:p>
          <a:p>
            <a:pPr marL="12700" marR="1694180">
              <a:lnSpc>
                <a:spcPct val="120000"/>
              </a:lnSpc>
              <a:spcBef>
                <a:spcPts val="100"/>
              </a:spcBef>
            </a:pPr>
            <a:r>
              <a:rPr sz="3200" spc="-35" dirty="0">
                <a:latin typeface="Times New Roman"/>
                <a:cs typeface="Times New Roman"/>
              </a:rPr>
              <a:t>Welcome </a:t>
            </a:r>
            <a:r>
              <a:rPr lang="en-IN" sz="3200" spc="-35" dirty="0">
                <a:latin typeface="Times New Roman"/>
                <a:cs typeface="Times New Roman"/>
              </a:rPr>
              <a:t>Yogesh</a:t>
            </a:r>
          </a:p>
          <a:p>
            <a:pPr marL="12700" marR="1694180">
              <a:lnSpc>
                <a:spcPct val="120000"/>
              </a:lnSpc>
              <a:spcBef>
                <a:spcPts val="100"/>
              </a:spcBef>
            </a:pPr>
            <a:r>
              <a:rPr sz="3200" dirty="0">
                <a:latin typeface="Times New Roman"/>
                <a:cs typeface="Times New Roman"/>
              </a:rPr>
              <a:t>Length of your name:</a:t>
            </a:r>
            <a:r>
              <a:rPr sz="3200" spc="-90" dirty="0">
                <a:latin typeface="Times New Roman"/>
                <a:cs typeface="Times New Roman"/>
              </a:rPr>
              <a:t> </a:t>
            </a:r>
            <a:r>
              <a:rPr lang="en-IN" sz="3200" spc="-60" dirty="0">
                <a:latin typeface="Times New Roman"/>
                <a:cs typeface="Times New Roman"/>
              </a:rPr>
              <a:t>6</a:t>
            </a:r>
            <a:endParaRPr sz="3200" dirty="0">
              <a:latin typeface="Times New Roman"/>
              <a:cs typeface="Times New Roman"/>
            </a:endParaRPr>
          </a:p>
          <a:p>
            <a:pPr marL="12700" marR="5080">
              <a:lnSpc>
                <a:spcPct val="120000"/>
              </a:lnSpc>
            </a:pPr>
            <a:r>
              <a:rPr sz="3200" dirty="0">
                <a:latin typeface="Times New Roman"/>
                <a:cs typeface="Times New Roman"/>
              </a:rPr>
              <a:t>Maximum value of chararacter in your name</a:t>
            </a:r>
            <a:r>
              <a:rPr sz="3200" spc="-120" dirty="0">
                <a:latin typeface="Times New Roman"/>
                <a:cs typeface="Times New Roman"/>
              </a:rPr>
              <a:t> </a:t>
            </a:r>
            <a:r>
              <a:rPr lang="en-IN" sz="3200" spc="-120" dirty="0">
                <a:latin typeface="Times New Roman"/>
                <a:cs typeface="Times New Roman"/>
              </a:rPr>
              <a:t>s</a:t>
            </a:r>
            <a:r>
              <a:rPr sz="3200" dirty="0">
                <a:latin typeface="Times New Roman"/>
                <a:cs typeface="Times New Roman"/>
              </a:rPr>
              <a:t>  Minimum value of character in your name</a:t>
            </a:r>
            <a:r>
              <a:rPr sz="3200" spc="-305" dirty="0">
                <a:latin typeface="Times New Roman"/>
                <a:cs typeface="Times New Roman"/>
              </a:rPr>
              <a:t> </a:t>
            </a:r>
            <a:r>
              <a:rPr lang="en-IN" sz="3200" spc="-305" dirty="0">
                <a:latin typeface="Times New Roman"/>
                <a:cs typeface="Times New Roman"/>
              </a:rPr>
              <a:t>Y</a:t>
            </a:r>
            <a:endParaRPr sz="32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0532" y="664403"/>
            <a:ext cx="5702935" cy="521297"/>
          </a:xfrm>
          <a:prstGeom prst="rect">
            <a:avLst/>
          </a:prstGeom>
        </p:spPr>
        <p:txBody>
          <a:bodyPr vert="horz" wrap="square" lIns="0" tIns="13335" rIns="0" bIns="0" rtlCol="0">
            <a:spAutoFit/>
          </a:bodyPr>
          <a:lstStyle/>
          <a:p>
            <a:pPr marL="12700">
              <a:lnSpc>
                <a:spcPct val="100000"/>
              </a:lnSpc>
              <a:spcBef>
                <a:spcPts val="105"/>
              </a:spcBef>
            </a:pPr>
            <a:r>
              <a:rPr spc="135" dirty="0">
                <a:latin typeface="Times New Roman" panose="02020603050405020304" pitchFamily="18" charset="0"/>
                <a:cs typeface="Times New Roman" panose="02020603050405020304" pitchFamily="18" charset="0"/>
              </a:rPr>
              <a:t>Strings</a:t>
            </a:r>
            <a:r>
              <a:rPr spc="-325" dirty="0">
                <a:latin typeface="Times New Roman" panose="02020603050405020304" pitchFamily="18" charset="0"/>
                <a:cs typeface="Times New Roman" panose="02020603050405020304" pitchFamily="18" charset="0"/>
              </a:rPr>
              <a:t> </a:t>
            </a:r>
            <a:r>
              <a:rPr lang="en-IN" spc="-325" dirty="0">
                <a:latin typeface="Times New Roman" panose="02020603050405020304" pitchFamily="18" charset="0"/>
                <a:cs typeface="Times New Roman" panose="02020603050405020304" pitchFamily="18" charset="0"/>
              </a:rPr>
              <a:t> </a:t>
            </a:r>
            <a:r>
              <a:rPr spc="70" dirty="0">
                <a:latin typeface="Times New Roman" panose="02020603050405020304" pitchFamily="18" charset="0"/>
                <a:cs typeface="Times New Roman" panose="02020603050405020304" pitchFamily="18" charset="0"/>
              </a:rPr>
              <a:t>Concatenation</a:t>
            </a: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3" name="object 3"/>
          <p:cNvSpPr txBox="1"/>
          <p:nvPr/>
        </p:nvSpPr>
        <p:spPr>
          <a:xfrm>
            <a:off x="535940" y="1522895"/>
            <a:ext cx="7701915" cy="4123054"/>
          </a:xfrm>
          <a:prstGeom prst="rect">
            <a:avLst/>
          </a:prstGeom>
        </p:spPr>
        <p:txBody>
          <a:bodyPr vert="horz" wrap="square" lIns="0" tIns="110490" rIns="0" bIns="0" rtlCol="0">
            <a:spAutoFit/>
          </a:bodyPr>
          <a:lstStyle/>
          <a:p>
            <a:pPr marL="355600" indent="-342900">
              <a:lnSpc>
                <a:spcPct val="100000"/>
              </a:lnSpc>
              <a:spcBef>
                <a:spcPts val="870"/>
              </a:spcBef>
              <a:buFont typeface="Arial"/>
              <a:buChar char="•"/>
              <a:tabLst>
                <a:tab pos="354965" algn="l"/>
                <a:tab pos="355600" algn="l"/>
              </a:tabLst>
            </a:pPr>
            <a:r>
              <a:rPr sz="3200" dirty="0">
                <a:latin typeface="Times New Roman"/>
                <a:cs typeface="Times New Roman"/>
              </a:rPr>
              <a:t>The </a:t>
            </a:r>
            <a:r>
              <a:rPr sz="3200" dirty="0">
                <a:solidFill>
                  <a:srgbClr val="FF0000"/>
                </a:solidFill>
                <a:latin typeface="Times New Roman"/>
                <a:cs typeface="Times New Roman"/>
              </a:rPr>
              <a:t>+ operator </a:t>
            </a:r>
            <a:r>
              <a:rPr sz="3200" dirty="0">
                <a:latin typeface="Times New Roman"/>
                <a:cs typeface="Times New Roman"/>
              </a:rPr>
              <a:t>used for string</a:t>
            </a:r>
            <a:r>
              <a:rPr sz="3200" spc="-85" dirty="0">
                <a:latin typeface="Times New Roman"/>
                <a:cs typeface="Times New Roman"/>
              </a:rPr>
              <a:t> </a:t>
            </a:r>
            <a:r>
              <a:rPr sz="3200" dirty="0">
                <a:latin typeface="Times New Roman"/>
                <a:cs typeface="Times New Roman"/>
              </a:rPr>
              <a:t>concatenation.</a:t>
            </a:r>
          </a:p>
          <a:p>
            <a:pPr marL="12700">
              <a:lnSpc>
                <a:spcPct val="100000"/>
              </a:lnSpc>
              <a:spcBef>
                <a:spcPts val="765"/>
              </a:spcBef>
            </a:pPr>
            <a:r>
              <a:rPr sz="3200" b="1" dirty="0">
                <a:latin typeface="Times New Roman"/>
                <a:cs typeface="Times New Roman"/>
              </a:rPr>
              <a:t>Example:</a:t>
            </a:r>
            <a:endParaRPr sz="3200" dirty="0">
              <a:latin typeface="Times New Roman"/>
              <a:cs typeface="Times New Roman"/>
            </a:endParaRPr>
          </a:p>
          <a:p>
            <a:pPr marL="12700">
              <a:lnSpc>
                <a:spcPct val="100000"/>
              </a:lnSpc>
              <a:spcBef>
                <a:spcPts val="770"/>
              </a:spcBef>
            </a:pPr>
            <a:r>
              <a:rPr sz="3200" dirty="0">
                <a:latin typeface="Times New Roman"/>
                <a:cs typeface="Times New Roman"/>
              </a:rPr>
              <a:t>a=“Hai”</a:t>
            </a:r>
          </a:p>
          <a:p>
            <a:pPr marL="12700" marR="4876800">
              <a:lnSpc>
                <a:spcPct val="120000"/>
              </a:lnSpc>
            </a:pPr>
            <a:r>
              <a:rPr sz="3200" dirty="0">
                <a:latin typeface="Times New Roman"/>
                <a:cs typeface="Times New Roman"/>
              </a:rPr>
              <a:t>b=“how are</a:t>
            </a:r>
            <a:r>
              <a:rPr sz="3200" spc="-95" dirty="0">
                <a:latin typeface="Times New Roman"/>
                <a:cs typeface="Times New Roman"/>
              </a:rPr>
              <a:t> </a:t>
            </a:r>
            <a:r>
              <a:rPr sz="3200" dirty="0">
                <a:latin typeface="Times New Roman"/>
                <a:cs typeface="Times New Roman"/>
              </a:rPr>
              <a:t>you”  </a:t>
            </a:r>
            <a:r>
              <a:rPr sz="3200" spc="5" dirty="0">
                <a:latin typeface="Times New Roman"/>
                <a:cs typeface="Times New Roman"/>
              </a:rPr>
              <a:t>c=a+b</a:t>
            </a:r>
            <a:endParaRPr sz="3200" dirty="0">
              <a:latin typeface="Times New Roman"/>
              <a:cs typeface="Times New Roman"/>
            </a:endParaRPr>
          </a:p>
          <a:p>
            <a:pPr>
              <a:lnSpc>
                <a:spcPct val="100000"/>
              </a:lnSpc>
              <a:spcBef>
                <a:spcPts val="30"/>
              </a:spcBef>
            </a:pPr>
            <a:endParaRPr sz="4650" dirty="0">
              <a:latin typeface="Times New Roman"/>
              <a:cs typeface="Times New Roman"/>
            </a:endParaRPr>
          </a:p>
          <a:p>
            <a:pPr marL="12700">
              <a:lnSpc>
                <a:spcPct val="100000"/>
              </a:lnSpc>
              <a:spcBef>
                <a:spcPts val="5"/>
              </a:spcBef>
            </a:pPr>
            <a:r>
              <a:rPr sz="3200" dirty="0">
                <a:latin typeface="Times New Roman"/>
                <a:cs typeface="Times New Roman"/>
              </a:rPr>
              <a:t>print(c)</a:t>
            </a:r>
          </a:p>
        </p:txBody>
      </p:sp>
      <p:sp>
        <p:nvSpPr>
          <p:cNvPr id="4" name="object 4"/>
          <p:cNvSpPr/>
          <p:nvPr/>
        </p:nvSpPr>
        <p:spPr>
          <a:xfrm>
            <a:off x="4724400" y="2301457"/>
            <a:ext cx="3429000" cy="2070989"/>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4724400" y="4428072"/>
            <a:ext cx="3896867" cy="19964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762620" y="76238"/>
            <a:ext cx="1381378" cy="41182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1204" y="554132"/>
            <a:ext cx="5106035" cy="521297"/>
          </a:xfrm>
          <a:prstGeom prst="rect">
            <a:avLst/>
          </a:prstGeom>
        </p:spPr>
        <p:txBody>
          <a:bodyPr vert="horz" wrap="square" lIns="0" tIns="13335" rIns="0" bIns="0" rtlCol="0">
            <a:spAutoFit/>
          </a:bodyPr>
          <a:lstStyle/>
          <a:p>
            <a:pPr marL="12700" algn="ctr">
              <a:lnSpc>
                <a:spcPct val="100000"/>
              </a:lnSpc>
              <a:spcBef>
                <a:spcPts val="105"/>
              </a:spcBef>
            </a:pPr>
            <a:r>
              <a:rPr spc="125" dirty="0">
                <a:latin typeface="Times New Roman" panose="02020603050405020304" pitchFamily="18" charset="0"/>
                <a:cs typeface="Times New Roman" panose="02020603050405020304" pitchFamily="18" charset="0"/>
              </a:rPr>
              <a:t>Operators </a:t>
            </a:r>
            <a:r>
              <a:rPr spc="140" dirty="0">
                <a:latin typeface="Times New Roman" panose="02020603050405020304" pitchFamily="18" charset="0"/>
                <a:cs typeface="Times New Roman" panose="02020603050405020304" pitchFamily="18" charset="0"/>
              </a:rPr>
              <a:t>on</a:t>
            </a:r>
            <a:r>
              <a:rPr spc="-635" dirty="0">
                <a:latin typeface="Times New Roman" panose="02020603050405020304" pitchFamily="18" charset="0"/>
                <a:cs typeface="Times New Roman" panose="02020603050405020304" pitchFamily="18" charset="0"/>
              </a:rPr>
              <a:t> </a:t>
            </a:r>
            <a:r>
              <a:rPr spc="114" dirty="0">
                <a:latin typeface="Times New Roman" panose="02020603050405020304" pitchFamily="18" charset="0"/>
                <a:cs typeface="Times New Roman" panose="02020603050405020304" pitchFamily="18" charset="0"/>
              </a:rPr>
              <a:t>String</a:t>
            </a:r>
          </a:p>
        </p:txBody>
      </p:sp>
      <p:sp>
        <p:nvSpPr>
          <p:cNvPr id="6" name="object 6"/>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spc="-5" dirty="0"/>
              <a:t>Problem Solving </a:t>
            </a:r>
            <a:r>
              <a:rPr dirty="0"/>
              <a:t>and Python</a:t>
            </a:r>
            <a:r>
              <a:rPr spc="-70" dirty="0"/>
              <a:t> </a:t>
            </a:r>
            <a:r>
              <a:rPr spc="-5" dirty="0"/>
              <a:t>Programming</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3" name="object 3"/>
          <p:cNvSpPr txBox="1"/>
          <p:nvPr/>
        </p:nvSpPr>
        <p:spPr>
          <a:xfrm>
            <a:off x="535940" y="1619833"/>
            <a:ext cx="7851775" cy="3246120"/>
          </a:xfrm>
          <a:prstGeom prst="rect">
            <a:avLst/>
          </a:prstGeom>
        </p:spPr>
        <p:txBody>
          <a:bodyPr vert="horz" wrap="square" lIns="0" tIns="13335" rIns="0" bIns="0" rtlCol="0">
            <a:spAutoFit/>
          </a:bodyPr>
          <a:lstStyle/>
          <a:p>
            <a:pPr marL="355600" marR="9525" indent="-342900">
              <a:lnSpc>
                <a:spcPct val="100000"/>
              </a:lnSpc>
              <a:spcBef>
                <a:spcPts val="105"/>
              </a:spcBef>
              <a:buFont typeface="Arial"/>
              <a:buChar char="•"/>
              <a:tabLst>
                <a:tab pos="354965" algn="l"/>
                <a:tab pos="355600" algn="l"/>
              </a:tabLst>
            </a:pPr>
            <a:r>
              <a:rPr sz="3200" dirty="0">
                <a:latin typeface="Times New Roman"/>
                <a:cs typeface="Times New Roman"/>
              </a:rPr>
              <a:t>The Concatenate </a:t>
            </a:r>
            <a:r>
              <a:rPr sz="3200" spc="-5" dirty="0">
                <a:latin typeface="Times New Roman"/>
                <a:cs typeface="Times New Roman"/>
              </a:rPr>
              <a:t>strings with </a:t>
            </a:r>
            <a:r>
              <a:rPr sz="3200" dirty="0">
                <a:latin typeface="Times New Roman"/>
                <a:cs typeface="Times New Roman"/>
              </a:rPr>
              <a:t>the “*” operator  can create multiple concatenated</a:t>
            </a:r>
            <a:r>
              <a:rPr sz="3200" spc="-90" dirty="0">
                <a:latin typeface="Times New Roman"/>
                <a:cs typeface="Times New Roman"/>
              </a:rPr>
              <a:t> </a:t>
            </a:r>
            <a:r>
              <a:rPr sz="3200" dirty="0">
                <a:latin typeface="Times New Roman"/>
                <a:cs typeface="Times New Roman"/>
              </a:rPr>
              <a:t>copies.</a:t>
            </a:r>
          </a:p>
          <a:p>
            <a:pPr marL="355600" indent="-342900">
              <a:lnSpc>
                <a:spcPct val="100000"/>
              </a:lnSpc>
              <a:spcBef>
                <a:spcPts val="770"/>
              </a:spcBef>
              <a:buFont typeface="Arial"/>
              <a:buChar char="•"/>
              <a:tabLst>
                <a:tab pos="354965" algn="l"/>
                <a:tab pos="355600" algn="l"/>
              </a:tabLst>
            </a:pPr>
            <a:r>
              <a:rPr sz="3200" dirty="0">
                <a:latin typeface="Times New Roman"/>
                <a:cs typeface="Times New Roman"/>
              </a:rPr>
              <a:t>Example:</a:t>
            </a:r>
          </a:p>
          <a:p>
            <a:pPr marL="927100" marR="5080" indent="-915035">
              <a:lnSpc>
                <a:spcPct val="110000"/>
              </a:lnSpc>
              <a:spcBef>
                <a:spcPts val="385"/>
              </a:spcBef>
            </a:pPr>
            <a:r>
              <a:rPr sz="3200" dirty="0">
                <a:latin typeface="Times New Roman"/>
                <a:cs typeface="Times New Roman"/>
              </a:rPr>
              <a:t>&gt;&gt;&gt; print("Python"*10)  </a:t>
            </a:r>
            <a:r>
              <a:rPr sz="3200" spc="-5" dirty="0">
                <a:latin typeface="Times New Roman"/>
                <a:cs typeface="Times New Roman"/>
              </a:rPr>
              <a:t>PythonPythonPythonPythonPythonPython  </a:t>
            </a:r>
            <a:r>
              <a:rPr sz="3200" dirty="0">
                <a:latin typeface="Times New Roman"/>
                <a:cs typeface="Times New Roman"/>
              </a:rPr>
              <a:t>PythonPythonPythonPython</a:t>
            </a:r>
          </a:p>
        </p:txBody>
      </p:sp>
      <p:sp>
        <p:nvSpPr>
          <p:cNvPr id="4" name="object 4"/>
          <p:cNvSpPr/>
          <p:nvPr/>
        </p:nvSpPr>
        <p:spPr>
          <a:xfrm>
            <a:off x="152400" y="5410200"/>
            <a:ext cx="8915400" cy="58534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762620" y="76238"/>
            <a:ext cx="1381378" cy="41182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1009</TotalTime>
  <Words>1490</Words>
  <Application>Microsoft Office PowerPoint</Application>
  <PresentationFormat>On-screen Show (4:3)</PresentationFormat>
  <Paragraphs>339</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Carlito</vt:lpstr>
      <vt:lpstr>Times New Roman</vt:lpstr>
      <vt:lpstr>Office Theme</vt:lpstr>
      <vt:lpstr>STRINGS IN PYTHON</vt:lpstr>
      <vt:lpstr>Topics covered</vt:lpstr>
      <vt:lpstr>Strings</vt:lpstr>
      <vt:lpstr>Inbuilt String  functions</vt:lpstr>
      <vt:lpstr>What is ASCII values</vt:lpstr>
      <vt:lpstr>Example for Inbuilt string functions</vt:lpstr>
      <vt:lpstr>Output</vt:lpstr>
      <vt:lpstr>Strings  Concatenation</vt:lpstr>
      <vt:lpstr>Operators on String</vt:lpstr>
      <vt:lpstr>String Slicing</vt:lpstr>
      <vt:lpstr>String Slice  E   xample</vt:lpstr>
      <vt:lpstr>Strings are     immutable</vt:lpstr>
      <vt:lpstr>String  Comparision</vt:lpstr>
      <vt:lpstr>Example of  String  comparison</vt:lpstr>
      <vt:lpstr>String formatting  operator</vt:lpstr>
      <vt:lpstr>String   functions   and                           methods</vt:lpstr>
      <vt:lpstr>i) Converting string  functions</vt:lpstr>
      <vt:lpstr>Program: str=input("Enter any string:")  print("String Capitalized:", str.capitalize())  print("String lower case:", str.lower())  print("String upper case:", str.upper())  print("String title case:", str.title())  print("String swap case:", str.swapcase())</vt:lpstr>
      <vt:lpstr>ii)Formatting String functions</vt:lpstr>
      <vt:lpstr>Program: a=input("Enter any string:")  print("Center alignment:", a.center(20))  print("Left alignment:", a.ljust(20))  print("Right alignment:", a.rjust(20))</vt:lpstr>
      <vt:lpstr>iii) Removing whitespace  characters</vt:lpstr>
      <vt:lpstr>Program</vt:lpstr>
      <vt:lpstr>iv) Testing     String/Character</vt:lpstr>
      <vt:lpstr>Program</vt:lpstr>
      <vt:lpstr>v) Searching for substring</vt:lpstr>
      <vt:lpstr>Program</vt:lpstr>
      <vt:lpstr>String Modules</vt:lpstr>
      <vt:lpstr>Example</vt:lpstr>
      <vt:lpstr>Output</vt:lpstr>
      <vt:lpstr>Quiz</vt:lpstr>
      <vt:lpstr>Answers</vt:lpstr>
      <vt:lpstr>Home work (Practice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VizhiPrabha</dc:creator>
  <cp:lastModifiedBy>yogesh iyer</cp:lastModifiedBy>
  <cp:revision>40</cp:revision>
  <dcterms:created xsi:type="dcterms:W3CDTF">2020-05-16T04:17:17Z</dcterms:created>
  <dcterms:modified xsi:type="dcterms:W3CDTF">2020-05-17T02:37:07Z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2018-11-22T00:00:00Z</vt:filetime>
  </property>
  <property fmtid="{D5CDD505-2E9C-101B-9397-08002B2CF9AE}" pid="3" name="Creator">
    <vt:lpwstr>Microsoft® PowerPoint® 2010</vt:lpwstr>
  </property>
  <property fmtid="{D5CDD505-2E9C-101B-9397-08002B2CF9AE}" pid="4" name="LastSaved">
    <vt:filetime>2020-05-16T00:00:00Z</vt:filetime>
  </property>
</Properties>
</file>