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70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0" r:id="rId29"/>
    <p:sldId id="291" r:id="rId30"/>
    <p:sldId id="292" r:id="rId31"/>
    <p:sldId id="293" r:id="rId32"/>
    <p:sldId id="294" r:id="rId33"/>
    <p:sldId id="287" r:id="rId34"/>
    <p:sldId id="308" r:id="rId35"/>
    <p:sldId id="309" r:id="rId36"/>
    <p:sldId id="310" r:id="rId37"/>
    <p:sldId id="311" r:id="rId38"/>
    <p:sldId id="295" r:id="rId39"/>
    <p:sldId id="297" r:id="rId40"/>
    <p:sldId id="298" r:id="rId41"/>
    <p:sldId id="299" r:id="rId42"/>
    <p:sldId id="300" r:id="rId43"/>
    <p:sldId id="296" r:id="rId44"/>
    <p:sldId id="303" r:id="rId45"/>
    <p:sldId id="305" r:id="rId46"/>
    <p:sldId id="306" r:id="rId47"/>
    <p:sldId id="307" r:id="rId48"/>
    <p:sldId id="304" r:id="rId49"/>
    <p:sldId id="288" r:id="rId50"/>
    <p:sldId id="289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42" r:id="rId75"/>
    <p:sldId id="335" r:id="rId76"/>
    <p:sldId id="336" r:id="rId77"/>
    <p:sldId id="337" r:id="rId78"/>
    <p:sldId id="338" r:id="rId79"/>
    <p:sldId id="339" r:id="rId80"/>
    <p:sldId id="340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5FEA-85F1-44D2-8DFE-8AB97CDF4EDA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4F7AD-A87E-48A6-8D57-D1D9A5687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6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4F7AD-A87E-48A6-8D57-D1D9A56879A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7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56F5-231B-352E-9833-ED18CF4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0136-9D94-2A7A-730D-AEB54FFDF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5D2A-9E54-D1F7-4D69-B8281E7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CCC4-8634-70E8-8D82-72C9AA93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F375-0384-598F-2C55-36A381B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CC4D-6547-3E70-F42B-68ACB37A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07F95-B7A6-5408-22C3-614645FA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4683-6A32-B25E-C9DB-12082357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C0F8-B01F-8365-0516-894400CA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8BBE-63DB-71AD-4FC0-8099F91D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3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64470-35EE-FCD8-12B7-C92811667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4436-1543-1E49-B28E-718017F3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A0B4-349F-CF5A-5BAF-C572FA31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B5E6-46D7-703B-6C37-92585F63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3D77-1130-D56F-C493-6E737F17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5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B5CE-0125-974E-FF49-B7796EC2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E93F-3A64-5C8E-CAF8-5BC23A74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16A69-3E96-8739-ED98-B07F8FDB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1411-8679-13EF-5D15-4D4F1FBF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680A-7184-F002-C506-100A17E0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9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73D9-7F0C-0D68-4F92-5A40941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295C-FA16-FDFA-7B48-5CC0BCD7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263B-74D8-33C1-5964-974BD1D9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5D11-250E-C86C-CB37-909EE080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9235-7734-B20D-39BD-EFFCB578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C5C8-0091-8678-94B8-E7C9BD28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E6BD-3DB6-804E-7985-C84A23946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60DE5-D84D-D3A1-4242-CB567936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715B-A53B-0FDB-38F9-F8AEAA32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27917-9A9B-6937-A9EC-594772B8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3959B-E699-A327-B673-2FD338CF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9921-6613-3731-8662-22C11F9F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D238D-86A3-0469-0651-5E6EA02F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69BD0-5150-C0C6-7810-7FF7FD6BB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0FD69-8A9A-5A46-522D-9930A403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84962-CE79-9536-B98E-54F606987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4A88F-488B-5059-C794-EA3833B7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F984E-45A6-DFB3-7E35-36E66081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D42EF-613E-A069-5823-4335C888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630-10F1-8070-1AA6-1B09971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76CD5-C532-6E7E-48DA-5FFC9977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B492-32B5-0356-4921-097C0E40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D4EFF-D14B-0A21-4848-BD181695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9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B6072-B07E-75EB-CFA0-6CA59DF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00575-86CC-B26B-BD10-C7E3E089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2E291-3BD3-05F3-A0A5-B9E9C9CE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1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6D23-70EC-15C2-8FAE-7492393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0CC-F338-4784-5189-9D8F8FC74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60875-A2AE-3AB1-D750-6583DB3A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13081-A9B3-1A72-F58F-02E0B241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F78B-B6FF-DF63-2C63-7BF3EB84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A6077-6E78-B3CF-8D0C-57AFD350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8965-00A7-521C-AF0B-95B6451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33D1F-7906-CEBD-96FE-F9ED7FB73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5777F-E76E-AFEE-41C0-2C405F3C1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9D5F-7328-C888-21E8-F745E9EE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4D78-FF8F-562D-4BD6-7951E81E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F5E63-83D1-7522-7366-0D92D658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9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D009A-9011-9606-8BA9-ED6A8F79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DF082-DBAF-5E2A-AC96-4FF75467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D58F-8DCA-DDF3-CC0F-76F26F3BB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AF5C1-CC17-40A2-AC3F-FE93378D002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0D9A-A9FA-499F-868E-394861EBD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A40B-618A-4CD2-8C9D-B8CF6E6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28E3-DF49-43C1-B7A9-7570F1AD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1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EE997E-F883-C97C-734E-C428DFB3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3C99-5D13-608C-61D3-709B0482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0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8144-16C6-D98D-4590-7D163A74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198"/>
            <a:ext cx="10515600" cy="4728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Variables in Python are used to store information that can be referenced and manipulated in a program. Each variable is associated with a memory location where the data is stored.</a:t>
            </a:r>
          </a:p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Dynamic Typing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Python is dynamically typed, meaning the type of the variable is determined at runtime. You don’t need to declare the data type of a variable.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80FCE-3315-7F52-2FE5-9EBD54AD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7969D-E24A-CF82-36B7-5A251979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9" y="2438400"/>
            <a:ext cx="9390397" cy="210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9476A6-A8A7-2869-F4BA-B02B3F4F1E90}"/>
              </a:ext>
            </a:extLst>
          </p:cNvPr>
          <p:cNvSpPr txBox="1"/>
          <p:nvPr/>
        </p:nvSpPr>
        <p:spPr>
          <a:xfrm>
            <a:off x="913809" y="4754288"/>
            <a:ext cx="7630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Reassignment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Variables can be reassigned to new values or types.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B76036-1B21-07B6-056D-C0839B6F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09" y="5090100"/>
            <a:ext cx="9390397" cy="16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0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F2A4-25DB-986C-3C42-85FE2AD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Multiple Assignment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Python allows assigning values to multiple variables in one line.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0B2237-E84E-AEA1-8EE4-CC69FDB4C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8661"/>
            <a:ext cx="9726382" cy="92405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093CDC-80ED-5EEF-DD1A-5390DE62F5E2}"/>
              </a:ext>
            </a:extLst>
          </p:cNvPr>
          <p:cNvSpPr txBox="1"/>
          <p:nvPr/>
        </p:nvSpPr>
        <p:spPr>
          <a:xfrm>
            <a:off x="838200" y="2369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Naming Rules</a:t>
            </a:r>
            <a:r>
              <a:rPr lang="en-IN" dirty="0"/>
              <a:t>: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68BAF09-A76B-C657-BE41-7E1F3F3E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21525"/>
            <a:ext cx="9800303" cy="189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Must start with a letter or underscore ( _ 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Cannot start with a number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Can contain letters, numbers, and underscores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Case-sensitive (e.g.,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myVar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myvar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are different)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AD856-75D4-8AB1-6BBB-4D3D7795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4041058"/>
            <a:ext cx="10190956" cy="25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AD6E-5703-E855-D966-6F73B632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Variable Types and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A8F9-FC9F-900C-5AC0-66882689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830"/>
            <a:ext cx="10515600" cy="5292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Print the Type of a Variable</a:t>
            </a:r>
          </a:p>
          <a:p>
            <a:pPr marL="0" indent="0">
              <a:buNone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 Types in Python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Text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str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Numerical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int, float, complex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Sequence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list, tuple, range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Mapping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Boolean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bool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Binary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bytes,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bytearray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memoryview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Set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set,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frozens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D9ED0-3861-072B-8858-1622656E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519"/>
            <a:ext cx="8954729" cy="14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0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468B4-BF33-7988-D87C-006F8C3F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44" y="244839"/>
            <a:ext cx="10164594" cy="2999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C73B79-52E9-8ACC-0CD2-D5DAD73A56A8}"/>
              </a:ext>
            </a:extLst>
          </p:cNvPr>
          <p:cNvSpPr txBox="1"/>
          <p:nvPr/>
        </p:nvSpPr>
        <p:spPr>
          <a:xfrm>
            <a:off x="325443" y="3244334"/>
            <a:ext cx="833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Q. Take a number from user, print its type, then change its type to int, float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4A8679-12D9-4D3C-0A39-E89D6DD4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3" y="3764788"/>
            <a:ext cx="10164593" cy="29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5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4B60-B2E2-D0F4-8A00-B24F350C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1074719"/>
            <a:ext cx="9839632" cy="41064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1.  Arithmetic Operators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248D9E-13B3-F6C0-BD56-562826FC6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10168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+ (Addition), - (Subtraction), * (Multiplication), / (Division), % (Modulus), ** (Exponentiation)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B8-FE1E-42BC-4CC6-313F3CDB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354"/>
            <a:ext cx="9066072" cy="2372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81BA7-D08C-EECE-2EA4-BC7E3E7E2C06}"/>
              </a:ext>
            </a:extLst>
          </p:cNvPr>
          <p:cNvSpPr txBox="1"/>
          <p:nvPr/>
        </p:nvSpPr>
        <p:spPr>
          <a:xfrm>
            <a:off x="651387" y="42474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 2.  Assignment Operators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FE66821-6A1A-3415-4440-9A6B3D5C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59" y="4533810"/>
            <a:ext cx="4257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=, +=, -=, *=, /=, %=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43B040-A719-EFA0-F69D-186404F7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22482"/>
            <a:ext cx="9066072" cy="1796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193DDE-437F-EE6C-5186-EABCA3BEB9D3}"/>
              </a:ext>
            </a:extLst>
          </p:cNvPr>
          <p:cNvSpPr txBox="1"/>
          <p:nvPr/>
        </p:nvSpPr>
        <p:spPr>
          <a:xfrm>
            <a:off x="651387" y="3467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Operators Overview</a:t>
            </a:r>
          </a:p>
        </p:txBody>
      </p:sp>
    </p:spTree>
    <p:extLst>
      <p:ext uri="{BB962C8B-B14F-4D97-AF65-F5344CB8AC3E}">
        <p14:creationId xmlns:p14="http://schemas.microsoft.com/office/powerpoint/2010/main" val="117082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8C56-31A8-AA64-036C-69B274595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3. Comparison Operators</a:t>
            </a: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8AC31E-DEB2-EC03-1DC2-8D24B10D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41" y="1100438"/>
            <a:ext cx="23007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==, !=, &gt;, &lt;, &gt;=, &lt;=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B28CC-A220-FBE6-D926-F6993C53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40" y="1469771"/>
            <a:ext cx="7497221" cy="1623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C14FD8-917B-A10F-F377-3B05508167E0}"/>
              </a:ext>
            </a:extLst>
          </p:cNvPr>
          <p:cNvSpPr txBox="1"/>
          <p:nvPr/>
        </p:nvSpPr>
        <p:spPr>
          <a:xfrm>
            <a:off x="838200" y="32416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4. Logical Operators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B65FCCD-702F-9906-1443-B1AE1902B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41" y="3704530"/>
            <a:ext cx="1641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and, or, not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9B5F12-17B8-B95B-473A-54DFB094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1" y="4222382"/>
            <a:ext cx="7497221" cy="2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22F3-0559-9E54-ABEC-0F5B09208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123"/>
            <a:ext cx="10515600" cy="5773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5. Identity Operators</a:t>
            </a: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6FA269-4145-76BC-82B5-E0AE6F3E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362" y="839333"/>
            <a:ext cx="12388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is, is not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A70AD-246D-C7E5-AF7F-68237EE5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1176"/>
            <a:ext cx="9631119" cy="2207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5DCDA-C2FF-89FD-1E65-1AD463C8F330}"/>
              </a:ext>
            </a:extLst>
          </p:cNvPr>
          <p:cNvSpPr txBox="1"/>
          <p:nvPr/>
        </p:nvSpPr>
        <p:spPr>
          <a:xfrm>
            <a:off x="838200" y="3574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6. Membership Operators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4B5297C-621A-9470-5820-6F944C31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88" y="3956563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in, not in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25492-689C-A7B3-6034-A8A3FED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126"/>
            <a:ext cx="8535591" cy="19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D9F8-6DDD-FB5F-B965-2FCDED8A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7. Bitwise Operators</a:t>
            </a: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5DE282-102A-21A9-C2BE-251E9C0F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15" y="771520"/>
            <a:ext cx="2644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&amp;, |, ^, ~, &lt;&lt;, &gt;&gt;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7ADB3-A56A-DBD9-B21D-5AFBAE6E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753"/>
            <a:ext cx="7497221" cy="151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0744F-3F5C-E094-55C9-FE80E1516A6C}"/>
              </a:ext>
            </a:extLst>
          </p:cNvPr>
          <p:cNvSpPr txBox="1"/>
          <p:nvPr/>
        </p:nvSpPr>
        <p:spPr>
          <a:xfrm>
            <a:off x="838200" y="3304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8. Boolean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2F025-82A7-1444-5D4B-5E2701FFE11D}"/>
              </a:ext>
            </a:extLst>
          </p:cNvPr>
          <p:cNvSpPr txBox="1"/>
          <p:nvPr/>
        </p:nvSpPr>
        <p:spPr>
          <a:xfrm>
            <a:off x="1258529" y="3665704"/>
            <a:ext cx="1474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True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or </a:t>
            </a:r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False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FC68DD-E1B6-D95B-C960-9060E8E4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7055"/>
            <a:ext cx="938343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38D6-054A-F46F-0961-7FFB3181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3200" b="1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ome more facts about variables in Python: </a:t>
            </a: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246B-D33F-2617-5349-EE3558F7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8"/>
            <a:ext cx="10515600" cy="4928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1.  Variables Are Case Sensitive</a:t>
            </a:r>
          </a:p>
          <a:p>
            <a:pPr marL="0" indent="0">
              <a:buNone/>
            </a:pP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62BCA-ED26-812B-C375-D5503D6B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353"/>
            <a:ext cx="8413955" cy="2162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9D2F8-7136-B2E5-D509-1E5FAC8581D2}"/>
              </a:ext>
            </a:extLst>
          </p:cNvPr>
          <p:cNvSpPr txBox="1"/>
          <p:nvPr/>
        </p:nvSpPr>
        <p:spPr>
          <a:xfrm>
            <a:off x="907026" y="3829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2.  Assigning One Value to Multiple Variables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4AAF41-3E5D-59BE-0EDC-535B259C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16139"/>
            <a:ext cx="8413955" cy="18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C2FD-8E71-E3D0-2CDA-B3135F7D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3. Output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81953-66BC-A965-922F-AE7F27D8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3347"/>
            <a:ext cx="6573167" cy="172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CA0954-6EFA-B96C-8913-FC6F85BDC9B7}"/>
              </a:ext>
            </a:extLst>
          </p:cNvPr>
          <p:cNvSpPr txBox="1"/>
          <p:nvPr/>
        </p:nvSpPr>
        <p:spPr>
          <a:xfrm>
            <a:off x="838200" y="28780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4. Adding Strings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8A71C-0CA2-EE74-8B79-6F493207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3915"/>
            <a:ext cx="5801535" cy="23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6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2D3F-7F89-9E59-5C1D-85B9BEE9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09" y="196645"/>
            <a:ext cx="10262419" cy="934065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Basics of Python</a:t>
            </a:r>
            <a:br>
              <a:rPr lang="en-IN" sz="3200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8A37-F938-BC68-580E-8E4BA6CF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09" y="1022555"/>
            <a:ext cx="10515600" cy="55552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Python is an interpreted( meaning that code can be executed as soon as it is written), object-oriented, high-level programming language with dynamic semantics.</a:t>
            </a:r>
            <a:br>
              <a:rPr lang="en-US" sz="1600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is used for: web development (server-side), software development, mathematics, system scripting.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Key Features &amp;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Easy to Learn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Simple and beginner-friendly syntax.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Large Community Support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Extensive resources, libraries, and tutorials available.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Cross-Platform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Runs on Windows, macOS, and Linux.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Automation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Ideal for automating tasks like file handling and calculations.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Data Science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Popular for data analysis and machine learning (NumPy, pandas, TensorFlow).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Game Development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Create simple games with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Pygame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Security and Testing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Useful for testing and securing applications (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pytest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718C-B37B-C55A-2C00-30BA414A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5. Combining Numbers and Strings</a:t>
            </a: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347D6-97DF-B194-1571-8CFC5AAF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1382"/>
            <a:ext cx="9707330" cy="350926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0FB315F-E322-AF4B-C67C-AC9B297D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30877"/>
            <a:ext cx="9261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 cannot directly add numbers and strings together. It will raise 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TypeError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68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888F-4B5B-6B7E-48C3-EC6EDB71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240483"/>
            <a:ext cx="10515600" cy="519778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Global and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153C-0728-55FE-97DA-DCA1C783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63"/>
            <a:ext cx="10515600" cy="59095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Global Variable: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global variable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declared outside any function and is accessible throughout the code.</a:t>
            </a:r>
          </a:p>
          <a:p>
            <a:pPr marL="0" indent="0">
              <a:buNone/>
            </a:pPr>
            <a:r>
              <a:rPr lang="en-IN" sz="19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  <a:endParaRPr lang="en-US" sz="1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Local Variable: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local 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declared inside a function and can only be accessed within that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E8101-B3B4-2747-C9E3-642F1550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2751"/>
            <a:ext cx="8964276" cy="2303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9EF37-AE38-4E78-5E1D-52BADC58C7FB}"/>
              </a:ext>
            </a:extLst>
          </p:cNvPr>
          <p:cNvSpPr txBox="1"/>
          <p:nvPr/>
        </p:nvSpPr>
        <p:spPr>
          <a:xfrm>
            <a:off x="838200" y="50373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Example: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3E873F-3851-D3DF-8458-C2033914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45" y="4965249"/>
            <a:ext cx="7917631" cy="17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3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E8E-D0D5-5FDC-D823-6475107A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>
            <a:normAutofit/>
          </a:bodyPr>
          <a:lstStyle/>
          <a:p>
            <a:r>
              <a:rPr lang="en-US" sz="3200" b="1" dirty="0"/>
              <a:t>Making a Local Variable Global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13F5-BA64-38FD-907E-4F1EA0C8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05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Converting Local Variable to Global:</a:t>
            </a: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CE6FCD-C790-30A5-E74F-805A88C7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14966"/>
            <a:ext cx="100067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 can use the global keyword to make a local variable global, which will modify the global version of the variable.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E624D-AD9C-1164-C043-A02DC08FA83B}"/>
              </a:ext>
            </a:extLst>
          </p:cNvPr>
          <p:cNvSpPr txBox="1"/>
          <p:nvPr/>
        </p:nvSpPr>
        <p:spPr>
          <a:xfrm>
            <a:off x="838200" y="21091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F2E03-9B10-31FF-6F42-5D8B6EDA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4599"/>
            <a:ext cx="10078857" cy="34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6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F082-628F-055A-788F-722EBAD0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680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If-Else Statements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DF74-20BD-0FBE-FABE-E0824B21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124210-887B-7787-300A-B09110E8812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1424462"/>
            <a:ext cx="9802761" cy="129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if-else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statements allow you to make decisions in your code based on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statement checks a condition. If it's True, the code block under it is executed.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If the condition is False, the block under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statement is executed.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988F86-7623-9F16-68A8-C9539F31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4801"/>
            <a:ext cx="8433619" cy="34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1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HP If Else - javatpoint">
            <a:extLst>
              <a:ext uri="{FF2B5EF4-FFF2-40B4-BE49-F238E27FC236}">
                <a16:creationId xmlns:a16="http://schemas.microsoft.com/office/drawing/2014/main" id="{4B0673B5-ECA7-D2CE-E25C-DC5B7B3B0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22" y="929763"/>
            <a:ext cx="3971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46CCA-2C17-9F16-44CD-41B8E4DE5D16}"/>
              </a:ext>
            </a:extLst>
          </p:cNvPr>
          <p:cNvSpPr txBox="1"/>
          <p:nvPr/>
        </p:nvSpPr>
        <p:spPr>
          <a:xfrm>
            <a:off x="7000414" y="1285934"/>
            <a:ext cx="36772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[</a:t>
            </a:r>
            <a:r>
              <a:rPr lang="en-IN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Condition</a:t>
            </a:r>
            <a:r>
              <a:rPr lang="en-IN" sz="3200" dirty="0"/>
              <a:t>]</a:t>
            </a:r>
          </a:p>
          <a:p>
            <a:r>
              <a:rPr lang="en-IN" sz="3200" dirty="0"/>
              <a:t>      /   \</a:t>
            </a:r>
          </a:p>
          <a:p>
            <a:r>
              <a:rPr lang="en-IN" sz="3200" dirty="0"/>
              <a:t>  </a:t>
            </a:r>
            <a:r>
              <a:rPr lang="en-IN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True</a:t>
            </a:r>
            <a:r>
              <a:rPr lang="en-IN" sz="3200" dirty="0"/>
              <a:t>    </a:t>
            </a:r>
            <a:r>
              <a:rPr lang="en-IN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False</a:t>
            </a:r>
          </a:p>
          <a:p>
            <a:r>
              <a:rPr lang="en-IN" sz="3200" dirty="0"/>
              <a:t>   |        |</a:t>
            </a:r>
          </a:p>
          <a:p>
            <a:r>
              <a:rPr lang="en-IN" sz="3200" dirty="0"/>
              <a:t>[</a:t>
            </a:r>
            <a:r>
              <a:rPr lang="en-IN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Execute</a:t>
            </a:r>
            <a:r>
              <a:rPr lang="en-IN" sz="3200" dirty="0"/>
              <a:t>] [</a:t>
            </a:r>
            <a:r>
              <a:rPr lang="en-IN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Execute</a:t>
            </a:r>
            <a:r>
              <a:rPr lang="en-IN" sz="3200" dirty="0"/>
              <a:t>]</a:t>
            </a:r>
          </a:p>
          <a:p>
            <a:r>
              <a:rPr lang="en-IN" sz="3200" dirty="0"/>
              <a:t>  If       Else</a:t>
            </a:r>
          </a:p>
        </p:txBody>
      </p:sp>
    </p:spTree>
    <p:extLst>
      <p:ext uri="{BB962C8B-B14F-4D97-AF65-F5344CB8AC3E}">
        <p14:creationId xmlns:p14="http://schemas.microsoft.com/office/powerpoint/2010/main" val="203179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8EF5-1279-34C2-E1E1-7E984F14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035"/>
            <a:ext cx="10515600" cy="81474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 of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862E-9919-C719-D4D2-02CDF25F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515600" cy="486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Simple If-Else:</a:t>
            </a: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DCED4-B6A4-DD35-7193-05C2E72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4290"/>
            <a:ext cx="7892845" cy="275581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D1DCCDB-D0BB-49AF-9336-3F0091C32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90104"/>
            <a:ext cx="7417415" cy="193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Explanation: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variable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10.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if condition checks 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greater than 15.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Since 10 is less than 15, the condition is False, so the else block is executed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1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A1F3-8205-DED3-A6AD-A41BCC7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If-Else with User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967D8-D97F-5185-3799-611B5059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2933"/>
            <a:ext cx="8659433" cy="33040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31947-FD5A-6A56-2339-E6AD1BDAE9DE}"/>
              </a:ext>
            </a:extLst>
          </p:cNvPr>
          <p:cNvSpPr txBox="1"/>
          <p:nvPr/>
        </p:nvSpPr>
        <p:spPr>
          <a:xfrm>
            <a:off x="838200" y="42770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More Practice:</a:t>
            </a:r>
            <a:endParaRPr lang="en-IN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8DA4-5F20-6A03-E6CC-288A2C31F4DF}"/>
              </a:ext>
            </a:extLst>
          </p:cNvPr>
          <p:cNvSpPr txBox="1"/>
          <p:nvPr/>
        </p:nvSpPr>
        <p:spPr>
          <a:xfrm>
            <a:off x="838200" y="4646364"/>
            <a:ext cx="11257935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Q. If the number is positive, print an appropriate message</a:t>
            </a:r>
          </a:p>
          <a:p>
            <a:pPr>
              <a:lnSpc>
                <a:spcPct val="150000"/>
              </a:lnSpc>
            </a:pPr>
            <a:r>
              <a:rPr lang="en-US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Q. take a number from user and check whether is </a:t>
            </a:r>
            <a:r>
              <a:rPr lang="en-US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en-US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greater than 20 or not</a:t>
            </a:r>
          </a:p>
          <a:p>
            <a:pPr>
              <a:lnSpc>
                <a:spcPct val="150000"/>
              </a:lnSpc>
            </a:pPr>
            <a:r>
              <a:rPr lang="en-US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Q. take a number from user check whether it is even or odd</a:t>
            </a:r>
          </a:p>
          <a:p>
            <a:pPr>
              <a:lnSpc>
                <a:spcPct val="150000"/>
              </a:lnSpc>
            </a:pPr>
            <a:r>
              <a:rPr lang="en-US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Q. Program to print the largest of the three numbers</a:t>
            </a:r>
          </a:p>
          <a:p>
            <a:pPr>
              <a:lnSpc>
                <a:spcPct val="150000"/>
              </a:lnSpc>
            </a:pPr>
            <a:r>
              <a:rPr lang="en-US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Q. Program to check whether a person is eligible to vote or not.</a:t>
            </a:r>
          </a:p>
        </p:txBody>
      </p:sp>
    </p:spTree>
    <p:extLst>
      <p:ext uri="{BB962C8B-B14F-4D97-AF65-F5344CB8AC3E}">
        <p14:creationId xmlns:p14="http://schemas.microsoft.com/office/powerpoint/2010/main" val="176314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3D56-E550-5379-19EC-1075901F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64"/>
            <a:ext cx="10515600" cy="61943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Loops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5C3A-86C5-9892-19F2-29DFB454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497"/>
            <a:ext cx="10515600" cy="58944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dirty="0">
                <a:latin typeface="Helvetica" panose="020B0604020202020204" pitchFamily="34" charset="0"/>
                <a:cs typeface="Helvetica" panose="020B0604020202020204" pitchFamily="34" charset="0"/>
              </a:rPr>
              <a:t>What is a Loop?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1700" b="1" dirty="0">
                <a:latin typeface="Helvetica" panose="020B0604020202020204" pitchFamily="34" charset="0"/>
                <a:cs typeface="Helvetica" panose="020B0604020202020204" pitchFamily="34" charset="0"/>
              </a:rPr>
              <a:t>loop</a:t>
            </a: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 is used in programming to repeat a block of code multiple times.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Python has two main types of loops:</a:t>
            </a:r>
          </a:p>
          <a:p>
            <a:pPr lvl="1">
              <a:lnSpc>
                <a:spcPct val="150000"/>
              </a:lnSpc>
            </a:pPr>
            <a:r>
              <a:rPr lang="en-US" sz="1700" b="1" dirty="0">
                <a:latin typeface="Helvetica" panose="020B0604020202020204" pitchFamily="34" charset="0"/>
                <a:cs typeface="Helvetica" panose="020B0604020202020204" pitchFamily="34" charset="0"/>
              </a:rPr>
              <a:t>For Loop</a:t>
            </a: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700" b="1" dirty="0">
                <a:latin typeface="Helvetica" panose="020B0604020202020204" pitchFamily="34" charset="0"/>
                <a:cs typeface="Helvetica" panose="020B0604020202020204" pitchFamily="34" charset="0"/>
              </a:rPr>
              <a:t>While Loop</a:t>
            </a: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900" b="1" dirty="0">
                <a:latin typeface="Helvetica" panose="020B0604020202020204" pitchFamily="34" charset="0"/>
                <a:cs typeface="Helvetica" panose="020B0604020202020204" pitchFamily="34" charset="0"/>
              </a:rPr>
              <a:t>Why Use Loops?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Loops allow for efficient repetition of code without manually writing it multiple times.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They are useful when you need to iterate over elements in a sequence (like a list) or repeat a task until a condition is met.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900" b="1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Types of loops:</a:t>
            </a:r>
            <a:endParaRPr lang="en-US" sz="1900" b="0" i="0" dirty="0">
              <a:solidFill>
                <a:srgbClr val="001D35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900" b="1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For loop:</a:t>
            </a:r>
            <a:r>
              <a:rPr lang="en-US" sz="1900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n-US" sz="1700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Used when you know exactly how many times you want to repeat a block of code, often iterating through elements in a sequence (like a list).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900" b="1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While loop:</a:t>
            </a:r>
            <a:r>
              <a:rPr lang="en-US" sz="1900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n-US" sz="1700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Used when you need to repeat a block of code until a certain condition becomes false, where the number of iterations might not be known beforehand.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1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08E7-3BED-CA1A-1CB3-A7C2FFE3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For Loops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7196-204B-2256-47F4-7BF12438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046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For Loop Overview:</a:t>
            </a:r>
          </a:p>
          <a:p>
            <a:pPr marL="0" indent="0"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for loop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used to iterate over a sequence (like a list, string, or tuple) or other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iterable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objects like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range()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90DC1-C5F5-9545-BB9F-92A7B2BD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0" y="1947566"/>
            <a:ext cx="7392432" cy="2038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DFA12-D80F-6A7A-E6C0-844A49A4DC3F}"/>
              </a:ext>
            </a:extLst>
          </p:cNvPr>
          <p:cNvSpPr txBox="1"/>
          <p:nvPr/>
        </p:nvSpPr>
        <p:spPr>
          <a:xfrm>
            <a:off x="838200" y="40021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Example 1: Iterating Over a List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F43101-BCBA-B813-0405-96A233638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1" y="4444713"/>
            <a:ext cx="732539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83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0D9E-5495-681B-B87E-669AF567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116"/>
            <a:ext cx="10515600" cy="5714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 2: For Loop with Range</a:t>
            </a: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46709-4100-46D8-78BE-C15B70D0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6778"/>
            <a:ext cx="7163800" cy="3578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CEE4D-447C-D19A-BF89-6A42A2D7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27" y="2330245"/>
            <a:ext cx="9079173" cy="45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2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DBB7-685E-DB3F-7537-524BC25E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18"/>
            <a:ext cx="9362667" cy="58010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Introduction to Python Versions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5ED32-FA3B-6CA8-311C-BAAC173F4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79" y="5093111"/>
            <a:ext cx="10439401" cy="1607572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C1B086C-105C-7AE6-4CC4-322F61E90CF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447368"/>
            <a:ext cx="11353800" cy="504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(Released 2000):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Legacy version, no longer supported.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Syntax differences compared to Python 3.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Python 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(Released 2008):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Current and actively supported version.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Improved syntax and features (e.g., print() function, type hints).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Latest 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Python 3.11 (or latest available version).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Enhancements in performance, security, and new libraries.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Key Differences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Python 3 offers better support for Unicode, advanced data types, and modern libraries.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56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CF8A-F817-B26B-B60B-14F70E3A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>
            <a:normAutofit/>
          </a:bodyPr>
          <a:lstStyle/>
          <a:p>
            <a:r>
              <a:rPr lang="en-US" sz="3200" b="1" dirty="0"/>
              <a:t>Python Basics - Variables and Loops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2EE9-8E45-62DF-41FB-5F558175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1. Assigning and Printing Variables</a:t>
            </a: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CE392-F122-EB9F-1218-755D2008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9" y="1555632"/>
            <a:ext cx="9669224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51C8E-BF4C-6BD5-1080-31C569B15D94}"/>
              </a:ext>
            </a:extLst>
          </p:cNvPr>
          <p:cNvSpPr txBox="1"/>
          <p:nvPr/>
        </p:nvSpPr>
        <p:spPr>
          <a:xfrm>
            <a:off x="838200" y="42496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2. Multiple Variable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83924D-1080-2D7C-E1E0-BD1C5EA4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83850"/>
            <a:ext cx="9443483" cy="16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8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8D74-EA89-6CA1-6A3D-BB4209C6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774"/>
            <a:ext cx="10515600" cy="5636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3. Using For Loops</a:t>
            </a:r>
          </a:p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 1: Looping through Range:</a:t>
            </a: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6CD04-BA33-373C-98C3-4EFBA762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90573"/>
            <a:ext cx="7735529" cy="2962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C3FDB-4C9D-131D-B72C-EFAC92B268F6}"/>
              </a:ext>
            </a:extLst>
          </p:cNvPr>
          <p:cNvSpPr txBox="1"/>
          <p:nvPr/>
        </p:nvSpPr>
        <p:spPr>
          <a:xfrm>
            <a:off x="838200" y="4230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Example 2: Incrementing Values in a Loop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A267F-A519-B824-1515-4282C690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57" y="4562326"/>
            <a:ext cx="7270340" cy="21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9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4D2E-AF76-F69D-F54E-9B22A57D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432"/>
            <a:ext cx="10515600" cy="555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4. For Loop with Custom Range</a:t>
            </a: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50014-92C8-5465-258C-FB7B8FCD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9266"/>
            <a:ext cx="9488224" cy="2324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4E556-4787-6B5E-7A6D-5DDB5212821A}"/>
              </a:ext>
            </a:extLst>
          </p:cNvPr>
          <p:cNvSpPr txBox="1"/>
          <p:nvPr/>
        </p:nvSpPr>
        <p:spPr>
          <a:xfrm>
            <a:off x="838200" y="3292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5. Looping Through a String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9DADB-2EB4-6D19-1BCA-9D06FCE12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71538"/>
            <a:ext cx="948822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72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FA779-9DFD-E1EC-446B-FD887707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1585787"/>
            <a:ext cx="11098174" cy="4001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97469-A9E9-56F6-743B-1A6F4909DD0E}"/>
              </a:ext>
            </a:extLst>
          </p:cNvPr>
          <p:cNvSpPr txBox="1"/>
          <p:nvPr/>
        </p:nvSpPr>
        <p:spPr>
          <a:xfrm>
            <a:off x="546913" y="769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Control Flow in Python:</a:t>
            </a:r>
          </a:p>
        </p:txBody>
      </p:sp>
    </p:spTree>
    <p:extLst>
      <p:ext uri="{BB962C8B-B14F-4D97-AF65-F5344CB8AC3E}">
        <p14:creationId xmlns:p14="http://schemas.microsoft.com/office/powerpoint/2010/main" val="3457144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356FC17-DABC-900C-1449-B05FD2545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058" y="328865"/>
            <a:ext cx="9302547" cy="19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Python provides three important control flow statements for altering the behavior of loops: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– Exits the loop completely.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continue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– Skips the current iteration and proceeds with the next one.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– Does nothing, serves as a placeholder.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F5214-4F2F-C688-E0B3-E9457FD757A6}"/>
              </a:ext>
            </a:extLst>
          </p:cNvPr>
          <p:cNvSpPr txBox="1"/>
          <p:nvPr/>
        </p:nvSpPr>
        <p:spPr>
          <a:xfrm>
            <a:off x="612058" y="24208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Break:</a:t>
            </a:r>
          </a:p>
          <a:p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3220EA-F28C-D21E-1D68-890B2DB5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8" y="2744047"/>
            <a:ext cx="7391400" cy="31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13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B8B3-92BE-0566-78AA-B2DBD699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46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Continue:</a:t>
            </a: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0467D-EE8D-A2EC-A1BD-6104B34F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8545"/>
            <a:ext cx="7863348" cy="3229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8949FF-C27F-C02B-2EF7-AD0D4960102D}"/>
              </a:ext>
            </a:extLst>
          </p:cNvPr>
          <p:cNvSpPr txBox="1"/>
          <p:nvPr/>
        </p:nvSpPr>
        <p:spPr>
          <a:xfrm>
            <a:off x="838200" y="4638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Pass: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0CAFB-4330-E452-25C4-78DE81DD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3" y="4478593"/>
            <a:ext cx="8895737" cy="22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2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FE77B9-F364-C826-0A74-431D6535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944"/>
            <a:ext cx="9392961" cy="4299411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B66D205-0661-611B-01DA-B1D06C94A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75809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Combining break, continue, and pass </a:t>
            </a:r>
          </a:p>
        </p:txBody>
      </p:sp>
    </p:spTree>
    <p:extLst>
      <p:ext uri="{BB962C8B-B14F-4D97-AF65-F5344CB8AC3E}">
        <p14:creationId xmlns:p14="http://schemas.microsoft.com/office/powerpoint/2010/main" val="99410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E8C34-1E8C-1374-DD0C-5BC2682A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1" y="116459"/>
            <a:ext cx="9508083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83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0B60-F0C1-9D97-3E22-9C8075AE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5"/>
            <a:ext cx="10515600" cy="5154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Print First 10 Natural Numbers Using For Loop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634E2-99E5-8273-5785-7BE9DF2F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342"/>
            <a:ext cx="7459116" cy="2802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508BC3-61D0-40FE-1EAD-7A5B7BA434AD}"/>
              </a:ext>
            </a:extLst>
          </p:cNvPr>
          <p:cNvSpPr txBox="1"/>
          <p:nvPr/>
        </p:nvSpPr>
        <p:spPr>
          <a:xfrm>
            <a:off x="838199" y="4335402"/>
            <a:ext cx="7194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Q: Calculate the Sum of All Numbers from 1 to a Given Number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82A4C-7D0C-8C6E-875A-3C142DF1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1" y="4792530"/>
            <a:ext cx="6939116" cy="184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4981A4-177E-3EA8-6C4B-EB1C04D9127E}"/>
              </a:ext>
            </a:extLst>
          </p:cNvPr>
          <p:cNvSpPr txBox="1"/>
          <p:nvPr/>
        </p:nvSpPr>
        <p:spPr>
          <a:xfrm>
            <a:off x="887361" y="28875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More Practice:</a:t>
            </a:r>
            <a:endParaRPr lang="en-IN" sz="3200" b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64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18A2-0506-A365-2E27-97A97DF6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Write a Program to Print Multiplication Table of a Given Number</a:t>
            </a:r>
          </a:p>
          <a:p>
            <a:pPr marL="0" indent="0"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48F15-5AC3-25FB-0389-29A68F02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0219"/>
            <a:ext cx="7563906" cy="3330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F8DE9-7D4B-43E2-0805-43AF3A14FFA9}"/>
              </a:ext>
            </a:extLst>
          </p:cNvPr>
          <p:cNvSpPr txBox="1"/>
          <p:nvPr/>
        </p:nvSpPr>
        <p:spPr>
          <a:xfrm>
            <a:off x="838200" y="41804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Q: Display Numbers from a List Using For Loop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40F01-FA49-EDC0-1A07-485A646F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9837"/>
            <a:ext cx="6663813" cy="22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3D4F-3DBD-E314-5B23-06D08014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7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Comments Examples</a:t>
            </a:r>
            <a:b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3CF0-4C11-F051-A398-86D27B24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5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Single-line Comment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Used to explain code.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C9EB0-09B2-CA3E-B771-8D0C3829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25740"/>
            <a:ext cx="11019503" cy="1674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73BDD-38E4-2702-6B07-425011B2A23B}"/>
              </a:ext>
            </a:extLst>
          </p:cNvPr>
          <p:cNvSpPr txBox="1"/>
          <p:nvPr/>
        </p:nvSpPr>
        <p:spPr>
          <a:xfrm>
            <a:off x="838200" y="3199823"/>
            <a:ext cx="807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Multiline Comment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Used for longer explanations or to prevent code from running.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6882E1-32E1-4C64-F6F1-5FC1AAEC8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6154"/>
            <a:ext cx="11019502" cy="26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5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E1BF-5C45-B8F0-7124-C6D707F6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935"/>
            <a:ext cx="10515600" cy="558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Count the Total Number of Digits in a Number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EDA0-1769-615F-D806-79C7536A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2601"/>
            <a:ext cx="7078063" cy="2553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D37D4-AA68-2839-9F93-604FCB2540F5}"/>
              </a:ext>
            </a:extLst>
          </p:cNvPr>
          <p:cNvSpPr txBox="1"/>
          <p:nvPr/>
        </p:nvSpPr>
        <p:spPr>
          <a:xfrm>
            <a:off x="838200" y="3723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Q: Print List in Reverse Order Using a Loop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053C97-87D9-9EA1-2FD5-7DC5A0B8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1624"/>
            <a:ext cx="707806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918C-6707-3750-E27C-FF0772B7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097"/>
            <a:ext cx="10515600" cy="5537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Display Numbers from -10 to -1 Using For Loop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EA370-4F33-AD6D-CEB3-02177BA1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7262"/>
            <a:ext cx="7811590" cy="263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2DCD1-7EBB-C8A1-3C47-FCDC3A5ECE38}"/>
              </a:ext>
            </a:extLst>
          </p:cNvPr>
          <p:cNvSpPr txBox="1"/>
          <p:nvPr/>
        </p:nvSpPr>
        <p:spPr>
          <a:xfrm>
            <a:off x="838200" y="3656218"/>
            <a:ext cx="9072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Q: Use Else Block to Display a Message “Done” After Successful Execution of For Loop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474E8-551B-D87B-561E-33E43146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54" y="4108048"/>
            <a:ext cx="7079227" cy="24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5FAC-1DAA-F589-F031-5773C7DE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432"/>
            <a:ext cx="10515600" cy="555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Write a Program to Display All Prime Numbers Within a Range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4A27C-5452-5925-250A-CA68F61B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00" y="894996"/>
            <a:ext cx="947869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967F-DC89-BC0D-E888-9D6B0EA0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103"/>
            <a:ext cx="10515600" cy="5596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Display Fibonacci Series Up to 10 Terms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E37B-A2DC-042C-E6DD-C6A17F69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64" y="882322"/>
            <a:ext cx="7659169" cy="3414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1DF97-352F-1E9D-2784-467E62C41D14}"/>
              </a:ext>
            </a:extLst>
          </p:cNvPr>
          <p:cNvSpPr txBox="1"/>
          <p:nvPr/>
        </p:nvSpPr>
        <p:spPr>
          <a:xfrm>
            <a:off x="909564" y="4414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Q: Find the Factorial of a Given Number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C69C9-9B8E-342E-C6A7-98D3902D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11" y="4783583"/>
            <a:ext cx="6847141" cy="19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8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5572-83FC-CC07-0095-C6B3DAFC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258"/>
            <a:ext cx="10515600" cy="5488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Reverse a Given Integer Number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80E34-23BE-AC66-DCF4-B4D1BAB9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7495"/>
            <a:ext cx="8468907" cy="2857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BBB5A-C5C5-7115-B796-AAA251B6D895}"/>
              </a:ext>
            </a:extLst>
          </p:cNvPr>
          <p:cNvSpPr txBox="1"/>
          <p:nvPr/>
        </p:nvSpPr>
        <p:spPr>
          <a:xfrm>
            <a:off x="838200" y="3924370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Q: Use a Loop to Display Elements from a Given List Present at Odd Index Positions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9F966-242E-D117-04F6-41C18C99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5" y="4392396"/>
            <a:ext cx="833208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28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5AA8-4E09-46D3-95FB-FD83B135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123"/>
            <a:ext cx="10515600" cy="5773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Calculate the Cube of All Numbers from 1 to a Given Number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86768-390C-82B7-3E17-AC78F5C4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183382" cy="333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3A22B1-2539-4D94-8EE8-7967C05577E8}"/>
              </a:ext>
            </a:extLst>
          </p:cNvPr>
          <p:cNvSpPr txBox="1"/>
          <p:nvPr/>
        </p:nvSpPr>
        <p:spPr>
          <a:xfrm>
            <a:off x="838200" y="4108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Q: Find the Sum of the Series Up to n Terms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DA44B-94D6-964A-CCB9-EAC4DD2E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91" y="4120926"/>
            <a:ext cx="649695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83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567E-345E-2A7F-D6CB-96DE9EFC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13"/>
            <a:ext cx="10515600" cy="943897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While loop</a:t>
            </a:r>
            <a:br>
              <a:rPr lang="en-IN" sz="3200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51C6-208B-1E7C-CDE9-961BA981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04625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What is a While Loop?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82F744-4FF1-B9D5-C4B5-103CC943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07918"/>
            <a:ext cx="8927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while loop repeats a block of code as long as the given condition remains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9DB40-C8EB-01F9-E9F9-CCB91149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228"/>
            <a:ext cx="7588045" cy="18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C55D6-B6D6-E6D4-DAA1-F1816D88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4" y="4157075"/>
            <a:ext cx="4600780" cy="25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39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8E20A-9C59-58CF-DDC2-DC6051227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32" y="813931"/>
            <a:ext cx="5239481" cy="27435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6477B1-12EB-1AAE-2FD1-770F99B8BADA}"/>
              </a:ext>
            </a:extLst>
          </p:cNvPr>
          <p:cNvSpPr txBox="1"/>
          <p:nvPr/>
        </p:nvSpPr>
        <p:spPr>
          <a:xfrm>
            <a:off x="619432" y="4445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 Print Numbers 1 to 5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8F329-84F5-4593-1E86-3EED1BA9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72" y="2657671"/>
            <a:ext cx="4260283" cy="38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5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F8BE-D148-B47B-5D5F-2344B607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784"/>
            <a:ext cx="10515600" cy="767585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Practice Questions: </a:t>
            </a:r>
            <a:br>
              <a:rPr lang="en-US" sz="3200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80CD-9B8A-517F-CF6B-63BFBB4A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512"/>
            <a:ext cx="10515600" cy="59986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Print the first 10 natural numbers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Calculate the sum of all numbers from 1 to a given number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Write a program to print the multiplication table of a given number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Display numbers from a list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Count the total number of digits in a number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Print a list in reverse order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Display numbers from -10 to -1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an else block to display a message "Done" after the successful execution of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Write a program to display all prime numbers within a range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Display Fibonacci series up to 10 terms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Find the factorial of a given number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Reverse a given integer number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Display elements from a given list present at odd index positions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Calculate the cube of all numbers from 1 to a given number using a while loop.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15. **Find the sum of a series up to n terms using a while loop.**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4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FDA0-EE95-7B7B-3A87-4DEA4A37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Strings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7776-D6E7-B9B3-2707-C92FFE14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052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In Python,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strings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are arrays of bytes representing Unicode characters. They can be created using either single or double quotes, and they are immutable, meaning once a string is created, it cannot be modified directly. Let's explore some operations and features of strings.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String Creation and Basic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      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Strings can be created using single or double quotes: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0E7C4-08E9-F2E4-A7C5-D8E7584D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56" y="2980672"/>
            <a:ext cx="8354591" cy="168616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FFA4509-DBB0-C728-CC71-A89AA261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38558"/>
            <a:ext cx="83574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 can check the length of a string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():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F02CB-D281-A1D3-16EA-ECC6F4FE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57" y="5171836"/>
            <a:ext cx="835459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9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7A3A-FEE5-0EC8-CD3E-334D9D4F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Python Escape Sequences with Examples</a:t>
            </a: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B5B4C-91DC-20EE-8330-AF6C8D95E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2661"/>
            <a:ext cx="10065774" cy="4543673"/>
          </a:xfrm>
        </p:spPr>
      </p:pic>
    </p:spTree>
    <p:extLst>
      <p:ext uri="{BB962C8B-B14F-4D97-AF65-F5344CB8AC3E}">
        <p14:creationId xmlns:p14="http://schemas.microsoft.com/office/powerpoint/2010/main" val="2497843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8659-E916-D847-4264-CCA005C9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245"/>
            <a:ext cx="10515600" cy="537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2. String Concatenation</a:t>
            </a: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16FB69-303F-5170-292B-10A422EA0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62304"/>
            <a:ext cx="87015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Strings can be concatenated using the + operator: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5AA2E-69A2-3B78-D5F3-0988FB6D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6" y="1789980"/>
            <a:ext cx="8192643" cy="143847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BE630FE-8F86-2050-3FA9-B0AC565E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17578"/>
            <a:ext cx="8268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 can also format strings using %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style):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57887-A090-CFD5-96D3-9F78003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6" y="4039256"/>
            <a:ext cx="848796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0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65FB-664E-B67D-20E6-E97FF5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774"/>
            <a:ext cx="10515600" cy="5636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3. Common String Methods</a:t>
            </a:r>
          </a:p>
          <a:p>
            <a:pPr marL="0" indent="0"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Python provides many built-in methods to manipulate strings:</a:t>
            </a:r>
          </a:p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capitalize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Converts the first character to uppercase.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upper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Converts all characters to uppercase.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rjust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Right-justifies a string.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center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Centers a string.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replace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Replaces all occurrences of a substring with another.</a:t>
            </a:r>
          </a:p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strip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Removes leading and trailing spaces.</a:t>
            </a: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01160-49DD-C6C9-DFCF-7D60FFFF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87311"/>
            <a:ext cx="8974395" cy="29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8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CF40-9F2C-DD0A-38DF-7747C949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252"/>
            <a:ext cx="10515600" cy="542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4. String Indexing and Slicing</a:t>
            </a:r>
          </a:p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Strings in Python can be indexed, starting from 0. You can also access slices of strings: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56279-CB56-F7CA-6D64-EBE098D3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852"/>
            <a:ext cx="5849166" cy="1638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ADA37-C357-3051-A784-E84A152F3701}"/>
              </a:ext>
            </a:extLst>
          </p:cNvPr>
          <p:cNvSpPr txBox="1"/>
          <p:nvPr/>
        </p:nvSpPr>
        <p:spPr>
          <a:xfrm>
            <a:off x="838200" y="324433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String slicing allows you to access a range of characters: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685E6-008C-D57B-5CCD-B0859BA5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2955"/>
            <a:ext cx="621116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05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9E0A-CA53-F862-E0F5-BD0E0DAF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284"/>
            <a:ext cx="10515600" cy="5724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5. Looping Through Strings</a:t>
            </a:r>
          </a:p>
          <a:p>
            <a:pPr marL="0" indent="0">
              <a:buNone/>
            </a:pP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8A9B67-BA9A-EF6D-97BA-3EBDCB63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68025"/>
            <a:ext cx="7541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loop through a string using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16B0E-5F2C-8021-C5A2-BAB2BF6D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1734"/>
            <a:ext cx="5506218" cy="226726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796B502-16E1-4956-AE25-40456E95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69809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6. Checking Substrings with in and not in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C0F46D-1581-9FCE-A620-97E54E7C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73229"/>
            <a:ext cx="74061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 can check for the presence of a substring using in or not in: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32D372-E78C-7E8C-CBA5-AF1E650D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51" y="4351573"/>
            <a:ext cx="820217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4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15CBD01-CD32-6535-F6B8-13D7CA4E5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220" y="588729"/>
            <a:ext cx="52890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 can also use an if condition to check for substrings: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23DE0-E5A3-7376-2C81-5BBEF9F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0" y="927283"/>
            <a:ext cx="6763694" cy="1467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C46C-912F-14BC-FA51-8FBBF385AF6F}"/>
              </a:ext>
            </a:extLst>
          </p:cNvPr>
          <p:cNvSpPr txBox="1"/>
          <p:nvPr/>
        </p:nvSpPr>
        <p:spPr>
          <a:xfrm>
            <a:off x="661220" y="2627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7. Boolean and Strings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D130C2-8980-C4A5-4CC2-11C6CE2F0565}"/>
              </a:ext>
            </a:extLst>
          </p:cNvPr>
          <p:cNvSpPr txBox="1"/>
          <p:nvPr/>
        </p:nvSpPr>
        <p:spPr>
          <a:xfrm>
            <a:off x="661219" y="2937326"/>
            <a:ext cx="9357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In Python, strings have a Boolean value. An empty string is considered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False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while non-empty strings are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True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2D1DF5-9511-A298-D75C-B665F6AA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18" y="3582121"/>
            <a:ext cx="676369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8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FC5C73-3335-D95E-D0DB-50C2C7AC0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2897" y="760434"/>
            <a:ext cx="47773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8. Examples of Values Evaluated as False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273EB0-55BB-C1C4-011F-0E1B343C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84" y="1145155"/>
            <a:ext cx="8396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following values are considered False in Python: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7BB71-17CD-F3D2-C0B8-3AC73003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7" y="1662695"/>
            <a:ext cx="909764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8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01E6-D7A6-4C9D-A96C-7747DDA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Containers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66DC-824D-4EBA-2B37-400D68A5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1"/>
            <a:ext cx="10515600" cy="499709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a. List</a:t>
            </a:r>
          </a:p>
          <a:p>
            <a:pPr marL="0" indent="0"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list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a collection that is ordered, changeable, and allows duplicate values.</a:t>
            </a:r>
          </a:p>
          <a:p>
            <a:pPr marL="0" indent="0">
              <a:buNone/>
            </a:pP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B3E5D-7455-0347-14BD-2DE24EFC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835"/>
            <a:ext cx="818311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80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7102-2B48-2471-D023-4A4A813C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587"/>
            <a:ext cx="10515600" cy="544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List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760F6-C858-259B-FF0A-D394C92C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7745"/>
            <a:ext cx="7325747" cy="1457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94C9A-3EFE-3FB7-103D-6A589EC00A4D}"/>
              </a:ext>
            </a:extLst>
          </p:cNvPr>
          <p:cNvSpPr txBox="1"/>
          <p:nvPr/>
        </p:nvSpPr>
        <p:spPr>
          <a:xfrm>
            <a:off x="838200" y="28240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Slicing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5F510-BED7-1627-0A47-9136F46C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9562"/>
            <a:ext cx="638264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24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1C3E-92A5-7B8A-DA09-7EDEC319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 Dictionaries</a:t>
            </a:r>
          </a:p>
          <a:p>
            <a:pPr marL="0" indent="0"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dictionary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a collection of key-value pairs that are ordered and changeable but do not allow duplicates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IN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B4F23-BB09-0A7A-E082-2852A0E1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943"/>
            <a:ext cx="8135485" cy="2286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F2BE77-466F-B63E-E6E9-13CDC7EFC654}"/>
              </a:ext>
            </a:extLst>
          </p:cNvPr>
          <p:cNvSpPr txBox="1"/>
          <p:nvPr/>
        </p:nvSpPr>
        <p:spPr>
          <a:xfrm>
            <a:off x="838200" y="367857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Iterating Over Dictionaries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B1E38-9A7E-CF49-C978-EA51DBD7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4327"/>
            <a:ext cx="813548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8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202E-0A71-B7EA-4677-43887D74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586"/>
            <a:ext cx="10515600" cy="5449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Sets</a:t>
            </a:r>
          </a:p>
          <a:p>
            <a:pPr marL="0" indent="0"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an unordered, unindexed collection that does not allow duplicates.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83C08-9825-6394-1209-B815A1F8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838"/>
            <a:ext cx="6963747" cy="1933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66FEE-E573-07AB-87FC-715BB8A3A753}"/>
              </a:ext>
            </a:extLst>
          </p:cNvPr>
          <p:cNvSpPr txBox="1"/>
          <p:nvPr/>
        </p:nvSpPr>
        <p:spPr>
          <a:xfrm>
            <a:off x="838200" y="3900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Set Comprehension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5D37B-FB98-23E6-ED7C-2D116C85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3239"/>
            <a:ext cx="733527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B7E97C-F378-F7FD-EFFB-9BB4322F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9" y="2226372"/>
            <a:ext cx="10646572" cy="1292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43BFD-2C87-6740-1F62-968A8A2F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39" y="769580"/>
            <a:ext cx="10646572" cy="1380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0915E-8257-DE24-B6AD-2D905D6C1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39" y="3595700"/>
            <a:ext cx="10646572" cy="1648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D0103A-161A-66AD-B7A9-BC31D7506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39" y="5243945"/>
            <a:ext cx="10646572" cy="142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F79F8-8ADF-1BCA-7168-8D824A1A63C9}"/>
              </a:ext>
            </a:extLst>
          </p:cNvPr>
          <p:cNvSpPr txBox="1"/>
          <p:nvPr/>
        </p:nvSpPr>
        <p:spPr>
          <a:xfrm>
            <a:off x="727586" y="18480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Examples:</a:t>
            </a: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917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B1CD-AEF2-0A05-E0ED-A0ED5467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Tuples</a:t>
            </a:r>
          </a:p>
          <a:p>
            <a:pPr marL="0" indent="0"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tuple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an ordered, unchangeable collection that allows duplicates.</a:t>
            </a:r>
            <a:endParaRPr lang="en-IN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9DA2C-6596-E8C3-70DE-B848B32C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07"/>
            <a:ext cx="9307224" cy="1619476"/>
          </a:xfrm>
          <a:prstGeom prst="rect">
            <a:avLst/>
          </a:prstGeom>
        </p:spPr>
      </p:pic>
      <p:pic>
        <p:nvPicPr>
          <p:cNvPr id="6146" name="Picture 2" descr="Python Collections — List, Tuple, Dictionaries &amp; Sets | by Hritika Agarwal  | Medium">
            <a:extLst>
              <a:ext uri="{FF2B5EF4-FFF2-40B4-BE49-F238E27FC236}">
                <a16:creationId xmlns:a16="http://schemas.microsoft.com/office/drawing/2014/main" id="{0704FEE7-71C2-A1C9-8EA8-95AA7A66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1818"/>
            <a:ext cx="75723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815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A38B-B579-64D7-480E-002B1EE1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Practice Questions:</a:t>
            </a:r>
            <a:b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0945-05F6-5F5A-2EC6-7F6D64D5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How to convert a list into a string?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ADE63-6127-41DA-2535-ECE2B846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924"/>
            <a:ext cx="8935697" cy="1695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21151-7806-2D7C-4459-F0A5B30AF37D}"/>
              </a:ext>
            </a:extLst>
          </p:cNvPr>
          <p:cNvSpPr txBox="1"/>
          <p:nvPr/>
        </p:nvSpPr>
        <p:spPr>
          <a:xfrm>
            <a:off x="838200" y="3615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2.      How to convert a list into a tuple?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B9976-A99C-6547-9DB0-63AF2F1A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83" y="3942982"/>
            <a:ext cx="818311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7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553A-EA64-B547-B619-38521845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19"/>
            <a:ext cx="10515600" cy="54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3.   How to convert a list into a set?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E1D68-C3F5-93FE-F7EC-015EE7E6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9749"/>
            <a:ext cx="9554908" cy="1571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583CE-6F04-35B0-F17F-130FC4965702}"/>
              </a:ext>
            </a:extLst>
          </p:cNvPr>
          <p:cNvSpPr txBox="1"/>
          <p:nvPr/>
        </p:nvSpPr>
        <p:spPr>
          <a:xfrm>
            <a:off x="838200" y="2993923"/>
            <a:ext cx="7833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4.  How to count the occurrences of a particular element in the list?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4EBC9-F015-F08D-1CD2-CB3856D6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4746"/>
            <a:ext cx="8888065" cy="151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FCEECE-671D-C180-110F-C4BF3841F9DA}"/>
              </a:ext>
            </a:extLst>
          </p:cNvPr>
          <p:cNvSpPr txBox="1"/>
          <p:nvPr/>
        </p:nvSpPr>
        <p:spPr>
          <a:xfrm>
            <a:off x="838200" y="50487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Another way: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9A39DC-A867-A94A-5DAB-03AAA9FA1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18053"/>
            <a:ext cx="862132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0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FE93-62CB-9006-6257-0A0B9DA2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5. What is the output of the below program?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9E2BE-9C5C-3A9F-DF23-9DC388E4C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5348"/>
            <a:ext cx="7039957" cy="138131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A80C522-0A6A-1005-DD6C-E419506C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9089"/>
            <a:ext cx="8436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6. What is the Enumerate() function in Python?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321FD-A56D-3C23-AD8B-A93C791F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784016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91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490E-6C85-F31E-F5F1-07E84655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2"/>
            <a:ext cx="10515600" cy="525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7. Create a set with strings and perform a search in a set: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C3E08-627D-B115-071A-C39BDE47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238"/>
            <a:ext cx="1060280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207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A707-865C-7A8C-6E65-276C93FB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8. Write a function that returns the addition of two numbers: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1434-4C9A-FEAC-9295-B8CB559D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7493"/>
            <a:ext cx="6359013" cy="1713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0EE33E-F56D-1651-30CF-28BFFD7CAC18}"/>
              </a:ext>
            </a:extLst>
          </p:cNvPr>
          <p:cNvSpPr txBox="1"/>
          <p:nvPr/>
        </p:nvSpPr>
        <p:spPr>
          <a:xfrm>
            <a:off x="838200" y="26131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9. What will be the output of the following code using classes?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F6B49-020E-1F46-4269-1C5F2F5C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2523"/>
            <a:ext cx="9235265" cy="34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74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72F6-0007-9EFB-959C-B6CE2236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516805-665B-A71D-FCB4-90FAA223A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05770"/>
            <a:ext cx="9275493" cy="189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a library used for numerical computing in Python. It allows the creation of arrays and matrices, and provides mathematical functions to operate on these arrays.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a grid of values, all of the same type, and is indexed by a tuple of nonnegative integers. The number of dimensions is called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rank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of the array.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of an array is a tuple representing the size along each dimension. </a:t>
            </a:r>
          </a:p>
        </p:txBody>
      </p:sp>
      <p:pic>
        <p:nvPicPr>
          <p:cNvPr id="2051" name="Picture 3" descr="Python Numpy multi dimensional array">
            <a:extLst>
              <a:ext uri="{FF2B5EF4-FFF2-40B4-BE49-F238E27FC236}">
                <a16:creationId xmlns:a16="http://schemas.microsoft.com/office/drawing/2014/main" id="{98F214F8-E734-6246-7A4F-727860EB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09" y="3152687"/>
            <a:ext cx="5177291" cy="33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995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F681-4CF6-916C-5B57-6A747FCF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55"/>
            <a:ext cx="10515600" cy="878167"/>
          </a:xfrm>
        </p:spPr>
        <p:txBody>
          <a:bodyPr>
            <a:normAutofit fontScale="90000"/>
          </a:bodyPr>
          <a:lstStyle/>
          <a:p>
            <a:br>
              <a:rPr lang="en-IN" sz="3200" b="1" dirty="0"/>
            </a:br>
            <a:r>
              <a:rPr lang="en-IN" sz="3200" b="1" dirty="0"/>
              <a:t>1.1 Creating </a:t>
            </a:r>
            <a:r>
              <a:rPr lang="en-IN" sz="3200" b="1" dirty="0" err="1"/>
              <a:t>Numpy</a:t>
            </a:r>
            <a:r>
              <a:rPr lang="en-IN" sz="3200" b="1" dirty="0"/>
              <a:t> Arrays</a:t>
            </a:r>
            <a:br>
              <a:rPr lang="en-IN" sz="3200" b="1" dirty="0"/>
            </a:br>
            <a:br>
              <a:rPr lang="en-IN" sz="1800" b="1" dirty="0"/>
            </a:b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3CC4-9CED-E7EE-93D7-4BC3EBFB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22"/>
            <a:ext cx="10515600" cy="449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785EA2-579B-059F-A9C2-9CD69436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204"/>
            <a:ext cx="9281652" cy="44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91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6D87-6DB0-F60D-04B4-652CD37D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1.2 Functions to Create Arrays</a:t>
            </a: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8CDCF-D47B-2725-55AF-23EB1210F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0"/>
            <a:ext cx="8512277" cy="4842669"/>
          </a:xfrm>
        </p:spPr>
      </p:pic>
    </p:spTree>
    <p:extLst>
      <p:ext uri="{BB962C8B-B14F-4D97-AF65-F5344CB8AC3E}">
        <p14:creationId xmlns:p14="http://schemas.microsoft.com/office/powerpoint/2010/main" val="8186769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8857-F1B5-5C4E-6065-13E40276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1.3 Array Slicing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C7407-E610-1FB0-6E92-55832B735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23" y="1279082"/>
            <a:ext cx="7906853" cy="4299836"/>
          </a:xfrm>
        </p:spPr>
      </p:pic>
    </p:spTree>
    <p:extLst>
      <p:ext uri="{BB962C8B-B14F-4D97-AF65-F5344CB8AC3E}">
        <p14:creationId xmlns:p14="http://schemas.microsoft.com/office/powerpoint/2010/main" val="230474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8A5AFA-83B4-9E59-EDF1-935D1326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8" y="296882"/>
            <a:ext cx="10444682" cy="1630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C73A0-534E-AD31-51C6-FD50C331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28" y="1927027"/>
            <a:ext cx="10444682" cy="1560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C5162A-E03E-01FF-2627-BEE0F59E1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8" y="3487898"/>
            <a:ext cx="10444682" cy="1532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EE5C7C-2977-D2FA-4DC2-4FA0AB954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28" y="5020191"/>
            <a:ext cx="1044468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648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295E-44BA-B568-44E2-E4262C1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1.4 Boolean Indexing</a:t>
            </a:r>
            <a:b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1037B-1B25-7316-9E79-6FB29DCEB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21" y="1278194"/>
            <a:ext cx="10994557" cy="3758405"/>
          </a:xfrm>
        </p:spPr>
      </p:pic>
    </p:spTree>
    <p:extLst>
      <p:ext uri="{BB962C8B-B14F-4D97-AF65-F5344CB8AC3E}">
        <p14:creationId xmlns:p14="http://schemas.microsoft.com/office/powerpoint/2010/main" val="36223656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02A7-9267-BD2F-DAB1-891AF075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Pandas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872438-EF6E-C948-366B-B8C7BA442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23730"/>
            <a:ext cx="9190703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Pandas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a library that provides data structures for efficient data analysis. The two main data structures in Pandas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a one-dimensional array-like object, and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a two-dimensional table with rows and columns. </a:t>
            </a:r>
          </a:p>
        </p:txBody>
      </p:sp>
      <p:pic>
        <p:nvPicPr>
          <p:cNvPr id="3075" name="Picture 3" descr="Creating a Pandas DataFrame - GeeksforGeeks">
            <a:extLst>
              <a:ext uri="{FF2B5EF4-FFF2-40B4-BE49-F238E27FC236}">
                <a16:creationId xmlns:a16="http://schemas.microsoft.com/office/drawing/2014/main" id="{51EA6F89-A919-541A-9321-294C216E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60" y="2788201"/>
            <a:ext cx="7964129" cy="331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02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60D4-8664-35FE-0D06-F010CD0B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2.1 Pandas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7416-610A-6EC1-174E-151C1211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64"/>
            <a:ext cx="10515600" cy="5850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92960-6E39-0B83-B148-E3046C86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85" y="1025259"/>
            <a:ext cx="11264535" cy="40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0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4616-3B50-B764-7EDE-9A569849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770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2.2 Pandas </a:t>
            </a:r>
            <a:r>
              <a:rPr lang="en-IN" sz="32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b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9CE810-7C28-BF0B-D6FE-6A73A80F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3534"/>
            <a:ext cx="7959213" cy="30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8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08C8-9EA6-49DB-0253-851801C5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2.3 Loading a CSV File into </a:t>
            </a:r>
            <a:r>
              <a:rPr lang="en-US" sz="32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b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DA33D2-B4CD-FB6A-B14E-E2F13602E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464"/>
            <a:ext cx="10515600" cy="39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61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39D-48E4-1801-6842-662222D1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B1EA-DEDE-2504-E83F-811AEE75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052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Matplotlib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a plotting library used to create visualizations in Python. It provides functions for creating various types of plots such as line plots, bar charts, histograms, and scatter plots.</a:t>
            </a:r>
          </a:p>
        </p:txBody>
      </p:sp>
      <p:pic>
        <p:nvPicPr>
          <p:cNvPr id="7170" name="Picture 2" descr="Introduction to Matplotlib - Python Plotting Library - TechVidvan">
            <a:extLst>
              <a:ext uri="{FF2B5EF4-FFF2-40B4-BE49-F238E27FC236}">
                <a16:creationId xmlns:a16="http://schemas.microsoft.com/office/drawing/2014/main" id="{C2C1EF2F-5E61-B433-3562-03D9ACA9D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6441"/>
            <a:ext cx="4419652" cy="46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02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8A9F-9D2C-36B0-4023-FA8D732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3.1 Line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F9FF3-80F1-FBB4-70AF-704831ED3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202" y="1461831"/>
            <a:ext cx="7200572" cy="4958634"/>
          </a:xfrm>
        </p:spPr>
      </p:pic>
    </p:spTree>
    <p:extLst>
      <p:ext uri="{BB962C8B-B14F-4D97-AF65-F5344CB8AC3E}">
        <p14:creationId xmlns:p14="http://schemas.microsoft.com/office/powerpoint/2010/main" val="18231321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159E-C853-FA82-B7C6-C9B6F3A8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3.2 Bar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5F7CF-DA7E-15D4-36B0-DC3278FE4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831"/>
            <a:ext cx="8242502" cy="4351338"/>
          </a:xfrm>
        </p:spPr>
      </p:pic>
    </p:spTree>
    <p:extLst>
      <p:ext uri="{BB962C8B-B14F-4D97-AF65-F5344CB8AC3E}">
        <p14:creationId xmlns:p14="http://schemas.microsoft.com/office/powerpoint/2010/main" val="3451143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A756-70C0-12FB-8416-196E6CCA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3.3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F082A-1D9E-95DC-3175-817D47415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825"/>
            <a:ext cx="7426927" cy="4351338"/>
          </a:xfrm>
        </p:spPr>
      </p:pic>
    </p:spTree>
    <p:extLst>
      <p:ext uri="{BB962C8B-B14F-4D97-AF65-F5344CB8AC3E}">
        <p14:creationId xmlns:p14="http://schemas.microsoft.com/office/powerpoint/2010/main" val="3733749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F71C-804D-DE3D-47F6-F25EBAE2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3.4 Scatter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484EF-B694-4F65-8EA2-628A1C1D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281"/>
            <a:ext cx="9765728" cy="57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FB06-56B2-0872-6D5E-F72324ED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623"/>
            <a:ext cx="10515600" cy="105072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Basic Python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AFD8-5AA0-B177-D4E5-DF98CB7D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Take name as input from user and print it 10 times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0D5557-2B5C-0EE6-5B5F-29848C27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270"/>
            <a:ext cx="9478698" cy="44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96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F0B0-9304-B9F1-CDDE-3362B06F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6E955F-8DF8-C814-ED8B-E5F9770F1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92974"/>
            <a:ext cx="9121877" cy="189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for numerical operations, handling multi-dimensional arrays and matrices efficiently.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Pandas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for data manipulation and analysis, offering two main structures: Series (1D)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(2D).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Matplotlib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is for plotting data, enabling various types of visualizations such as line plots, bar charts, and histograms. 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3DD43B5-5867-4F0F-5CAF-41B5161A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319253" y="3070004"/>
            <a:ext cx="6550742" cy="360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1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99CA-546D-487A-EB75-DCBF18D8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Q: Take two inputs from user and add both</a:t>
            </a: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3ED84-24A9-4942-8E86-7E7042AE8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3058"/>
            <a:ext cx="10515600" cy="25340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740A6-1B2B-18B2-C96B-AF296487EBE3}"/>
              </a:ext>
            </a:extLst>
          </p:cNvPr>
          <p:cNvSpPr txBox="1"/>
          <p:nvPr/>
        </p:nvSpPr>
        <p:spPr>
          <a:xfrm>
            <a:off x="838200" y="36695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Q: Program to add two numbers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7925F-0FE4-77D6-BBDE-D5DB4330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1428"/>
            <a:ext cx="10515600" cy="22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2428</Words>
  <Application>Microsoft Office PowerPoint</Application>
  <PresentationFormat>Widescreen</PresentationFormat>
  <Paragraphs>274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Aptos</vt:lpstr>
      <vt:lpstr>Aptos Display</vt:lpstr>
      <vt:lpstr>Arial</vt:lpstr>
      <vt:lpstr>Arial Unicode MS</vt:lpstr>
      <vt:lpstr>Helvetica</vt:lpstr>
      <vt:lpstr>Office Theme</vt:lpstr>
      <vt:lpstr>PowerPoint Presentation</vt:lpstr>
      <vt:lpstr>Basics of Python </vt:lpstr>
      <vt:lpstr>Introduction to Python Versions</vt:lpstr>
      <vt:lpstr>Comments Examples </vt:lpstr>
      <vt:lpstr>Python Escape Sequences with Examples</vt:lpstr>
      <vt:lpstr>PowerPoint Presentation</vt:lpstr>
      <vt:lpstr>PowerPoint Presentation</vt:lpstr>
      <vt:lpstr>Basic Python Programs</vt:lpstr>
      <vt:lpstr>Q: Take two inputs from user and add both</vt:lpstr>
      <vt:lpstr>Variables</vt:lpstr>
      <vt:lpstr>Multiple Assignment: Python allows assigning values to multiple variables in one line.</vt:lpstr>
      <vt:lpstr>Variable Types and Casting</vt:lpstr>
      <vt:lpstr>PowerPoint Presentation</vt:lpstr>
      <vt:lpstr>1.  Arithmetic Operators</vt:lpstr>
      <vt:lpstr>PowerPoint Presentation</vt:lpstr>
      <vt:lpstr>PowerPoint Presentation</vt:lpstr>
      <vt:lpstr>PowerPoint Presentation</vt:lpstr>
      <vt:lpstr>Some more facts about variables in Python: </vt:lpstr>
      <vt:lpstr>PowerPoint Presentation</vt:lpstr>
      <vt:lpstr>PowerPoint Presentation</vt:lpstr>
      <vt:lpstr>Global and Local Variables</vt:lpstr>
      <vt:lpstr>Making a Local Variable Global</vt:lpstr>
      <vt:lpstr>If-Else Statements in Python</vt:lpstr>
      <vt:lpstr>PowerPoint Presentation</vt:lpstr>
      <vt:lpstr>Example of If-Else</vt:lpstr>
      <vt:lpstr>If-Else with User Input</vt:lpstr>
      <vt:lpstr>Loops in Python</vt:lpstr>
      <vt:lpstr>For Loops in Python</vt:lpstr>
      <vt:lpstr>PowerPoint Presentation</vt:lpstr>
      <vt:lpstr>Python Basics - Variables and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Combining break, continue, and pass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loop </vt:lpstr>
      <vt:lpstr>PowerPoint Presentation</vt:lpstr>
      <vt:lpstr>Practice Questions:  </vt:lpstr>
      <vt:lpstr>Strings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in Python</vt:lpstr>
      <vt:lpstr>PowerPoint Presentation</vt:lpstr>
      <vt:lpstr>PowerPoint Presentation</vt:lpstr>
      <vt:lpstr>PowerPoint Presentation</vt:lpstr>
      <vt:lpstr>PowerPoint Presentation</vt:lpstr>
      <vt:lpstr>Practice Questions: </vt:lpstr>
      <vt:lpstr>PowerPoint Presentation</vt:lpstr>
      <vt:lpstr>PowerPoint Presentation</vt:lpstr>
      <vt:lpstr>PowerPoint Presentation</vt:lpstr>
      <vt:lpstr>PowerPoint Presentation</vt:lpstr>
      <vt:lpstr>Numpy</vt:lpstr>
      <vt:lpstr> 1.1 Creating Numpy Arrays   </vt:lpstr>
      <vt:lpstr>1.2 Functions to Create Arrays</vt:lpstr>
      <vt:lpstr>1.3 Array Slicing</vt:lpstr>
      <vt:lpstr>1.4 Boolean Indexing </vt:lpstr>
      <vt:lpstr>Pandas</vt:lpstr>
      <vt:lpstr>2.1 Pandas Series</vt:lpstr>
      <vt:lpstr>2.2 Pandas DataFrame </vt:lpstr>
      <vt:lpstr>2.3 Loading a CSV File into DataFrame </vt:lpstr>
      <vt:lpstr>Matplotlib</vt:lpstr>
      <vt:lpstr>3.1 Line Plot</vt:lpstr>
      <vt:lpstr>3.2 Bar Plot</vt:lpstr>
      <vt:lpstr>3.3 Histogram</vt:lpstr>
      <vt:lpstr>3.4 Scatter Plot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Sarathe</dc:creator>
  <cp:lastModifiedBy>Ritesh Sarathe</cp:lastModifiedBy>
  <cp:revision>6</cp:revision>
  <dcterms:created xsi:type="dcterms:W3CDTF">2024-10-15T18:25:45Z</dcterms:created>
  <dcterms:modified xsi:type="dcterms:W3CDTF">2024-10-19T08:20:18Z</dcterms:modified>
</cp:coreProperties>
</file>