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layfair Displ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44">
          <p15:clr>
            <a:srgbClr val="A4A3A4"/>
          </p15:clr>
        </p15:guide>
        <p15:guide id="2" pos="2880">
          <p15:clr>
            <a:srgbClr val="A4A3A4"/>
          </p15:clr>
        </p15:guide>
        <p15:guide id="3" orient="horz" pos="1716">
          <p15:clr>
            <a:srgbClr val="9AA0A6"/>
          </p15:clr>
        </p15:guide>
        <p15:guide id="4" orient="horz" pos="162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44" orient="horz"/>
        <p:guide pos="2880"/>
        <p:guide pos="1716" orient="horz"/>
        <p:guide pos="162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82493048c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82493048c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82493048c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82493048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7cc4bc0c8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7cc4bc0c8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5bec2649a8_0_5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5bec2649a8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7cc4bc0c8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7cc4bc0c8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7cc4bc0c8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7cc4bc0c8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7cc4bc0c8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7cc4bc0c8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hjdmgku</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551205d697_0_5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551205d697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7cc4bc0c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7cc4bc0c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5bec2649a8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5bec2649a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bec2649a8_0_1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bec2649a8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5bec2649a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5bec2649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bec2649a8_0_2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5bec2649a8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5bec2649a8_0_4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5bec2649a8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7" name="Shape 67"/>
        <p:cNvGrpSpPr/>
        <p:nvPr/>
      </p:nvGrpSpPr>
      <p:grpSpPr>
        <a:xfrm>
          <a:off x="0" y="0"/>
          <a:ext cx="0" cy="0"/>
          <a:chOff x="0" y="0"/>
          <a:chExt cx="0" cy="0"/>
        </a:xfrm>
      </p:grpSpPr>
      <p:sp>
        <p:nvSpPr>
          <p:cNvPr id="68" name="Google Shape;68;p13"/>
          <p:cNvSpPr txBox="1"/>
          <p:nvPr>
            <p:ph idx="4294967295" type="subTitle"/>
          </p:nvPr>
        </p:nvSpPr>
        <p:spPr>
          <a:xfrm>
            <a:off x="775050" y="1685975"/>
            <a:ext cx="7593900" cy="3630300"/>
          </a:xfrm>
          <a:prstGeom prst="rect">
            <a:avLst/>
          </a:prstGeom>
        </p:spPr>
        <p:txBody>
          <a:bodyPr anchorCtr="0" anchor="t" bIns="91425" lIns="91425" spcFirstLastPara="1" rIns="91425" wrap="square" tIns="91425">
            <a:noAutofit/>
          </a:bodyPr>
          <a:lstStyle/>
          <a:p>
            <a:pPr indent="0" lvl="0" marL="0" rtl="0" algn="ctr">
              <a:lnSpc>
                <a:spcPct val="73000"/>
              </a:lnSpc>
              <a:spcBef>
                <a:spcPts val="0"/>
              </a:spcBef>
              <a:spcAft>
                <a:spcPts val="0"/>
              </a:spcAft>
              <a:buClr>
                <a:srgbClr val="000000"/>
              </a:buClr>
              <a:buSzPts val="358"/>
              <a:buFont typeface="Arial"/>
              <a:buNone/>
            </a:pPr>
            <a:r>
              <a:rPr lang="en" sz="1700">
                <a:solidFill>
                  <a:srgbClr val="000000"/>
                </a:solidFill>
                <a:latin typeface="Times New Roman"/>
                <a:ea typeface="Times New Roman"/>
                <a:cs typeface="Times New Roman"/>
                <a:sym typeface="Times New Roman"/>
              </a:rPr>
              <a:t>Proposed Topic : Fruit Identification using Machine Learning</a:t>
            </a:r>
            <a:endParaRPr sz="1700">
              <a:solidFill>
                <a:srgbClr val="000000"/>
              </a:solidFill>
              <a:latin typeface="Times New Roman"/>
              <a:ea typeface="Times New Roman"/>
              <a:cs typeface="Times New Roman"/>
              <a:sym typeface="Times New Roman"/>
            </a:endParaRPr>
          </a:p>
          <a:p>
            <a:pPr indent="0" lvl="0" marL="0" rtl="0" algn="ctr">
              <a:lnSpc>
                <a:spcPct val="73000"/>
              </a:lnSpc>
              <a:spcBef>
                <a:spcPts val="1200"/>
              </a:spcBef>
              <a:spcAft>
                <a:spcPts val="0"/>
              </a:spcAft>
              <a:buClr>
                <a:srgbClr val="000000"/>
              </a:buClr>
              <a:buSzPts val="358"/>
              <a:buFont typeface="Arial"/>
              <a:buNone/>
            </a:pPr>
            <a:r>
              <a:t/>
            </a:r>
            <a:endParaRPr sz="1700">
              <a:solidFill>
                <a:srgbClr val="000000"/>
              </a:solidFill>
              <a:latin typeface="Times New Roman"/>
              <a:ea typeface="Times New Roman"/>
              <a:cs typeface="Times New Roman"/>
              <a:sym typeface="Times New Roman"/>
            </a:endParaRPr>
          </a:p>
          <a:p>
            <a:pPr indent="0" lvl="0" marL="0" rtl="0" algn="ctr">
              <a:lnSpc>
                <a:spcPct val="73000"/>
              </a:lnSpc>
              <a:spcBef>
                <a:spcPts val="1200"/>
              </a:spcBef>
              <a:spcAft>
                <a:spcPts val="0"/>
              </a:spcAft>
              <a:buClr>
                <a:srgbClr val="000000"/>
              </a:buClr>
              <a:buSzPts val="358"/>
              <a:buFont typeface="Arial"/>
              <a:buNone/>
            </a:pPr>
            <a:r>
              <a:rPr lang="en" sz="1700">
                <a:solidFill>
                  <a:srgbClr val="000000"/>
                </a:solidFill>
                <a:latin typeface="Times New Roman"/>
                <a:ea typeface="Times New Roman"/>
                <a:cs typeface="Times New Roman"/>
                <a:sym typeface="Times New Roman"/>
              </a:rPr>
              <a:t>Name of Student : Yogesh Kanwade</a:t>
            </a:r>
            <a:endParaRPr sz="1700">
              <a:solidFill>
                <a:srgbClr val="000000"/>
              </a:solidFill>
              <a:latin typeface="Times New Roman"/>
              <a:ea typeface="Times New Roman"/>
              <a:cs typeface="Times New Roman"/>
              <a:sym typeface="Times New Roman"/>
            </a:endParaRPr>
          </a:p>
          <a:p>
            <a:pPr indent="0" lvl="0" marL="0" rtl="0" algn="ctr">
              <a:lnSpc>
                <a:spcPct val="73000"/>
              </a:lnSpc>
              <a:spcBef>
                <a:spcPts val="1200"/>
              </a:spcBef>
              <a:spcAft>
                <a:spcPts val="0"/>
              </a:spcAft>
              <a:buClr>
                <a:srgbClr val="000000"/>
              </a:buClr>
              <a:buSzPts val="358"/>
              <a:buFont typeface="Arial"/>
              <a:buNone/>
            </a:pPr>
            <a:r>
              <a:t/>
            </a:r>
            <a:endParaRPr sz="1700">
              <a:solidFill>
                <a:srgbClr val="000000"/>
              </a:solidFill>
              <a:latin typeface="Times New Roman"/>
              <a:ea typeface="Times New Roman"/>
              <a:cs typeface="Times New Roman"/>
              <a:sym typeface="Times New Roman"/>
            </a:endParaRPr>
          </a:p>
          <a:p>
            <a:pPr indent="0" lvl="0" marL="0" rtl="0" algn="ctr">
              <a:lnSpc>
                <a:spcPct val="73000"/>
              </a:lnSpc>
              <a:spcBef>
                <a:spcPts val="1200"/>
              </a:spcBef>
              <a:spcAft>
                <a:spcPts val="0"/>
              </a:spcAft>
              <a:buSzPts val="358"/>
              <a:buNone/>
            </a:pPr>
            <a:r>
              <a:rPr lang="en" sz="1700">
                <a:solidFill>
                  <a:srgbClr val="000000"/>
                </a:solidFill>
                <a:latin typeface="Times New Roman"/>
                <a:ea typeface="Times New Roman"/>
                <a:cs typeface="Times New Roman"/>
                <a:sym typeface="Times New Roman"/>
              </a:rPr>
              <a:t>Class : TE2</a:t>
            </a:r>
            <a:endParaRPr sz="1700">
              <a:solidFill>
                <a:srgbClr val="000000"/>
              </a:solidFill>
              <a:latin typeface="Times New Roman"/>
              <a:ea typeface="Times New Roman"/>
              <a:cs typeface="Times New Roman"/>
              <a:sym typeface="Times New Roman"/>
            </a:endParaRPr>
          </a:p>
          <a:p>
            <a:pPr indent="457200" lvl="0" marL="1828800" rtl="0" algn="ctr">
              <a:lnSpc>
                <a:spcPct val="73000"/>
              </a:lnSpc>
              <a:spcBef>
                <a:spcPts val="1200"/>
              </a:spcBef>
              <a:spcAft>
                <a:spcPts val="0"/>
              </a:spcAft>
              <a:buSzPts val="358"/>
              <a:buNone/>
            </a:pPr>
            <a:r>
              <a:t/>
            </a:r>
            <a:endParaRPr sz="1700">
              <a:solidFill>
                <a:srgbClr val="000000"/>
              </a:solidFill>
              <a:latin typeface="Times New Roman"/>
              <a:ea typeface="Times New Roman"/>
              <a:cs typeface="Times New Roman"/>
              <a:sym typeface="Times New Roman"/>
            </a:endParaRPr>
          </a:p>
          <a:p>
            <a:pPr indent="0" lvl="0" marL="0" rtl="0" algn="ctr">
              <a:lnSpc>
                <a:spcPct val="73000"/>
              </a:lnSpc>
              <a:spcBef>
                <a:spcPts val="1200"/>
              </a:spcBef>
              <a:spcAft>
                <a:spcPts val="0"/>
              </a:spcAft>
              <a:buClr>
                <a:srgbClr val="000000"/>
              </a:buClr>
              <a:buSzPts val="358"/>
              <a:buFont typeface="Arial"/>
              <a:buNone/>
            </a:pPr>
            <a:r>
              <a:rPr lang="en" sz="1700">
                <a:solidFill>
                  <a:srgbClr val="000000"/>
                </a:solidFill>
                <a:latin typeface="Times New Roman"/>
                <a:ea typeface="Times New Roman"/>
                <a:cs typeface="Times New Roman"/>
                <a:sym typeface="Times New Roman"/>
              </a:rPr>
              <a:t>Roll No: TC229</a:t>
            </a:r>
            <a:endParaRPr sz="1700">
              <a:solidFill>
                <a:srgbClr val="000000"/>
              </a:solidFill>
              <a:latin typeface="Times New Roman"/>
              <a:ea typeface="Times New Roman"/>
              <a:cs typeface="Times New Roman"/>
              <a:sym typeface="Times New Roman"/>
            </a:endParaRPr>
          </a:p>
          <a:p>
            <a:pPr indent="0" lvl="0" marL="0" rtl="0" algn="ctr">
              <a:lnSpc>
                <a:spcPct val="73000"/>
              </a:lnSpc>
              <a:spcBef>
                <a:spcPts val="1200"/>
              </a:spcBef>
              <a:spcAft>
                <a:spcPts val="0"/>
              </a:spcAft>
              <a:buSzPts val="358"/>
              <a:buNone/>
            </a:pPr>
            <a:r>
              <a:t/>
            </a:r>
            <a:endParaRPr sz="1700">
              <a:solidFill>
                <a:srgbClr val="000000"/>
              </a:solidFill>
              <a:latin typeface="Times New Roman"/>
              <a:ea typeface="Times New Roman"/>
              <a:cs typeface="Times New Roman"/>
              <a:sym typeface="Times New Roman"/>
            </a:endParaRPr>
          </a:p>
          <a:p>
            <a:pPr indent="0" lvl="0" marL="0" rtl="0" algn="ctr">
              <a:lnSpc>
                <a:spcPct val="73000"/>
              </a:lnSpc>
              <a:spcBef>
                <a:spcPts val="1200"/>
              </a:spcBef>
              <a:spcAft>
                <a:spcPts val="1200"/>
              </a:spcAft>
              <a:buClr>
                <a:srgbClr val="000000"/>
              </a:buClr>
              <a:buSzPts val="358"/>
              <a:buFont typeface="Arial"/>
              <a:buNone/>
            </a:pPr>
            <a:r>
              <a:rPr lang="en" sz="1700">
                <a:solidFill>
                  <a:srgbClr val="000000"/>
                </a:solidFill>
                <a:latin typeface="Times New Roman"/>
                <a:ea typeface="Times New Roman"/>
                <a:cs typeface="Times New Roman"/>
                <a:sym typeface="Times New Roman"/>
              </a:rPr>
              <a:t>Guided by : Prof. Swarupa Deshpande</a:t>
            </a:r>
            <a:endParaRPr sz="1700">
              <a:solidFill>
                <a:srgbClr val="000000"/>
              </a:solidFill>
              <a:latin typeface="Times New Roman"/>
              <a:ea typeface="Times New Roman"/>
              <a:cs typeface="Times New Roman"/>
              <a:sym typeface="Times New Roman"/>
            </a:endParaRPr>
          </a:p>
        </p:txBody>
      </p:sp>
      <p:sp>
        <p:nvSpPr>
          <p:cNvPr id="69" name="Google Shape;69;p13"/>
          <p:cNvSpPr txBox="1"/>
          <p:nvPr/>
        </p:nvSpPr>
        <p:spPr>
          <a:xfrm>
            <a:off x="1620750" y="106363"/>
            <a:ext cx="6468300" cy="874200"/>
          </a:xfrm>
          <a:prstGeom prst="rect">
            <a:avLst/>
          </a:prstGeom>
          <a:noFill/>
          <a:ln>
            <a:noFill/>
          </a:ln>
        </p:spPr>
        <p:txBody>
          <a:bodyPr anchorCtr="0" anchor="ctr" bIns="0" lIns="0" spcFirstLastPara="1" rIns="0" wrap="square" tIns="39225">
            <a:noAutofit/>
          </a:bodyPr>
          <a:lstStyle/>
          <a:p>
            <a:pPr indent="0" lvl="0" marL="0" rtl="0" algn="ctr">
              <a:lnSpc>
                <a:spcPct val="93000"/>
              </a:lnSpc>
              <a:spcBef>
                <a:spcPts val="0"/>
              </a:spcBef>
              <a:spcAft>
                <a:spcPts val="0"/>
              </a:spcAft>
              <a:buNone/>
            </a:pPr>
            <a:r>
              <a:rPr b="1" lang="en" sz="2500">
                <a:solidFill>
                  <a:srgbClr val="FF3333"/>
                </a:solidFill>
              </a:rPr>
              <a:t>Marathwada Mitra Mandal's College of Engineering, Pune</a:t>
            </a:r>
            <a:endParaRPr sz="4100"/>
          </a:p>
        </p:txBody>
      </p:sp>
      <p:pic>
        <p:nvPicPr>
          <p:cNvPr id="70" name="Google Shape;70;p13"/>
          <p:cNvPicPr preferRelativeResize="0"/>
          <p:nvPr/>
        </p:nvPicPr>
        <p:blipFill rotWithShape="1">
          <a:blip r:embed="rId3">
            <a:alphaModFix/>
          </a:blip>
          <a:srcRect b="0" l="0" r="0" t="0"/>
          <a:stretch/>
        </p:blipFill>
        <p:spPr>
          <a:xfrm>
            <a:off x="53100" y="73025"/>
            <a:ext cx="784250" cy="940875"/>
          </a:xfrm>
          <a:prstGeom prst="rect">
            <a:avLst/>
          </a:prstGeom>
          <a:noFill/>
          <a:ln>
            <a:noFill/>
          </a:ln>
        </p:spPr>
      </p:pic>
      <p:cxnSp>
        <p:nvCxnSpPr>
          <p:cNvPr id="71" name="Google Shape;71;p13"/>
          <p:cNvCxnSpPr/>
          <p:nvPr/>
        </p:nvCxnSpPr>
        <p:spPr>
          <a:xfrm flipH="1" rot="10800000">
            <a:off x="902900" y="1191625"/>
            <a:ext cx="7311900" cy="14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1A1A1A"/>
                </a:solidFill>
                <a:latin typeface="Arial"/>
                <a:ea typeface="Arial"/>
                <a:cs typeface="Arial"/>
                <a:sym typeface="Arial"/>
              </a:rPr>
              <a:t>Software Used</a:t>
            </a:r>
            <a:endParaRPr>
              <a:solidFill>
                <a:srgbClr val="1A1A1A"/>
              </a:solidFill>
              <a:latin typeface="Arial"/>
              <a:ea typeface="Arial"/>
              <a:cs typeface="Arial"/>
              <a:sym typeface="Arial"/>
            </a:endParaRPr>
          </a:p>
        </p:txBody>
      </p:sp>
      <p:sp>
        <p:nvSpPr>
          <p:cNvPr id="137" name="Google Shape;137;p22"/>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1A1A1A"/>
              </a:buClr>
              <a:buSzPts val="1400"/>
              <a:buFont typeface="Times New Roman"/>
              <a:buChar char="●"/>
            </a:pPr>
            <a:r>
              <a:rPr lang="en" sz="1400">
                <a:solidFill>
                  <a:srgbClr val="1A1A1A"/>
                </a:solidFill>
                <a:latin typeface="Times New Roman"/>
                <a:ea typeface="Times New Roman"/>
                <a:cs typeface="Times New Roman"/>
                <a:sym typeface="Times New Roman"/>
              </a:rPr>
              <a:t>Kaggle</a:t>
            </a:r>
            <a:endParaRPr sz="1400">
              <a:solidFill>
                <a:srgbClr val="1A1A1A"/>
              </a:solidFill>
              <a:latin typeface="Times New Roman"/>
              <a:ea typeface="Times New Roman"/>
              <a:cs typeface="Times New Roman"/>
              <a:sym typeface="Times New Roman"/>
            </a:endParaRPr>
          </a:p>
          <a:p>
            <a:pPr indent="-317500" lvl="0" marL="457200" rtl="0" algn="l">
              <a:spcBef>
                <a:spcPts val="0"/>
              </a:spcBef>
              <a:spcAft>
                <a:spcPts val="0"/>
              </a:spcAft>
              <a:buClr>
                <a:srgbClr val="1A1A1A"/>
              </a:buClr>
              <a:buSzPts val="1400"/>
              <a:buFont typeface="Times New Roman"/>
              <a:buChar char="●"/>
            </a:pPr>
            <a:r>
              <a:rPr lang="en" sz="1400">
                <a:solidFill>
                  <a:srgbClr val="1A1A1A"/>
                </a:solidFill>
                <a:latin typeface="Times New Roman"/>
                <a:ea typeface="Times New Roman"/>
                <a:cs typeface="Times New Roman"/>
                <a:sym typeface="Times New Roman"/>
              </a:rPr>
              <a:t>NumPy</a:t>
            </a:r>
            <a:endParaRPr sz="1400">
              <a:solidFill>
                <a:srgbClr val="1A1A1A"/>
              </a:solidFill>
              <a:latin typeface="Times New Roman"/>
              <a:ea typeface="Times New Roman"/>
              <a:cs typeface="Times New Roman"/>
              <a:sym typeface="Times New Roman"/>
            </a:endParaRPr>
          </a:p>
          <a:p>
            <a:pPr indent="-317500" lvl="0" marL="457200" rtl="0" algn="l">
              <a:spcBef>
                <a:spcPts val="0"/>
              </a:spcBef>
              <a:spcAft>
                <a:spcPts val="0"/>
              </a:spcAft>
              <a:buClr>
                <a:srgbClr val="1A1A1A"/>
              </a:buClr>
              <a:buSzPts val="1400"/>
              <a:buFont typeface="Times New Roman"/>
              <a:buChar char="●"/>
            </a:pPr>
            <a:r>
              <a:rPr lang="en" sz="1400">
                <a:solidFill>
                  <a:srgbClr val="1A1A1A"/>
                </a:solidFill>
                <a:latin typeface="Times New Roman"/>
                <a:ea typeface="Times New Roman"/>
                <a:cs typeface="Times New Roman"/>
                <a:sym typeface="Times New Roman"/>
              </a:rPr>
              <a:t>Pandas</a:t>
            </a:r>
            <a:endParaRPr sz="1400">
              <a:solidFill>
                <a:srgbClr val="1A1A1A"/>
              </a:solidFill>
              <a:latin typeface="Times New Roman"/>
              <a:ea typeface="Times New Roman"/>
              <a:cs typeface="Times New Roman"/>
              <a:sym typeface="Times New Roman"/>
            </a:endParaRPr>
          </a:p>
          <a:p>
            <a:pPr indent="-317500" lvl="0" marL="457200" rtl="0" algn="l">
              <a:spcBef>
                <a:spcPts val="0"/>
              </a:spcBef>
              <a:spcAft>
                <a:spcPts val="0"/>
              </a:spcAft>
              <a:buClr>
                <a:srgbClr val="1A1A1A"/>
              </a:buClr>
              <a:buSzPts val="1400"/>
              <a:buFont typeface="Times New Roman"/>
              <a:buChar char="●"/>
            </a:pPr>
            <a:r>
              <a:rPr lang="en" sz="1400">
                <a:solidFill>
                  <a:srgbClr val="1A1A1A"/>
                </a:solidFill>
                <a:latin typeface="Times New Roman"/>
                <a:ea typeface="Times New Roman"/>
                <a:cs typeface="Times New Roman"/>
                <a:sym typeface="Times New Roman"/>
              </a:rPr>
              <a:t>Matplotlib</a:t>
            </a:r>
            <a:endParaRPr sz="1400">
              <a:solidFill>
                <a:srgbClr val="1A1A1A"/>
              </a:solidFill>
              <a:latin typeface="Times New Roman"/>
              <a:ea typeface="Times New Roman"/>
              <a:cs typeface="Times New Roman"/>
              <a:sym typeface="Times New Roman"/>
            </a:endParaRPr>
          </a:p>
          <a:p>
            <a:pPr indent="-317500" lvl="0" marL="457200" rtl="0" algn="l">
              <a:spcBef>
                <a:spcPts val="0"/>
              </a:spcBef>
              <a:spcAft>
                <a:spcPts val="0"/>
              </a:spcAft>
              <a:buClr>
                <a:srgbClr val="1A1A1A"/>
              </a:buClr>
              <a:buSzPts val="1400"/>
              <a:buFont typeface="Times New Roman"/>
              <a:buChar char="●"/>
            </a:pPr>
            <a:r>
              <a:rPr lang="en" sz="1400">
                <a:solidFill>
                  <a:srgbClr val="1A1A1A"/>
                </a:solidFill>
                <a:latin typeface="Times New Roman"/>
                <a:ea typeface="Times New Roman"/>
                <a:cs typeface="Times New Roman"/>
                <a:sym typeface="Times New Roman"/>
              </a:rPr>
              <a:t>Keras</a:t>
            </a:r>
            <a:endParaRPr sz="1400">
              <a:solidFill>
                <a:srgbClr val="1A1A1A"/>
              </a:solidFill>
              <a:latin typeface="Times New Roman"/>
              <a:ea typeface="Times New Roman"/>
              <a:cs typeface="Times New Roman"/>
              <a:sym typeface="Times New Roman"/>
            </a:endParaRPr>
          </a:p>
          <a:p>
            <a:pPr indent="-317500" lvl="0" marL="457200" rtl="0" algn="l">
              <a:spcBef>
                <a:spcPts val="0"/>
              </a:spcBef>
              <a:spcAft>
                <a:spcPts val="0"/>
              </a:spcAft>
              <a:buClr>
                <a:srgbClr val="1A1A1A"/>
              </a:buClr>
              <a:buSzPts val="1400"/>
              <a:buFont typeface="Times New Roman"/>
              <a:buChar char="●"/>
            </a:pPr>
            <a:r>
              <a:rPr lang="en" sz="1400">
                <a:solidFill>
                  <a:srgbClr val="1A1A1A"/>
                </a:solidFill>
                <a:latin typeface="Times New Roman"/>
                <a:ea typeface="Times New Roman"/>
                <a:cs typeface="Times New Roman"/>
                <a:sym typeface="Times New Roman"/>
              </a:rPr>
              <a:t>Tensorflow </a:t>
            </a:r>
            <a:endParaRPr sz="1400">
              <a:solidFill>
                <a:srgbClr val="1A1A1A"/>
              </a:solidFill>
              <a:latin typeface="Times New Roman"/>
              <a:ea typeface="Times New Roman"/>
              <a:cs typeface="Times New Roman"/>
              <a:sym typeface="Times New Roman"/>
            </a:endParaRPr>
          </a:p>
        </p:txBody>
      </p:sp>
      <p:sp>
        <p:nvSpPr>
          <p:cNvPr id="138" name="Google Shape;138;p22"/>
          <p:cNvSpPr/>
          <p:nvPr/>
        </p:nvSpPr>
        <p:spPr>
          <a:xfrm>
            <a:off x="374125" y="1044725"/>
            <a:ext cx="444600" cy="1905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22"/>
          <p:cNvCxnSpPr/>
          <p:nvPr/>
        </p:nvCxnSpPr>
        <p:spPr>
          <a:xfrm flipH="1" rot="10800000">
            <a:off x="916050" y="902275"/>
            <a:ext cx="7311900" cy="14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solidFill>
                  <a:srgbClr val="1A1A1A"/>
                </a:solidFill>
                <a:latin typeface="Arial"/>
                <a:ea typeface="Arial"/>
                <a:cs typeface="Arial"/>
                <a:sym typeface="Arial"/>
              </a:rPr>
              <a:t>Proposed Technology</a:t>
            </a:r>
            <a:endParaRPr sz="2500">
              <a:solidFill>
                <a:srgbClr val="1A1A1A"/>
              </a:solidFill>
              <a:latin typeface="Arial"/>
              <a:ea typeface="Arial"/>
              <a:cs typeface="Arial"/>
              <a:sym typeface="Arial"/>
            </a:endParaRPr>
          </a:p>
        </p:txBody>
      </p:sp>
      <p:sp>
        <p:nvSpPr>
          <p:cNvPr id="145" name="Google Shape;145;p23"/>
          <p:cNvSpPr txBox="1"/>
          <p:nvPr>
            <p:ph idx="1" type="body"/>
          </p:nvPr>
        </p:nvSpPr>
        <p:spPr>
          <a:xfrm>
            <a:off x="311700" y="1185325"/>
            <a:ext cx="8520600" cy="3690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1A1A1A"/>
              </a:buClr>
              <a:buSzPts val="1400"/>
              <a:buFont typeface="Times New Roman"/>
              <a:buChar char="●"/>
            </a:pPr>
            <a:r>
              <a:rPr lang="en" sz="1400">
                <a:solidFill>
                  <a:srgbClr val="000000"/>
                </a:solidFill>
                <a:latin typeface="Times New Roman"/>
                <a:ea typeface="Times New Roman"/>
                <a:cs typeface="Times New Roman"/>
                <a:sym typeface="Times New Roman"/>
              </a:rPr>
              <a:t>Unique labels for train are:  ['apple' 'banana' 'mixed' 'orange']</a:t>
            </a:r>
            <a:endParaRPr sz="14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400">
                <a:solidFill>
                  <a:srgbClr val="000000"/>
                </a:solidFill>
                <a:latin typeface="Times New Roman"/>
                <a:ea typeface="Times New Roman"/>
                <a:cs typeface="Times New Roman"/>
                <a:sym typeface="Times New Roman"/>
              </a:rPr>
              <a:t>Number of jpg images in train are:  240</a:t>
            </a:r>
            <a:endParaRPr sz="1400">
              <a:solidFill>
                <a:srgbClr val="000000"/>
              </a:solidFill>
              <a:latin typeface="Times New Roman"/>
              <a:ea typeface="Times New Roman"/>
              <a:cs typeface="Times New Roman"/>
              <a:sym typeface="Times New Roman"/>
            </a:endParaRPr>
          </a:p>
          <a:p>
            <a:pPr indent="-317500" lvl="0" marL="457200" rtl="0" algn="l">
              <a:spcBef>
                <a:spcPts val="1200"/>
              </a:spcBef>
              <a:spcAft>
                <a:spcPts val="0"/>
              </a:spcAft>
              <a:buClr>
                <a:srgbClr val="1A1A1A"/>
              </a:buClr>
              <a:buSzPts val="1400"/>
              <a:buFont typeface="Times New Roman"/>
              <a:buChar char="●"/>
            </a:pPr>
            <a:r>
              <a:rPr lang="en" sz="1400">
                <a:solidFill>
                  <a:srgbClr val="000000"/>
                </a:solidFill>
                <a:latin typeface="Times New Roman"/>
                <a:ea typeface="Times New Roman"/>
                <a:cs typeface="Times New Roman"/>
                <a:sym typeface="Times New Roman"/>
              </a:rPr>
              <a:t>Unique labels are for test are:  ['apple' 'banana' 'mixed' 'orange']</a:t>
            </a:r>
            <a:endParaRPr sz="14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400">
                <a:solidFill>
                  <a:srgbClr val="000000"/>
                </a:solidFill>
                <a:latin typeface="Times New Roman"/>
                <a:ea typeface="Times New Roman"/>
                <a:cs typeface="Times New Roman"/>
                <a:sym typeface="Times New Roman"/>
              </a:rPr>
              <a:t>Number of jpg images for train are:  60</a:t>
            </a:r>
            <a:r>
              <a:rPr lang="en" sz="1400">
                <a:solidFill>
                  <a:srgbClr val="1A1A1A"/>
                </a:solidFill>
                <a:latin typeface="Times New Roman"/>
                <a:ea typeface="Times New Roman"/>
                <a:cs typeface="Times New Roman"/>
                <a:sym typeface="Times New Roman"/>
              </a:rPr>
              <a:t> </a:t>
            </a:r>
            <a:endParaRPr sz="1400">
              <a:solidFill>
                <a:srgbClr val="1A1A1A"/>
              </a:solidFill>
              <a:latin typeface="Times New Roman"/>
              <a:ea typeface="Times New Roman"/>
              <a:cs typeface="Times New Roman"/>
              <a:sym typeface="Times New Roman"/>
            </a:endParaRPr>
          </a:p>
          <a:p>
            <a:pPr indent="-317500" lvl="0" marL="457200" rtl="0" algn="l">
              <a:spcBef>
                <a:spcPts val="1200"/>
              </a:spcBef>
              <a:spcAft>
                <a:spcPts val="0"/>
              </a:spcAft>
              <a:buClr>
                <a:srgbClr val="1A1A1A"/>
              </a:buClr>
              <a:buSzPts val="1400"/>
              <a:buFont typeface="Times New Roman"/>
              <a:buChar char="●"/>
            </a:pPr>
            <a:r>
              <a:rPr lang="en" sz="1400">
                <a:solidFill>
                  <a:srgbClr val="000000"/>
                </a:solidFill>
                <a:latin typeface="Times New Roman"/>
                <a:ea typeface="Times New Roman"/>
                <a:cs typeface="Times New Roman"/>
                <a:sym typeface="Times New Roman"/>
              </a:rPr>
              <a:t>X_train shape:  (240, 50, 50, 3)</a:t>
            </a:r>
            <a:endParaRPr sz="14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400">
                <a:solidFill>
                  <a:srgbClr val="000000"/>
                </a:solidFill>
                <a:latin typeface="Times New Roman"/>
                <a:ea typeface="Times New Roman"/>
                <a:cs typeface="Times New Roman"/>
                <a:sym typeface="Times New Roman"/>
              </a:rPr>
              <a:t>X_test shape:  (60, 50, 50, 3)</a:t>
            </a:r>
            <a:endParaRPr sz="1400">
              <a:solidFill>
                <a:srgbClr val="000000"/>
              </a:solidFill>
              <a:latin typeface="Times New Roman"/>
              <a:ea typeface="Times New Roman"/>
              <a:cs typeface="Times New Roman"/>
              <a:sym typeface="Times New Roman"/>
            </a:endParaRPr>
          </a:p>
          <a:p>
            <a:pPr indent="-317500" lvl="0" marL="457200" rtl="0" algn="l">
              <a:spcBef>
                <a:spcPts val="1200"/>
              </a:spcBef>
              <a:spcAft>
                <a:spcPts val="0"/>
              </a:spcAft>
              <a:buClr>
                <a:srgbClr val="1A1A1A"/>
              </a:buClr>
              <a:buSzPts val="1400"/>
              <a:buFont typeface="Times New Roman"/>
              <a:buChar char="●"/>
            </a:pPr>
            <a:r>
              <a:rPr lang="en" sz="1400">
                <a:solidFill>
                  <a:srgbClr val="000000"/>
                </a:solidFill>
                <a:latin typeface="Times New Roman"/>
                <a:ea typeface="Times New Roman"/>
                <a:cs typeface="Times New Roman"/>
                <a:sym typeface="Times New Roman"/>
              </a:rPr>
              <a:t>y_train shape:  (240, 4)</a:t>
            </a:r>
            <a:endParaRPr sz="1400">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rPr lang="en" sz="1400">
                <a:solidFill>
                  <a:srgbClr val="000000"/>
                </a:solidFill>
                <a:latin typeface="Times New Roman"/>
                <a:ea typeface="Times New Roman"/>
                <a:cs typeface="Times New Roman"/>
                <a:sym typeface="Times New Roman"/>
              </a:rPr>
              <a:t>y_test shape:  (60, 4)</a:t>
            </a:r>
            <a:endParaRPr sz="1400">
              <a:solidFill>
                <a:srgbClr val="1A1A1A"/>
              </a:solidFill>
              <a:latin typeface="Times New Roman"/>
              <a:ea typeface="Times New Roman"/>
              <a:cs typeface="Times New Roman"/>
              <a:sym typeface="Times New Roman"/>
            </a:endParaRPr>
          </a:p>
        </p:txBody>
      </p:sp>
      <p:cxnSp>
        <p:nvCxnSpPr>
          <p:cNvPr id="146" name="Google Shape;146;p23"/>
          <p:cNvCxnSpPr/>
          <p:nvPr/>
        </p:nvCxnSpPr>
        <p:spPr>
          <a:xfrm flipH="1" rot="10800000">
            <a:off x="916050" y="907150"/>
            <a:ext cx="7311900" cy="14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4"/>
          <p:cNvPicPr preferRelativeResize="0"/>
          <p:nvPr/>
        </p:nvPicPr>
        <p:blipFill>
          <a:blip r:embed="rId3">
            <a:alphaModFix/>
          </a:blip>
          <a:stretch>
            <a:fillRect/>
          </a:stretch>
        </p:blipFill>
        <p:spPr>
          <a:xfrm>
            <a:off x="337900" y="1590375"/>
            <a:ext cx="8468200" cy="2536875"/>
          </a:xfrm>
          <a:prstGeom prst="rect">
            <a:avLst/>
          </a:prstGeom>
          <a:noFill/>
          <a:ln cap="flat" cmpd="sng" w="9525">
            <a:solidFill>
              <a:schemeClr val="dk2"/>
            </a:solidFill>
            <a:prstDash val="solid"/>
            <a:round/>
            <a:headEnd len="sm" w="sm" type="none"/>
            <a:tailEnd len="sm" w="sm" type="none"/>
          </a:ln>
          <a:effectLst>
            <a:outerShdw blurRad="100013" rotWithShape="0" algn="bl" dir="2280000" dist="28575">
              <a:srgbClr val="000000">
                <a:alpha val="62000"/>
              </a:srgbClr>
            </a:outerShdw>
          </a:effectLst>
        </p:spPr>
      </p:pic>
      <p:sp>
        <p:nvSpPr>
          <p:cNvPr id="152" name="Google Shape;152;p24"/>
          <p:cNvSpPr txBox="1"/>
          <p:nvPr>
            <p:ph type="title"/>
          </p:nvPr>
        </p:nvSpPr>
        <p:spPr>
          <a:xfrm>
            <a:off x="311700" y="186075"/>
            <a:ext cx="8520600" cy="64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600">
                <a:solidFill>
                  <a:schemeClr val="dk2"/>
                </a:solidFill>
                <a:latin typeface="Arial"/>
                <a:ea typeface="Arial"/>
                <a:cs typeface="Arial"/>
                <a:sym typeface="Arial"/>
              </a:rPr>
              <a:t>System Architecture</a:t>
            </a:r>
            <a:endParaRPr sz="2600">
              <a:solidFill>
                <a:schemeClr val="dk2"/>
              </a:solidFill>
              <a:latin typeface="Arial"/>
              <a:ea typeface="Arial"/>
              <a:cs typeface="Arial"/>
              <a:sym typeface="Arial"/>
            </a:endParaRPr>
          </a:p>
        </p:txBody>
      </p:sp>
      <p:cxnSp>
        <p:nvCxnSpPr>
          <p:cNvPr id="153" name="Google Shape;153;p24"/>
          <p:cNvCxnSpPr/>
          <p:nvPr/>
        </p:nvCxnSpPr>
        <p:spPr>
          <a:xfrm flipH="1" rot="10800000">
            <a:off x="916050" y="698850"/>
            <a:ext cx="7311900" cy="14700"/>
          </a:xfrm>
          <a:prstGeom prst="straightConnector1">
            <a:avLst/>
          </a:prstGeom>
          <a:noFill/>
          <a:ln cap="flat" cmpd="sng" w="9525">
            <a:solidFill>
              <a:schemeClr val="dk2"/>
            </a:solidFill>
            <a:prstDash val="solid"/>
            <a:round/>
            <a:headEnd len="med" w="med" type="oval"/>
            <a:tailEnd len="med" w="med" type="oval"/>
          </a:ln>
        </p:spPr>
      </p:cxnSp>
      <p:sp>
        <p:nvSpPr>
          <p:cNvPr id="154" name="Google Shape;154;p24"/>
          <p:cNvSpPr txBox="1"/>
          <p:nvPr/>
        </p:nvSpPr>
        <p:spPr>
          <a:xfrm>
            <a:off x="2479800" y="4235925"/>
            <a:ext cx="4184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Times New Roman"/>
                <a:ea typeface="Times New Roman"/>
                <a:cs typeface="Times New Roman"/>
                <a:sym typeface="Times New Roman"/>
              </a:rPr>
              <a:t>Fig. Convolutional Neural Network</a:t>
            </a:r>
            <a:endParaRPr sz="11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5"/>
          <p:cNvPicPr preferRelativeResize="0"/>
          <p:nvPr/>
        </p:nvPicPr>
        <p:blipFill>
          <a:blip r:embed="rId3">
            <a:alphaModFix/>
          </a:blip>
          <a:stretch>
            <a:fillRect/>
          </a:stretch>
        </p:blipFill>
        <p:spPr>
          <a:xfrm>
            <a:off x="630900" y="690300"/>
            <a:ext cx="7882202" cy="416542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2000"/>
              </a:srgbClr>
            </a:outerShdw>
          </a:effectLst>
        </p:spPr>
      </p:pic>
      <p:sp>
        <p:nvSpPr>
          <p:cNvPr id="160" name="Google Shape;160;p25"/>
          <p:cNvSpPr txBox="1"/>
          <p:nvPr/>
        </p:nvSpPr>
        <p:spPr>
          <a:xfrm>
            <a:off x="2539950" y="228600"/>
            <a:ext cx="4064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t>Results </a:t>
            </a:r>
            <a:endParaRPr b="1"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05750" y="1834350"/>
            <a:ext cx="3132600" cy="800100"/>
          </a:xfrm>
          <a:prstGeom prst="rect">
            <a:avLst/>
          </a:prstGeom>
          <a:ln cap="flat" cmpd="sng" w="9525">
            <a:solidFill>
              <a:srgbClr val="EFEFEF"/>
            </a:solidFill>
            <a:prstDash val="solid"/>
            <a:round/>
            <a:headEnd len="sm" w="sm" type="none"/>
            <a:tailEnd len="sm" w="sm" type="none"/>
          </a:ln>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000"/>
              <a:t>     </a:t>
            </a:r>
            <a:r>
              <a:rPr lang="en" sz="4000">
                <a:latin typeface="Arial"/>
                <a:ea typeface="Arial"/>
                <a:cs typeface="Arial"/>
                <a:sym typeface="Arial"/>
              </a:rPr>
              <a:t>  </a:t>
            </a:r>
            <a:r>
              <a:rPr lang="en" sz="4000">
                <a:solidFill>
                  <a:schemeClr val="dk2"/>
                </a:solidFill>
                <a:latin typeface="Arial"/>
                <a:ea typeface="Arial"/>
                <a:cs typeface="Arial"/>
                <a:sym typeface="Arial"/>
              </a:rPr>
              <a:t>Applications</a:t>
            </a:r>
            <a:endParaRPr sz="4000">
              <a:solidFill>
                <a:schemeClr val="dk2"/>
              </a:solidFill>
              <a:latin typeface="Arial"/>
              <a:ea typeface="Arial"/>
              <a:cs typeface="Arial"/>
              <a:sym typeface="Arial"/>
            </a:endParaRPr>
          </a:p>
        </p:txBody>
      </p:sp>
      <p:sp>
        <p:nvSpPr>
          <p:cNvPr id="166" name="Google Shape;166;p26"/>
          <p:cNvSpPr txBox="1"/>
          <p:nvPr>
            <p:ph idx="2" type="body"/>
          </p:nvPr>
        </p:nvSpPr>
        <p:spPr>
          <a:xfrm>
            <a:off x="4655050" y="1464175"/>
            <a:ext cx="4137000" cy="212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spcBef>
                <a:spcPts val="1200"/>
              </a:spcBef>
              <a:spcAft>
                <a:spcPts val="0"/>
              </a:spcAft>
              <a:buSzPts val="1400"/>
              <a:buFont typeface="Times New Roman"/>
              <a:buChar char="●"/>
            </a:pPr>
            <a:r>
              <a:rPr lang="en" sz="1400">
                <a:latin typeface="Times New Roman"/>
                <a:ea typeface="Times New Roman"/>
                <a:cs typeface="Times New Roman"/>
                <a:sym typeface="Times New Roman"/>
              </a:rPr>
              <a:t>Use in supermarkets and retail stores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Integrating into Augmented Reality</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Developing a mobile application</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Educational usage</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Agricultural applications</a:t>
            </a:r>
            <a:endParaRPr sz="1400">
              <a:latin typeface="Times New Roman"/>
              <a:ea typeface="Times New Roman"/>
              <a:cs typeface="Times New Roman"/>
              <a:sym typeface="Times New Roman"/>
            </a:endParaRPr>
          </a:p>
          <a:p>
            <a:pPr indent="0" lvl="0" marL="457200" rtl="0" algn="l">
              <a:spcBef>
                <a:spcPts val="1200"/>
              </a:spcBef>
              <a:spcAft>
                <a:spcPts val="1200"/>
              </a:spcAft>
              <a:buNone/>
            </a:pPr>
            <a:r>
              <a:t/>
            </a:r>
            <a:endParaRPr sz="1400">
              <a:latin typeface="Times New Roman"/>
              <a:ea typeface="Times New Roman"/>
              <a:cs typeface="Times New Roman"/>
              <a:sym typeface="Times New Roman"/>
            </a:endParaRPr>
          </a:p>
        </p:txBody>
      </p:sp>
      <p:cxnSp>
        <p:nvCxnSpPr>
          <p:cNvPr id="167" name="Google Shape;167;p26"/>
          <p:cNvCxnSpPr/>
          <p:nvPr/>
        </p:nvCxnSpPr>
        <p:spPr>
          <a:xfrm flipH="1" rot="10800000">
            <a:off x="508200" y="2568875"/>
            <a:ext cx="3527700" cy="6900"/>
          </a:xfrm>
          <a:prstGeom prst="straightConnector1">
            <a:avLst/>
          </a:prstGeom>
          <a:noFill/>
          <a:ln cap="flat" cmpd="sng" w="9525">
            <a:solidFill>
              <a:schemeClr val="dk2"/>
            </a:solidFill>
            <a:prstDash val="solid"/>
            <a:round/>
            <a:headEnd len="med" w="med" type="oval"/>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solidFill>
                  <a:schemeClr val="dk2"/>
                </a:solidFill>
                <a:latin typeface="Arial"/>
                <a:ea typeface="Arial"/>
                <a:cs typeface="Arial"/>
                <a:sym typeface="Arial"/>
              </a:rPr>
              <a:t>Conclusion</a:t>
            </a:r>
            <a:endParaRPr sz="2500">
              <a:solidFill>
                <a:schemeClr val="dk2"/>
              </a:solidFill>
              <a:latin typeface="Arial"/>
              <a:ea typeface="Arial"/>
              <a:cs typeface="Arial"/>
              <a:sym typeface="Arial"/>
            </a:endParaRPr>
          </a:p>
        </p:txBody>
      </p:sp>
      <p:sp>
        <p:nvSpPr>
          <p:cNvPr id="173" name="Google Shape;173;p27"/>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400">
                <a:solidFill>
                  <a:schemeClr val="dk2"/>
                </a:solidFill>
                <a:latin typeface="Times New Roman"/>
                <a:ea typeface="Times New Roman"/>
                <a:cs typeface="Times New Roman"/>
                <a:sym typeface="Times New Roman"/>
              </a:rPr>
              <a:t>Use of computer aided programs has been increased across all fields and one such </a:t>
            </a:r>
            <a:r>
              <a:rPr lang="en" sz="1400">
                <a:solidFill>
                  <a:schemeClr val="dk2"/>
                </a:solidFill>
                <a:latin typeface="Times New Roman"/>
                <a:ea typeface="Times New Roman"/>
                <a:cs typeface="Times New Roman"/>
                <a:sym typeface="Times New Roman"/>
              </a:rPr>
              <a:t>field</a:t>
            </a:r>
            <a:r>
              <a:rPr lang="en" sz="1400">
                <a:solidFill>
                  <a:schemeClr val="dk2"/>
                </a:solidFill>
                <a:latin typeface="Times New Roman"/>
                <a:ea typeface="Times New Roman"/>
                <a:cs typeface="Times New Roman"/>
                <a:sym typeface="Times New Roman"/>
              </a:rPr>
              <a:t> is agriculture. Through implementation of machine learning algorithms task of fruit classification can be automated such that it requires minimum human effort. This would </a:t>
            </a:r>
            <a:r>
              <a:rPr lang="en" sz="1400">
                <a:solidFill>
                  <a:schemeClr val="dk2"/>
                </a:solidFill>
                <a:latin typeface="Times New Roman"/>
                <a:ea typeface="Times New Roman"/>
                <a:cs typeface="Times New Roman"/>
                <a:sym typeface="Times New Roman"/>
              </a:rPr>
              <a:t>truly</a:t>
            </a:r>
            <a:r>
              <a:rPr lang="en" sz="1400">
                <a:solidFill>
                  <a:schemeClr val="dk2"/>
                </a:solidFill>
                <a:latin typeface="Times New Roman"/>
                <a:ea typeface="Times New Roman"/>
                <a:cs typeface="Times New Roman"/>
                <a:sym typeface="Times New Roman"/>
              </a:rPr>
              <a:t> be a step towards smart agriculture. Using a convolutional neural network for classification gives satisfactory results which need to be improved upon. However </a:t>
            </a:r>
            <a:r>
              <a:rPr lang="en" sz="1400">
                <a:solidFill>
                  <a:schemeClr val="dk2"/>
                </a:solidFill>
                <a:latin typeface="Times New Roman"/>
                <a:ea typeface="Times New Roman"/>
                <a:cs typeface="Times New Roman"/>
                <a:sym typeface="Times New Roman"/>
              </a:rPr>
              <a:t>there</a:t>
            </a:r>
            <a:r>
              <a:rPr lang="en" sz="1400">
                <a:solidFill>
                  <a:schemeClr val="dk2"/>
                </a:solidFill>
                <a:latin typeface="Times New Roman"/>
                <a:ea typeface="Times New Roman"/>
                <a:cs typeface="Times New Roman"/>
                <a:sym typeface="Times New Roman"/>
              </a:rPr>
              <a:t> are certain points that may limit its implementation on a large scale. </a:t>
            </a:r>
            <a:endParaRPr sz="1400">
              <a:solidFill>
                <a:schemeClr val="dk2"/>
              </a:solidFill>
              <a:latin typeface="Times New Roman"/>
              <a:ea typeface="Times New Roman"/>
              <a:cs typeface="Times New Roman"/>
              <a:sym typeface="Times New Roman"/>
            </a:endParaRPr>
          </a:p>
        </p:txBody>
      </p:sp>
      <p:cxnSp>
        <p:nvCxnSpPr>
          <p:cNvPr id="174" name="Google Shape;174;p27"/>
          <p:cNvCxnSpPr/>
          <p:nvPr/>
        </p:nvCxnSpPr>
        <p:spPr>
          <a:xfrm flipH="1" rot="10800000">
            <a:off x="916050" y="811725"/>
            <a:ext cx="7311900" cy="14700"/>
          </a:xfrm>
          <a:prstGeom prst="straightConnector1">
            <a:avLst/>
          </a:prstGeom>
          <a:noFill/>
          <a:ln cap="flat" cmpd="sng" w="9525">
            <a:solidFill>
              <a:schemeClr val="dk2"/>
            </a:solidFill>
            <a:prstDash val="solid"/>
            <a:round/>
            <a:headEnd len="med" w="med" type="oval"/>
            <a:tailEnd len="med" w="med" type="oval"/>
          </a:ln>
        </p:spPr>
      </p:cxnSp>
      <p:sp>
        <p:nvSpPr>
          <p:cNvPr id="175" name="Google Shape;175;p27"/>
          <p:cNvSpPr/>
          <p:nvPr/>
        </p:nvSpPr>
        <p:spPr>
          <a:xfrm>
            <a:off x="374125" y="1044725"/>
            <a:ext cx="444600" cy="1905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solidFill>
                  <a:schemeClr val="dk2"/>
                </a:solidFill>
                <a:latin typeface="Arial"/>
                <a:ea typeface="Arial"/>
                <a:cs typeface="Arial"/>
                <a:sym typeface="Arial"/>
              </a:rPr>
              <a:t>Future Work</a:t>
            </a:r>
            <a:endParaRPr sz="2500">
              <a:solidFill>
                <a:schemeClr val="dk2"/>
              </a:solidFill>
              <a:latin typeface="Arial"/>
              <a:ea typeface="Arial"/>
              <a:cs typeface="Arial"/>
              <a:sym typeface="Arial"/>
            </a:endParaRPr>
          </a:p>
        </p:txBody>
      </p:sp>
      <p:sp>
        <p:nvSpPr>
          <p:cNvPr id="181" name="Google Shape;181;p28"/>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400">
                <a:solidFill>
                  <a:schemeClr val="dk2"/>
                </a:solidFill>
                <a:latin typeface="Times New Roman"/>
                <a:ea typeface="Times New Roman"/>
                <a:cs typeface="Times New Roman"/>
                <a:sym typeface="Times New Roman"/>
              </a:rPr>
              <a:t>There is significant research available on Fruit Classification. However, we still are a step short of implementing it on a large scale at profitable rates. The classification algorithms can be further improved upon for better accuracy. This can be a starting point for fruit grading and fruit disease analysis. If in combination with </a:t>
            </a:r>
            <a:r>
              <a:rPr lang="en" sz="1400">
                <a:solidFill>
                  <a:schemeClr val="dk2"/>
                </a:solidFill>
                <a:latin typeface="Times New Roman"/>
                <a:ea typeface="Times New Roman"/>
                <a:cs typeface="Times New Roman"/>
                <a:sym typeface="Times New Roman"/>
              </a:rPr>
              <a:t>Fruit Classification</a:t>
            </a:r>
            <a:r>
              <a:rPr lang="en" sz="1400">
                <a:solidFill>
                  <a:schemeClr val="dk2"/>
                </a:solidFill>
                <a:latin typeface="Times New Roman"/>
                <a:ea typeface="Times New Roman"/>
                <a:cs typeface="Times New Roman"/>
                <a:sym typeface="Times New Roman"/>
              </a:rPr>
              <a:t>, Fruit Grading can be implemented, then it shall thus help to </a:t>
            </a:r>
            <a:r>
              <a:rPr lang="en" sz="1400">
                <a:solidFill>
                  <a:schemeClr val="dk2"/>
                </a:solidFill>
                <a:latin typeface="Times New Roman"/>
                <a:ea typeface="Times New Roman"/>
                <a:cs typeface="Times New Roman"/>
                <a:sym typeface="Times New Roman"/>
              </a:rPr>
              <a:t>segregate</a:t>
            </a:r>
            <a:r>
              <a:rPr lang="en" sz="1400">
                <a:solidFill>
                  <a:schemeClr val="dk2"/>
                </a:solidFill>
                <a:latin typeface="Times New Roman"/>
                <a:ea typeface="Times New Roman"/>
                <a:cs typeface="Times New Roman"/>
                <a:sym typeface="Times New Roman"/>
              </a:rPr>
              <a:t> fruits on the basis of their </a:t>
            </a:r>
            <a:r>
              <a:rPr lang="en" sz="1400">
                <a:solidFill>
                  <a:schemeClr val="dk2"/>
                </a:solidFill>
                <a:latin typeface="Times New Roman"/>
                <a:ea typeface="Times New Roman"/>
                <a:cs typeface="Times New Roman"/>
                <a:sym typeface="Times New Roman"/>
              </a:rPr>
              <a:t>quality. Overall improvement in this area will surely give way to more profitable agriculture and better market produce.</a:t>
            </a:r>
            <a:endParaRPr sz="1400">
              <a:solidFill>
                <a:schemeClr val="dk2"/>
              </a:solidFill>
              <a:latin typeface="Times New Roman"/>
              <a:ea typeface="Times New Roman"/>
              <a:cs typeface="Times New Roman"/>
              <a:sym typeface="Times New Roman"/>
            </a:endParaRPr>
          </a:p>
        </p:txBody>
      </p:sp>
      <p:cxnSp>
        <p:nvCxnSpPr>
          <p:cNvPr id="182" name="Google Shape;182;p28"/>
          <p:cNvCxnSpPr/>
          <p:nvPr/>
        </p:nvCxnSpPr>
        <p:spPr>
          <a:xfrm flipH="1" rot="10800000">
            <a:off x="916050" y="811725"/>
            <a:ext cx="7311900" cy="14700"/>
          </a:xfrm>
          <a:prstGeom prst="straightConnector1">
            <a:avLst/>
          </a:prstGeom>
          <a:noFill/>
          <a:ln cap="flat" cmpd="sng" w="9525">
            <a:solidFill>
              <a:schemeClr val="dk2"/>
            </a:solidFill>
            <a:prstDash val="solid"/>
            <a:round/>
            <a:headEnd len="med" w="med" type="oval"/>
            <a:tailEnd len="med" w="med" type="oval"/>
          </a:ln>
        </p:spPr>
      </p:cxnSp>
      <p:sp>
        <p:nvSpPr>
          <p:cNvPr id="183" name="Google Shape;183;p28"/>
          <p:cNvSpPr/>
          <p:nvPr/>
        </p:nvSpPr>
        <p:spPr>
          <a:xfrm>
            <a:off x="374125" y="1044725"/>
            <a:ext cx="444600" cy="1905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solidFill>
                  <a:schemeClr val="dk2"/>
                </a:solidFill>
                <a:latin typeface="Arial"/>
                <a:ea typeface="Arial"/>
                <a:cs typeface="Arial"/>
                <a:sym typeface="Arial"/>
              </a:rPr>
              <a:t>References</a:t>
            </a:r>
            <a:endParaRPr sz="2500">
              <a:solidFill>
                <a:schemeClr val="dk2"/>
              </a:solidFill>
              <a:latin typeface="Arial"/>
              <a:ea typeface="Arial"/>
              <a:cs typeface="Arial"/>
              <a:sym typeface="Arial"/>
            </a:endParaRPr>
          </a:p>
        </p:txBody>
      </p:sp>
      <p:sp>
        <p:nvSpPr>
          <p:cNvPr id="189" name="Google Shape;189;p29"/>
          <p:cNvSpPr txBox="1"/>
          <p:nvPr>
            <p:ph idx="1" type="body"/>
          </p:nvPr>
        </p:nvSpPr>
        <p:spPr>
          <a:xfrm>
            <a:off x="311700" y="1417800"/>
            <a:ext cx="8520600" cy="33663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200">
                <a:solidFill>
                  <a:schemeClr val="dk2"/>
                </a:solidFill>
                <a:latin typeface="Times New Roman"/>
                <a:ea typeface="Times New Roman"/>
                <a:cs typeface="Times New Roman"/>
                <a:sym typeface="Times New Roman"/>
              </a:rPr>
              <a:t>[1] </a:t>
            </a:r>
            <a:r>
              <a:rPr lang="en" sz="1200">
                <a:solidFill>
                  <a:srgbClr val="000000"/>
                </a:solidFill>
                <a:latin typeface="Times New Roman"/>
                <a:ea typeface="Times New Roman"/>
                <a:cs typeface="Times New Roman"/>
                <a:sym typeface="Times New Roman"/>
              </a:rPr>
              <a:t>Huai-Kuei Wu, Jui-Sheng Wang and Yuan-Hsin Chen, “Development of Fruit Grading System Based on Image Recognition”, 2nd IEEE International Conference on Architecture, Construction, Environment and Hydraulics 2020</a:t>
            </a:r>
            <a:endParaRPr sz="12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1200">
                <a:solidFill>
                  <a:schemeClr val="dk2"/>
                </a:solidFill>
                <a:latin typeface="Times New Roman"/>
                <a:ea typeface="Times New Roman"/>
                <a:cs typeface="Times New Roman"/>
                <a:sym typeface="Times New Roman"/>
              </a:rPr>
              <a:t>[2] </a:t>
            </a:r>
            <a:r>
              <a:rPr lang="en" sz="1200">
                <a:solidFill>
                  <a:srgbClr val="000000"/>
                </a:solidFill>
                <a:latin typeface="Times New Roman"/>
                <a:ea typeface="Times New Roman"/>
                <a:cs typeface="Times New Roman"/>
                <a:sym typeface="Times New Roman"/>
              </a:rPr>
              <a:t>Dewi Agushinta R. and Henny Medyawati, Ihsan Jatnika and Hustinawaty, “A Method of Cloud and Image-Based Tracking for Indonesia Fruit Recognition”</a:t>
            </a:r>
            <a:endParaRPr sz="12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1200">
                <a:solidFill>
                  <a:schemeClr val="dk2"/>
                </a:solidFill>
                <a:latin typeface="Times New Roman"/>
                <a:ea typeface="Times New Roman"/>
                <a:cs typeface="Times New Roman"/>
                <a:sym typeface="Times New Roman"/>
              </a:rPr>
              <a:t>[3] </a:t>
            </a:r>
            <a:r>
              <a:rPr lang="en" sz="1200">
                <a:solidFill>
                  <a:srgbClr val="000000"/>
                </a:solidFill>
                <a:latin typeface="Times New Roman"/>
                <a:ea typeface="Times New Roman"/>
                <a:cs typeface="Times New Roman"/>
                <a:sym typeface="Times New Roman"/>
              </a:rPr>
              <a:t>Liuchen Wu, Ruibo Chen, Hui Zhang, Junfei Yi, “Fruit Classification using Convolutional Neural Network via Adjust Parameter and Data Enhancement”, 12th International Conference on Advanced Computational Intelligence (ICACI) Dali, China, August 14-16, 2020</a:t>
            </a:r>
            <a:endParaRPr sz="12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1200">
                <a:solidFill>
                  <a:srgbClr val="000000"/>
                </a:solidFill>
                <a:latin typeface="Times New Roman"/>
                <a:ea typeface="Times New Roman"/>
                <a:cs typeface="Times New Roman"/>
                <a:sym typeface="Times New Roman"/>
              </a:rPr>
              <a:t>[4] Yanfeng Tang, Yawan Zhang, and Ying Zhu, “A Research on the Fruit Recognition Algorithm Based on the Multi-Feature Fusion”, 2020 5th International Conference on Mechanical, Control and Computer Engineering(ICMCCE)</a:t>
            </a:r>
            <a:endParaRPr sz="12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1200">
                <a:solidFill>
                  <a:srgbClr val="000000"/>
                </a:solidFill>
                <a:latin typeface="Times New Roman"/>
                <a:ea typeface="Times New Roman"/>
                <a:cs typeface="Times New Roman"/>
                <a:sym typeface="Times New Roman"/>
              </a:rPr>
              <a:t>[5] Wei Ni and Rihui Li, “Research on Recognition Technology of Fruit based on Simulated Annealing Algorithm and Neural Network”, 2021 IEEE Asia-Pacific Conference on Image Processing, Electronics and Computers (IPEC)</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sz="1400">
                <a:solidFill>
                  <a:srgbClr val="000000"/>
                </a:solidFill>
                <a:latin typeface="Times New Roman"/>
                <a:ea typeface="Times New Roman"/>
                <a:cs typeface="Times New Roman"/>
                <a:sym typeface="Times New Roman"/>
              </a:rPr>
              <a:t>[6] https://keras.io/</a:t>
            </a:r>
            <a:endParaRPr sz="1400">
              <a:solidFill>
                <a:srgbClr val="000000"/>
              </a:solidFill>
              <a:latin typeface="Times New Roman"/>
              <a:ea typeface="Times New Roman"/>
              <a:cs typeface="Times New Roman"/>
              <a:sym typeface="Times New Roman"/>
            </a:endParaRPr>
          </a:p>
        </p:txBody>
      </p:sp>
      <p:sp>
        <p:nvSpPr>
          <p:cNvPr id="190" name="Google Shape;190;p29"/>
          <p:cNvSpPr/>
          <p:nvPr/>
        </p:nvSpPr>
        <p:spPr>
          <a:xfrm>
            <a:off x="374125" y="1044725"/>
            <a:ext cx="444600" cy="1905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 name="Google Shape;191;p29"/>
          <p:cNvCxnSpPr/>
          <p:nvPr/>
        </p:nvCxnSpPr>
        <p:spPr>
          <a:xfrm flipH="1" rot="10800000">
            <a:off x="916050" y="811725"/>
            <a:ext cx="7311900" cy="14700"/>
          </a:xfrm>
          <a:prstGeom prst="straightConnector1">
            <a:avLst/>
          </a:prstGeom>
          <a:noFill/>
          <a:ln cap="flat" cmpd="sng" w="9525">
            <a:solidFill>
              <a:schemeClr val="dk2"/>
            </a:solidFill>
            <a:prstDash val="solid"/>
            <a:round/>
            <a:headEnd len="med" w="med" type="oval"/>
            <a:tailEnd len="med" w="med" type="oval"/>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nvSpPr>
        <p:spPr>
          <a:xfrm>
            <a:off x="1878150" y="466250"/>
            <a:ext cx="5387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rgbClr val="1A1A1A"/>
                </a:solidFill>
              </a:rPr>
              <a:t>INTRODUCTION</a:t>
            </a:r>
            <a:endParaRPr sz="1600"/>
          </a:p>
        </p:txBody>
      </p:sp>
      <p:cxnSp>
        <p:nvCxnSpPr>
          <p:cNvPr id="77" name="Google Shape;77;p14"/>
          <p:cNvCxnSpPr/>
          <p:nvPr/>
        </p:nvCxnSpPr>
        <p:spPr>
          <a:xfrm flipH="1" rot="10800000">
            <a:off x="916050" y="983350"/>
            <a:ext cx="7311900" cy="14700"/>
          </a:xfrm>
          <a:prstGeom prst="straightConnector1">
            <a:avLst/>
          </a:prstGeom>
          <a:noFill/>
          <a:ln cap="flat" cmpd="sng" w="9525">
            <a:solidFill>
              <a:schemeClr val="dk2"/>
            </a:solidFill>
            <a:prstDash val="solid"/>
            <a:round/>
            <a:headEnd len="med" w="med" type="none"/>
            <a:tailEnd len="med" w="med" type="none"/>
          </a:ln>
        </p:spPr>
      </p:cxnSp>
      <p:sp>
        <p:nvSpPr>
          <p:cNvPr id="78" name="Google Shape;78;p14"/>
          <p:cNvSpPr txBox="1"/>
          <p:nvPr/>
        </p:nvSpPr>
        <p:spPr>
          <a:xfrm>
            <a:off x="762275" y="1679975"/>
            <a:ext cx="7422900" cy="1477500"/>
          </a:xfrm>
          <a:prstGeom prst="rect">
            <a:avLst/>
          </a:prstGeom>
          <a:noFill/>
          <a:ln>
            <a:noFill/>
          </a:ln>
        </p:spPr>
        <p:txBody>
          <a:bodyPr anchorCtr="0" anchor="t" bIns="91425" lIns="91425" spcFirstLastPara="1" rIns="91425" wrap="square" tIns="91425">
            <a:spAutoFit/>
          </a:bodyPr>
          <a:lstStyle/>
          <a:p>
            <a:pPr indent="-546100" lvl="0" marL="3429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Fruits form a large part of farm produce and are also a major part of market share. </a:t>
            </a:r>
            <a:endParaRPr>
              <a:latin typeface="Times New Roman"/>
              <a:ea typeface="Times New Roman"/>
              <a:cs typeface="Times New Roman"/>
              <a:sym typeface="Times New Roman"/>
            </a:endParaRPr>
          </a:p>
          <a:p>
            <a:pPr indent="0" lvl="0" marL="457200" rtl="0" algn="just">
              <a:spcBef>
                <a:spcPts val="0"/>
              </a:spcBef>
              <a:spcAft>
                <a:spcPts val="0"/>
              </a:spcAft>
              <a:buNone/>
            </a:pPr>
            <a:r>
              <a:t/>
            </a:r>
            <a:endParaRPr>
              <a:latin typeface="Times New Roman"/>
              <a:ea typeface="Times New Roman"/>
              <a:cs typeface="Times New Roman"/>
              <a:sym typeface="Times New Roman"/>
            </a:endParaRPr>
          </a:p>
          <a:p>
            <a:pPr indent="-546100" lvl="0" marL="3429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Traditionally classification of fruits is done with the help of human input but has its own drawbacks.</a:t>
            </a:r>
            <a:endParaRPr>
              <a:latin typeface="Times New Roman"/>
              <a:ea typeface="Times New Roman"/>
              <a:cs typeface="Times New Roman"/>
              <a:sym typeface="Times New Roman"/>
            </a:endParaRPr>
          </a:p>
          <a:p>
            <a:pPr indent="0" lvl="0" marL="457200" rtl="0" algn="just">
              <a:spcBef>
                <a:spcPts val="0"/>
              </a:spcBef>
              <a:spcAft>
                <a:spcPts val="0"/>
              </a:spcAft>
              <a:buNone/>
            </a:pPr>
            <a:r>
              <a:t/>
            </a:r>
            <a:endParaRPr>
              <a:latin typeface="Times New Roman"/>
              <a:ea typeface="Times New Roman"/>
              <a:cs typeface="Times New Roman"/>
              <a:sym typeface="Times New Roman"/>
            </a:endParaRPr>
          </a:p>
          <a:p>
            <a:pPr indent="-546100" lvl="0" marL="3429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Use of computer programs as a step towards smart agriculture.</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11650" y="1335825"/>
            <a:ext cx="3965100" cy="1924200"/>
          </a:xfrm>
          <a:prstGeom prst="rect">
            <a:avLst/>
          </a:prstGeom>
          <a:ln cap="flat" cmpd="sng" w="9525">
            <a:solidFill>
              <a:srgbClr val="F3F3F3"/>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spcBef>
                <a:spcPts val="0"/>
              </a:spcBef>
              <a:spcAft>
                <a:spcPts val="0"/>
              </a:spcAft>
              <a:buNone/>
            </a:pPr>
            <a:r>
              <a:rPr lang="en" sz="4000"/>
              <a:t>   </a:t>
            </a:r>
            <a:r>
              <a:rPr lang="en" sz="3600">
                <a:solidFill>
                  <a:schemeClr val="dk2"/>
                </a:solidFill>
                <a:latin typeface="Arial"/>
                <a:ea typeface="Arial"/>
                <a:cs typeface="Arial"/>
                <a:sym typeface="Arial"/>
              </a:rPr>
              <a:t>MOTIVATION</a:t>
            </a:r>
            <a:endParaRPr sz="3600">
              <a:solidFill>
                <a:schemeClr val="dk2"/>
              </a:solidFill>
              <a:latin typeface="Arial"/>
              <a:ea typeface="Arial"/>
              <a:cs typeface="Arial"/>
              <a:sym typeface="Arial"/>
            </a:endParaRPr>
          </a:p>
        </p:txBody>
      </p:sp>
      <p:sp>
        <p:nvSpPr>
          <p:cNvPr id="84" name="Google Shape;84;p15"/>
          <p:cNvSpPr/>
          <p:nvPr/>
        </p:nvSpPr>
        <p:spPr>
          <a:xfrm>
            <a:off x="4706850" y="0"/>
            <a:ext cx="4437300" cy="5143500"/>
          </a:xfrm>
          <a:prstGeom prst="rect">
            <a:avLst/>
          </a:prstGeom>
          <a:solidFill>
            <a:srgbClr val="FFFFFF"/>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15"/>
          <p:cNvCxnSpPr/>
          <p:nvPr/>
        </p:nvCxnSpPr>
        <p:spPr>
          <a:xfrm>
            <a:off x="318250" y="2569650"/>
            <a:ext cx="3951900" cy="4200"/>
          </a:xfrm>
          <a:prstGeom prst="straightConnector1">
            <a:avLst/>
          </a:prstGeom>
          <a:noFill/>
          <a:ln cap="flat" cmpd="sng" w="9525">
            <a:solidFill>
              <a:schemeClr val="dk2"/>
            </a:solidFill>
            <a:prstDash val="solid"/>
            <a:round/>
            <a:headEnd len="med" w="med" type="oval"/>
            <a:tailEnd len="med" w="med" type="triangle"/>
          </a:ln>
        </p:spPr>
      </p:cxnSp>
      <p:sp>
        <p:nvSpPr>
          <p:cNvPr id="86" name="Google Shape;86;p15"/>
          <p:cNvSpPr txBox="1"/>
          <p:nvPr>
            <p:ph idx="4294967295" type="body"/>
          </p:nvPr>
        </p:nvSpPr>
        <p:spPr>
          <a:xfrm>
            <a:off x="4975050" y="1669425"/>
            <a:ext cx="3965100" cy="15906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0"/>
              </a:spcBef>
              <a:spcAft>
                <a:spcPts val="0"/>
              </a:spcAft>
              <a:buClr>
                <a:schemeClr val="accent1"/>
              </a:buClr>
              <a:buSzPts val="1500"/>
              <a:buFont typeface="Times New Roman"/>
              <a:buChar char="●"/>
            </a:pPr>
            <a:r>
              <a:rPr lang="en" sz="1500">
                <a:solidFill>
                  <a:schemeClr val="accent1"/>
                </a:solidFill>
                <a:latin typeface="Times New Roman"/>
                <a:ea typeface="Times New Roman"/>
                <a:cs typeface="Times New Roman"/>
                <a:sym typeface="Times New Roman"/>
              </a:rPr>
              <a:t>Smart Agriculture</a:t>
            </a:r>
            <a:endParaRPr sz="1500">
              <a:solidFill>
                <a:schemeClr val="accent1"/>
              </a:solidFill>
              <a:latin typeface="Times New Roman"/>
              <a:ea typeface="Times New Roman"/>
              <a:cs typeface="Times New Roman"/>
              <a:sym typeface="Times New Roman"/>
            </a:endParaRPr>
          </a:p>
          <a:p>
            <a:pPr indent="-323850" lvl="0" marL="457200" rtl="0" algn="l">
              <a:lnSpc>
                <a:spcPct val="105000"/>
              </a:lnSpc>
              <a:spcBef>
                <a:spcPts val="0"/>
              </a:spcBef>
              <a:spcAft>
                <a:spcPts val="0"/>
              </a:spcAft>
              <a:buClr>
                <a:schemeClr val="accent1"/>
              </a:buClr>
              <a:buSzPts val="1500"/>
              <a:buFont typeface="Times New Roman"/>
              <a:buChar char="●"/>
            </a:pPr>
            <a:r>
              <a:rPr lang="en" sz="1500">
                <a:solidFill>
                  <a:schemeClr val="accent1"/>
                </a:solidFill>
                <a:latin typeface="Times New Roman"/>
                <a:ea typeface="Times New Roman"/>
                <a:cs typeface="Times New Roman"/>
                <a:sym typeface="Times New Roman"/>
              </a:rPr>
              <a:t>Optimizing human input</a:t>
            </a:r>
            <a:endParaRPr sz="1500">
              <a:solidFill>
                <a:schemeClr val="accent1"/>
              </a:solidFill>
              <a:latin typeface="Times New Roman"/>
              <a:ea typeface="Times New Roman"/>
              <a:cs typeface="Times New Roman"/>
              <a:sym typeface="Times New Roman"/>
            </a:endParaRPr>
          </a:p>
          <a:p>
            <a:pPr indent="-323850" lvl="0" marL="457200" rtl="0" algn="l">
              <a:lnSpc>
                <a:spcPct val="105000"/>
              </a:lnSpc>
              <a:spcBef>
                <a:spcPts val="0"/>
              </a:spcBef>
              <a:spcAft>
                <a:spcPts val="0"/>
              </a:spcAft>
              <a:buClr>
                <a:schemeClr val="accent1"/>
              </a:buClr>
              <a:buSzPts val="1500"/>
              <a:buFont typeface="Times New Roman"/>
              <a:buChar char="●"/>
            </a:pPr>
            <a:r>
              <a:rPr lang="en" sz="1500">
                <a:solidFill>
                  <a:schemeClr val="accent1"/>
                </a:solidFill>
                <a:latin typeface="Times New Roman"/>
                <a:ea typeface="Times New Roman"/>
                <a:cs typeface="Times New Roman"/>
                <a:sym typeface="Times New Roman"/>
              </a:rPr>
              <a:t>Reducing labor cost</a:t>
            </a:r>
            <a:endParaRPr sz="1500">
              <a:solidFill>
                <a:schemeClr val="accent1"/>
              </a:solidFill>
              <a:latin typeface="Times New Roman"/>
              <a:ea typeface="Times New Roman"/>
              <a:cs typeface="Times New Roman"/>
              <a:sym typeface="Times New Roman"/>
            </a:endParaRPr>
          </a:p>
          <a:p>
            <a:pPr indent="-323850" lvl="0" marL="457200" rtl="0" algn="l">
              <a:lnSpc>
                <a:spcPct val="105000"/>
              </a:lnSpc>
              <a:spcBef>
                <a:spcPts val="0"/>
              </a:spcBef>
              <a:spcAft>
                <a:spcPts val="0"/>
              </a:spcAft>
              <a:buClr>
                <a:schemeClr val="accent1"/>
              </a:buClr>
              <a:buSzPts val="1500"/>
              <a:buFont typeface="Times New Roman"/>
              <a:buChar char="●"/>
            </a:pPr>
            <a:r>
              <a:rPr lang="en" sz="1500">
                <a:solidFill>
                  <a:schemeClr val="accent1"/>
                </a:solidFill>
                <a:latin typeface="Times New Roman"/>
                <a:ea typeface="Times New Roman"/>
                <a:cs typeface="Times New Roman"/>
                <a:sym typeface="Times New Roman"/>
              </a:rPr>
              <a:t>Improving efficiency</a:t>
            </a:r>
            <a:endParaRPr sz="1500">
              <a:solidFill>
                <a:schemeClr val="accent1"/>
              </a:solidFill>
              <a:latin typeface="Times New Roman"/>
              <a:ea typeface="Times New Roman"/>
              <a:cs typeface="Times New Roman"/>
              <a:sym typeface="Times New Roman"/>
            </a:endParaRPr>
          </a:p>
          <a:p>
            <a:pPr indent="-323850" lvl="0" marL="457200" rtl="0" algn="l">
              <a:lnSpc>
                <a:spcPct val="105000"/>
              </a:lnSpc>
              <a:spcBef>
                <a:spcPts val="0"/>
              </a:spcBef>
              <a:spcAft>
                <a:spcPts val="0"/>
              </a:spcAft>
              <a:buClr>
                <a:schemeClr val="accent1"/>
              </a:buClr>
              <a:buSzPts val="1500"/>
              <a:buFont typeface="Times New Roman"/>
              <a:buChar char="●"/>
            </a:pPr>
            <a:r>
              <a:rPr lang="en" sz="1500">
                <a:solidFill>
                  <a:schemeClr val="accent1"/>
                </a:solidFill>
                <a:latin typeface="Times New Roman"/>
                <a:ea typeface="Times New Roman"/>
                <a:cs typeface="Times New Roman"/>
                <a:sym typeface="Times New Roman"/>
              </a:rPr>
              <a:t>Time saving approach</a:t>
            </a:r>
            <a:endParaRPr sz="1500">
              <a:solidFill>
                <a:schemeClr val="accent1"/>
              </a:solidFill>
              <a:latin typeface="Times New Roman"/>
              <a:ea typeface="Times New Roman"/>
              <a:cs typeface="Times New Roman"/>
              <a:sym typeface="Times New Roman"/>
            </a:endParaRPr>
          </a:p>
          <a:p>
            <a:pPr indent="-323850" lvl="0" marL="457200" rtl="0" algn="l">
              <a:lnSpc>
                <a:spcPct val="105000"/>
              </a:lnSpc>
              <a:spcBef>
                <a:spcPts val="0"/>
              </a:spcBef>
              <a:spcAft>
                <a:spcPts val="0"/>
              </a:spcAft>
              <a:buClr>
                <a:schemeClr val="accent1"/>
              </a:buClr>
              <a:buSzPts val="1500"/>
              <a:buFont typeface="Times New Roman"/>
              <a:buChar char="●"/>
            </a:pPr>
            <a:r>
              <a:rPr lang="en" sz="1500">
                <a:solidFill>
                  <a:schemeClr val="accent1"/>
                </a:solidFill>
                <a:latin typeface="Times New Roman"/>
                <a:ea typeface="Times New Roman"/>
                <a:cs typeface="Times New Roman"/>
                <a:sym typeface="Times New Roman"/>
              </a:rPr>
              <a:t>Helping producers and businesses to grow</a:t>
            </a:r>
            <a:endParaRPr sz="700">
              <a:solidFill>
                <a:schemeClr val="accent1"/>
              </a:solidFill>
              <a:latin typeface="Times New Roman"/>
              <a:ea typeface="Times New Roman"/>
              <a:cs typeface="Times New Roman"/>
              <a:sym typeface="Times New Roman"/>
            </a:endParaRPr>
          </a:p>
        </p:txBody>
      </p:sp>
      <p:sp>
        <p:nvSpPr>
          <p:cNvPr id="87" name="Google Shape;87;p15"/>
          <p:cNvSpPr/>
          <p:nvPr/>
        </p:nvSpPr>
        <p:spPr>
          <a:xfrm>
            <a:off x="333025" y="4381225"/>
            <a:ext cx="4373700" cy="7623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333025" y="-25"/>
            <a:ext cx="4373700" cy="7623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311700" y="1565125"/>
            <a:ext cx="8520600" cy="64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0" lang="en" sz="1500">
                <a:solidFill>
                  <a:schemeClr val="dk2"/>
                </a:solidFill>
                <a:latin typeface="Times New Roman"/>
                <a:ea typeface="Times New Roman"/>
                <a:cs typeface="Times New Roman"/>
                <a:sym typeface="Times New Roman"/>
              </a:rPr>
              <a:t>Process that requires human input can be automated using machine learning to achieve fruit classification which can be directly implemented in stores and warehouses.</a:t>
            </a:r>
            <a:endParaRPr b="0" sz="1500">
              <a:solidFill>
                <a:schemeClr val="dk2"/>
              </a:solidFill>
              <a:latin typeface="Times New Roman"/>
              <a:ea typeface="Times New Roman"/>
              <a:cs typeface="Times New Roman"/>
              <a:sym typeface="Times New Roman"/>
            </a:endParaRPr>
          </a:p>
        </p:txBody>
      </p:sp>
      <p:sp>
        <p:nvSpPr>
          <p:cNvPr id="94" name="Google Shape;94;p16"/>
          <p:cNvSpPr txBox="1"/>
          <p:nvPr/>
        </p:nvSpPr>
        <p:spPr>
          <a:xfrm>
            <a:off x="2539950" y="480275"/>
            <a:ext cx="4064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t>Problem Statement</a:t>
            </a:r>
            <a:endParaRPr b="1" sz="2500"/>
          </a:p>
        </p:txBody>
      </p:sp>
      <p:cxnSp>
        <p:nvCxnSpPr>
          <p:cNvPr id="95" name="Google Shape;95;p16"/>
          <p:cNvCxnSpPr/>
          <p:nvPr/>
        </p:nvCxnSpPr>
        <p:spPr>
          <a:xfrm flipH="1" rot="10800000">
            <a:off x="916050" y="1049675"/>
            <a:ext cx="7311900" cy="14700"/>
          </a:xfrm>
          <a:prstGeom prst="straightConnector1">
            <a:avLst/>
          </a:prstGeom>
          <a:noFill/>
          <a:ln cap="flat" cmpd="sng" w="9525">
            <a:solidFill>
              <a:schemeClr val="dk2"/>
            </a:solidFill>
            <a:prstDash val="solid"/>
            <a:round/>
            <a:headEnd len="med" w="med" type="oval"/>
            <a:tailEnd len="med" w="med" type="oval"/>
          </a:ln>
        </p:spPr>
      </p:cxnSp>
      <p:sp>
        <p:nvSpPr>
          <p:cNvPr id="96" name="Google Shape;96;p16"/>
          <p:cNvSpPr/>
          <p:nvPr/>
        </p:nvSpPr>
        <p:spPr>
          <a:xfrm>
            <a:off x="374125" y="1044725"/>
            <a:ext cx="444600" cy="1905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nvSpPr>
        <p:spPr>
          <a:xfrm>
            <a:off x="997550" y="228600"/>
            <a:ext cx="7030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Times New Roman"/>
                <a:ea typeface="Times New Roman"/>
                <a:cs typeface="Times New Roman"/>
                <a:sym typeface="Times New Roman"/>
              </a:rPr>
              <a:t>Liuchen Wu, Ruibo Chen, Hui Zhang, Junfei Yi, “</a:t>
            </a:r>
            <a:r>
              <a:rPr lang="en">
                <a:latin typeface="Times New Roman"/>
                <a:ea typeface="Times New Roman"/>
                <a:cs typeface="Times New Roman"/>
                <a:sym typeface="Times New Roman"/>
              </a:rPr>
              <a:t>Fruit Classification using Convolutional Neural Network via Adjust Parameter and Data Enhancement</a:t>
            </a:r>
            <a:r>
              <a:rPr lang="en">
                <a:latin typeface="Times New Roman"/>
                <a:ea typeface="Times New Roman"/>
                <a:cs typeface="Times New Roman"/>
                <a:sym typeface="Times New Roman"/>
              </a:rPr>
              <a:t>”, 12th International Conference on Advanced Computational Intelligence (ICACI) Dali, China, August 14-16, 2020</a:t>
            </a:r>
            <a:endParaRPr>
              <a:latin typeface="Times New Roman"/>
              <a:ea typeface="Times New Roman"/>
              <a:cs typeface="Times New Roman"/>
              <a:sym typeface="Times New Roman"/>
            </a:endParaRPr>
          </a:p>
        </p:txBody>
      </p:sp>
      <p:sp>
        <p:nvSpPr>
          <p:cNvPr id="102" name="Google Shape;102;p17"/>
          <p:cNvSpPr txBox="1"/>
          <p:nvPr/>
        </p:nvSpPr>
        <p:spPr>
          <a:xfrm>
            <a:off x="919800" y="1598550"/>
            <a:ext cx="7304400" cy="27705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Times New Roman"/>
              <a:buChar char="●"/>
            </a:pPr>
            <a:r>
              <a:rPr b="1" lang="en">
                <a:latin typeface="Times New Roman"/>
                <a:ea typeface="Times New Roman"/>
                <a:cs typeface="Times New Roman"/>
                <a:sym typeface="Times New Roman"/>
              </a:rPr>
              <a:t>Technique used</a:t>
            </a:r>
            <a:r>
              <a:rPr lang="en">
                <a:latin typeface="Times New Roman"/>
                <a:ea typeface="Times New Roman"/>
                <a:cs typeface="Times New Roman"/>
                <a:sym typeface="Times New Roman"/>
              </a:rPr>
              <a:t> : Two data sets - public self-made</a:t>
            </a:r>
            <a:r>
              <a:rPr lang="en">
                <a:latin typeface="Times New Roman"/>
                <a:ea typeface="Times New Roman"/>
                <a:cs typeface="Times New Roman"/>
                <a:sym typeface="Times New Roman"/>
              </a:rPr>
              <a:t>. For self-made data set, we do not perform any image preprocessing and directly send data </a:t>
            </a:r>
            <a:r>
              <a:rPr lang="en">
                <a:latin typeface="Times New Roman"/>
                <a:ea typeface="Times New Roman"/>
                <a:cs typeface="Times New Roman"/>
                <a:sym typeface="Times New Roman"/>
              </a:rPr>
              <a:t>to training. It is easier to identify area of interest in public data set. </a:t>
            </a:r>
            <a:endParaRPr>
              <a:latin typeface="Times New Roman"/>
              <a:ea typeface="Times New Roman"/>
              <a:cs typeface="Times New Roman"/>
              <a:sym typeface="Times New Roman"/>
            </a:endParaRPr>
          </a:p>
          <a:p>
            <a:pPr indent="0" lvl="0" marL="457200" rtl="0" algn="just">
              <a:spcBef>
                <a:spcPts val="0"/>
              </a:spcBef>
              <a:spcAft>
                <a:spcPts val="0"/>
              </a:spcAft>
              <a:buNone/>
            </a:pPr>
            <a:r>
              <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b="1" lang="en">
                <a:latin typeface="Times New Roman"/>
                <a:ea typeface="Times New Roman"/>
                <a:cs typeface="Times New Roman"/>
                <a:sym typeface="Times New Roman"/>
              </a:rPr>
              <a:t>Software used</a:t>
            </a:r>
            <a:r>
              <a:rPr lang="en">
                <a:latin typeface="Times New Roman"/>
                <a:ea typeface="Times New Roman"/>
                <a:cs typeface="Times New Roman"/>
                <a:sym typeface="Times New Roman"/>
              </a:rPr>
              <a:t> : Halcon</a:t>
            </a:r>
            <a:endParaRPr>
              <a:solidFill>
                <a:srgbClr val="1A1A1A"/>
              </a:solidFill>
              <a:highlight>
                <a:srgbClr val="EFEFEF"/>
              </a:highlight>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2"/>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b="1" lang="en">
                <a:latin typeface="Times New Roman"/>
                <a:ea typeface="Times New Roman"/>
                <a:cs typeface="Times New Roman"/>
                <a:sym typeface="Times New Roman"/>
              </a:rPr>
              <a:t>Advantages</a:t>
            </a:r>
            <a:r>
              <a:rPr lang="en">
                <a:latin typeface="Times New Roman"/>
                <a:ea typeface="Times New Roman"/>
                <a:cs typeface="Times New Roman"/>
                <a:sym typeface="Times New Roman"/>
              </a:rPr>
              <a:t> : Uses data enhancement techniques (random c</a:t>
            </a:r>
            <a:r>
              <a:rPr lang="en">
                <a:latin typeface="Times New Roman"/>
                <a:ea typeface="Times New Roman"/>
                <a:cs typeface="Times New Roman"/>
                <a:sym typeface="Times New Roman"/>
              </a:rPr>
              <a:t>ropping, brightening and flipping</a:t>
            </a:r>
            <a:r>
              <a:rPr lang="en">
                <a:latin typeface="Times New Roman"/>
                <a:ea typeface="Times New Roman"/>
                <a:cs typeface="Times New Roman"/>
                <a:sym typeface="Times New Roman"/>
              </a:rPr>
              <a:t>) to improve the classification</a:t>
            </a:r>
            <a:endParaRPr>
              <a:latin typeface="Times New Roman"/>
              <a:ea typeface="Times New Roman"/>
              <a:cs typeface="Times New Roman"/>
              <a:sym typeface="Times New Roman"/>
            </a:endParaRPr>
          </a:p>
          <a:p>
            <a:pPr indent="0" lvl="0" marL="457200" rtl="0" algn="just">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b="1" lang="en">
                <a:latin typeface="Times New Roman"/>
                <a:ea typeface="Times New Roman"/>
                <a:cs typeface="Times New Roman"/>
                <a:sym typeface="Times New Roman"/>
              </a:rPr>
              <a:t>Disadvantages</a:t>
            </a:r>
            <a:r>
              <a:rPr lang="en">
                <a:latin typeface="Times New Roman"/>
                <a:ea typeface="Times New Roman"/>
                <a:cs typeface="Times New Roman"/>
                <a:sym typeface="Times New Roman"/>
              </a:rPr>
              <a:t> : Halcon encapsulates the pre-training network and does not open the underlying source code, so the specific framework structure of the convolutional neural network is not given. </a:t>
            </a:r>
            <a:endParaRPr>
              <a:latin typeface="Times New Roman"/>
              <a:ea typeface="Times New Roman"/>
              <a:cs typeface="Times New Roman"/>
              <a:sym typeface="Times New Roman"/>
            </a:endParaRPr>
          </a:p>
        </p:txBody>
      </p:sp>
      <p:cxnSp>
        <p:nvCxnSpPr>
          <p:cNvPr id="103" name="Google Shape;103;p17"/>
          <p:cNvCxnSpPr/>
          <p:nvPr/>
        </p:nvCxnSpPr>
        <p:spPr>
          <a:xfrm flipH="1" rot="10800000">
            <a:off x="916050" y="1059900"/>
            <a:ext cx="7311900" cy="14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nvSpPr>
        <p:spPr>
          <a:xfrm>
            <a:off x="1056750" y="228600"/>
            <a:ext cx="7030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Times New Roman"/>
                <a:ea typeface="Times New Roman"/>
                <a:cs typeface="Times New Roman"/>
                <a:sym typeface="Times New Roman"/>
              </a:rPr>
              <a:t>Huai-Kuei Wu, Jui-Sheng Wang and Yuan-Hsin Chen, “Development of Fruit Grading System Based on Image Recognition”, 2nd IEEE International Conference on Architecture, Construction, Environment and Hydraulics 2020</a:t>
            </a:r>
            <a:endParaRPr>
              <a:latin typeface="Times New Roman"/>
              <a:ea typeface="Times New Roman"/>
              <a:cs typeface="Times New Roman"/>
              <a:sym typeface="Times New Roman"/>
            </a:endParaRPr>
          </a:p>
        </p:txBody>
      </p:sp>
      <p:sp>
        <p:nvSpPr>
          <p:cNvPr id="109" name="Google Shape;109;p18"/>
          <p:cNvSpPr txBox="1"/>
          <p:nvPr/>
        </p:nvSpPr>
        <p:spPr>
          <a:xfrm>
            <a:off x="919800" y="1605950"/>
            <a:ext cx="7304400" cy="2339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Times New Roman"/>
              <a:buChar char="●"/>
            </a:pPr>
            <a:r>
              <a:rPr b="1" lang="en">
                <a:latin typeface="Times New Roman"/>
                <a:ea typeface="Times New Roman"/>
                <a:cs typeface="Times New Roman"/>
                <a:sym typeface="Times New Roman"/>
              </a:rPr>
              <a:t>Technique used</a:t>
            </a:r>
            <a:r>
              <a:rPr lang="en">
                <a:latin typeface="Times New Roman"/>
                <a:ea typeface="Times New Roman"/>
                <a:cs typeface="Times New Roman"/>
                <a:sym typeface="Times New Roman"/>
              </a:rPr>
              <a:t> : The architecture includes the identification host, transmission mechanism, and Database. The identification host includes microcontroller, LCD panel, camera, and Wi-Fi module. The LCD provides a user interface and fruit display. The camera takes images of fruits. After grading is completed, the rod pushes the fruit to different fruit baskets according to the grade. </a:t>
            </a:r>
            <a:endParaRPr>
              <a:latin typeface="Times New Roman"/>
              <a:ea typeface="Times New Roman"/>
              <a:cs typeface="Times New Roman"/>
              <a:sym typeface="Times New Roman"/>
            </a:endParaRPr>
          </a:p>
          <a:p>
            <a:pPr indent="0" lvl="0" marL="457200" rtl="0" algn="just">
              <a:spcBef>
                <a:spcPts val="0"/>
              </a:spcBef>
              <a:spcAft>
                <a:spcPts val="0"/>
              </a:spcAft>
              <a:buNone/>
            </a:pPr>
            <a:r>
              <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b="1" lang="en">
                <a:latin typeface="Times New Roman"/>
                <a:ea typeface="Times New Roman"/>
                <a:cs typeface="Times New Roman"/>
                <a:sym typeface="Times New Roman"/>
              </a:rPr>
              <a:t>Advantages</a:t>
            </a:r>
            <a:r>
              <a:rPr lang="en">
                <a:latin typeface="Times New Roman"/>
                <a:ea typeface="Times New Roman"/>
                <a:cs typeface="Times New Roman"/>
                <a:sym typeface="Times New Roman"/>
              </a:rPr>
              <a:t> : Using the system settings adjustable parameters like fruit size, fruit color threshold, and percentage of allowable black points on fruit can be changed. </a:t>
            </a:r>
            <a:endParaRPr>
              <a:latin typeface="Times New Roman"/>
              <a:ea typeface="Times New Roman"/>
              <a:cs typeface="Times New Roman"/>
              <a:sym typeface="Times New Roman"/>
            </a:endParaRPr>
          </a:p>
          <a:p>
            <a:pPr indent="0" lvl="0" marL="457200" rtl="0" algn="just">
              <a:spcBef>
                <a:spcPts val="0"/>
              </a:spcBef>
              <a:spcAft>
                <a:spcPts val="0"/>
              </a:spcAft>
              <a:buNone/>
            </a:pPr>
            <a:r>
              <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b="1" lang="en">
                <a:latin typeface="Times New Roman"/>
                <a:ea typeface="Times New Roman"/>
                <a:cs typeface="Times New Roman"/>
                <a:sym typeface="Times New Roman"/>
              </a:rPr>
              <a:t>Disadvantages</a:t>
            </a:r>
            <a:r>
              <a:rPr lang="en">
                <a:latin typeface="Times New Roman"/>
                <a:ea typeface="Times New Roman"/>
                <a:cs typeface="Times New Roman"/>
                <a:sym typeface="Times New Roman"/>
              </a:rPr>
              <a:t> : Accuracy is questionable.</a:t>
            </a:r>
            <a:endParaRPr>
              <a:latin typeface="Times New Roman"/>
              <a:ea typeface="Times New Roman"/>
              <a:cs typeface="Times New Roman"/>
              <a:sym typeface="Times New Roman"/>
            </a:endParaRPr>
          </a:p>
        </p:txBody>
      </p:sp>
      <p:cxnSp>
        <p:nvCxnSpPr>
          <p:cNvPr id="110" name="Google Shape;110;p18"/>
          <p:cNvCxnSpPr/>
          <p:nvPr/>
        </p:nvCxnSpPr>
        <p:spPr>
          <a:xfrm flipH="1" rot="10800000">
            <a:off x="916050" y="1045200"/>
            <a:ext cx="7311900" cy="14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nvSpPr>
        <p:spPr>
          <a:xfrm>
            <a:off x="868800" y="228600"/>
            <a:ext cx="7406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Times New Roman"/>
                <a:ea typeface="Times New Roman"/>
                <a:cs typeface="Times New Roman"/>
                <a:sym typeface="Times New Roman"/>
              </a:rPr>
              <a:t>Dewi Agushinta R. and Henny Medyawati, Ihsan Jatnika and Hustinawaty, “A Method of Cloud and Image-Based Tracking for Indonesia Fruit Recognition”</a:t>
            </a:r>
            <a:endParaRPr sz="1200">
              <a:latin typeface="Times New Roman"/>
              <a:ea typeface="Times New Roman"/>
              <a:cs typeface="Times New Roman"/>
              <a:sym typeface="Times New Roman"/>
            </a:endParaRPr>
          </a:p>
        </p:txBody>
      </p:sp>
      <p:sp>
        <p:nvSpPr>
          <p:cNvPr id="116" name="Google Shape;116;p19"/>
          <p:cNvSpPr txBox="1"/>
          <p:nvPr/>
        </p:nvSpPr>
        <p:spPr>
          <a:xfrm>
            <a:off x="919800" y="1605950"/>
            <a:ext cx="7304400" cy="27705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Times New Roman"/>
              <a:buChar char="●"/>
            </a:pPr>
            <a:r>
              <a:rPr b="1" lang="en">
                <a:latin typeface="Times New Roman"/>
                <a:ea typeface="Times New Roman"/>
                <a:cs typeface="Times New Roman"/>
                <a:sym typeface="Times New Roman"/>
              </a:rPr>
              <a:t>Technique used</a:t>
            </a:r>
            <a:r>
              <a:rPr lang="en">
                <a:latin typeface="Times New Roman"/>
                <a:ea typeface="Times New Roman"/>
                <a:cs typeface="Times New Roman"/>
                <a:sym typeface="Times New Roman"/>
              </a:rPr>
              <a:t> : The image captured by phone camera will be sent to vuforia server for checking and after the server identities and confirms the image, the details like name and information will be displayed on the mobile application. </a:t>
            </a:r>
            <a:endParaRPr>
              <a:latin typeface="Times New Roman"/>
              <a:ea typeface="Times New Roman"/>
              <a:cs typeface="Times New Roman"/>
              <a:sym typeface="Times New Roman"/>
            </a:endParaRPr>
          </a:p>
          <a:p>
            <a:pPr indent="0" lvl="0" marL="457200" rtl="0" algn="just">
              <a:spcBef>
                <a:spcPts val="0"/>
              </a:spcBef>
              <a:spcAft>
                <a:spcPts val="0"/>
              </a:spcAft>
              <a:buNone/>
            </a:pPr>
            <a:r>
              <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b="1" lang="en">
                <a:latin typeface="Times New Roman"/>
                <a:ea typeface="Times New Roman"/>
                <a:cs typeface="Times New Roman"/>
                <a:sym typeface="Times New Roman"/>
              </a:rPr>
              <a:t>Software used</a:t>
            </a:r>
            <a:r>
              <a:rPr lang="en">
                <a:latin typeface="Times New Roman"/>
                <a:ea typeface="Times New Roman"/>
                <a:cs typeface="Times New Roman"/>
                <a:sym typeface="Times New Roman"/>
              </a:rPr>
              <a:t> : This paper proposes using blender and unity 3d to develop the 3d models.</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b="1" lang="en">
                <a:latin typeface="Times New Roman"/>
                <a:ea typeface="Times New Roman"/>
                <a:cs typeface="Times New Roman"/>
                <a:sym typeface="Times New Roman"/>
              </a:rPr>
              <a:t>Advantages</a:t>
            </a:r>
            <a:r>
              <a:rPr lang="en">
                <a:latin typeface="Times New Roman"/>
                <a:ea typeface="Times New Roman"/>
                <a:cs typeface="Times New Roman"/>
                <a:sym typeface="Times New Roman"/>
              </a:rPr>
              <a:t> : A mobile application is convenient to use as mobiles have become an integral part of our lives.</a:t>
            </a:r>
            <a:endParaRPr>
              <a:latin typeface="Times New Roman"/>
              <a:ea typeface="Times New Roman"/>
              <a:cs typeface="Times New Roman"/>
              <a:sym typeface="Times New Roman"/>
            </a:endParaRPr>
          </a:p>
          <a:p>
            <a:pPr indent="0" lvl="0" marL="457200" rtl="0" algn="just">
              <a:spcBef>
                <a:spcPts val="0"/>
              </a:spcBef>
              <a:spcAft>
                <a:spcPts val="0"/>
              </a:spcAft>
              <a:buNone/>
            </a:pPr>
            <a:r>
              <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b="1" lang="en">
                <a:latin typeface="Times New Roman"/>
                <a:ea typeface="Times New Roman"/>
                <a:cs typeface="Times New Roman"/>
                <a:sym typeface="Times New Roman"/>
              </a:rPr>
              <a:t>Disadvantages</a:t>
            </a:r>
            <a:r>
              <a:rPr lang="en">
                <a:latin typeface="Times New Roman"/>
                <a:ea typeface="Times New Roman"/>
                <a:cs typeface="Times New Roman"/>
                <a:sym typeface="Times New Roman"/>
              </a:rPr>
              <a:t> : Input image will vary according to user which can make the process of difficult due to issues of lighting, orientation and angles.</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p:txBody>
      </p:sp>
      <p:cxnSp>
        <p:nvCxnSpPr>
          <p:cNvPr id="117" name="Google Shape;117;p19"/>
          <p:cNvCxnSpPr/>
          <p:nvPr/>
        </p:nvCxnSpPr>
        <p:spPr>
          <a:xfrm flipH="1" rot="10800000">
            <a:off x="916050" y="916725"/>
            <a:ext cx="7311900" cy="14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nvSpPr>
        <p:spPr>
          <a:xfrm>
            <a:off x="1056750" y="421850"/>
            <a:ext cx="7030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Times New Roman"/>
                <a:ea typeface="Times New Roman"/>
                <a:cs typeface="Times New Roman"/>
                <a:sym typeface="Times New Roman"/>
              </a:rPr>
              <a:t>Yanfeng Tang, Yawan Zhang, and Ying Zhu, “A Research on the Fruit Recognition Algorithm Based on the Multi-Feature Fusion”, </a:t>
            </a:r>
            <a:r>
              <a:rPr lang="en">
                <a:latin typeface="Times New Roman"/>
                <a:ea typeface="Times New Roman"/>
                <a:cs typeface="Times New Roman"/>
                <a:sym typeface="Times New Roman"/>
              </a:rPr>
              <a:t>2020 5th International Conference on Mechanical, Control and Computer Engineering(ICMCCE)</a:t>
            </a:r>
            <a:endParaRPr>
              <a:latin typeface="Times New Roman"/>
              <a:ea typeface="Times New Roman"/>
              <a:cs typeface="Times New Roman"/>
              <a:sym typeface="Times New Roman"/>
            </a:endParaRPr>
          </a:p>
        </p:txBody>
      </p:sp>
      <p:sp>
        <p:nvSpPr>
          <p:cNvPr id="123" name="Google Shape;123;p20"/>
          <p:cNvSpPr txBox="1"/>
          <p:nvPr/>
        </p:nvSpPr>
        <p:spPr>
          <a:xfrm>
            <a:off x="919800" y="1581075"/>
            <a:ext cx="7304400" cy="2555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Times New Roman"/>
              <a:buChar char="●"/>
            </a:pPr>
            <a:r>
              <a:rPr b="1" lang="en">
                <a:latin typeface="Times New Roman"/>
                <a:ea typeface="Times New Roman"/>
                <a:cs typeface="Times New Roman"/>
                <a:sym typeface="Times New Roman"/>
              </a:rPr>
              <a:t>Technique used</a:t>
            </a:r>
            <a:r>
              <a:rPr lang="en">
                <a:latin typeface="Times New Roman"/>
                <a:ea typeface="Times New Roman"/>
                <a:cs typeface="Times New Roman"/>
                <a:sym typeface="Times New Roman"/>
              </a:rPr>
              <a:t> : Features used : 1) Color : HSV color model and 2) Shape : the perimeter, area and roundness of the shape.</a:t>
            </a:r>
            <a:endParaRPr>
              <a:latin typeface="Times New Roman"/>
              <a:ea typeface="Times New Roman"/>
              <a:cs typeface="Times New Roman"/>
              <a:sym typeface="Times New Roman"/>
            </a:endParaRPr>
          </a:p>
          <a:p>
            <a:pPr indent="0" lvl="0" marL="457200" rtl="0" algn="just">
              <a:spcBef>
                <a:spcPts val="0"/>
              </a:spcBef>
              <a:spcAft>
                <a:spcPts val="0"/>
              </a:spcAft>
              <a:buNone/>
            </a:pPr>
            <a:r>
              <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b="1" lang="en">
                <a:latin typeface="Times New Roman"/>
                <a:ea typeface="Times New Roman"/>
                <a:cs typeface="Times New Roman"/>
                <a:sym typeface="Times New Roman"/>
              </a:rPr>
              <a:t>Algorithm used</a:t>
            </a:r>
            <a:r>
              <a:rPr lang="en">
                <a:latin typeface="Times New Roman"/>
                <a:ea typeface="Times New Roman"/>
                <a:cs typeface="Times New Roman"/>
                <a:sym typeface="Times New Roman"/>
              </a:rPr>
              <a:t> : Back Propagation Neural Network : The basic idea is implementing </a:t>
            </a:r>
            <a:r>
              <a:rPr lang="en">
                <a:latin typeface="Times New Roman"/>
                <a:ea typeface="Times New Roman"/>
                <a:cs typeface="Times New Roman"/>
                <a:sym typeface="Times New Roman"/>
              </a:rPr>
              <a:t>Backpropagation</a:t>
            </a:r>
            <a:r>
              <a:rPr lang="en">
                <a:latin typeface="Times New Roman"/>
                <a:ea typeface="Times New Roman"/>
                <a:cs typeface="Times New Roman"/>
                <a:sym typeface="Times New Roman"/>
              </a:rPr>
              <a:t> using recursive algorithm to minimize the error rates.</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b="1" lang="en">
                <a:latin typeface="Times New Roman"/>
                <a:ea typeface="Times New Roman"/>
                <a:cs typeface="Times New Roman"/>
                <a:sym typeface="Times New Roman"/>
              </a:rPr>
              <a:t>Advantages</a:t>
            </a:r>
            <a:r>
              <a:rPr lang="en">
                <a:latin typeface="Times New Roman"/>
                <a:ea typeface="Times New Roman"/>
                <a:cs typeface="Times New Roman"/>
                <a:sym typeface="Times New Roman"/>
              </a:rPr>
              <a:t> : Recognition rate achieved by multi-feature fusion can reach upto 95% which is more than single feature algorithm.</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b="1" lang="en">
                <a:latin typeface="Times New Roman"/>
                <a:ea typeface="Times New Roman"/>
                <a:cs typeface="Times New Roman"/>
                <a:sym typeface="Times New Roman"/>
              </a:rPr>
              <a:t>Disadvantages</a:t>
            </a:r>
            <a:r>
              <a:rPr lang="en">
                <a:latin typeface="Times New Roman"/>
                <a:ea typeface="Times New Roman"/>
                <a:cs typeface="Times New Roman"/>
                <a:sym typeface="Times New Roman"/>
              </a:rPr>
              <a:t> : With increase in feature dimensions and nodes, time spent in feature recognition is more. Low recognition rate in fruits with similar size &amp; color.</a:t>
            </a:r>
            <a:endParaRPr>
              <a:latin typeface="Times New Roman"/>
              <a:ea typeface="Times New Roman"/>
              <a:cs typeface="Times New Roman"/>
              <a:sym typeface="Times New Roman"/>
            </a:endParaRPr>
          </a:p>
        </p:txBody>
      </p:sp>
      <p:cxnSp>
        <p:nvCxnSpPr>
          <p:cNvPr id="124" name="Google Shape;124;p20"/>
          <p:cNvCxnSpPr/>
          <p:nvPr/>
        </p:nvCxnSpPr>
        <p:spPr>
          <a:xfrm flipH="1" rot="10800000">
            <a:off x="916050" y="1197875"/>
            <a:ext cx="7311900" cy="14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nvSpPr>
        <p:spPr>
          <a:xfrm>
            <a:off x="1056750" y="636475"/>
            <a:ext cx="7030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Times New Roman"/>
                <a:ea typeface="Times New Roman"/>
                <a:cs typeface="Times New Roman"/>
                <a:sym typeface="Times New Roman"/>
              </a:rPr>
              <a:t>Wei Ni and Rihui Li, “</a:t>
            </a:r>
            <a:r>
              <a:rPr lang="en">
                <a:latin typeface="Times New Roman"/>
                <a:ea typeface="Times New Roman"/>
                <a:cs typeface="Times New Roman"/>
                <a:sym typeface="Times New Roman"/>
              </a:rPr>
              <a:t>Research on Recognition Technology of Fruit based on Simulated Annealing Algorithm and Neural Network”, </a:t>
            </a:r>
            <a:r>
              <a:rPr lang="en">
                <a:latin typeface="Times New Roman"/>
                <a:ea typeface="Times New Roman"/>
                <a:cs typeface="Times New Roman"/>
                <a:sym typeface="Times New Roman"/>
              </a:rPr>
              <a:t>2021 IEEE Asia-Pacific Conference on Image Processing, Electronics and Computers (IPEC)</a:t>
            </a:r>
            <a:endParaRPr>
              <a:latin typeface="Times New Roman"/>
              <a:ea typeface="Times New Roman"/>
              <a:cs typeface="Times New Roman"/>
              <a:sym typeface="Times New Roman"/>
            </a:endParaRPr>
          </a:p>
        </p:txBody>
      </p:sp>
      <p:sp>
        <p:nvSpPr>
          <p:cNvPr id="130" name="Google Shape;130;p21"/>
          <p:cNvSpPr txBox="1"/>
          <p:nvPr/>
        </p:nvSpPr>
        <p:spPr>
          <a:xfrm>
            <a:off x="919800" y="1701050"/>
            <a:ext cx="7304400" cy="27705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Technique used : Apple is the research object. Model for Apple classification is established that analyzes size, color and damage, and then the corresponding BP neural network model is established. </a:t>
            </a:r>
            <a:endParaRPr>
              <a:latin typeface="Times New Roman"/>
              <a:ea typeface="Times New Roman"/>
              <a:cs typeface="Times New Roman"/>
              <a:sym typeface="Times New Roman"/>
            </a:endParaRPr>
          </a:p>
          <a:p>
            <a:pPr indent="0" lvl="0" marL="457200" rtl="0" algn="just">
              <a:spcBef>
                <a:spcPts val="0"/>
              </a:spcBef>
              <a:spcAft>
                <a:spcPts val="0"/>
              </a:spcAft>
              <a:buNone/>
            </a:pPr>
            <a:r>
              <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Algorithm used : BPNN and Simulated Annealing Algorithm</a:t>
            </a:r>
            <a:endParaRPr>
              <a:latin typeface="Times New Roman"/>
              <a:ea typeface="Times New Roman"/>
              <a:cs typeface="Times New Roman"/>
              <a:sym typeface="Times New Roman"/>
            </a:endParaRPr>
          </a:p>
          <a:p>
            <a:pPr indent="0" lvl="0" marL="457200" rtl="0" algn="just">
              <a:spcBef>
                <a:spcPts val="0"/>
              </a:spcBef>
              <a:spcAft>
                <a:spcPts val="0"/>
              </a:spcAft>
              <a:buNone/>
            </a:pPr>
            <a:r>
              <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Advantages : Accuracy is higher than BPNN. Simulated Annealing Algorithm prevents finding only the local optimal solution.</a:t>
            </a:r>
            <a:endParaRPr>
              <a:latin typeface="Times New Roman"/>
              <a:ea typeface="Times New Roman"/>
              <a:cs typeface="Times New Roman"/>
              <a:sym typeface="Times New Roman"/>
            </a:endParaRPr>
          </a:p>
          <a:p>
            <a:pPr indent="0" lvl="0" marL="457200" rtl="0" algn="just">
              <a:spcBef>
                <a:spcPts val="0"/>
              </a:spcBef>
              <a:spcAft>
                <a:spcPts val="0"/>
              </a:spcAft>
              <a:buNone/>
            </a:pPr>
            <a:r>
              <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Disadvantages : This algorithm loses training speed due to introduction of annealing algorithm.</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p:txBody>
      </p:sp>
      <p:cxnSp>
        <p:nvCxnSpPr>
          <p:cNvPr id="131" name="Google Shape;131;p21"/>
          <p:cNvCxnSpPr/>
          <p:nvPr/>
        </p:nvCxnSpPr>
        <p:spPr>
          <a:xfrm flipH="1" rot="10800000">
            <a:off x="916050" y="1375375"/>
            <a:ext cx="7311900" cy="14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