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1" r:id="rId7"/>
    <p:sldId id="260"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omic Sans MS" panose="030F0702030302020204" pitchFamily="66" charset="0"/>
      <p:regular r:id="rId17"/>
      <p:bold r:id="rId18"/>
      <p:italic r:id="rId19"/>
      <p:boldItalic r:id="rId20"/>
    </p:embeddedFont>
    <p:embeddedFont>
      <p:font typeface="Lora" pitchFamily="2"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Open Sans ExtraBold" panose="020B0906030804020204" pitchFamily="34" charset="0"/>
      <p:bold r:id="rId29"/>
      <p:boldItalic r:id="rId30"/>
    </p:embeddedFont>
    <p:embeddedFont>
      <p:font typeface="Open Sans Light" panose="020B0306030504020204" pitchFamily="34" charset="0"/>
      <p:regular r:id="rId31"/>
      <p:bold r:id="rId32"/>
      <p:italic r:id="rId33"/>
      <p:boldItalic r:id="rId34"/>
    </p:embeddedFont>
    <p:embeddedFont>
      <p:font typeface="Segoe UI Variable Text Semibold" pitchFamily="2" charset="0"/>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tableStyles" Target="tableStyles.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0" y="-2241"/>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sym typeface="Open Sans ExtraBold"/>
              </a:rPr>
              <a:t>Sprocket Central Pty Ltd</a:t>
            </a:r>
            <a:endParaRPr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dirty="0">
                <a:solidFill>
                  <a:srgbClr val="FFFFFF"/>
                </a:solidFill>
                <a:latin typeface="Segoe UI Variable Text Semibold" pitchFamily="2" charset="0"/>
                <a:ea typeface="Open Sans Light"/>
                <a:cs typeface="Open Sans Light"/>
                <a:sym typeface="Open Sans Light"/>
              </a:rPr>
              <a:t>Data </a:t>
            </a:r>
            <a:r>
              <a:rPr lang="en" sz="2800" dirty="0">
                <a:solidFill>
                  <a:srgbClr val="FFFFFF"/>
                </a:solidFill>
                <a:latin typeface="Segoe UI Variable Text Semibold" pitchFamily="2" charset="0"/>
                <a:ea typeface="Open Sans Light"/>
                <a:cs typeface="Open Sans Light"/>
                <a:sym typeface="Open Sans Light"/>
              </a:rPr>
              <a:t>Insights</a:t>
            </a:r>
            <a:r>
              <a:rPr lang="en" sz="2800" b="0" i="0" u="none" strike="noStrike" cap="none" dirty="0">
                <a:solidFill>
                  <a:srgbClr val="FFFFFF"/>
                </a:solidFill>
                <a:latin typeface="Segoe UI Variable Text Semibold" pitchFamily="2" charset="0"/>
                <a:ea typeface="Open Sans Light"/>
                <a:cs typeface="Open Sans Light"/>
                <a:sym typeface="Open Sans Light"/>
              </a:rPr>
              <a:t> </a:t>
            </a:r>
            <a:r>
              <a:rPr lang="en" sz="2800" dirty="0">
                <a:solidFill>
                  <a:srgbClr val="FFFFFF"/>
                </a:solidFill>
                <a:latin typeface="Segoe UI Variable Text Semibold" pitchFamily="2" charset="0"/>
                <a:ea typeface="Open Sans Light"/>
                <a:cs typeface="Open Sans Light"/>
                <a:sym typeface="Open Sans Light"/>
              </a:rPr>
              <a:t>A</a:t>
            </a:r>
            <a:r>
              <a:rPr lang="en" sz="2800" b="0" i="0" u="none" strike="noStrike" cap="none" dirty="0">
                <a:solidFill>
                  <a:srgbClr val="FFFFFF"/>
                </a:solidFill>
                <a:latin typeface="Segoe UI Variable Text Semibold" pitchFamily="2" charset="0"/>
                <a:ea typeface="Open Sans Light"/>
                <a:cs typeface="Open Sans Light"/>
                <a:sym typeface="Open Sans Light"/>
              </a:rPr>
              <a:t>pproach</a:t>
            </a:r>
            <a:endParaRPr dirty="0">
              <a:latin typeface="Segoe UI Variable Text Semibold" pitchFamily="2" charset="0"/>
            </a:endParaRPr>
          </a:p>
        </p:txBody>
      </p:sp>
      <p:pic>
        <p:nvPicPr>
          <p:cNvPr id="102" name="Google Shape;102;p25" descr="Shape 57"/>
          <p:cNvPicPr preferRelativeResize="0"/>
          <p:nvPr/>
        </p:nvPicPr>
        <p:blipFill rotWithShape="1">
          <a:blip r:embed="rId3">
            <a:alphaModFix/>
          </a:blip>
          <a:srcRect/>
          <a:stretch/>
        </p:blipFill>
        <p:spPr>
          <a:xfrm>
            <a:off x="614100" y="1275524"/>
            <a:ext cx="3170886" cy="381826"/>
          </a:xfrm>
          <a:prstGeom prst="rect">
            <a:avLst/>
          </a:prstGeom>
          <a:noFill/>
          <a:ln>
            <a:noFill/>
          </a:ln>
        </p:spPr>
      </p:pic>
      <p:pic>
        <p:nvPicPr>
          <p:cNvPr id="3" name="Picture 2">
            <a:extLst>
              <a:ext uri="{FF2B5EF4-FFF2-40B4-BE49-F238E27FC236}">
                <a16:creationId xmlns:a16="http://schemas.microsoft.com/office/drawing/2014/main" id="{2A93AB2F-923A-E07D-3372-95C6255295FF}"/>
              </a:ext>
            </a:extLst>
          </p:cNvPr>
          <p:cNvPicPr>
            <a:picLocks noChangeAspect="1"/>
          </p:cNvPicPr>
          <p:nvPr/>
        </p:nvPicPr>
        <p:blipFill>
          <a:blip r:embed="rId4"/>
          <a:stretch>
            <a:fillRect/>
          </a:stretch>
        </p:blipFill>
        <p:spPr>
          <a:xfrm>
            <a:off x="3141406" y="420534"/>
            <a:ext cx="1790740" cy="381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Agenda</a:t>
            </a:r>
            <a:endParaRPr dirty="0"/>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b="1" dirty="0">
                <a:latin typeface="Lora"/>
                <a:ea typeface="Lora"/>
                <a:cs typeface="Lora"/>
                <a:sym typeface="Lora"/>
              </a:rPr>
              <a:t>The approach will be implemented in three stages : </a:t>
            </a:r>
            <a:endParaRPr sz="2200" b="1" i="0" u="none" strike="noStrike" cap="none" dirty="0">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dirty="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rgbClr val="000000"/>
                </a:solidFill>
                <a:latin typeface="Open Sans"/>
                <a:ea typeface="Open Sans"/>
                <a:cs typeface="Open Sans"/>
                <a:sym typeface="Open Sans"/>
              </a:rPr>
              <a:t>Data Exploration</a:t>
            </a:r>
            <a:endParaRPr sz="2000" i="0" u="none" strike="noStrike" cap="none" dirty="0">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rgbClr val="000000"/>
                </a:solidFill>
                <a:latin typeface="Open Sans"/>
                <a:ea typeface="Open Sans"/>
                <a:cs typeface="Open Sans"/>
                <a:sym typeface="Open Sans"/>
              </a:rPr>
              <a:t>Model Development</a:t>
            </a:r>
            <a:endParaRPr sz="2000" i="0" u="none" strike="noStrike" cap="none" dirty="0">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rgbClr val="000000"/>
                </a:solidFill>
                <a:latin typeface="Open Sans"/>
                <a:ea typeface="Open Sans"/>
                <a:cs typeface="Open Sans"/>
                <a:sym typeface="Open Sans"/>
              </a:rPr>
              <a:t>Interpretation</a:t>
            </a:r>
            <a:endParaRPr sz="1000" dirty="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b="1" dirty="0">
                <a:latin typeface="Lora"/>
                <a:ea typeface="Lora"/>
                <a:cs typeface="Lora"/>
                <a:sym typeface="Lora"/>
              </a:rPr>
              <a:t>Approach for New Customer Data analysis :</a:t>
            </a:r>
            <a:endParaRPr sz="2200" b="1" dirty="0">
              <a:latin typeface="Lora"/>
              <a:ea typeface="Lora"/>
              <a:cs typeface="Lora"/>
              <a:sym typeface="Lora"/>
            </a:endParaRPr>
          </a:p>
          <a:p>
            <a:pPr marL="457200" marR="0" lvl="0" indent="0" algn="l" rtl="0">
              <a:lnSpc>
                <a:spcPct val="115000"/>
              </a:lnSpc>
              <a:spcBef>
                <a:spcPts val="0"/>
              </a:spcBef>
              <a:spcAft>
                <a:spcPts val="0"/>
              </a:spcAft>
              <a:buNone/>
            </a:pPr>
            <a:r>
              <a:rPr lang="en" sz="2400" dirty="0">
                <a:latin typeface="Lora"/>
                <a:ea typeface="Lora"/>
                <a:cs typeface="Lora"/>
                <a:sym typeface="Lora"/>
              </a:rPr>
              <a:t> </a:t>
            </a:r>
            <a:endParaRPr sz="2400" dirty="0">
              <a:latin typeface="Lora"/>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Age distribution </a:t>
            </a:r>
            <a:endParaRPr sz="2000" dirty="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Bike purchase </a:t>
            </a:r>
            <a:endParaRPr sz="2000" dirty="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Job industry</a:t>
            </a:r>
            <a:endParaRPr sz="2000" dirty="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Number of cars owned</a:t>
            </a:r>
            <a:endParaRPr sz="2000" dirty="0">
              <a:latin typeface="Open Sans"/>
              <a:ea typeface="Open Sans"/>
              <a:cs typeface="Open Sans"/>
              <a:sym typeface="Open Sans"/>
            </a:endParaRPr>
          </a:p>
          <a:p>
            <a:pPr marL="0" marR="0" lvl="0" indent="0" algn="l" rtl="0">
              <a:lnSpc>
                <a:spcPct val="115000"/>
              </a:lnSpc>
              <a:spcBef>
                <a:spcPts val="0"/>
              </a:spcBef>
              <a:spcAft>
                <a:spcPts val="0"/>
              </a:spcAft>
              <a:buNone/>
            </a:pPr>
            <a:endParaRPr sz="2400" dirty="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Data Exploration </a:t>
            </a:r>
            <a:r>
              <a:rPr lang="en" sz="2000" b="1" dirty="0">
                <a:solidFill>
                  <a:srgbClr val="FFFFFF"/>
                </a:solidFill>
              </a:rPr>
              <a:t>: New Age Distribution</a:t>
            </a:r>
            <a:endParaRPr sz="2000" b="1" i="0" u="none" strike="noStrike" cap="none" dirty="0">
              <a:solidFill>
                <a:srgbClr val="FFFFFF"/>
              </a:solidFill>
              <a:latin typeface="Arial"/>
              <a:ea typeface="Arial"/>
              <a:cs typeface="Arial"/>
              <a:sym typeface="Arial"/>
            </a:endParaRPr>
          </a:p>
        </p:txBody>
      </p:sp>
      <p:sp>
        <p:nvSpPr>
          <p:cNvPr id="123" name="Google Shape;123;p28"/>
          <p:cNvSpPr/>
          <p:nvPr/>
        </p:nvSpPr>
        <p:spPr>
          <a:xfrm>
            <a:off x="154045" y="1591774"/>
            <a:ext cx="4439700" cy="2643425"/>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dirty="0">
                <a:latin typeface="Open Sans"/>
                <a:ea typeface="Open Sans"/>
                <a:cs typeface="Open Sans"/>
                <a:sym typeface="Open Sans"/>
              </a:rPr>
              <a:t>New customers are more from the age group of 50-59 </a:t>
            </a: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dirty="0">
                <a:latin typeface="Open Sans"/>
                <a:ea typeface="Open Sans"/>
                <a:cs typeface="Open Sans"/>
                <a:sym typeface="Open Sans"/>
              </a:rPr>
              <a:t>Fewer customer are from 20-29 &amp; 90-99 for obvious reasons.</a:t>
            </a: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b="0" i="0" u="none" strike="noStrike" cap="none" dirty="0">
                <a:solidFill>
                  <a:schemeClr val="dk1"/>
                </a:solidFill>
                <a:latin typeface="Open Sans"/>
                <a:ea typeface="Open Sans"/>
                <a:cs typeface="Open Sans"/>
                <a:sym typeface="Open Sans"/>
              </a:rPr>
              <a:t>Data shows age group </a:t>
            </a:r>
            <a:r>
              <a:rPr lang="en" sz="1500" b="1" i="0" u="none" strike="noStrike" cap="none" dirty="0">
                <a:solidFill>
                  <a:schemeClr val="dk1"/>
                </a:solidFill>
                <a:latin typeface="Open Sans"/>
                <a:ea typeface="Open Sans"/>
                <a:cs typeface="Open Sans"/>
                <a:sym typeface="Open Sans"/>
              </a:rPr>
              <a:t>40-50</a:t>
            </a:r>
            <a:r>
              <a:rPr lang="en" sz="1500" b="0" i="0" u="none" strike="noStrike" cap="none" dirty="0">
                <a:solidFill>
                  <a:schemeClr val="dk1"/>
                </a:solidFill>
                <a:latin typeface="Open Sans"/>
                <a:ea typeface="Open Sans"/>
                <a:cs typeface="Open Sans"/>
                <a:sym typeface="Open Sans"/>
              </a:rPr>
              <a:t> has high count in terms of bike purchased in last 3 years wit</a:t>
            </a:r>
            <a:r>
              <a:rPr lang="en" sz="1500" dirty="0">
                <a:solidFill>
                  <a:schemeClr val="dk1"/>
                </a:solidFill>
                <a:latin typeface="Open Sans"/>
                <a:ea typeface="Open Sans"/>
                <a:cs typeface="Open Sans"/>
                <a:sym typeface="Open Sans"/>
              </a:rPr>
              <a:t>h a slightly greater female ratio. </a:t>
            </a:r>
            <a:endParaRPr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dirty="0">
              <a:solidFill>
                <a:srgbClr val="000000"/>
              </a:solidFill>
              <a:latin typeface="Open Sans"/>
              <a:ea typeface="Open Sans"/>
              <a:cs typeface="Open Sans"/>
              <a:sym typeface="Open Sans"/>
            </a:endParaRPr>
          </a:p>
        </p:txBody>
      </p:sp>
      <p:pic>
        <p:nvPicPr>
          <p:cNvPr id="7" name="Picture 6">
            <a:extLst>
              <a:ext uri="{FF2B5EF4-FFF2-40B4-BE49-F238E27FC236}">
                <a16:creationId xmlns:a16="http://schemas.microsoft.com/office/drawing/2014/main" id="{2DE9C712-C08F-BFD4-51DA-52FE27BD6C0B}"/>
              </a:ext>
            </a:extLst>
          </p:cNvPr>
          <p:cNvPicPr>
            <a:picLocks noChangeAspect="1"/>
          </p:cNvPicPr>
          <p:nvPr/>
        </p:nvPicPr>
        <p:blipFill>
          <a:blip r:embed="rId3"/>
          <a:stretch>
            <a:fillRect/>
          </a:stretch>
        </p:blipFill>
        <p:spPr>
          <a:xfrm>
            <a:off x="4580200" y="979075"/>
            <a:ext cx="4260934" cy="19866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76BC9685-3C96-E0C2-05AB-2FE891BC2C52}"/>
              </a:ext>
            </a:extLst>
          </p:cNvPr>
          <p:cNvPicPr>
            <a:picLocks noChangeAspect="1"/>
          </p:cNvPicPr>
          <p:nvPr/>
        </p:nvPicPr>
        <p:blipFill>
          <a:blip r:embed="rId4"/>
          <a:stretch>
            <a:fillRect/>
          </a:stretch>
        </p:blipFill>
        <p:spPr>
          <a:xfrm>
            <a:off x="4572000" y="3124243"/>
            <a:ext cx="4417955" cy="187880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93725" y="1405221"/>
            <a:ext cx="4470300" cy="281415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Out of three states, New South Wales, could be potential market opportunities for the company.</a:t>
            </a:r>
            <a:endParaRPr sz="1500" dirty="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dirty="0">
              <a:solidFill>
                <a:schemeClr val="dk1"/>
              </a:solidFill>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756893" y="1363271"/>
            <a:ext cx="4106600" cy="30322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a:latin typeface="Open Sans"/>
                <a:ea typeface="Open Sans"/>
                <a:cs typeface="Open Sans"/>
                <a:sym typeface="Open Sans"/>
              </a:rPr>
              <a:t>Financial Services, Manufacturing, and Health are the top three profit-generating industries, followed by retail and property.</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a:latin typeface="Open Sans"/>
                <a:ea typeface="Open Sans"/>
                <a:cs typeface="Open Sans"/>
                <a:sym typeface="Open Sans"/>
              </a:rPr>
              <a:t>The highest profits are also </a:t>
            </a:r>
            <a:r>
              <a:rPr lang="en" sz="1500">
                <a:solidFill>
                  <a:schemeClr val="dk1"/>
                </a:solidFill>
                <a:latin typeface="Open Sans"/>
                <a:ea typeface="Open Sans"/>
                <a:cs typeface="Open Sans"/>
                <a:sym typeface="Open Sans"/>
              </a:rPr>
              <a:t>Financial Services, Manufacturing, and Health as seen in the second chart.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71050" y="820525"/>
            <a:ext cx="4350324" cy="194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a:solidFill>
                  <a:srgbClr val="073763"/>
                </a:solidFill>
                <a:latin typeface="Open Sans"/>
                <a:ea typeface="Open Sans"/>
                <a:cs typeface="Open Sans"/>
                <a:sym typeface="Open Sans"/>
              </a:rPr>
              <a:t>The following are the high-value clients to target from the new list :</a:t>
            </a:r>
            <a:endParaRPr sz="200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Aged between 40 – 50.</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Most of the high value customers are female compared to male</a:t>
            </a:r>
            <a:endParaRPr sz="150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Working in Financial Service, Manufacturing and Health.</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Who are currently living in New South Wales and Victoria.</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latin typeface="Open Sans"/>
              <a:ea typeface="Open Sans"/>
              <a:cs typeface="Open Sans"/>
              <a:sym typeface="Open Sans"/>
            </a:endParaRPr>
          </a:p>
          <a:p>
            <a:pPr marL="965200" lvl="0" indent="0" algn="l" rtl="0">
              <a:lnSpc>
                <a:spcPct val="115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dirty="0">
                <a:solidFill>
                  <a:srgbClr val="073763"/>
                </a:solidFill>
                <a:latin typeface="Open Sans"/>
                <a:ea typeface="Open Sans"/>
                <a:cs typeface="Open Sans"/>
                <a:sym typeface="Open Sans"/>
              </a:rPr>
              <a:t>HIGH-VALUE CUSTOMER SUMMARY TABLE</a:t>
            </a:r>
            <a:endParaRPr sz="2000" b="1" i="0" u="none" strike="noStrike" cap="none" dirty="0">
              <a:solidFill>
                <a:srgbClr val="073763"/>
              </a:solidFill>
              <a:latin typeface="Open Sans"/>
              <a:ea typeface="Open Sans"/>
              <a:cs typeface="Open Sans"/>
              <a:sym typeface="Open Sans"/>
            </a:endParaRPr>
          </a:p>
        </p:txBody>
      </p:sp>
      <p:graphicFrame>
        <p:nvGraphicFramePr>
          <p:cNvPr id="158" name="Google Shape;158;p32"/>
          <p:cNvGraphicFramePr/>
          <p:nvPr>
            <p:extLst>
              <p:ext uri="{D42A27DB-BD31-4B8C-83A1-F6EECF244321}">
                <p14:modId xmlns:p14="http://schemas.microsoft.com/office/powerpoint/2010/main" val="3881751791"/>
              </p:ext>
            </p:extLst>
          </p:nvPr>
        </p:nvGraphicFramePr>
        <p:xfrm>
          <a:off x="131925" y="1485110"/>
          <a:ext cx="8896550" cy="3421134"/>
        </p:xfrm>
        <a:graphic>
          <a:graphicData uri="http://schemas.openxmlformats.org/drawingml/2006/table">
            <a:tbl>
              <a:tblPr firstRow="1" bandRow="1">
                <a:tableStyleId>{5940675A-B579-460E-94D1-54222C63F5DA}</a:tableStyleId>
              </a:tblPr>
              <a:tblGrid>
                <a:gridCol w="1005775">
                  <a:extLst>
                    <a:ext uri="{9D8B030D-6E8A-4147-A177-3AD203B41FA5}">
                      <a16:colId xmlns:a16="http://schemas.microsoft.com/office/drawing/2014/main" val="20000"/>
                    </a:ext>
                  </a:extLst>
                </a:gridCol>
                <a:gridCol w="1536100">
                  <a:extLst>
                    <a:ext uri="{9D8B030D-6E8A-4147-A177-3AD203B41FA5}">
                      <a16:colId xmlns:a16="http://schemas.microsoft.com/office/drawing/2014/main" val="20001"/>
                    </a:ext>
                  </a:extLst>
                </a:gridCol>
                <a:gridCol w="587175">
                  <a:extLst>
                    <a:ext uri="{9D8B030D-6E8A-4147-A177-3AD203B41FA5}">
                      <a16:colId xmlns:a16="http://schemas.microsoft.com/office/drawing/2014/main" val="20002"/>
                    </a:ext>
                  </a:extLst>
                </a:gridCol>
                <a:gridCol w="1796100">
                  <a:extLst>
                    <a:ext uri="{9D8B030D-6E8A-4147-A177-3AD203B41FA5}">
                      <a16:colId xmlns:a16="http://schemas.microsoft.com/office/drawing/2014/main" val="20003"/>
                    </a:ext>
                  </a:extLst>
                </a:gridCol>
                <a:gridCol w="1429525">
                  <a:extLst>
                    <a:ext uri="{9D8B030D-6E8A-4147-A177-3AD203B41FA5}">
                      <a16:colId xmlns:a16="http://schemas.microsoft.com/office/drawing/2014/main" val="20004"/>
                    </a:ext>
                  </a:extLst>
                </a:gridCol>
                <a:gridCol w="980825">
                  <a:extLst>
                    <a:ext uri="{9D8B030D-6E8A-4147-A177-3AD203B41FA5}">
                      <a16:colId xmlns:a16="http://schemas.microsoft.com/office/drawing/2014/main" val="20005"/>
                    </a:ext>
                  </a:extLst>
                </a:gridCol>
                <a:gridCol w="1561050">
                  <a:extLst>
                    <a:ext uri="{9D8B030D-6E8A-4147-A177-3AD203B41FA5}">
                      <a16:colId xmlns:a16="http://schemas.microsoft.com/office/drawing/2014/main" val="20006"/>
                    </a:ext>
                  </a:extLst>
                </a:gridCol>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chemeClr val="tx1"/>
                          </a:solidFill>
                        </a:rPr>
                        <a:t>Customer ID</a:t>
                      </a:r>
                      <a:endParaRPr sz="1000" u="none" strike="noStrike" cap="none" dirty="0">
                        <a:solidFill>
                          <a:schemeClr val="tx1"/>
                        </a:solidFill>
                      </a:endParaRPr>
                    </a:p>
                  </a:txBody>
                  <a:tcPr marL="91450" marR="91450" marT="45725" marB="45725"/>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chemeClr val="tx1"/>
                          </a:solidFill>
                        </a:rPr>
                        <a:t>Bike Related Purchases for the last 3 years</a:t>
                      </a:r>
                      <a:endParaRPr sz="1000" u="none" strike="noStrike" cap="none" dirty="0">
                        <a:solidFill>
                          <a:schemeClr val="tx1"/>
                        </a:solidFill>
                      </a:endParaRPr>
                    </a:p>
                  </a:txBody>
                  <a:tcPr marL="91450" marR="91450" marT="45725" marB="45725"/>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chemeClr val="tx1"/>
                          </a:solidFill>
                        </a:rPr>
                        <a:t>Age</a:t>
                      </a:r>
                      <a:endParaRPr sz="1000" u="none" strike="noStrike" cap="none" dirty="0">
                        <a:solidFill>
                          <a:schemeClr val="tx1"/>
                        </a:solidFill>
                      </a:endParaRPr>
                    </a:p>
                  </a:txBody>
                  <a:tcPr marL="91450" marR="91450" marT="45725" marB="45725"/>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chemeClr val="tx1"/>
                          </a:solidFill>
                        </a:rPr>
                        <a:t>Job Industry</a:t>
                      </a:r>
                      <a:endParaRPr sz="1000" u="none" strike="noStrike" cap="none" dirty="0">
                        <a:solidFill>
                          <a:schemeClr val="tx1"/>
                        </a:solidFill>
                      </a:endParaRPr>
                    </a:p>
                  </a:txBody>
                  <a:tcPr marL="91450" marR="91450" marT="45725" marB="45725"/>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chemeClr val="tx1"/>
                          </a:solidFill>
                        </a:rPr>
                        <a:t>Wealth Segment</a:t>
                      </a:r>
                      <a:endParaRPr sz="1000" u="none" strike="noStrike" cap="none" dirty="0">
                        <a:solidFill>
                          <a:schemeClr val="tx1"/>
                        </a:solidFill>
                      </a:endParaRPr>
                    </a:p>
                  </a:txBody>
                  <a:tcPr marL="91450" marR="91450" marT="45725" marB="45725"/>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chemeClr val="tx1"/>
                          </a:solidFill>
                        </a:rPr>
                        <a:t>Owns Cars</a:t>
                      </a:r>
                      <a:endParaRPr sz="1000" u="none" strike="noStrike" cap="none" dirty="0">
                        <a:solidFill>
                          <a:schemeClr val="tx1"/>
                        </a:solidFill>
                      </a:endParaRPr>
                    </a:p>
                  </a:txBody>
                  <a:tcPr marL="91450" marR="91450" marT="45725" marB="45725"/>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chemeClr val="tx1"/>
                          </a:solidFill>
                        </a:rPr>
                        <a:t>State</a:t>
                      </a:r>
                      <a:endParaRPr sz="1000" u="none" strike="noStrike" cap="none" dirty="0">
                        <a:solidFill>
                          <a:schemeClr val="tx1"/>
                        </a:solidFill>
                      </a:endParaRPr>
                    </a:p>
                  </a:txBody>
                  <a:tcPr marL="91450" marR="91450" marT="45725" marB="45725"/>
                </a:tc>
                <a:extLst>
                  <a:ext uri="{0D108BD9-81ED-4DB2-BD59-A6C34878D82A}">
                    <a16:rowId xmlns:a16="http://schemas.microsoft.com/office/drawing/2014/main" val="10000"/>
                  </a:ext>
                </a:extLst>
              </a:tr>
              <a:tr h="511384">
                <a:tc>
                  <a:txBody>
                    <a:bodyPr/>
                    <a:lstStyle/>
                    <a:p>
                      <a:pPr marL="0" marR="0" lvl="0" indent="0" algn="ctr" rtl="0">
                        <a:lnSpc>
                          <a:spcPct val="100000"/>
                        </a:lnSpc>
                        <a:spcBef>
                          <a:spcPts val="0"/>
                        </a:spcBef>
                        <a:spcAft>
                          <a:spcPts val="0"/>
                        </a:spcAft>
                        <a:buClr>
                          <a:schemeClr val="lt1"/>
                        </a:buClr>
                        <a:buSzPts val="1000"/>
                        <a:buFont typeface="Arial"/>
                        <a:buNone/>
                      </a:pPr>
                      <a:r>
                        <a:rPr lang="en" sz="1000" b="0" u="none" strike="noStrike" cap="none" dirty="0">
                          <a:solidFill>
                            <a:schemeClr val="tx1"/>
                          </a:solidFill>
                          <a:sym typeface="Arial"/>
                        </a:rPr>
                        <a:t>1842</a:t>
                      </a:r>
                      <a:endParaRPr sz="1000" b="0" u="none" strike="noStrike" cap="none" dirty="0">
                        <a:solidFill>
                          <a:schemeClr val="tx1"/>
                        </a:solidFil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445</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44</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a:solidFill>
                            <a:schemeClr val="dk1"/>
                          </a:solidFill>
                          <a:sym typeface="Arial"/>
                        </a:rPr>
                        <a:t>Financial Services</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a:solidFill>
                            <a:schemeClr val="dk1"/>
                          </a:solidFill>
                          <a:sym typeface="Arial"/>
                        </a:rPr>
                        <a:t>Mass Customer</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a:solidFill>
                            <a:schemeClr val="dk1"/>
                          </a:solidFill>
                          <a:sym typeface="Arial"/>
                        </a:rPr>
                        <a:t>New South Wales</a:t>
                      </a:r>
                      <a:endParaRPr sz="1000" u="none" strike="noStrike" cap="none"/>
                    </a:p>
                  </a:txBody>
                  <a:tcPr marL="91450" marR="91450" marT="45725" marB="45725"/>
                </a:tc>
                <a:extLst>
                  <a:ext uri="{0D108BD9-81ED-4DB2-BD59-A6C34878D82A}">
                    <a16:rowId xmlns:a16="http://schemas.microsoft.com/office/drawing/2014/main" val="10001"/>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0" u="none" strike="noStrike" cap="none" dirty="0">
                          <a:solidFill>
                            <a:schemeClr val="tx1"/>
                          </a:solidFill>
                          <a:sym typeface="Arial"/>
                        </a:rPr>
                        <a:t>2001</a:t>
                      </a:r>
                      <a:endParaRPr sz="1000" b="0" u="none" strike="noStrike" cap="none" dirty="0">
                        <a:solidFill>
                          <a:schemeClr val="tx1"/>
                        </a:solidFil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a:solidFill>
                            <a:schemeClr val="dk1"/>
                          </a:solidFill>
                          <a:sym typeface="Arial"/>
                        </a:rPr>
                        <a:t>Manufacturing</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a:solidFill>
                            <a:schemeClr val="dk1"/>
                          </a:solidFill>
                          <a:sym typeface="Arial"/>
                        </a:rPr>
                        <a:t>Mass Customer</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a:solidFill>
                            <a:schemeClr val="dk1"/>
                          </a:solidFil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tc>
                <a:extLst>
                  <a:ext uri="{0D108BD9-81ED-4DB2-BD59-A6C34878D82A}">
                    <a16:rowId xmlns:a16="http://schemas.microsoft.com/office/drawing/2014/main" val="10002"/>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0" u="none" strike="noStrike" cap="none" dirty="0">
                          <a:solidFill>
                            <a:schemeClr val="tx1"/>
                          </a:solidFill>
                          <a:sym typeface="Arial"/>
                        </a:rPr>
                        <a:t>650</a:t>
                      </a:r>
                      <a:endParaRPr sz="1000" b="0" u="none" strike="noStrike" cap="none" dirty="0">
                        <a:solidFill>
                          <a:schemeClr val="tx1"/>
                        </a:solidFil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486</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a:solidFill>
                            <a:schemeClr val="dk1"/>
                          </a:solidFill>
                          <a:sym typeface="Arial"/>
                        </a:rPr>
                        <a:t>Health</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a:solidFill>
                            <a:schemeClr val="dk1"/>
                          </a:solidFill>
                          <a:sym typeface="Arial"/>
                        </a:rPr>
                        <a:t>Mass Customer</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tc>
                <a:extLst>
                  <a:ext uri="{0D108BD9-81ED-4DB2-BD59-A6C34878D82A}">
                    <a16:rowId xmlns:a16="http://schemas.microsoft.com/office/drawing/2014/main" val="10003"/>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0" u="none" strike="noStrike" cap="none" dirty="0">
                          <a:solidFill>
                            <a:schemeClr val="tx1"/>
                          </a:solidFill>
                          <a:sym typeface="Arial"/>
                        </a:rPr>
                        <a:t>3297</a:t>
                      </a:r>
                      <a:endParaRPr sz="1000" b="0" u="none" strike="noStrike" cap="none" dirty="0">
                        <a:solidFill>
                          <a:schemeClr val="tx1"/>
                        </a:solidFil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a:solidFill>
                            <a:schemeClr val="dk1"/>
                          </a:solidFill>
                          <a:sym typeface="Arial"/>
                        </a:rPr>
                        <a:t>Manufacturing</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a:solidFill>
                            <a:schemeClr val="dk1"/>
                          </a:solidFill>
                          <a:sym typeface="Arial"/>
                        </a:rPr>
                        <a:t>Mass Customer</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tc>
                <a:extLst>
                  <a:ext uri="{0D108BD9-81ED-4DB2-BD59-A6C34878D82A}">
                    <a16:rowId xmlns:a16="http://schemas.microsoft.com/office/drawing/2014/main" val="10004"/>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0" u="none" strike="noStrike" cap="none" dirty="0">
                          <a:solidFill>
                            <a:schemeClr val="tx1"/>
                          </a:solidFill>
                          <a:sym typeface="Arial"/>
                        </a:rPr>
                        <a:t>50</a:t>
                      </a:r>
                      <a:endParaRPr sz="1000" b="0" u="none" strike="noStrike" cap="none" dirty="0">
                        <a:solidFill>
                          <a:schemeClr val="tx1"/>
                        </a:solidFil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a:solidFill>
                            <a:schemeClr val="dk1"/>
                          </a:solidFill>
                          <a:sym typeface="Arial"/>
                        </a:rPr>
                        <a:t>Manufacturing</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a:solidFill>
                            <a:schemeClr val="dk1"/>
                          </a:solidFill>
                          <a:sym typeface="Arial"/>
                        </a:rPr>
                        <a:t>Mass Customer</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dirty="0">
                          <a:solidFill>
                            <a:schemeClr val="dk1"/>
                          </a:solidFill>
                          <a:sym typeface="Arial"/>
                        </a:rPr>
                        <a:t>New South Wales</a:t>
                      </a:r>
                      <a:endParaRPr sz="1000" u="none" strike="noStrike" cap="none" dirty="0"/>
                    </a:p>
                    <a:p>
                      <a:pPr marL="0" marR="0" lvl="0" indent="0" algn="ctr" rtl="0">
                        <a:lnSpc>
                          <a:spcPct val="100000"/>
                        </a:lnSpc>
                        <a:spcBef>
                          <a:spcPts val="0"/>
                        </a:spcBef>
                        <a:spcAft>
                          <a:spcPts val="0"/>
                        </a:spcAft>
                        <a:buClr>
                          <a:schemeClr val="dk1"/>
                        </a:buClr>
                        <a:buSzPts val="1000"/>
                        <a:buFont typeface="Arial"/>
                        <a:buNone/>
                      </a:pPr>
                      <a:endParaRPr sz="1000" u="none" strike="noStrike" cap="none"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dirty="0">
                <a:solidFill>
                  <a:srgbClr val="FFFFFF"/>
                </a:solidFill>
                <a:latin typeface="Open Sans ExtraBold"/>
                <a:ea typeface="Open Sans ExtraBold"/>
                <a:cs typeface="Open Sans ExtraBold"/>
                <a:sym typeface="Open Sans ExtraBold"/>
              </a:rPr>
              <a:t>THANK YOU!</a:t>
            </a:r>
            <a:endParaRPr sz="3500" b="0" i="0" u="none" strike="noStrike" cap="none" dirty="0">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Note: </a:t>
            </a:r>
            <a:r>
              <a:rPr lang="en"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366</Words>
  <Application>Microsoft Office PowerPoint</Application>
  <PresentationFormat>On-screen Show (16:9)</PresentationFormat>
  <Paragraphs>93</Paragraphs>
  <Slides>9</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Open Sans ExtraBold</vt:lpstr>
      <vt:lpstr>Lora</vt:lpstr>
      <vt:lpstr>Comic Sans MS</vt:lpstr>
      <vt:lpstr>Arial</vt:lpstr>
      <vt:lpstr>Open Sans Light</vt:lpstr>
      <vt:lpstr>Calibri</vt:lpstr>
      <vt:lpstr>Noto Sans Symbols</vt:lpstr>
      <vt:lpstr>Segoe UI Variable Text Semibold</vt:lpstr>
      <vt:lpstr>Open Sans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cp:revision>
  <dcterms:modified xsi:type="dcterms:W3CDTF">2023-05-21T08:35:58Z</dcterms:modified>
</cp:coreProperties>
</file>