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0" r:id="rId3"/>
    <p:sldId id="257" r:id="rId4"/>
    <p:sldId id="280"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6" r:id="rId20"/>
    <p:sldId id="273" r:id="rId21"/>
    <p:sldId id="274" r:id="rId22"/>
    <p:sldId id="275"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9B1454-8383-4780-8B96-C6DC12E983D6}" type="doc">
      <dgm:prSet loTypeId="urn:microsoft.com/office/officeart/2005/8/layout/vProcess5" loCatId="process" qsTypeId="urn:microsoft.com/office/officeart/2005/8/quickstyle/3d2#1" qsCatId="3D" csTypeId="urn:microsoft.com/office/officeart/2005/8/colors/colorful1" csCatId="colorful" phldr="1"/>
      <dgm:spPr/>
      <dgm:t>
        <a:bodyPr/>
        <a:lstStyle/>
        <a:p>
          <a:endParaRPr lang="en-IN"/>
        </a:p>
      </dgm:t>
    </dgm:pt>
    <dgm:pt modelId="{6B42CFB6-1CA8-44D4-ABE7-C2E57C15A8D6}">
      <dgm:prSet phldrT="[Text]" custT="1"/>
      <dgm:spPr>
        <a:xfrm>
          <a:off x="923995" y="1901414"/>
          <a:ext cx="5557870" cy="800047"/>
        </a:xfrm>
        <a:prstGeom prst="roundRect">
          <a:avLst>
            <a:gd name="adj" fmla="val 10000"/>
          </a:avLst>
        </a:prstGeom>
        <a:gradFill rotWithShape="0">
          <a:gsLst>
            <a:gs pos="0">
              <a:srgbClr val="14F597">
                <a:hueOff val="0"/>
                <a:satOff val="0"/>
                <a:lumOff val="0"/>
                <a:alphaOff val="0"/>
                <a:tint val="100000"/>
                <a:shade val="100000"/>
                <a:satMod val="130000"/>
              </a:srgbClr>
            </a:gs>
            <a:gs pos="100000">
              <a:srgbClr val="14F597">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IN" sz="2400" b="0" dirty="0">
              <a:solidFill>
                <a:srgbClr val="233A44"/>
              </a:solidFill>
              <a:effectLst>
                <a:outerShdw blurRad="38100" dist="38100" dir="2700000" algn="tl">
                  <a:srgbClr val="000000">
                    <a:alpha val="43137"/>
                  </a:srgbClr>
                </a:outerShdw>
              </a:effectLst>
              <a:latin typeface="Arial"/>
              <a:ea typeface="+mn-ea"/>
              <a:cs typeface="+mn-cs"/>
            </a:rPr>
            <a:t>Defining objectives</a:t>
          </a:r>
        </a:p>
      </dgm:t>
    </dgm:pt>
    <dgm:pt modelId="{E6053980-02A3-4253-9EAE-65964A3E6852}" type="sibTrans" cxnId="{425D4247-3265-4C4F-B5D6-492C77FDF17A}">
      <dgm:prSet/>
      <dgm:spPr>
        <a:xfrm>
          <a:off x="5961835" y="2503785"/>
          <a:ext cx="520030" cy="520030"/>
        </a:xfrm>
        <a:prstGeom prst="downArrow">
          <a:avLst>
            <a:gd name="adj1" fmla="val 55000"/>
            <a:gd name="adj2" fmla="val 45000"/>
          </a:avLst>
        </a:prstGeom>
        <a:solidFill>
          <a:srgbClr val="14F597">
            <a:tint val="40000"/>
            <a:alpha val="90000"/>
            <a:hueOff val="0"/>
            <a:satOff val="0"/>
            <a:lumOff val="0"/>
            <a:alphaOff val="0"/>
          </a:srgbClr>
        </a:solidFill>
        <a:ln w="9525" cap="flat" cmpd="sng" algn="ctr">
          <a:solidFill>
            <a:srgbClr val="14F597">
              <a:tint val="40000"/>
              <a:alpha val="90000"/>
              <a:hueOff val="0"/>
              <a:satOff val="0"/>
              <a:lumOff val="0"/>
              <a:alphaOff val="0"/>
            </a:srgbClr>
          </a:solidFill>
          <a:prstDash val="solid"/>
        </a:ln>
        <a:effectLst/>
        <a:scene3d>
          <a:camera prst="orthographicFront"/>
          <a:lightRig rig="threePt" dir="t">
            <a:rot lat="0" lon="0" rev="7500000"/>
          </a:lightRig>
        </a:scene3d>
        <a:sp3d z="152400" extrusionH="63500" prstMaterial="dkEdge">
          <a:bevelT w="125400" h="36350" prst="relaxedInset"/>
          <a:contourClr>
            <a:srgbClr val="AF7B51"/>
          </a:contourClr>
        </a:sp3d>
      </dgm:spPr>
      <dgm:t>
        <a:bodyPr/>
        <a:lstStyle/>
        <a:p>
          <a:endParaRPr lang="en-IN">
            <a:solidFill>
              <a:srgbClr val="FFFFFF">
                <a:hueOff val="0"/>
                <a:satOff val="0"/>
                <a:lumOff val="0"/>
                <a:alphaOff val="0"/>
              </a:srgbClr>
            </a:solidFill>
            <a:latin typeface="Arial"/>
            <a:ea typeface="+mn-ea"/>
            <a:cs typeface="+mn-cs"/>
          </a:endParaRPr>
        </a:p>
      </dgm:t>
    </dgm:pt>
    <dgm:pt modelId="{659B0636-AB63-4284-A1BB-0F574F2CF248}" type="parTrans" cxnId="{425D4247-3265-4C4F-B5D6-492C77FDF17A}">
      <dgm:prSet/>
      <dgm:spPr/>
      <dgm:t>
        <a:bodyPr/>
        <a:lstStyle/>
        <a:p>
          <a:endParaRPr lang="en-IN"/>
        </a:p>
      </dgm:t>
    </dgm:pt>
    <dgm:pt modelId="{53AC6777-D0D1-4BBC-AEB0-5D16CEB26C7E}">
      <dgm:prSet phldrT="[Text]" custT="1"/>
      <dgm:spPr>
        <a:xfrm>
          <a:off x="465471" y="945510"/>
          <a:ext cx="5557870" cy="800047"/>
        </a:xfrm>
        <a:prstGeom prst="roundRect">
          <a:avLst>
            <a:gd name="adj" fmla="val 10000"/>
          </a:avLst>
        </a:prstGeom>
        <a:gradFill rotWithShape="0">
          <a:gsLst>
            <a:gs pos="0">
              <a:srgbClr val="C4A15A">
                <a:hueOff val="0"/>
                <a:satOff val="0"/>
                <a:lumOff val="0"/>
                <a:alphaOff val="0"/>
                <a:tint val="100000"/>
                <a:shade val="100000"/>
                <a:satMod val="130000"/>
              </a:srgbClr>
            </a:gs>
            <a:gs pos="100000">
              <a:srgbClr val="C4A15A">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IN" sz="2400" b="0" dirty="0">
              <a:solidFill>
                <a:srgbClr val="233A44"/>
              </a:solidFill>
              <a:effectLst>
                <a:outerShdw blurRad="38100" dist="38100" dir="2700000" algn="tl">
                  <a:srgbClr val="000000">
                    <a:alpha val="43137"/>
                  </a:srgbClr>
                </a:outerShdw>
              </a:effectLst>
              <a:latin typeface="Arial"/>
              <a:ea typeface="+mn-ea"/>
              <a:cs typeface="+mn-cs"/>
            </a:rPr>
            <a:t>Data cleaning</a:t>
          </a:r>
        </a:p>
      </dgm:t>
    </dgm:pt>
    <dgm:pt modelId="{71292773-7368-46FB-A17C-35919EA8B400}" type="sibTrans" cxnId="{8042736A-0B0C-484A-A83F-8407036C215E}">
      <dgm:prSet/>
      <dgm:spPr>
        <a:xfrm>
          <a:off x="5503311" y="1558274"/>
          <a:ext cx="520030" cy="520030"/>
        </a:xfrm>
        <a:prstGeom prst="downArrow">
          <a:avLst>
            <a:gd name="adj1" fmla="val 55000"/>
            <a:gd name="adj2" fmla="val 45000"/>
          </a:avLst>
        </a:prstGeom>
        <a:solidFill>
          <a:srgbClr val="C4A15A">
            <a:tint val="40000"/>
            <a:alpha val="90000"/>
            <a:hueOff val="0"/>
            <a:satOff val="0"/>
            <a:lumOff val="0"/>
            <a:alphaOff val="0"/>
          </a:srgbClr>
        </a:solidFill>
        <a:ln w="9525" cap="flat" cmpd="sng" algn="ctr">
          <a:solidFill>
            <a:srgbClr val="C4A15A">
              <a:tint val="40000"/>
              <a:alpha val="90000"/>
              <a:hueOff val="0"/>
              <a:satOff val="0"/>
              <a:lumOff val="0"/>
              <a:alphaOff val="0"/>
            </a:srgbClr>
          </a:solidFill>
          <a:prstDash val="solid"/>
        </a:ln>
        <a:effectLst/>
        <a:scene3d>
          <a:camera prst="orthographicFront"/>
          <a:lightRig rig="threePt" dir="t">
            <a:rot lat="0" lon="0" rev="7500000"/>
          </a:lightRig>
        </a:scene3d>
        <a:sp3d z="152400" extrusionH="63500" prstMaterial="dkEdge">
          <a:bevelT w="125400" h="36350" prst="relaxedInset"/>
          <a:contourClr>
            <a:srgbClr val="AF7B51"/>
          </a:contourClr>
        </a:sp3d>
      </dgm:spPr>
      <dgm:t>
        <a:bodyPr/>
        <a:lstStyle/>
        <a:p>
          <a:endParaRPr lang="en-IN">
            <a:solidFill>
              <a:srgbClr val="FFFFFF">
                <a:hueOff val="0"/>
                <a:satOff val="0"/>
                <a:lumOff val="0"/>
                <a:alphaOff val="0"/>
              </a:srgbClr>
            </a:solidFill>
            <a:latin typeface="Arial"/>
            <a:ea typeface="+mn-ea"/>
            <a:cs typeface="+mn-cs"/>
          </a:endParaRPr>
        </a:p>
      </dgm:t>
    </dgm:pt>
    <dgm:pt modelId="{CF2055F0-D137-410E-B55D-74E5A7B65234}" type="parTrans" cxnId="{8042736A-0B0C-484A-A83F-8407036C215E}">
      <dgm:prSet/>
      <dgm:spPr/>
      <dgm:t>
        <a:bodyPr/>
        <a:lstStyle/>
        <a:p>
          <a:endParaRPr lang="en-IN"/>
        </a:p>
      </dgm:t>
    </dgm:pt>
    <dgm:pt modelId="{34497A8F-593E-45B0-8495-1272B6D86AC0}">
      <dgm:prSet phldrT="[Text]" custT="1"/>
      <dgm:spPr>
        <a:xfrm>
          <a:off x="0" y="0"/>
          <a:ext cx="5557870" cy="800047"/>
        </a:xfrm>
        <a:prstGeom prst="roundRect">
          <a:avLst>
            <a:gd name="adj" fmla="val 10000"/>
          </a:avLst>
        </a:prstGeom>
        <a:gradFill rotWithShape="0">
          <a:gsLst>
            <a:gs pos="0">
              <a:srgbClr val="D9563F">
                <a:hueOff val="0"/>
                <a:satOff val="0"/>
                <a:lumOff val="0"/>
                <a:alphaOff val="0"/>
                <a:tint val="100000"/>
                <a:shade val="100000"/>
                <a:satMod val="130000"/>
              </a:srgbClr>
            </a:gs>
            <a:gs pos="100000">
              <a:srgbClr val="D9563F">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IN" sz="2400" b="0" dirty="0">
              <a:solidFill>
                <a:srgbClr val="233A44"/>
              </a:solidFill>
              <a:effectLst>
                <a:outerShdw blurRad="38100" dist="38100" dir="2700000" algn="tl">
                  <a:srgbClr val="000000">
                    <a:alpha val="43137"/>
                  </a:srgbClr>
                </a:outerShdw>
              </a:effectLst>
              <a:latin typeface="Arial"/>
              <a:ea typeface="+mn-ea"/>
              <a:cs typeface="+mn-cs"/>
            </a:rPr>
            <a:t>Introduction of data</a:t>
          </a:r>
        </a:p>
      </dgm:t>
    </dgm:pt>
    <dgm:pt modelId="{608D835D-3A94-4503-BBC7-4305F63E9F7E}" type="sibTrans" cxnId="{540AFC70-C7B5-420B-9A83-77D9EFC50616}">
      <dgm:prSet/>
      <dgm:spPr>
        <a:xfrm>
          <a:off x="5037839" y="612763"/>
          <a:ext cx="520030" cy="520030"/>
        </a:xfrm>
        <a:prstGeom prst="downArrow">
          <a:avLst>
            <a:gd name="adj1" fmla="val 55000"/>
            <a:gd name="adj2" fmla="val 45000"/>
          </a:avLst>
        </a:prstGeom>
        <a:solidFill>
          <a:srgbClr val="D9563F">
            <a:tint val="40000"/>
            <a:alpha val="90000"/>
            <a:hueOff val="0"/>
            <a:satOff val="0"/>
            <a:lumOff val="0"/>
            <a:alphaOff val="0"/>
          </a:srgbClr>
        </a:solidFill>
        <a:ln w="9525" cap="flat" cmpd="sng" algn="ctr">
          <a:solidFill>
            <a:srgbClr val="D9563F">
              <a:tint val="40000"/>
              <a:alpha val="90000"/>
              <a:hueOff val="0"/>
              <a:satOff val="0"/>
              <a:lumOff val="0"/>
              <a:alphaOff val="0"/>
            </a:srgbClr>
          </a:solidFill>
          <a:prstDash val="solid"/>
        </a:ln>
        <a:effectLst/>
        <a:scene3d>
          <a:camera prst="orthographicFront"/>
          <a:lightRig rig="threePt" dir="t">
            <a:rot lat="0" lon="0" rev="7500000"/>
          </a:lightRig>
        </a:scene3d>
        <a:sp3d z="152400" extrusionH="63500" prstMaterial="dkEdge">
          <a:bevelT w="125400" h="36350" prst="relaxedInset"/>
          <a:contourClr>
            <a:srgbClr val="AF7B51"/>
          </a:contourClr>
        </a:sp3d>
      </dgm:spPr>
      <dgm:t>
        <a:bodyPr/>
        <a:lstStyle/>
        <a:p>
          <a:endParaRPr lang="en-IN">
            <a:solidFill>
              <a:srgbClr val="FFFFFF">
                <a:hueOff val="0"/>
                <a:satOff val="0"/>
                <a:lumOff val="0"/>
                <a:alphaOff val="0"/>
              </a:srgbClr>
            </a:solidFill>
            <a:latin typeface="Arial"/>
            <a:ea typeface="+mn-ea"/>
            <a:cs typeface="+mn-cs"/>
          </a:endParaRPr>
        </a:p>
      </dgm:t>
    </dgm:pt>
    <dgm:pt modelId="{634A89DA-6802-424F-97C9-0176911931A1}" type="parTrans" cxnId="{540AFC70-C7B5-420B-9A83-77D9EFC50616}">
      <dgm:prSet/>
      <dgm:spPr/>
      <dgm:t>
        <a:bodyPr/>
        <a:lstStyle/>
        <a:p>
          <a:endParaRPr lang="en-IN"/>
        </a:p>
      </dgm:t>
    </dgm:pt>
    <dgm:pt modelId="{D976698E-55C1-4A19-BEA8-1F9F1F1B56B3}">
      <dgm:prSet phldrT="[Text]" custT="1"/>
      <dgm:spPr>
        <a:xfrm>
          <a:off x="1389467" y="2805354"/>
          <a:ext cx="5557870" cy="800047"/>
        </a:xfrm>
        <a:prstGeom prst="roundRect">
          <a:avLst>
            <a:gd name="adj" fmla="val 10000"/>
          </a:avLst>
        </a:prstGeom>
        <a:gradFill rotWithShape="0">
          <a:gsLst>
            <a:gs pos="0">
              <a:srgbClr val="3D4594">
                <a:hueOff val="0"/>
                <a:satOff val="0"/>
                <a:lumOff val="0"/>
                <a:alphaOff val="0"/>
                <a:tint val="100000"/>
                <a:shade val="100000"/>
                <a:satMod val="130000"/>
              </a:srgbClr>
            </a:gs>
            <a:gs pos="100000">
              <a:srgbClr val="3D4594">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IN" sz="2400" b="0" dirty="0">
              <a:solidFill>
                <a:srgbClr val="233A44"/>
              </a:solidFill>
              <a:effectLst>
                <a:outerShdw blurRad="38100" dist="38100" dir="2700000" algn="tl">
                  <a:srgbClr val="000000">
                    <a:alpha val="43137"/>
                  </a:srgbClr>
                </a:outerShdw>
              </a:effectLst>
              <a:latin typeface="Arial"/>
              <a:ea typeface="+mn-ea"/>
              <a:cs typeface="+mn-cs"/>
            </a:rPr>
            <a:t>Coding of data</a:t>
          </a:r>
        </a:p>
      </dgm:t>
    </dgm:pt>
    <dgm:pt modelId="{836C9386-6F91-4FBF-94B8-7C401A666721}" type="parTrans" cxnId="{230345B8-1F05-4C50-A64A-5A929B86DF1B}">
      <dgm:prSet/>
      <dgm:spPr/>
      <dgm:t>
        <a:bodyPr/>
        <a:lstStyle/>
        <a:p>
          <a:endParaRPr lang="en-IN"/>
        </a:p>
      </dgm:t>
    </dgm:pt>
    <dgm:pt modelId="{A73B9215-F23B-4B73-B9F4-9A83FC84E47E}" type="sibTrans" cxnId="{230345B8-1F05-4C50-A64A-5A929B86DF1B}">
      <dgm:prSet/>
      <dgm:spPr/>
      <dgm:t>
        <a:bodyPr/>
        <a:lstStyle/>
        <a:p>
          <a:endParaRPr lang="en-IN"/>
        </a:p>
      </dgm:t>
    </dgm:pt>
    <dgm:pt modelId="{2778172B-A0B9-4DAD-969F-BC54781868DF}" type="pres">
      <dgm:prSet presAssocID="{C59B1454-8383-4780-8B96-C6DC12E983D6}" presName="outerComposite" presStyleCnt="0">
        <dgm:presLayoutVars>
          <dgm:chMax val="5"/>
          <dgm:dir/>
          <dgm:resizeHandles val="exact"/>
        </dgm:presLayoutVars>
      </dgm:prSet>
      <dgm:spPr/>
      <dgm:t>
        <a:bodyPr/>
        <a:lstStyle/>
        <a:p>
          <a:endParaRPr lang="en-US"/>
        </a:p>
      </dgm:t>
    </dgm:pt>
    <dgm:pt modelId="{ABE3EC42-260D-4760-9BD2-FE7E2183F8B5}" type="pres">
      <dgm:prSet presAssocID="{C59B1454-8383-4780-8B96-C6DC12E983D6}" presName="dummyMaxCanvas" presStyleCnt="0">
        <dgm:presLayoutVars/>
      </dgm:prSet>
      <dgm:spPr/>
    </dgm:pt>
    <dgm:pt modelId="{6495E862-6CE0-4CE5-8A83-27FA60D29846}" type="pres">
      <dgm:prSet presAssocID="{C59B1454-8383-4780-8B96-C6DC12E983D6}" presName="FourNodes_1" presStyleLbl="node1" presStyleIdx="0" presStyleCnt="4">
        <dgm:presLayoutVars>
          <dgm:bulletEnabled val="1"/>
        </dgm:presLayoutVars>
      </dgm:prSet>
      <dgm:spPr/>
      <dgm:t>
        <a:bodyPr/>
        <a:lstStyle/>
        <a:p>
          <a:endParaRPr lang="en-US"/>
        </a:p>
      </dgm:t>
    </dgm:pt>
    <dgm:pt modelId="{F85D50A6-7A81-464D-A744-B8255F0E28DE}" type="pres">
      <dgm:prSet presAssocID="{C59B1454-8383-4780-8B96-C6DC12E983D6}" presName="FourNodes_2" presStyleLbl="node1" presStyleIdx="1" presStyleCnt="4">
        <dgm:presLayoutVars>
          <dgm:bulletEnabled val="1"/>
        </dgm:presLayoutVars>
      </dgm:prSet>
      <dgm:spPr/>
      <dgm:t>
        <a:bodyPr/>
        <a:lstStyle/>
        <a:p>
          <a:endParaRPr lang="en-US"/>
        </a:p>
      </dgm:t>
    </dgm:pt>
    <dgm:pt modelId="{A2EA466D-7C28-4530-BA8B-2B11A3679B4D}" type="pres">
      <dgm:prSet presAssocID="{C59B1454-8383-4780-8B96-C6DC12E983D6}" presName="FourNodes_3" presStyleLbl="node1" presStyleIdx="2" presStyleCnt="4" custLinFactNeighborY="1299">
        <dgm:presLayoutVars>
          <dgm:bulletEnabled val="1"/>
        </dgm:presLayoutVars>
      </dgm:prSet>
      <dgm:spPr/>
      <dgm:t>
        <a:bodyPr/>
        <a:lstStyle/>
        <a:p>
          <a:endParaRPr lang="en-US"/>
        </a:p>
      </dgm:t>
    </dgm:pt>
    <dgm:pt modelId="{88A5A1BA-961B-4117-AE3D-7CD709FA17D0}" type="pres">
      <dgm:prSet presAssocID="{C59B1454-8383-4780-8B96-C6DC12E983D6}" presName="FourNodes_4" presStyleLbl="node1" presStyleIdx="3" presStyleCnt="4" custLinFactNeighborY="-3897">
        <dgm:presLayoutVars>
          <dgm:bulletEnabled val="1"/>
        </dgm:presLayoutVars>
      </dgm:prSet>
      <dgm:spPr/>
      <dgm:t>
        <a:bodyPr/>
        <a:lstStyle/>
        <a:p>
          <a:endParaRPr lang="en-US"/>
        </a:p>
      </dgm:t>
    </dgm:pt>
    <dgm:pt modelId="{B915A2FD-EF02-45F8-A188-2E14F18A666F}" type="pres">
      <dgm:prSet presAssocID="{C59B1454-8383-4780-8B96-C6DC12E983D6}" presName="FourConn_1-2" presStyleLbl="fgAccFollowNode1" presStyleIdx="0" presStyleCnt="3">
        <dgm:presLayoutVars>
          <dgm:bulletEnabled val="1"/>
        </dgm:presLayoutVars>
      </dgm:prSet>
      <dgm:spPr/>
      <dgm:t>
        <a:bodyPr/>
        <a:lstStyle/>
        <a:p>
          <a:endParaRPr lang="en-US"/>
        </a:p>
      </dgm:t>
    </dgm:pt>
    <dgm:pt modelId="{50173C0D-D66B-4E97-83BF-4189A2785196}" type="pres">
      <dgm:prSet presAssocID="{C59B1454-8383-4780-8B96-C6DC12E983D6}" presName="FourConn_2-3" presStyleLbl="fgAccFollowNode1" presStyleIdx="1" presStyleCnt="3">
        <dgm:presLayoutVars>
          <dgm:bulletEnabled val="1"/>
        </dgm:presLayoutVars>
      </dgm:prSet>
      <dgm:spPr/>
      <dgm:t>
        <a:bodyPr/>
        <a:lstStyle/>
        <a:p>
          <a:endParaRPr lang="en-US"/>
        </a:p>
      </dgm:t>
    </dgm:pt>
    <dgm:pt modelId="{E7EC581B-71D6-40F2-B2C0-0436C39C5C1A}" type="pres">
      <dgm:prSet presAssocID="{C59B1454-8383-4780-8B96-C6DC12E983D6}" presName="FourConn_3-4" presStyleLbl="fgAccFollowNode1" presStyleIdx="2" presStyleCnt="3">
        <dgm:presLayoutVars>
          <dgm:bulletEnabled val="1"/>
        </dgm:presLayoutVars>
      </dgm:prSet>
      <dgm:spPr/>
      <dgm:t>
        <a:bodyPr/>
        <a:lstStyle/>
        <a:p>
          <a:endParaRPr lang="en-US"/>
        </a:p>
      </dgm:t>
    </dgm:pt>
    <dgm:pt modelId="{A5EB2EFE-CF9D-4783-B23C-34A234E00DDB}" type="pres">
      <dgm:prSet presAssocID="{C59B1454-8383-4780-8B96-C6DC12E983D6}" presName="FourNodes_1_text" presStyleLbl="node1" presStyleIdx="3" presStyleCnt="4">
        <dgm:presLayoutVars>
          <dgm:bulletEnabled val="1"/>
        </dgm:presLayoutVars>
      </dgm:prSet>
      <dgm:spPr/>
      <dgm:t>
        <a:bodyPr/>
        <a:lstStyle/>
        <a:p>
          <a:endParaRPr lang="en-US"/>
        </a:p>
      </dgm:t>
    </dgm:pt>
    <dgm:pt modelId="{2806496C-D59C-4BD9-AE08-8B19E2C05915}" type="pres">
      <dgm:prSet presAssocID="{C59B1454-8383-4780-8B96-C6DC12E983D6}" presName="FourNodes_2_text" presStyleLbl="node1" presStyleIdx="3" presStyleCnt="4">
        <dgm:presLayoutVars>
          <dgm:bulletEnabled val="1"/>
        </dgm:presLayoutVars>
      </dgm:prSet>
      <dgm:spPr/>
      <dgm:t>
        <a:bodyPr/>
        <a:lstStyle/>
        <a:p>
          <a:endParaRPr lang="en-US"/>
        </a:p>
      </dgm:t>
    </dgm:pt>
    <dgm:pt modelId="{8CB8A481-B45E-443C-825D-E81317BABBCE}" type="pres">
      <dgm:prSet presAssocID="{C59B1454-8383-4780-8B96-C6DC12E983D6}" presName="FourNodes_3_text" presStyleLbl="node1" presStyleIdx="3" presStyleCnt="4">
        <dgm:presLayoutVars>
          <dgm:bulletEnabled val="1"/>
        </dgm:presLayoutVars>
      </dgm:prSet>
      <dgm:spPr/>
      <dgm:t>
        <a:bodyPr/>
        <a:lstStyle/>
        <a:p>
          <a:endParaRPr lang="en-US"/>
        </a:p>
      </dgm:t>
    </dgm:pt>
    <dgm:pt modelId="{FFEBCA95-6367-40A4-9A85-5326AE74013F}" type="pres">
      <dgm:prSet presAssocID="{C59B1454-8383-4780-8B96-C6DC12E983D6}" presName="FourNodes_4_text" presStyleLbl="node1" presStyleIdx="3" presStyleCnt="4">
        <dgm:presLayoutVars>
          <dgm:bulletEnabled val="1"/>
        </dgm:presLayoutVars>
      </dgm:prSet>
      <dgm:spPr/>
      <dgm:t>
        <a:bodyPr/>
        <a:lstStyle/>
        <a:p>
          <a:endParaRPr lang="en-US"/>
        </a:p>
      </dgm:t>
    </dgm:pt>
  </dgm:ptLst>
  <dgm:cxnLst>
    <dgm:cxn modelId="{540AFC70-C7B5-420B-9A83-77D9EFC50616}" srcId="{C59B1454-8383-4780-8B96-C6DC12E983D6}" destId="{34497A8F-593E-45B0-8495-1272B6D86AC0}" srcOrd="0" destOrd="0" parTransId="{634A89DA-6802-424F-97C9-0176911931A1}" sibTransId="{608D835D-3A94-4503-BBC7-4305F63E9F7E}"/>
    <dgm:cxn modelId="{27E3C268-595F-43F9-9F39-375C36B88651}" type="presOf" srcId="{C59B1454-8383-4780-8B96-C6DC12E983D6}" destId="{2778172B-A0B9-4DAD-969F-BC54781868DF}" srcOrd="0" destOrd="0" presId="urn:microsoft.com/office/officeart/2005/8/layout/vProcess5"/>
    <dgm:cxn modelId="{FA7ECB18-4459-4FEF-84A9-A792E52C4CF4}" type="presOf" srcId="{6B42CFB6-1CA8-44D4-ABE7-C2E57C15A8D6}" destId="{A2EA466D-7C28-4530-BA8B-2B11A3679B4D}" srcOrd="0" destOrd="0" presId="urn:microsoft.com/office/officeart/2005/8/layout/vProcess5"/>
    <dgm:cxn modelId="{8042736A-0B0C-484A-A83F-8407036C215E}" srcId="{C59B1454-8383-4780-8B96-C6DC12E983D6}" destId="{53AC6777-D0D1-4BBC-AEB0-5D16CEB26C7E}" srcOrd="1" destOrd="0" parTransId="{CF2055F0-D137-410E-B55D-74E5A7B65234}" sibTransId="{71292773-7368-46FB-A17C-35919EA8B400}"/>
    <dgm:cxn modelId="{35C11363-730B-498E-BF81-0020151F6BCB}" type="presOf" srcId="{53AC6777-D0D1-4BBC-AEB0-5D16CEB26C7E}" destId="{2806496C-D59C-4BD9-AE08-8B19E2C05915}" srcOrd="1" destOrd="0" presId="urn:microsoft.com/office/officeart/2005/8/layout/vProcess5"/>
    <dgm:cxn modelId="{AC793E06-AB07-48FB-AFC8-38800E3B1DF1}" type="presOf" srcId="{71292773-7368-46FB-A17C-35919EA8B400}" destId="{50173C0D-D66B-4E97-83BF-4189A2785196}" srcOrd="0" destOrd="0" presId="urn:microsoft.com/office/officeart/2005/8/layout/vProcess5"/>
    <dgm:cxn modelId="{7D83E35D-596C-4002-B2F4-3103EE47D7FE}" type="presOf" srcId="{608D835D-3A94-4503-BBC7-4305F63E9F7E}" destId="{B915A2FD-EF02-45F8-A188-2E14F18A666F}" srcOrd="0" destOrd="0" presId="urn:microsoft.com/office/officeart/2005/8/layout/vProcess5"/>
    <dgm:cxn modelId="{5910A7BC-AB5D-4316-9989-65C087C99555}" type="presOf" srcId="{34497A8F-593E-45B0-8495-1272B6D86AC0}" destId="{6495E862-6CE0-4CE5-8A83-27FA60D29846}" srcOrd="0" destOrd="0" presId="urn:microsoft.com/office/officeart/2005/8/layout/vProcess5"/>
    <dgm:cxn modelId="{0F326518-CB6B-4AAF-B765-DE7B1401C890}" type="presOf" srcId="{D976698E-55C1-4A19-BEA8-1F9F1F1B56B3}" destId="{FFEBCA95-6367-40A4-9A85-5326AE74013F}" srcOrd="1" destOrd="0" presId="urn:microsoft.com/office/officeart/2005/8/layout/vProcess5"/>
    <dgm:cxn modelId="{984D0962-CE86-4041-9511-BE167D426C36}" type="presOf" srcId="{53AC6777-D0D1-4BBC-AEB0-5D16CEB26C7E}" destId="{F85D50A6-7A81-464D-A744-B8255F0E28DE}" srcOrd="0" destOrd="0" presId="urn:microsoft.com/office/officeart/2005/8/layout/vProcess5"/>
    <dgm:cxn modelId="{6D1A32D4-F4B7-44B4-9E7F-6C8E13A34A05}" type="presOf" srcId="{6B42CFB6-1CA8-44D4-ABE7-C2E57C15A8D6}" destId="{8CB8A481-B45E-443C-825D-E81317BABBCE}" srcOrd="1" destOrd="0" presId="urn:microsoft.com/office/officeart/2005/8/layout/vProcess5"/>
    <dgm:cxn modelId="{230345B8-1F05-4C50-A64A-5A929B86DF1B}" srcId="{C59B1454-8383-4780-8B96-C6DC12E983D6}" destId="{D976698E-55C1-4A19-BEA8-1F9F1F1B56B3}" srcOrd="3" destOrd="0" parTransId="{836C9386-6F91-4FBF-94B8-7C401A666721}" sibTransId="{A73B9215-F23B-4B73-B9F4-9A83FC84E47E}"/>
    <dgm:cxn modelId="{1ED2E976-4729-4AE5-870A-77B7B5BE3E8A}" type="presOf" srcId="{34497A8F-593E-45B0-8495-1272B6D86AC0}" destId="{A5EB2EFE-CF9D-4783-B23C-34A234E00DDB}" srcOrd="1" destOrd="0" presId="urn:microsoft.com/office/officeart/2005/8/layout/vProcess5"/>
    <dgm:cxn modelId="{2D604312-B942-4788-B7BC-82BB63D5FBE6}" type="presOf" srcId="{E6053980-02A3-4253-9EAE-65964A3E6852}" destId="{E7EC581B-71D6-40F2-B2C0-0436C39C5C1A}" srcOrd="0" destOrd="0" presId="urn:microsoft.com/office/officeart/2005/8/layout/vProcess5"/>
    <dgm:cxn modelId="{425D4247-3265-4C4F-B5D6-492C77FDF17A}" srcId="{C59B1454-8383-4780-8B96-C6DC12E983D6}" destId="{6B42CFB6-1CA8-44D4-ABE7-C2E57C15A8D6}" srcOrd="2" destOrd="0" parTransId="{659B0636-AB63-4284-A1BB-0F574F2CF248}" sibTransId="{E6053980-02A3-4253-9EAE-65964A3E6852}"/>
    <dgm:cxn modelId="{353DA01A-520B-4FEC-97E5-52ACCD70B199}" type="presOf" srcId="{D976698E-55C1-4A19-BEA8-1F9F1F1B56B3}" destId="{88A5A1BA-961B-4117-AE3D-7CD709FA17D0}" srcOrd="0" destOrd="0" presId="urn:microsoft.com/office/officeart/2005/8/layout/vProcess5"/>
    <dgm:cxn modelId="{1FC0706C-AED0-4DD5-95A1-06DFA8768C94}" type="presParOf" srcId="{2778172B-A0B9-4DAD-969F-BC54781868DF}" destId="{ABE3EC42-260D-4760-9BD2-FE7E2183F8B5}" srcOrd="0" destOrd="0" presId="urn:microsoft.com/office/officeart/2005/8/layout/vProcess5"/>
    <dgm:cxn modelId="{33FE13C6-4CF6-496B-8356-165F31914A1C}" type="presParOf" srcId="{2778172B-A0B9-4DAD-969F-BC54781868DF}" destId="{6495E862-6CE0-4CE5-8A83-27FA60D29846}" srcOrd="1" destOrd="0" presId="urn:microsoft.com/office/officeart/2005/8/layout/vProcess5"/>
    <dgm:cxn modelId="{BAB34899-FB08-4AC7-84C6-402F00FC64C3}" type="presParOf" srcId="{2778172B-A0B9-4DAD-969F-BC54781868DF}" destId="{F85D50A6-7A81-464D-A744-B8255F0E28DE}" srcOrd="2" destOrd="0" presId="urn:microsoft.com/office/officeart/2005/8/layout/vProcess5"/>
    <dgm:cxn modelId="{DB871666-2F1A-40B3-909F-C6825F2922F1}" type="presParOf" srcId="{2778172B-A0B9-4DAD-969F-BC54781868DF}" destId="{A2EA466D-7C28-4530-BA8B-2B11A3679B4D}" srcOrd="3" destOrd="0" presId="urn:microsoft.com/office/officeart/2005/8/layout/vProcess5"/>
    <dgm:cxn modelId="{0553DEA4-2A47-4432-AE8F-F533EBAD5E31}" type="presParOf" srcId="{2778172B-A0B9-4DAD-969F-BC54781868DF}" destId="{88A5A1BA-961B-4117-AE3D-7CD709FA17D0}" srcOrd="4" destOrd="0" presId="urn:microsoft.com/office/officeart/2005/8/layout/vProcess5"/>
    <dgm:cxn modelId="{D1F20164-37EF-47F9-A5A3-D482114F9A2B}" type="presParOf" srcId="{2778172B-A0B9-4DAD-969F-BC54781868DF}" destId="{B915A2FD-EF02-45F8-A188-2E14F18A666F}" srcOrd="5" destOrd="0" presId="urn:microsoft.com/office/officeart/2005/8/layout/vProcess5"/>
    <dgm:cxn modelId="{E28328CF-A80E-4FD1-9F7B-86E2A5A64E90}" type="presParOf" srcId="{2778172B-A0B9-4DAD-969F-BC54781868DF}" destId="{50173C0D-D66B-4E97-83BF-4189A2785196}" srcOrd="6" destOrd="0" presId="urn:microsoft.com/office/officeart/2005/8/layout/vProcess5"/>
    <dgm:cxn modelId="{B9132A6C-46B2-4654-89CB-D40902B67D6B}" type="presParOf" srcId="{2778172B-A0B9-4DAD-969F-BC54781868DF}" destId="{E7EC581B-71D6-40F2-B2C0-0436C39C5C1A}" srcOrd="7" destOrd="0" presId="urn:microsoft.com/office/officeart/2005/8/layout/vProcess5"/>
    <dgm:cxn modelId="{2DBF84BB-7C5F-46A4-9CF5-3B25B34B4E29}" type="presParOf" srcId="{2778172B-A0B9-4DAD-969F-BC54781868DF}" destId="{A5EB2EFE-CF9D-4783-B23C-34A234E00DDB}" srcOrd="8" destOrd="0" presId="urn:microsoft.com/office/officeart/2005/8/layout/vProcess5"/>
    <dgm:cxn modelId="{3BBC3810-29D9-4425-8901-494B39941124}" type="presParOf" srcId="{2778172B-A0B9-4DAD-969F-BC54781868DF}" destId="{2806496C-D59C-4BD9-AE08-8B19E2C05915}" srcOrd="9" destOrd="0" presId="urn:microsoft.com/office/officeart/2005/8/layout/vProcess5"/>
    <dgm:cxn modelId="{14942830-562D-400F-8E18-2D456EDA0938}" type="presParOf" srcId="{2778172B-A0B9-4DAD-969F-BC54781868DF}" destId="{8CB8A481-B45E-443C-825D-E81317BABBCE}" srcOrd="10" destOrd="0" presId="urn:microsoft.com/office/officeart/2005/8/layout/vProcess5"/>
    <dgm:cxn modelId="{AB779D7C-471B-4680-AEC3-8D90F1097D26}" type="presParOf" srcId="{2778172B-A0B9-4DAD-969F-BC54781868DF}" destId="{FFEBCA95-6367-40A4-9A85-5326AE74013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B040EE-5F4B-43F7-991E-B10F239577EA}" type="doc">
      <dgm:prSet loTypeId="urn:microsoft.com/office/officeart/2005/8/layout/vProcess5" loCatId="process" qsTypeId="urn:microsoft.com/office/officeart/2005/8/quickstyle/3d2#2" qsCatId="3D" csTypeId="urn:microsoft.com/office/officeart/2005/8/colors/colorful1#1" csCatId="colorful" phldr="1"/>
      <dgm:spPr/>
      <dgm:t>
        <a:bodyPr/>
        <a:lstStyle/>
        <a:p>
          <a:endParaRPr lang="en-IN"/>
        </a:p>
      </dgm:t>
    </dgm:pt>
    <dgm:pt modelId="{B43E7A16-6B10-4B2D-8CEF-7C81B054A1B5}">
      <dgm:prSet phldrT="[Text]" custT="1"/>
      <dgm:spPr>
        <a:xfrm>
          <a:off x="0" y="0"/>
          <a:ext cx="5181600" cy="971155"/>
        </a:xfrm>
        <a:prstGeom prst="roundRect">
          <a:avLst>
            <a:gd name="adj" fmla="val 10000"/>
          </a:avLst>
        </a:prstGeom>
        <a:gradFill rotWithShape="0">
          <a:gsLst>
            <a:gs pos="0">
              <a:srgbClr val="D9563F">
                <a:hueOff val="0"/>
                <a:satOff val="0"/>
                <a:lumOff val="0"/>
                <a:alphaOff val="0"/>
                <a:tint val="100000"/>
                <a:shade val="100000"/>
                <a:satMod val="130000"/>
              </a:srgbClr>
            </a:gs>
            <a:gs pos="100000">
              <a:srgbClr val="D9563F">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IN" sz="2200" dirty="0">
              <a:solidFill>
                <a:srgbClr val="233A44"/>
              </a:solidFill>
              <a:effectLst>
                <a:outerShdw blurRad="38100" dist="38100" dir="2700000" algn="tl">
                  <a:srgbClr val="000000">
                    <a:alpha val="43137"/>
                  </a:srgbClr>
                </a:outerShdw>
              </a:effectLst>
              <a:latin typeface="Arial"/>
              <a:ea typeface="+mn-ea"/>
              <a:cs typeface="+mn-cs"/>
            </a:rPr>
            <a:t>Analysis of data using various statistical packages</a:t>
          </a:r>
        </a:p>
      </dgm:t>
    </dgm:pt>
    <dgm:pt modelId="{1F537616-5437-4C65-B088-B871D3EEBE91}" type="parTrans" cxnId="{E179C1E5-6615-4BCC-8AEA-FB79E116BB39}">
      <dgm:prSet/>
      <dgm:spPr/>
      <dgm:t>
        <a:bodyPr/>
        <a:lstStyle/>
        <a:p>
          <a:endParaRPr lang="en-IN"/>
        </a:p>
      </dgm:t>
    </dgm:pt>
    <dgm:pt modelId="{17F9A97D-7BE7-4BC3-A077-B8CB85FB8EAC}" type="sibTrans" cxnId="{E179C1E5-6615-4BCC-8AEA-FB79E116BB39}">
      <dgm:prSet/>
      <dgm:spPr>
        <a:xfrm>
          <a:off x="4550348" y="736459"/>
          <a:ext cx="631251" cy="631251"/>
        </a:xfrm>
        <a:prstGeom prst="downArrow">
          <a:avLst>
            <a:gd name="adj1" fmla="val 55000"/>
            <a:gd name="adj2" fmla="val 45000"/>
          </a:avLst>
        </a:prstGeom>
        <a:solidFill>
          <a:srgbClr val="D9563F">
            <a:tint val="40000"/>
            <a:alpha val="90000"/>
            <a:hueOff val="0"/>
            <a:satOff val="0"/>
            <a:lumOff val="0"/>
            <a:alphaOff val="0"/>
          </a:srgbClr>
        </a:solidFill>
        <a:ln w="9525" cap="flat" cmpd="sng" algn="ctr">
          <a:solidFill>
            <a:srgbClr val="D9563F">
              <a:tint val="40000"/>
              <a:alpha val="90000"/>
              <a:hueOff val="0"/>
              <a:satOff val="0"/>
              <a:lumOff val="0"/>
              <a:alphaOff val="0"/>
            </a:srgbClr>
          </a:solidFill>
          <a:prstDash val="solid"/>
        </a:ln>
        <a:effectLst/>
        <a:scene3d>
          <a:camera prst="orthographicFront"/>
          <a:lightRig rig="threePt" dir="t">
            <a:rot lat="0" lon="0" rev="7500000"/>
          </a:lightRig>
        </a:scene3d>
        <a:sp3d z="152400" extrusionH="63500" prstMaterial="dkEdge">
          <a:bevelT w="125400" h="36350" prst="relaxedInset"/>
          <a:contourClr>
            <a:srgbClr val="AF7B51"/>
          </a:contourClr>
        </a:sp3d>
      </dgm:spPr>
      <dgm:t>
        <a:bodyPr/>
        <a:lstStyle/>
        <a:p>
          <a:endParaRPr lang="en-IN">
            <a:solidFill>
              <a:srgbClr val="FFFFFF">
                <a:hueOff val="0"/>
                <a:satOff val="0"/>
                <a:lumOff val="0"/>
                <a:alphaOff val="0"/>
              </a:srgbClr>
            </a:solidFill>
            <a:latin typeface="Arial"/>
            <a:ea typeface="+mn-ea"/>
            <a:cs typeface="+mn-cs"/>
          </a:endParaRPr>
        </a:p>
      </dgm:t>
    </dgm:pt>
    <dgm:pt modelId="{C0B40367-4629-4C72-B280-60EB74DD7038}">
      <dgm:prSet phldrT="[Text]" custT="1"/>
      <dgm:spPr>
        <a:xfrm>
          <a:off x="457199" y="1133015"/>
          <a:ext cx="5181600" cy="971155"/>
        </a:xfrm>
        <a:prstGeom prst="roundRect">
          <a:avLst>
            <a:gd name="adj" fmla="val 10000"/>
          </a:avLst>
        </a:prstGeom>
        <a:gradFill rotWithShape="0">
          <a:gsLst>
            <a:gs pos="0">
              <a:srgbClr val="C4A15A">
                <a:hueOff val="0"/>
                <a:satOff val="0"/>
                <a:lumOff val="0"/>
                <a:alphaOff val="0"/>
                <a:tint val="100000"/>
                <a:shade val="100000"/>
                <a:satMod val="130000"/>
              </a:srgbClr>
            </a:gs>
            <a:gs pos="100000">
              <a:srgbClr val="C4A15A">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IN" sz="2200" dirty="0">
              <a:solidFill>
                <a:srgbClr val="233A44"/>
              </a:solidFill>
              <a:effectLst>
                <a:outerShdw blurRad="38100" dist="38100" dir="2700000" algn="tl">
                  <a:srgbClr val="000000">
                    <a:alpha val="43137"/>
                  </a:srgbClr>
                </a:outerShdw>
              </a:effectLst>
              <a:latin typeface="Arial"/>
              <a:ea typeface="+mn-ea"/>
              <a:cs typeface="+mn-cs"/>
            </a:rPr>
            <a:t>Interpretation of results</a:t>
          </a:r>
        </a:p>
      </dgm:t>
    </dgm:pt>
    <dgm:pt modelId="{BBBFC613-B1D7-43B3-9D29-0E83D6035FCE}" type="parTrans" cxnId="{D4C51D7C-3597-4EC2-814D-61BAC8CA9926}">
      <dgm:prSet/>
      <dgm:spPr/>
      <dgm:t>
        <a:bodyPr/>
        <a:lstStyle/>
        <a:p>
          <a:endParaRPr lang="en-IN"/>
        </a:p>
      </dgm:t>
    </dgm:pt>
    <dgm:pt modelId="{FA4A84B9-A3B2-4438-BA88-5C587A98B93A}" type="sibTrans" cxnId="{D4C51D7C-3597-4EC2-814D-61BAC8CA9926}">
      <dgm:prSet/>
      <dgm:spPr>
        <a:xfrm>
          <a:off x="5007548" y="1863000"/>
          <a:ext cx="631251" cy="631251"/>
        </a:xfrm>
        <a:prstGeom prst="downArrow">
          <a:avLst>
            <a:gd name="adj1" fmla="val 55000"/>
            <a:gd name="adj2" fmla="val 45000"/>
          </a:avLst>
        </a:prstGeom>
        <a:solidFill>
          <a:srgbClr val="C4A15A">
            <a:tint val="40000"/>
            <a:alpha val="90000"/>
            <a:hueOff val="0"/>
            <a:satOff val="0"/>
            <a:lumOff val="0"/>
            <a:alphaOff val="0"/>
          </a:srgbClr>
        </a:solidFill>
        <a:ln w="9525" cap="flat" cmpd="sng" algn="ctr">
          <a:solidFill>
            <a:srgbClr val="C4A15A">
              <a:tint val="40000"/>
              <a:alpha val="90000"/>
              <a:hueOff val="0"/>
              <a:satOff val="0"/>
              <a:lumOff val="0"/>
              <a:alphaOff val="0"/>
            </a:srgbClr>
          </a:solidFill>
          <a:prstDash val="solid"/>
        </a:ln>
        <a:effectLst/>
        <a:scene3d>
          <a:camera prst="orthographicFront"/>
          <a:lightRig rig="threePt" dir="t">
            <a:rot lat="0" lon="0" rev="7500000"/>
          </a:lightRig>
        </a:scene3d>
        <a:sp3d z="152400" extrusionH="63500" prstMaterial="dkEdge">
          <a:bevelT w="125400" h="36350" prst="relaxedInset"/>
          <a:contourClr>
            <a:srgbClr val="AF7B51"/>
          </a:contourClr>
        </a:sp3d>
      </dgm:spPr>
      <dgm:t>
        <a:bodyPr/>
        <a:lstStyle/>
        <a:p>
          <a:endParaRPr lang="en-IN">
            <a:solidFill>
              <a:srgbClr val="FFFFFF">
                <a:hueOff val="0"/>
                <a:satOff val="0"/>
                <a:lumOff val="0"/>
                <a:alphaOff val="0"/>
              </a:srgbClr>
            </a:solidFill>
            <a:latin typeface="Arial"/>
            <a:ea typeface="+mn-ea"/>
            <a:cs typeface="+mn-cs"/>
          </a:endParaRPr>
        </a:p>
      </dgm:t>
    </dgm:pt>
    <dgm:pt modelId="{8B732310-9C6E-43C7-8CCB-B81CC6FBA79E}">
      <dgm:prSet phldrT="[Text]" custT="1"/>
      <dgm:spPr>
        <a:xfrm>
          <a:off x="914399" y="2266030"/>
          <a:ext cx="5181600" cy="971155"/>
        </a:xfrm>
        <a:prstGeom prst="roundRect">
          <a:avLst>
            <a:gd name="adj" fmla="val 10000"/>
          </a:avLst>
        </a:prstGeom>
        <a:gradFill rotWithShape="0">
          <a:gsLst>
            <a:gs pos="0">
              <a:srgbClr val="14F597">
                <a:hueOff val="0"/>
                <a:satOff val="0"/>
                <a:lumOff val="0"/>
                <a:alphaOff val="0"/>
                <a:tint val="100000"/>
                <a:shade val="100000"/>
                <a:satMod val="130000"/>
              </a:srgbClr>
            </a:gs>
            <a:gs pos="100000">
              <a:srgbClr val="14F597">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a:lstStyle/>
        <a:p>
          <a:r>
            <a:rPr lang="en-IN" sz="2200" dirty="0">
              <a:solidFill>
                <a:srgbClr val="233A44"/>
              </a:solidFill>
              <a:effectLst>
                <a:outerShdw blurRad="38100" dist="38100" dir="2700000" algn="tl">
                  <a:srgbClr val="000000">
                    <a:alpha val="43137"/>
                  </a:srgbClr>
                </a:outerShdw>
              </a:effectLst>
              <a:latin typeface="Arial"/>
              <a:ea typeface="+mn-ea"/>
              <a:cs typeface="+mn-cs"/>
            </a:rPr>
            <a:t>Conclusion</a:t>
          </a:r>
        </a:p>
      </dgm:t>
    </dgm:pt>
    <dgm:pt modelId="{43BFFC3C-C124-4B69-91AC-2CE4E144E10E}" type="parTrans" cxnId="{7E925583-1273-485B-8976-D9297F894217}">
      <dgm:prSet/>
      <dgm:spPr/>
      <dgm:t>
        <a:bodyPr/>
        <a:lstStyle/>
        <a:p>
          <a:endParaRPr lang="en-IN"/>
        </a:p>
      </dgm:t>
    </dgm:pt>
    <dgm:pt modelId="{E9676F13-AEDF-4B39-9E30-101825E60D2C}" type="sibTrans" cxnId="{7E925583-1273-485B-8976-D9297F894217}">
      <dgm:prSet/>
      <dgm:spPr/>
      <dgm:t>
        <a:bodyPr/>
        <a:lstStyle/>
        <a:p>
          <a:endParaRPr lang="en-IN"/>
        </a:p>
      </dgm:t>
    </dgm:pt>
    <dgm:pt modelId="{B0E9F66C-D389-4CB4-B78E-A0EC0E2B9E29}" type="pres">
      <dgm:prSet presAssocID="{CCB040EE-5F4B-43F7-991E-B10F239577EA}" presName="outerComposite" presStyleCnt="0">
        <dgm:presLayoutVars>
          <dgm:chMax val="5"/>
          <dgm:dir/>
          <dgm:resizeHandles val="exact"/>
        </dgm:presLayoutVars>
      </dgm:prSet>
      <dgm:spPr/>
      <dgm:t>
        <a:bodyPr/>
        <a:lstStyle/>
        <a:p>
          <a:endParaRPr lang="en-US"/>
        </a:p>
      </dgm:t>
    </dgm:pt>
    <dgm:pt modelId="{3CFB8DDC-060F-40C4-9B4A-871CB65F549A}" type="pres">
      <dgm:prSet presAssocID="{CCB040EE-5F4B-43F7-991E-B10F239577EA}" presName="dummyMaxCanvas" presStyleCnt="0">
        <dgm:presLayoutVars/>
      </dgm:prSet>
      <dgm:spPr/>
    </dgm:pt>
    <dgm:pt modelId="{E00C7D22-685D-46E4-BF99-B6F94854C8EA}" type="pres">
      <dgm:prSet presAssocID="{CCB040EE-5F4B-43F7-991E-B10F239577EA}" presName="ThreeNodes_1" presStyleLbl="node1" presStyleIdx="0" presStyleCnt="3">
        <dgm:presLayoutVars>
          <dgm:bulletEnabled val="1"/>
        </dgm:presLayoutVars>
      </dgm:prSet>
      <dgm:spPr/>
      <dgm:t>
        <a:bodyPr/>
        <a:lstStyle/>
        <a:p>
          <a:endParaRPr lang="en-US"/>
        </a:p>
      </dgm:t>
    </dgm:pt>
    <dgm:pt modelId="{811E3FFD-8901-474A-8236-8B1E73C11EDE}" type="pres">
      <dgm:prSet presAssocID="{CCB040EE-5F4B-43F7-991E-B10F239577EA}" presName="ThreeNodes_2" presStyleLbl="node1" presStyleIdx="1" presStyleCnt="3">
        <dgm:presLayoutVars>
          <dgm:bulletEnabled val="1"/>
        </dgm:presLayoutVars>
      </dgm:prSet>
      <dgm:spPr/>
      <dgm:t>
        <a:bodyPr/>
        <a:lstStyle/>
        <a:p>
          <a:endParaRPr lang="en-US"/>
        </a:p>
      </dgm:t>
    </dgm:pt>
    <dgm:pt modelId="{AE2538CE-D68D-4A46-9536-095CFA6B74C5}" type="pres">
      <dgm:prSet presAssocID="{CCB040EE-5F4B-43F7-991E-B10F239577EA}" presName="ThreeNodes_3" presStyleLbl="node1" presStyleIdx="2" presStyleCnt="3">
        <dgm:presLayoutVars>
          <dgm:bulletEnabled val="1"/>
        </dgm:presLayoutVars>
      </dgm:prSet>
      <dgm:spPr/>
      <dgm:t>
        <a:bodyPr/>
        <a:lstStyle/>
        <a:p>
          <a:endParaRPr lang="en-US"/>
        </a:p>
      </dgm:t>
    </dgm:pt>
    <dgm:pt modelId="{668E10C4-F9B0-49B7-BA77-F0414B2A120C}" type="pres">
      <dgm:prSet presAssocID="{CCB040EE-5F4B-43F7-991E-B10F239577EA}" presName="ThreeConn_1-2" presStyleLbl="fgAccFollowNode1" presStyleIdx="0" presStyleCnt="2">
        <dgm:presLayoutVars>
          <dgm:bulletEnabled val="1"/>
        </dgm:presLayoutVars>
      </dgm:prSet>
      <dgm:spPr/>
      <dgm:t>
        <a:bodyPr/>
        <a:lstStyle/>
        <a:p>
          <a:endParaRPr lang="en-US"/>
        </a:p>
      </dgm:t>
    </dgm:pt>
    <dgm:pt modelId="{E7DC01FE-0894-4B8C-95DC-5E1236CDAA7C}" type="pres">
      <dgm:prSet presAssocID="{CCB040EE-5F4B-43F7-991E-B10F239577EA}" presName="ThreeConn_2-3" presStyleLbl="fgAccFollowNode1" presStyleIdx="1" presStyleCnt="2">
        <dgm:presLayoutVars>
          <dgm:bulletEnabled val="1"/>
        </dgm:presLayoutVars>
      </dgm:prSet>
      <dgm:spPr/>
      <dgm:t>
        <a:bodyPr/>
        <a:lstStyle/>
        <a:p>
          <a:endParaRPr lang="en-US"/>
        </a:p>
      </dgm:t>
    </dgm:pt>
    <dgm:pt modelId="{F534C813-6349-4386-80BD-0DD43897132D}" type="pres">
      <dgm:prSet presAssocID="{CCB040EE-5F4B-43F7-991E-B10F239577EA}" presName="ThreeNodes_1_text" presStyleLbl="node1" presStyleIdx="2" presStyleCnt="3">
        <dgm:presLayoutVars>
          <dgm:bulletEnabled val="1"/>
        </dgm:presLayoutVars>
      </dgm:prSet>
      <dgm:spPr/>
      <dgm:t>
        <a:bodyPr/>
        <a:lstStyle/>
        <a:p>
          <a:endParaRPr lang="en-US"/>
        </a:p>
      </dgm:t>
    </dgm:pt>
    <dgm:pt modelId="{FCDD1DC2-A48B-4105-B04F-7954EABCADFF}" type="pres">
      <dgm:prSet presAssocID="{CCB040EE-5F4B-43F7-991E-B10F239577EA}" presName="ThreeNodes_2_text" presStyleLbl="node1" presStyleIdx="2" presStyleCnt="3">
        <dgm:presLayoutVars>
          <dgm:bulletEnabled val="1"/>
        </dgm:presLayoutVars>
      </dgm:prSet>
      <dgm:spPr/>
      <dgm:t>
        <a:bodyPr/>
        <a:lstStyle/>
        <a:p>
          <a:endParaRPr lang="en-US"/>
        </a:p>
      </dgm:t>
    </dgm:pt>
    <dgm:pt modelId="{3E586D34-857E-4320-8D3E-5C4401866E61}" type="pres">
      <dgm:prSet presAssocID="{CCB040EE-5F4B-43F7-991E-B10F239577EA}" presName="ThreeNodes_3_text" presStyleLbl="node1" presStyleIdx="2" presStyleCnt="3">
        <dgm:presLayoutVars>
          <dgm:bulletEnabled val="1"/>
        </dgm:presLayoutVars>
      </dgm:prSet>
      <dgm:spPr/>
      <dgm:t>
        <a:bodyPr/>
        <a:lstStyle/>
        <a:p>
          <a:endParaRPr lang="en-US"/>
        </a:p>
      </dgm:t>
    </dgm:pt>
  </dgm:ptLst>
  <dgm:cxnLst>
    <dgm:cxn modelId="{9ABC91D6-EE57-40A7-BA0F-0160D3A69871}" type="presOf" srcId="{8B732310-9C6E-43C7-8CCB-B81CC6FBA79E}" destId="{3E586D34-857E-4320-8D3E-5C4401866E61}" srcOrd="1" destOrd="0" presId="urn:microsoft.com/office/officeart/2005/8/layout/vProcess5"/>
    <dgm:cxn modelId="{E3561EA0-4775-46C1-A05D-F1584B59E093}" type="presOf" srcId="{C0B40367-4629-4C72-B280-60EB74DD7038}" destId="{FCDD1DC2-A48B-4105-B04F-7954EABCADFF}" srcOrd="1" destOrd="0" presId="urn:microsoft.com/office/officeart/2005/8/layout/vProcess5"/>
    <dgm:cxn modelId="{59966DA4-AC12-4A23-AB25-5ADAF4E9BFCE}" type="presOf" srcId="{C0B40367-4629-4C72-B280-60EB74DD7038}" destId="{811E3FFD-8901-474A-8236-8B1E73C11EDE}" srcOrd="0" destOrd="0" presId="urn:microsoft.com/office/officeart/2005/8/layout/vProcess5"/>
    <dgm:cxn modelId="{82488753-0BCE-40D1-979E-A2DC7F90CCCD}" type="presOf" srcId="{8B732310-9C6E-43C7-8CCB-B81CC6FBA79E}" destId="{AE2538CE-D68D-4A46-9536-095CFA6B74C5}" srcOrd="0" destOrd="0" presId="urn:microsoft.com/office/officeart/2005/8/layout/vProcess5"/>
    <dgm:cxn modelId="{7E925583-1273-485B-8976-D9297F894217}" srcId="{CCB040EE-5F4B-43F7-991E-B10F239577EA}" destId="{8B732310-9C6E-43C7-8CCB-B81CC6FBA79E}" srcOrd="2" destOrd="0" parTransId="{43BFFC3C-C124-4B69-91AC-2CE4E144E10E}" sibTransId="{E9676F13-AEDF-4B39-9E30-101825E60D2C}"/>
    <dgm:cxn modelId="{0F0F84D3-345F-4105-A14D-94A3FD6EE7B5}" type="presOf" srcId="{B43E7A16-6B10-4B2D-8CEF-7C81B054A1B5}" destId="{E00C7D22-685D-46E4-BF99-B6F94854C8EA}" srcOrd="0" destOrd="0" presId="urn:microsoft.com/office/officeart/2005/8/layout/vProcess5"/>
    <dgm:cxn modelId="{D4C51D7C-3597-4EC2-814D-61BAC8CA9926}" srcId="{CCB040EE-5F4B-43F7-991E-B10F239577EA}" destId="{C0B40367-4629-4C72-B280-60EB74DD7038}" srcOrd="1" destOrd="0" parTransId="{BBBFC613-B1D7-43B3-9D29-0E83D6035FCE}" sibTransId="{FA4A84B9-A3B2-4438-BA88-5C587A98B93A}"/>
    <dgm:cxn modelId="{14F7C86E-18E1-4579-87F1-42280B772A00}" type="presOf" srcId="{FA4A84B9-A3B2-4438-BA88-5C587A98B93A}" destId="{E7DC01FE-0894-4B8C-95DC-5E1236CDAA7C}" srcOrd="0" destOrd="0" presId="urn:microsoft.com/office/officeart/2005/8/layout/vProcess5"/>
    <dgm:cxn modelId="{6BF1F5EC-4467-47D4-B11A-2913D7530EA3}" type="presOf" srcId="{B43E7A16-6B10-4B2D-8CEF-7C81B054A1B5}" destId="{F534C813-6349-4386-80BD-0DD43897132D}" srcOrd="1" destOrd="0" presId="urn:microsoft.com/office/officeart/2005/8/layout/vProcess5"/>
    <dgm:cxn modelId="{E179C1E5-6615-4BCC-8AEA-FB79E116BB39}" srcId="{CCB040EE-5F4B-43F7-991E-B10F239577EA}" destId="{B43E7A16-6B10-4B2D-8CEF-7C81B054A1B5}" srcOrd="0" destOrd="0" parTransId="{1F537616-5437-4C65-B088-B871D3EEBE91}" sibTransId="{17F9A97D-7BE7-4BC3-A077-B8CB85FB8EAC}"/>
    <dgm:cxn modelId="{E7B5B30E-8709-4FB5-98DE-064A8D811534}" type="presOf" srcId="{CCB040EE-5F4B-43F7-991E-B10F239577EA}" destId="{B0E9F66C-D389-4CB4-B78E-A0EC0E2B9E29}" srcOrd="0" destOrd="0" presId="urn:microsoft.com/office/officeart/2005/8/layout/vProcess5"/>
    <dgm:cxn modelId="{F62BE086-EA62-41DD-AEF8-5E94AAE21D04}" type="presOf" srcId="{17F9A97D-7BE7-4BC3-A077-B8CB85FB8EAC}" destId="{668E10C4-F9B0-49B7-BA77-F0414B2A120C}" srcOrd="0" destOrd="0" presId="urn:microsoft.com/office/officeart/2005/8/layout/vProcess5"/>
    <dgm:cxn modelId="{8684DAAA-AF1D-4F3F-9B90-FCCE3CE75A64}" type="presParOf" srcId="{B0E9F66C-D389-4CB4-B78E-A0EC0E2B9E29}" destId="{3CFB8DDC-060F-40C4-9B4A-871CB65F549A}" srcOrd="0" destOrd="0" presId="urn:microsoft.com/office/officeart/2005/8/layout/vProcess5"/>
    <dgm:cxn modelId="{714644A5-D5D5-416B-A706-B4D2E14E2333}" type="presParOf" srcId="{B0E9F66C-D389-4CB4-B78E-A0EC0E2B9E29}" destId="{E00C7D22-685D-46E4-BF99-B6F94854C8EA}" srcOrd="1" destOrd="0" presId="urn:microsoft.com/office/officeart/2005/8/layout/vProcess5"/>
    <dgm:cxn modelId="{19B0597E-65F8-49E9-8E01-D2ADFC21F841}" type="presParOf" srcId="{B0E9F66C-D389-4CB4-B78E-A0EC0E2B9E29}" destId="{811E3FFD-8901-474A-8236-8B1E73C11EDE}" srcOrd="2" destOrd="0" presId="urn:microsoft.com/office/officeart/2005/8/layout/vProcess5"/>
    <dgm:cxn modelId="{138B7F10-AE98-4DDB-B9CA-553FE42ED8A2}" type="presParOf" srcId="{B0E9F66C-D389-4CB4-B78E-A0EC0E2B9E29}" destId="{AE2538CE-D68D-4A46-9536-095CFA6B74C5}" srcOrd="3" destOrd="0" presId="urn:microsoft.com/office/officeart/2005/8/layout/vProcess5"/>
    <dgm:cxn modelId="{5E754160-2EA3-44A5-B9D1-F6A23F718E7B}" type="presParOf" srcId="{B0E9F66C-D389-4CB4-B78E-A0EC0E2B9E29}" destId="{668E10C4-F9B0-49B7-BA77-F0414B2A120C}" srcOrd="4" destOrd="0" presId="urn:microsoft.com/office/officeart/2005/8/layout/vProcess5"/>
    <dgm:cxn modelId="{F48398E2-CCAB-47E4-AE89-26038CC3B6B3}" type="presParOf" srcId="{B0E9F66C-D389-4CB4-B78E-A0EC0E2B9E29}" destId="{E7DC01FE-0894-4B8C-95DC-5E1236CDAA7C}" srcOrd="5" destOrd="0" presId="urn:microsoft.com/office/officeart/2005/8/layout/vProcess5"/>
    <dgm:cxn modelId="{A80D651C-9B84-42B1-8C98-EC68B845C10A}" type="presParOf" srcId="{B0E9F66C-D389-4CB4-B78E-A0EC0E2B9E29}" destId="{F534C813-6349-4386-80BD-0DD43897132D}" srcOrd="6" destOrd="0" presId="urn:microsoft.com/office/officeart/2005/8/layout/vProcess5"/>
    <dgm:cxn modelId="{4E0D9093-EF1D-4B3A-ABCE-E9A253425A70}" type="presParOf" srcId="{B0E9F66C-D389-4CB4-B78E-A0EC0E2B9E29}" destId="{FCDD1DC2-A48B-4105-B04F-7954EABCADFF}" srcOrd="7" destOrd="0" presId="urn:microsoft.com/office/officeart/2005/8/layout/vProcess5"/>
    <dgm:cxn modelId="{F9D082E6-7FBD-43B1-A1FC-C213716E3BE3}" type="presParOf" srcId="{B0E9F66C-D389-4CB4-B78E-A0EC0E2B9E29}" destId="{3E586D34-857E-4320-8D3E-5C4401866E6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28B501-CFCD-48F9-9B9D-5AC7F7831E7B}"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211027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8B501-CFCD-48F9-9B9D-5AC7F7831E7B}"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338433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8B501-CFCD-48F9-9B9D-5AC7F7831E7B}"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3153446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8B501-CFCD-48F9-9B9D-5AC7F7831E7B}"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C189-21FC-49F0-93B5-8E5E71C748D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2718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8B501-CFCD-48F9-9B9D-5AC7F7831E7B}"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373938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28B501-CFCD-48F9-9B9D-5AC7F7831E7B}" type="datetimeFigureOut">
              <a:rPr lang="en-US" smtClean="0"/>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2534210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928B501-CFCD-48F9-9B9D-5AC7F7831E7B}" type="datetimeFigureOut">
              <a:rPr lang="en-US" smtClean="0"/>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361704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28B501-CFCD-48F9-9B9D-5AC7F7831E7B}"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268173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28B501-CFCD-48F9-9B9D-5AC7F7831E7B}"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198651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28B501-CFCD-48F9-9B9D-5AC7F7831E7B}"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245071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28B501-CFCD-48F9-9B9D-5AC7F7831E7B}"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413129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28B501-CFCD-48F9-9B9D-5AC7F7831E7B}"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284291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28B501-CFCD-48F9-9B9D-5AC7F7831E7B}"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262642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28B501-CFCD-48F9-9B9D-5AC7F7831E7B}" type="datetimeFigureOut">
              <a:rPr lang="en-US" smtClean="0"/>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379125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8B501-CFCD-48F9-9B9D-5AC7F7831E7B}" type="datetimeFigureOut">
              <a:rPr lang="en-US" smtClean="0"/>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82643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8B501-CFCD-48F9-9B9D-5AC7F7831E7B}"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413553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28B501-CFCD-48F9-9B9D-5AC7F7831E7B}"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C189-21FC-49F0-93B5-8E5E71C748D6}" type="slidenum">
              <a:rPr lang="en-US" smtClean="0"/>
              <a:t>‹#›</a:t>
            </a:fld>
            <a:endParaRPr lang="en-US"/>
          </a:p>
        </p:txBody>
      </p:sp>
    </p:spTree>
    <p:extLst>
      <p:ext uri="{BB962C8B-B14F-4D97-AF65-F5344CB8AC3E}">
        <p14:creationId xmlns:p14="http://schemas.microsoft.com/office/powerpoint/2010/main" val="408939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8B501-CFCD-48F9-9B9D-5AC7F7831E7B}" type="datetimeFigureOut">
              <a:rPr lang="en-US" smtClean="0"/>
              <a:t>4/16/2022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FD4C189-21FC-49F0-93B5-8E5E71C748D6}" type="slidenum">
              <a:rPr lang="en-US" smtClean="0"/>
              <a:t>‹#›</a:t>
            </a:fld>
            <a:endParaRPr lang="en-US"/>
          </a:p>
        </p:txBody>
      </p:sp>
    </p:spTree>
    <p:extLst>
      <p:ext uri="{BB962C8B-B14F-4D97-AF65-F5344CB8AC3E}">
        <p14:creationId xmlns:p14="http://schemas.microsoft.com/office/powerpoint/2010/main" val="414714145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Google Shape;130;p13"/>
          <p:cNvPicPr preferRelativeResize="0"/>
          <p:nvPr/>
        </p:nvPicPr>
        <p:blipFill rotWithShape="1">
          <a:blip r:embed="rId2">
            <a:alphaModFix/>
            <a:extLst>
              <a:ext uri="{BEBA8EAE-BF5A-486C-A8C5-ECC9F3942E4B}">
                <a14:imgProps xmlns:a14="http://schemas.microsoft.com/office/drawing/2010/main">
                  <a14:imgLayer r:embed="rId3">
                    <a14:imgEffect>
                      <a14:brightnessContrast bright="-20000" contrast="-40000"/>
                    </a14:imgEffect>
                  </a14:imgLayer>
                </a14:imgProps>
              </a:ext>
            </a:extLst>
          </a:blip>
          <a:srcRect l="-2380" t="-6360" r="2380" b="6360"/>
          <a:stretch/>
        </p:blipFill>
        <p:spPr>
          <a:xfrm>
            <a:off x="-309093" y="-450761"/>
            <a:ext cx="12501093" cy="7308761"/>
          </a:xfrm>
          <a:prstGeom prst="rect">
            <a:avLst/>
          </a:prstGeom>
          <a:noFill/>
          <a:ln>
            <a:noFill/>
          </a:ln>
        </p:spPr>
      </p:pic>
      <p:sp>
        <p:nvSpPr>
          <p:cNvPr id="6" name="TextBox 5"/>
          <p:cNvSpPr txBox="1"/>
          <p:nvPr/>
        </p:nvSpPr>
        <p:spPr>
          <a:xfrm>
            <a:off x="3348508" y="1254864"/>
            <a:ext cx="7096259" cy="1308050"/>
          </a:xfrm>
          <a:prstGeom prst="rect">
            <a:avLst/>
          </a:prstGeom>
          <a:noFill/>
        </p:spPr>
        <p:txBody>
          <a:bodyPr wrap="square" rtlCol="0">
            <a:spAutoFit/>
          </a:bodyPr>
          <a:lstStyle/>
          <a:p>
            <a:pPr lvl="0">
              <a:buClr>
                <a:srgbClr val="000000"/>
              </a:buClr>
              <a:buSzPts val="7900"/>
            </a:pPr>
            <a:r>
              <a:rPr kumimoji="0" lang="en-IN" sz="7900" b="1" i="0" u="none" strike="noStrike" kern="0" cap="none" spc="0" normalizeH="0" baseline="0" noProof="0" dirty="0" smtClean="0">
                <a:ln>
                  <a:noFill/>
                </a:ln>
                <a:solidFill>
                  <a:srgbClr val="FFFFFF"/>
                </a:solidFill>
                <a:effectLst/>
                <a:uLnTx/>
                <a:uFillTx/>
                <a:latin typeface="Dutch801 XBd BT" panose="02020903060505020304" pitchFamily="18" charset="0"/>
                <a:ea typeface="Calibri"/>
                <a:cs typeface="Calibri"/>
                <a:sym typeface="Calibri"/>
              </a:rPr>
              <a:t>Let’s up GDP</a:t>
            </a:r>
            <a:endParaRPr kumimoji="0" lang="en-IN" sz="7900" b="1" i="0" u="none" strike="noStrike" kern="0" cap="none" spc="0" normalizeH="0" baseline="0" noProof="0" dirty="0">
              <a:ln>
                <a:noFill/>
              </a:ln>
              <a:solidFill>
                <a:srgbClr val="FFFFFF"/>
              </a:solidFill>
              <a:effectLst/>
              <a:uLnTx/>
              <a:uFillTx/>
              <a:latin typeface="Dutch801 XBd BT" panose="02020903060505020304" pitchFamily="18" charset="0"/>
              <a:ea typeface="Calibri"/>
              <a:cs typeface="Calibri"/>
              <a:sym typeface="Calibri"/>
            </a:endParaRPr>
          </a:p>
        </p:txBody>
      </p:sp>
    </p:spTree>
    <p:extLst>
      <p:ext uri="{BB962C8B-B14F-4D97-AF65-F5344CB8AC3E}">
        <p14:creationId xmlns:p14="http://schemas.microsoft.com/office/powerpoint/2010/main" val="2878091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1000">
              <a:schemeClr val="tx2">
                <a:lumMod val="40000"/>
                <a:lumOff val="60000"/>
              </a:schemeClr>
            </a:gs>
            <a:gs pos="51000">
              <a:schemeClr val="tx2">
                <a:lumMod val="60000"/>
                <a:lumOff val="40000"/>
              </a:schemeClr>
            </a:gs>
            <a:gs pos="12000">
              <a:schemeClr val="tx2">
                <a:lumMod val="20000"/>
                <a:lumOff val="80000"/>
              </a:schemeClr>
            </a:gs>
            <a:gs pos="71000">
              <a:schemeClr val="tx2">
                <a:lumMod val="75000"/>
              </a:schemeClr>
            </a:gs>
            <a:gs pos="89000">
              <a:schemeClr val="tx2">
                <a:lumMod val="5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5137" y="42650"/>
            <a:ext cx="11324493" cy="6674296"/>
          </a:xfrm>
          <a:prstGeom prst="rect">
            <a:avLst/>
          </a:prstGeom>
        </p:spPr>
      </p:pic>
    </p:spTree>
    <p:extLst>
      <p:ext uri="{BB962C8B-B14F-4D97-AF65-F5344CB8AC3E}">
        <p14:creationId xmlns:p14="http://schemas.microsoft.com/office/powerpoint/2010/main" val="2879165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9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Calibri"/>
              </a:rPr>
              <a:t>Filling missing values</a:t>
            </a:r>
            <a:endParaRPr lang="en-US" dirty="0">
              <a:latin typeface="Dutch801 XBd BT" panose="02020903060505020304" pitchFamily="18" charset="0"/>
            </a:endParaRPr>
          </a:p>
        </p:txBody>
      </p:sp>
      <p:sp>
        <p:nvSpPr>
          <p:cNvPr id="3" name="Content Placeholder 2"/>
          <p:cNvSpPr>
            <a:spLocks noGrp="1"/>
          </p:cNvSpPr>
          <p:nvPr>
            <p:ph idx="1"/>
          </p:nvPr>
        </p:nvSpPr>
        <p:spPr/>
        <p:txBody>
          <a:bodyPr/>
          <a:lstStyle/>
          <a:p>
            <a:pPr marL="146050" lvl="0" indent="0">
              <a:lnSpc>
                <a:spcPct val="115000"/>
              </a:lnSpc>
              <a:spcBef>
                <a:spcPts val="0"/>
              </a:spcBef>
              <a:buSzPts val="1300"/>
              <a:buNone/>
            </a:pPr>
            <a:r>
              <a:rPr lang="en-US" dirty="0"/>
              <a:t>Observations from boxplot :-</a:t>
            </a:r>
          </a:p>
          <a:p>
            <a:pPr marL="146050" lvl="0" indent="0">
              <a:lnSpc>
                <a:spcPct val="115000"/>
              </a:lnSpc>
              <a:spcBef>
                <a:spcPts val="0"/>
              </a:spcBef>
              <a:buSzPts val="1300"/>
              <a:buNone/>
            </a:pPr>
            <a:endParaRPr lang="en-US" dirty="0"/>
          </a:p>
          <a:p>
            <a:pPr marL="457200" lvl="0" indent="-311150">
              <a:lnSpc>
                <a:spcPct val="115000"/>
              </a:lnSpc>
              <a:spcBef>
                <a:spcPts val="0"/>
              </a:spcBef>
              <a:buSzPts val="1300"/>
              <a:buChar char="●"/>
            </a:pPr>
            <a:r>
              <a:rPr lang="en-US" dirty="0"/>
              <a:t>Birth rate do not have any outliers.</a:t>
            </a:r>
          </a:p>
          <a:p>
            <a:pPr marL="457200" lvl="0" indent="-311150">
              <a:lnSpc>
                <a:spcPct val="115000"/>
              </a:lnSpc>
              <a:spcBef>
                <a:spcPts val="0"/>
              </a:spcBef>
              <a:buSzPts val="1300"/>
              <a:buChar char="●"/>
            </a:pPr>
            <a:r>
              <a:rPr lang="en-US" dirty="0"/>
              <a:t>Mortality rate, Mobile and death rate has low  amount of outliers .</a:t>
            </a:r>
          </a:p>
          <a:p>
            <a:pPr marL="457200" lvl="0" indent="-311150">
              <a:lnSpc>
                <a:spcPct val="115000"/>
              </a:lnSpc>
              <a:spcBef>
                <a:spcPts val="0"/>
              </a:spcBef>
              <a:buSzPts val="1300"/>
              <a:buChar char="●"/>
            </a:pPr>
            <a:r>
              <a:rPr lang="en-US" dirty="0"/>
              <a:t>Population total ,land area ,population density, agriculture, industry, services, imports, exports, GDP per capita has significant amount of outliers.</a:t>
            </a:r>
          </a:p>
          <a:p>
            <a:pPr marL="457200" lvl="0" indent="-311150">
              <a:lnSpc>
                <a:spcPct val="115000"/>
              </a:lnSpc>
              <a:spcBef>
                <a:spcPts val="0"/>
              </a:spcBef>
              <a:buSzPts val="1300"/>
              <a:buChar char="●"/>
            </a:pPr>
            <a:r>
              <a:rPr lang="en-US" dirty="0"/>
              <a:t>Therefore the variables containing outliers are filled with </a:t>
            </a:r>
            <a:r>
              <a:rPr lang="en-US" b="1" dirty="0">
                <a:solidFill>
                  <a:srgbClr val="FF0000"/>
                </a:solidFill>
              </a:rPr>
              <a:t>median</a:t>
            </a:r>
            <a:r>
              <a:rPr lang="en-US" dirty="0"/>
              <a:t> on the basis of the country region</a:t>
            </a:r>
            <a:r>
              <a:rPr lang="en-US" dirty="0" smtClean="0"/>
              <a:t>.</a:t>
            </a:r>
            <a:endParaRPr lang="en-US" dirty="0"/>
          </a:p>
        </p:txBody>
      </p:sp>
    </p:spTree>
    <p:extLst>
      <p:ext uri="{BB962C8B-B14F-4D97-AF65-F5344CB8AC3E}">
        <p14:creationId xmlns:p14="http://schemas.microsoft.com/office/powerpoint/2010/main" val="393069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kern="0" cap="none" dirty="0">
                <a:solidFill>
                  <a:srgbClr val="AF7B51"/>
                </a:solidFill>
                <a:effectLst/>
                <a:latin typeface="Dutch801 XBd BT" panose="02020903060505020304" pitchFamily="18" charset="0"/>
                <a:sym typeface="Nunito"/>
              </a:rPr>
              <a:t>OBJECTIVES</a:t>
            </a:r>
            <a:endParaRPr lang="en-US" dirty="0">
              <a:latin typeface="Dutch801 XBd BT" panose="02020903060505020304" pitchFamily="18" charset="0"/>
            </a:endParaRPr>
          </a:p>
        </p:txBody>
      </p:sp>
      <p:sp>
        <p:nvSpPr>
          <p:cNvPr id="3" name="Content Placeholder 2"/>
          <p:cNvSpPr>
            <a:spLocks noGrp="1"/>
          </p:cNvSpPr>
          <p:nvPr>
            <p:ph idx="1"/>
          </p:nvPr>
        </p:nvSpPr>
        <p:spPr/>
        <p:txBody>
          <a:bodyPr/>
          <a:lstStyle/>
          <a:p>
            <a:pPr marL="457200" lvl="0" indent="-342900">
              <a:lnSpc>
                <a:spcPct val="100000"/>
              </a:lnSpc>
              <a:spcBef>
                <a:spcPts val="0"/>
              </a:spcBef>
              <a:buSzPts val="1800"/>
              <a:buChar char="❏"/>
            </a:pPr>
            <a:r>
              <a:rPr lang="en-US" sz="1800" b="1" dirty="0"/>
              <a:t>To identify the various factors that affecting the GDP of a country.                            </a:t>
            </a:r>
          </a:p>
          <a:p>
            <a:pPr marL="457200" lvl="0" indent="-342900">
              <a:lnSpc>
                <a:spcPct val="100000"/>
              </a:lnSpc>
              <a:spcBef>
                <a:spcPts val="0"/>
              </a:spcBef>
              <a:buSzPts val="1800"/>
              <a:buChar char="❏"/>
            </a:pPr>
            <a:r>
              <a:rPr lang="en-US" sz="1800" b="1" dirty="0"/>
              <a:t>Estimate the top factors that  highly correlated with GDP.</a:t>
            </a:r>
          </a:p>
          <a:p>
            <a:pPr marL="457200" lvl="0" indent="-342900">
              <a:lnSpc>
                <a:spcPct val="100000"/>
              </a:lnSpc>
              <a:spcBef>
                <a:spcPts val="0"/>
              </a:spcBef>
              <a:buSzPts val="1800"/>
              <a:buChar char="❏"/>
            </a:pPr>
            <a:r>
              <a:rPr lang="en-US" sz="1800" b="1" dirty="0"/>
              <a:t>To compare the Economy structure for the ten countries with highest total GDP.</a:t>
            </a:r>
          </a:p>
          <a:p>
            <a:pPr marL="457200" lvl="0" indent="-342900">
              <a:lnSpc>
                <a:spcPct val="100000"/>
              </a:lnSpc>
              <a:spcBef>
                <a:spcPts val="0"/>
              </a:spcBef>
              <a:buSzPts val="1800"/>
              <a:buChar char="❏"/>
            </a:pPr>
            <a:r>
              <a:rPr lang="en-US" sz="1800" b="1" dirty="0"/>
              <a:t>To Build a predictive model based on important factors.</a:t>
            </a:r>
            <a:endParaRPr lang="en-US" sz="1800" dirty="0"/>
          </a:p>
          <a:p>
            <a:pPr marL="457200" lvl="0" indent="-342900">
              <a:lnSpc>
                <a:spcPct val="100000"/>
              </a:lnSpc>
              <a:spcBef>
                <a:spcPts val="0"/>
              </a:spcBef>
              <a:buClr>
                <a:srgbClr val="233A44"/>
              </a:buClr>
              <a:buSzPts val="1800"/>
              <a:buNone/>
            </a:pPr>
            <a:endParaRPr lang="en-US" sz="1800" b="1" kern="0" dirty="0">
              <a:solidFill>
                <a:srgbClr val="233A44"/>
              </a:solidFill>
              <a:effectLst/>
              <a:latin typeface="Calibri"/>
              <a:cs typeface="Calibri"/>
              <a:sym typeface="Calibri"/>
            </a:endParaRPr>
          </a:p>
          <a:p>
            <a:endParaRPr lang="en-US" dirty="0"/>
          </a:p>
        </p:txBody>
      </p:sp>
      <p:pic>
        <p:nvPicPr>
          <p:cNvPr id="4" name="Google Shape;168;p19"/>
          <p:cNvPicPr preferRelativeResize="0"/>
          <p:nvPr/>
        </p:nvPicPr>
        <p:blipFill rotWithShape="1">
          <a:blip r:embed="rId2">
            <a:alphaModFix/>
          </a:blip>
          <a:srcRect/>
          <a:stretch/>
        </p:blipFill>
        <p:spPr>
          <a:xfrm>
            <a:off x="8963025" y="4833767"/>
            <a:ext cx="3228975" cy="1419225"/>
          </a:xfrm>
          <a:prstGeom prst="rect">
            <a:avLst/>
          </a:prstGeom>
          <a:noFill/>
          <a:ln>
            <a:noFill/>
          </a:ln>
        </p:spPr>
      </p:pic>
    </p:spTree>
    <p:extLst>
      <p:ext uri="{BB962C8B-B14F-4D97-AF65-F5344CB8AC3E}">
        <p14:creationId xmlns:p14="http://schemas.microsoft.com/office/powerpoint/2010/main" val="1463103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1000">
              <a:schemeClr val="tx2">
                <a:lumMod val="40000"/>
                <a:lumOff val="60000"/>
              </a:schemeClr>
            </a:gs>
            <a:gs pos="51000">
              <a:schemeClr val="tx2">
                <a:lumMod val="60000"/>
                <a:lumOff val="40000"/>
              </a:schemeClr>
            </a:gs>
            <a:gs pos="12000">
              <a:schemeClr val="tx2">
                <a:lumMod val="20000"/>
                <a:lumOff val="80000"/>
              </a:schemeClr>
            </a:gs>
            <a:gs pos="71000">
              <a:schemeClr val="tx2">
                <a:lumMod val="75000"/>
              </a:schemeClr>
            </a:gs>
            <a:gs pos="89000">
              <a:schemeClr val="tx2">
                <a:lumMod val="5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59016" cy="872197"/>
          </a:xfrm>
        </p:spPr>
        <p:txBody>
          <a:bodyPr>
            <a:normAutofit fontScale="90000"/>
          </a:bodyPr>
          <a:lstStyle/>
          <a:p>
            <a:pPr marL="457200" lvl="0" indent="-228600">
              <a:lnSpc>
                <a:spcPct val="100000"/>
              </a:lnSpc>
              <a:spcBef>
                <a:spcPts val="0"/>
              </a:spcBef>
            </a:pPr>
            <a:r>
              <a:rPr lang="en-IN" sz="24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Correlation Metrics</a:t>
            </a:r>
            <a:r>
              <a:rPr lang="en-IN" sz="2400" kern="0" cap="none" dirty="0">
                <a:solidFill>
                  <a:srgbClr val="AF7B51"/>
                </a:solidFill>
                <a:effectLst>
                  <a:outerShdw blurRad="38100" dist="38100" dir="2700000" algn="tl">
                    <a:srgbClr val="000000">
                      <a:alpha val="43137"/>
                    </a:srgbClr>
                  </a:outerShdw>
                </a:effectLst>
                <a:latin typeface="Calibri"/>
                <a:cs typeface="Calibri"/>
                <a:sym typeface="Nunito"/>
              </a:rPr>
              <a:t/>
            </a:r>
            <a:br>
              <a:rPr lang="en-IN" sz="2400" kern="0" cap="none" dirty="0">
                <a:solidFill>
                  <a:srgbClr val="AF7B51"/>
                </a:solidFill>
                <a:effectLst>
                  <a:outerShdw blurRad="38100" dist="38100" dir="2700000" algn="tl">
                    <a:srgbClr val="000000">
                      <a:alpha val="43137"/>
                    </a:srgbClr>
                  </a:outerShdw>
                </a:effectLst>
                <a:latin typeface="Calibri"/>
                <a:cs typeface="Calibri"/>
                <a:sym typeface="Nunito"/>
              </a:rPr>
            </a:br>
            <a:endParaRPr lang="en-US" dirty="0"/>
          </a:p>
        </p:txBody>
      </p:sp>
      <p:pic>
        <p:nvPicPr>
          <p:cNvPr id="5" name="Google Shape;195;p23"/>
          <p:cNvPicPr preferRelativeResize="0"/>
          <p:nvPr/>
        </p:nvPicPr>
        <p:blipFill>
          <a:blip r:embed="rId2">
            <a:alphaModFix/>
          </a:blip>
          <a:stretch>
            <a:fillRect/>
          </a:stretch>
        </p:blipFill>
        <p:spPr>
          <a:xfrm>
            <a:off x="277402" y="688692"/>
            <a:ext cx="12149060" cy="6169308"/>
          </a:xfrm>
          <a:prstGeom prst="rect">
            <a:avLst/>
          </a:prstGeom>
          <a:noFill/>
          <a:ln>
            <a:noFill/>
          </a:ln>
        </p:spPr>
      </p:pic>
    </p:spTree>
    <p:extLst>
      <p:ext uri="{BB962C8B-B14F-4D97-AF65-F5344CB8AC3E}">
        <p14:creationId xmlns:p14="http://schemas.microsoft.com/office/powerpoint/2010/main" val="565247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734254" cy="1326321"/>
          </a:xfrm>
        </p:spPr>
        <p:txBody>
          <a:bodyPr/>
          <a:lstStyle/>
          <a:p>
            <a:r>
              <a:rPr lang="en-IN" sz="2900" kern="0" cap="none" dirty="0" smtClean="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Identifying </a:t>
            </a:r>
            <a:r>
              <a:rPr lang="en-IN" sz="29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top factors highly correlated with GDP per capita</a:t>
            </a:r>
            <a:endParaRPr lang="en-US" dirty="0">
              <a:latin typeface="Dutch801 XBd BT" panose="02020903060505020304" pitchFamily="18" charset="0"/>
            </a:endParaRPr>
          </a:p>
        </p:txBody>
      </p:sp>
      <p:sp>
        <p:nvSpPr>
          <p:cNvPr id="3" name="Content Placeholder 2"/>
          <p:cNvSpPr>
            <a:spLocks noGrp="1"/>
          </p:cNvSpPr>
          <p:nvPr>
            <p:ph idx="1"/>
          </p:nvPr>
        </p:nvSpPr>
        <p:spPr>
          <a:xfrm>
            <a:off x="913795" y="2096063"/>
            <a:ext cx="10353762" cy="4515751"/>
          </a:xfrm>
        </p:spPr>
        <p:txBody>
          <a:bodyPr>
            <a:normAutofit fontScale="77500" lnSpcReduction="20000"/>
          </a:bodyPr>
          <a:lstStyle/>
          <a:p>
            <a:r>
              <a:rPr lang="en-US" dirty="0"/>
              <a:t>From correlation matrix we can see that :-</a:t>
            </a:r>
          </a:p>
          <a:p>
            <a:r>
              <a:rPr lang="en-US" dirty="0">
                <a:solidFill>
                  <a:srgbClr val="00B0F0"/>
                </a:solidFill>
              </a:rPr>
              <a:t>GDP per capita </a:t>
            </a:r>
            <a:r>
              <a:rPr lang="en-US" dirty="0"/>
              <a:t>and </a:t>
            </a:r>
            <a:r>
              <a:rPr lang="en-US" dirty="0">
                <a:solidFill>
                  <a:srgbClr val="00B0F0"/>
                </a:solidFill>
              </a:rPr>
              <a:t>birth rate </a:t>
            </a:r>
            <a:r>
              <a:rPr lang="en-US" dirty="0"/>
              <a:t>are moderately negatively correlated with each other with </a:t>
            </a:r>
            <a:r>
              <a:rPr lang="en-US" dirty="0" err="1"/>
              <a:t>corr</a:t>
            </a:r>
            <a:r>
              <a:rPr lang="en-US" dirty="0"/>
              <a:t>=-0.56</a:t>
            </a:r>
          </a:p>
          <a:p>
            <a:r>
              <a:rPr lang="en-US" dirty="0">
                <a:solidFill>
                  <a:srgbClr val="00B0F0"/>
                </a:solidFill>
              </a:rPr>
              <a:t>GDP per capita </a:t>
            </a:r>
            <a:r>
              <a:rPr lang="en-US" dirty="0"/>
              <a:t>and </a:t>
            </a:r>
            <a:r>
              <a:rPr lang="en-US" dirty="0">
                <a:solidFill>
                  <a:srgbClr val="00B0F0"/>
                </a:solidFill>
              </a:rPr>
              <a:t>exports</a:t>
            </a:r>
            <a:r>
              <a:rPr lang="en-US" dirty="0"/>
              <a:t> are moderately positively correlated with each with </a:t>
            </a:r>
            <a:r>
              <a:rPr lang="en-US" dirty="0" err="1"/>
              <a:t>corr</a:t>
            </a:r>
            <a:r>
              <a:rPr lang="en-US" dirty="0"/>
              <a:t>=0.55</a:t>
            </a:r>
          </a:p>
          <a:p>
            <a:r>
              <a:rPr lang="en-US" dirty="0">
                <a:solidFill>
                  <a:srgbClr val="00B0F0"/>
                </a:solidFill>
              </a:rPr>
              <a:t>GDP per capita </a:t>
            </a:r>
            <a:r>
              <a:rPr lang="en-US" dirty="0"/>
              <a:t>and </a:t>
            </a:r>
            <a:r>
              <a:rPr lang="en-US" dirty="0">
                <a:solidFill>
                  <a:srgbClr val="00B0F0"/>
                </a:solidFill>
              </a:rPr>
              <a:t>imports</a:t>
            </a:r>
            <a:r>
              <a:rPr lang="en-US" dirty="0"/>
              <a:t> are moderately positively correlated with each other with </a:t>
            </a:r>
            <a:r>
              <a:rPr lang="en-US" dirty="0" err="1"/>
              <a:t>corr</a:t>
            </a:r>
            <a:r>
              <a:rPr lang="en-US" dirty="0"/>
              <a:t>= 0.52</a:t>
            </a:r>
          </a:p>
          <a:p>
            <a:r>
              <a:rPr lang="en-US" dirty="0">
                <a:solidFill>
                  <a:srgbClr val="00B0F0"/>
                </a:solidFill>
              </a:rPr>
              <a:t>GDP per capita </a:t>
            </a:r>
            <a:r>
              <a:rPr lang="en-US" dirty="0"/>
              <a:t>and </a:t>
            </a:r>
            <a:r>
              <a:rPr lang="en-US" dirty="0">
                <a:solidFill>
                  <a:srgbClr val="00B0F0"/>
                </a:solidFill>
              </a:rPr>
              <a:t>industry</a:t>
            </a:r>
            <a:r>
              <a:rPr lang="en-US" dirty="0"/>
              <a:t> are strongly positively correlated with each other with </a:t>
            </a:r>
            <a:r>
              <a:rPr lang="en-US" dirty="0" err="1"/>
              <a:t>corr</a:t>
            </a:r>
            <a:r>
              <a:rPr lang="en-US" dirty="0"/>
              <a:t>=0.76</a:t>
            </a:r>
          </a:p>
          <a:p>
            <a:r>
              <a:rPr lang="en-US" dirty="0">
                <a:solidFill>
                  <a:srgbClr val="00B0F0"/>
                </a:solidFill>
              </a:rPr>
              <a:t>GDP per capita </a:t>
            </a:r>
            <a:r>
              <a:rPr lang="en-US" dirty="0"/>
              <a:t>and  </a:t>
            </a:r>
            <a:r>
              <a:rPr lang="en-US" dirty="0">
                <a:solidFill>
                  <a:srgbClr val="00B0F0"/>
                </a:solidFill>
              </a:rPr>
              <a:t>mobile subscription  </a:t>
            </a:r>
            <a:r>
              <a:rPr lang="en-US" dirty="0"/>
              <a:t>have weak positive correlation with each other with </a:t>
            </a:r>
            <a:r>
              <a:rPr lang="en-US" dirty="0" err="1"/>
              <a:t>corr</a:t>
            </a:r>
            <a:r>
              <a:rPr lang="en-US" dirty="0"/>
              <a:t>=0.32</a:t>
            </a:r>
          </a:p>
          <a:p>
            <a:r>
              <a:rPr lang="en-US" dirty="0">
                <a:solidFill>
                  <a:srgbClr val="00B0F0"/>
                </a:solidFill>
              </a:rPr>
              <a:t>GDP per capita </a:t>
            </a:r>
            <a:r>
              <a:rPr lang="en-US" dirty="0"/>
              <a:t>and </a:t>
            </a:r>
            <a:r>
              <a:rPr lang="en-US" dirty="0">
                <a:solidFill>
                  <a:srgbClr val="00B0F0"/>
                </a:solidFill>
              </a:rPr>
              <a:t>mortality</a:t>
            </a:r>
            <a:r>
              <a:rPr lang="en-US" dirty="0"/>
              <a:t> have weak negative correlation with each other with </a:t>
            </a:r>
            <a:r>
              <a:rPr lang="en-US" dirty="0" err="1"/>
              <a:t>corr</a:t>
            </a:r>
            <a:r>
              <a:rPr lang="en-US" dirty="0"/>
              <a:t>=-0.49</a:t>
            </a:r>
          </a:p>
          <a:p>
            <a:r>
              <a:rPr lang="en-US" dirty="0">
                <a:solidFill>
                  <a:srgbClr val="00B0F0"/>
                </a:solidFill>
              </a:rPr>
              <a:t>GDP per capita </a:t>
            </a:r>
            <a:r>
              <a:rPr lang="en-US" dirty="0"/>
              <a:t>and </a:t>
            </a:r>
            <a:r>
              <a:rPr lang="en-US" dirty="0">
                <a:solidFill>
                  <a:srgbClr val="00B0F0"/>
                </a:solidFill>
              </a:rPr>
              <a:t>population density </a:t>
            </a:r>
            <a:r>
              <a:rPr lang="en-US" dirty="0"/>
              <a:t>have weak positive correlation with each other with </a:t>
            </a:r>
            <a:r>
              <a:rPr lang="en-US" dirty="0" err="1"/>
              <a:t>corr</a:t>
            </a:r>
            <a:r>
              <a:rPr lang="en-US" dirty="0"/>
              <a:t>=0.32</a:t>
            </a:r>
          </a:p>
          <a:p>
            <a:r>
              <a:rPr lang="en-US" dirty="0">
                <a:solidFill>
                  <a:srgbClr val="00B0F0"/>
                </a:solidFill>
              </a:rPr>
              <a:t>GDP per capita </a:t>
            </a:r>
            <a:r>
              <a:rPr lang="en-US" dirty="0"/>
              <a:t>and </a:t>
            </a:r>
            <a:r>
              <a:rPr lang="en-US" dirty="0">
                <a:solidFill>
                  <a:srgbClr val="00B0F0"/>
                </a:solidFill>
              </a:rPr>
              <a:t>services</a:t>
            </a:r>
            <a:r>
              <a:rPr lang="en-US" dirty="0"/>
              <a:t> have weak positive correlation with each other with </a:t>
            </a:r>
            <a:r>
              <a:rPr lang="en-US" dirty="0" err="1"/>
              <a:t>corr</a:t>
            </a:r>
            <a:r>
              <a:rPr lang="en-US" dirty="0"/>
              <a:t>=0.23</a:t>
            </a:r>
          </a:p>
          <a:p>
            <a:r>
              <a:rPr lang="en-US" dirty="0"/>
              <a:t>There is negligible amount correlation between </a:t>
            </a:r>
            <a:r>
              <a:rPr lang="en-US" dirty="0">
                <a:solidFill>
                  <a:srgbClr val="00B0F0"/>
                </a:solidFill>
              </a:rPr>
              <a:t>GDP per capita </a:t>
            </a:r>
            <a:r>
              <a:rPr lang="en-US" dirty="0"/>
              <a:t>and </a:t>
            </a:r>
            <a:r>
              <a:rPr lang="en-US" dirty="0">
                <a:solidFill>
                  <a:srgbClr val="00B0F0"/>
                </a:solidFill>
              </a:rPr>
              <a:t>agriculture, death rate, land area  and population total </a:t>
            </a:r>
            <a:r>
              <a:rPr lang="en-US" dirty="0"/>
              <a:t>.</a:t>
            </a:r>
          </a:p>
        </p:txBody>
      </p:sp>
      <p:pic>
        <p:nvPicPr>
          <p:cNvPr id="4" name="Picture 14" descr="Search icon magnifying glass Royalty Free Vector Image">
            <a:extLst>
              <a:ext uri="{FF2B5EF4-FFF2-40B4-BE49-F238E27FC236}">
                <a16:creationId xmlns="" xmlns:a16="http://schemas.microsoft.com/office/drawing/2014/main" id="{DAC8A1D6-B84A-4B0F-B7C1-FF0E0D3B585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677"/>
          <a:stretch/>
        </p:blipFill>
        <p:spPr bwMode="auto">
          <a:xfrm>
            <a:off x="11003981" y="5673437"/>
            <a:ext cx="1188019" cy="1184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89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31000">
              <a:schemeClr val="tx2">
                <a:lumMod val="40000"/>
                <a:lumOff val="60000"/>
              </a:schemeClr>
            </a:gs>
            <a:gs pos="51000">
              <a:schemeClr val="tx2">
                <a:lumMod val="60000"/>
                <a:lumOff val="40000"/>
              </a:schemeClr>
            </a:gs>
            <a:gs pos="12000">
              <a:schemeClr val="tx2">
                <a:lumMod val="20000"/>
                <a:lumOff val="80000"/>
              </a:schemeClr>
            </a:gs>
            <a:gs pos="71000">
              <a:schemeClr val="tx2">
                <a:lumMod val="75000"/>
              </a:schemeClr>
            </a:gs>
            <a:gs pos="89000">
              <a:schemeClr val="tx2">
                <a:lumMod val="5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844062"/>
          </a:xfrm>
        </p:spPr>
        <p:txBody>
          <a:bodyPr/>
          <a:lstStyle/>
          <a:p>
            <a:r>
              <a:rPr lang="en-IN" sz="26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To identify the factors that affecting GDP of country</a:t>
            </a:r>
            <a:endParaRPr lang="en-US" dirty="0">
              <a:latin typeface="Dutch801 XBd BT" panose="0202090306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46" y="863028"/>
            <a:ext cx="11753153" cy="5994971"/>
          </a:xfrm>
          <a:prstGeom prst="rect">
            <a:avLst/>
          </a:prstGeom>
        </p:spPr>
      </p:pic>
    </p:spTree>
    <p:extLst>
      <p:ext uri="{BB962C8B-B14F-4D97-AF65-F5344CB8AC3E}">
        <p14:creationId xmlns:p14="http://schemas.microsoft.com/office/powerpoint/2010/main" val="1394222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9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Top factors affecting GDP of a country are</a:t>
            </a:r>
            <a:endParaRPr lang="en-US" dirty="0">
              <a:latin typeface="Dutch801 XBd BT" panose="02020903060505020304" pitchFamily="18" charset="0"/>
            </a:endParaRPr>
          </a:p>
        </p:txBody>
      </p:sp>
      <p:sp>
        <p:nvSpPr>
          <p:cNvPr id="3" name="Content Placeholder 2"/>
          <p:cNvSpPr>
            <a:spLocks noGrp="1"/>
          </p:cNvSpPr>
          <p:nvPr>
            <p:ph idx="1"/>
          </p:nvPr>
        </p:nvSpPr>
        <p:spPr/>
        <p:txBody>
          <a:bodyPr/>
          <a:lstStyle/>
          <a:p>
            <a:pPr marL="457200" lvl="0" indent="-311150">
              <a:lnSpc>
                <a:spcPct val="115000"/>
              </a:lnSpc>
              <a:spcBef>
                <a:spcPts val="0"/>
              </a:spcBef>
              <a:buSzPts val="1300"/>
              <a:buChar char="●"/>
            </a:pPr>
            <a:r>
              <a:rPr lang="en-US" b="1" dirty="0"/>
              <a:t>Industry  </a:t>
            </a:r>
          </a:p>
          <a:p>
            <a:pPr marL="457200" lvl="0" indent="-311150">
              <a:lnSpc>
                <a:spcPct val="115000"/>
              </a:lnSpc>
              <a:spcBef>
                <a:spcPts val="0"/>
              </a:spcBef>
              <a:buSzPts val="1300"/>
              <a:buChar char="●"/>
            </a:pPr>
            <a:r>
              <a:rPr lang="en-US" b="1" dirty="0"/>
              <a:t>Birth rate</a:t>
            </a:r>
          </a:p>
          <a:p>
            <a:pPr marL="457200" lvl="0" indent="-311150">
              <a:lnSpc>
                <a:spcPct val="115000"/>
              </a:lnSpc>
              <a:spcBef>
                <a:spcPts val="0"/>
              </a:spcBef>
              <a:buSzPts val="1300"/>
              <a:buChar char="●"/>
            </a:pPr>
            <a:r>
              <a:rPr lang="en-US" b="1" dirty="0"/>
              <a:t>Exports </a:t>
            </a:r>
          </a:p>
          <a:p>
            <a:pPr marL="457200" lvl="0" indent="-311150">
              <a:lnSpc>
                <a:spcPct val="115000"/>
              </a:lnSpc>
              <a:spcBef>
                <a:spcPts val="0"/>
              </a:spcBef>
              <a:buSzPts val="1300"/>
              <a:buChar char="●"/>
            </a:pPr>
            <a:r>
              <a:rPr lang="en-US" b="1" dirty="0"/>
              <a:t>Imports </a:t>
            </a:r>
          </a:p>
          <a:p>
            <a:pPr marL="457200" lvl="0" indent="-311150">
              <a:lnSpc>
                <a:spcPct val="115000"/>
              </a:lnSpc>
              <a:spcBef>
                <a:spcPts val="0"/>
              </a:spcBef>
              <a:buSzPts val="1300"/>
              <a:buChar char="●"/>
            </a:pPr>
            <a:r>
              <a:rPr lang="en-US" b="1" dirty="0"/>
              <a:t>Mortality rate </a:t>
            </a:r>
          </a:p>
          <a:p>
            <a:pPr marL="457200" lvl="0" indent="-311150">
              <a:lnSpc>
                <a:spcPct val="115000"/>
              </a:lnSpc>
              <a:spcBef>
                <a:spcPts val="0"/>
              </a:spcBef>
              <a:buSzPts val="1300"/>
              <a:buChar char="●"/>
            </a:pPr>
            <a:r>
              <a:rPr lang="en-US" b="1" dirty="0"/>
              <a:t>Population density</a:t>
            </a:r>
            <a:endParaRPr lang="en-US" dirty="0"/>
          </a:p>
        </p:txBody>
      </p:sp>
      <p:pic>
        <p:nvPicPr>
          <p:cNvPr id="4" name="Picture 16" descr="Scatter Plots and Linear Correlation ( Read ) | Statistics | CK-12  Foundation">
            <a:extLst>
              <a:ext uri="{FF2B5EF4-FFF2-40B4-BE49-F238E27FC236}">
                <a16:creationId xmlns="" xmlns:a16="http://schemas.microsoft.com/office/drawing/2014/main" id="{BF451F7F-24CE-4DB4-BE17-DFC4DE9F77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0750" y="5035153"/>
            <a:ext cx="2381250" cy="1512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799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31000">
              <a:schemeClr val="tx2">
                <a:lumMod val="40000"/>
                <a:lumOff val="60000"/>
              </a:schemeClr>
            </a:gs>
            <a:gs pos="51000">
              <a:schemeClr val="tx2">
                <a:lumMod val="60000"/>
                <a:lumOff val="40000"/>
              </a:schemeClr>
            </a:gs>
            <a:gs pos="12000">
              <a:schemeClr val="tx2">
                <a:lumMod val="20000"/>
                <a:lumOff val="80000"/>
              </a:schemeClr>
            </a:gs>
            <a:gs pos="71000">
              <a:schemeClr val="tx2">
                <a:lumMod val="75000"/>
              </a:schemeClr>
            </a:gs>
            <a:gs pos="89000">
              <a:schemeClr val="tx2">
                <a:lumMod val="5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820615"/>
          </a:xfrm>
        </p:spPr>
        <p:txBody>
          <a:bodyPr/>
          <a:lstStyle/>
          <a:p>
            <a:r>
              <a:rPr lang="en-US" sz="29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Top</a:t>
            </a:r>
            <a:r>
              <a:rPr lang="en-US" sz="2800" kern="0" cap="none" dirty="0">
                <a:solidFill>
                  <a:srgbClr val="AF7B51"/>
                </a:solidFill>
                <a:effectLst/>
                <a:latin typeface="Dutch801 XBd BT" panose="02020903060505020304" pitchFamily="18" charset="0"/>
                <a:sym typeface="Nunito"/>
              </a:rPr>
              <a:t> </a:t>
            </a:r>
            <a:r>
              <a:rPr lang="en-US" sz="29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Ten Countries with highest Total GDP</a:t>
            </a:r>
            <a:endParaRPr lang="en-US" dirty="0">
              <a:latin typeface="Dutch801 XBd BT" panose="0202090306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82" y="965770"/>
            <a:ext cx="12175481" cy="5528815"/>
          </a:xfrm>
          <a:prstGeom prst="rect">
            <a:avLst/>
          </a:prstGeom>
        </p:spPr>
      </p:pic>
    </p:spTree>
    <p:extLst>
      <p:ext uri="{BB962C8B-B14F-4D97-AF65-F5344CB8AC3E}">
        <p14:creationId xmlns:p14="http://schemas.microsoft.com/office/powerpoint/2010/main" val="589180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31000">
              <a:schemeClr val="tx2">
                <a:lumMod val="40000"/>
                <a:lumOff val="60000"/>
              </a:schemeClr>
            </a:gs>
            <a:gs pos="51000">
              <a:schemeClr val="tx2">
                <a:lumMod val="60000"/>
                <a:lumOff val="40000"/>
              </a:schemeClr>
            </a:gs>
            <a:gs pos="12000">
              <a:schemeClr val="tx2">
                <a:lumMod val="20000"/>
                <a:lumOff val="80000"/>
              </a:schemeClr>
            </a:gs>
            <a:gs pos="71000">
              <a:schemeClr val="tx2">
                <a:lumMod val="75000"/>
              </a:schemeClr>
            </a:gs>
            <a:gs pos="89000">
              <a:schemeClr val="tx2">
                <a:lumMod val="5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6" y="211017"/>
            <a:ext cx="10353761" cy="867508"/>
          </a:xfrm>
        </p:spPr>
        <p:txBody>
          <a:bodyPr>
            <a:normAutofit/>
          </a:bodyPr>
          <a:lstStyle/>
          <a:p>
            <a:r>
              <a:rPr lang="en-US" sz="32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Top 10 Countries with highest GDP per capita</a:t>
            </a:r>
            <a:endParaRPr lang="en-US" sz="3600" dirty="0">
              <a:latin typeface="Dutch801 XBd BT" panose="0202090306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23" y="1078525"/>
            <a:ext cx="12036175" cy="5779475"/>
          </a:xfrm>
          <a:prstGeom prst="rect">
            <a:avLst/>
          </a:prstGeom>
        </p:spPr>
      </p:pic>
    </p:spTree>
    <p:extLst>
      <p:ext uri="{BB962C8B-B14F-4D97-AF65-F5344CB8AC3E}">
        <p14:creationId xmlns:p14="http://schemas.microsoft.com/office/powerpoint/2010/main" val="2554664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 Country                           Difference in Ranks</a:t>
            </a:r>
            <a:br>
              <a:rPr lang="en-US" dirty="0"/>
            </a:br>
            <a:r>
              <a:rPr lang="en-US" dirty="0"/>
              <a:t>United States                                   </a:t>
            </a:r>
            <a:r>
              <a:rPr lang="en-US" dirty="0" smtClean="0"/>
              <a:t>  7</a:t>
            </a:r>
            <a:r>
              <a:rPr lang="en-US" dirty="0"/>
              <a:t/>
            </a:r>
            <a:br>
              <a:rPr lang="en-US" dirty="0"/>
            </a:br>
            <a:r>
              <a:rPr lang="en-US" dirty="0"/>
              <a:t>United Kingdom                              11</a:t>
            </a:r>
            <a:br>
              <a:rPr lang="en-US" dirty="0"/>
            </a:br>
            <a:r>
              <a:rPr lang="en-US" dirty="0"/>
              <a:t>Germany                                           17</a:t>
            </a:r>
            <a:br>
              <a:rPr lang="en-US" dirty="0"/>
            </a:br>
            <a:r>
              <a:rPr lang="en-US" dirty="0"/>
              <a:t>France                                               </a:t>
            </a:r>
            <a:r>
              <a:rPr lang="en-US" dirty="0" smtClean="0"/>
              <a:t> 18</a:t>
            </a:r>
            <a:r>
              <a:rPr lang="en-US" dirty="0"/>
              <a:t/>
            </a:r>
            <a:br>
              <a:rPr lang="en-US" dirty="0"/>
            </a:br>
            <a:r>
              <a:rPr lang="en-US" dirty="0"/>
              <a:t>Italy                                                   </a:t>
            </a:r>
            <a:r>
              <a:rPr lang="en-US" dirty="0" smtClean="0"/>
              <a:t>  23</a:t>
            </a:r>
            <a:r>
              <a:rPr lang="en-US" dirty="0"/>
              <a:t/>
            </a:r>
            <a:br>
              <a:rPr lang="en-US" dirty="0"/>
            </a:br>
            <a:r>
              <a:rPr lang="en-US" dirty="0"/>
              <a:t>Japan                                                 </a:t>
            </a:r>
            <a:r>
              <a:rPr lang="en-US" dirty="0" smtClean="0"/>
              <a:t>  24 </a:t>
            </a:r>
            <a:r>
              <a:rPr lang="en-US" dirty="0"/>
              <a:t/>
            </a:r>
            <a:br>
              <a:rPr lang="en-US" dirty="0"/>
            </a:br>
            <a:r>
              <a:rPr lang="en-US" dirty="0"/>
              <a:t>Russian Federation                         </a:t>
            </a:r>
            <a:r>
              <a:rPr lang="en-US" dirty="0" smtClean="0"/>
              <a:t>  49</a:t>
            </a:r>
            <a:r>
              <a:rPr lang="en-US" dirty="0"/>
              <a:t/>
            </a:r>
            <a:br>
              <a:rPr lang="en-US" dirty="0"/>
            </a:br>
            <a:r>
              <a:rPr lang="en-US" dirty="0"/>
              <a:t>Brazil                                                 </a:t>
            </a:r>
            <a:r>
              <a:rPr lang="en-US" dirty="0" smtClean="0"/>
              <a:t>  61</a:t>
            </a:r>
            <a:r>
              <a:rPr lang="en-US" dirty="0"/>
              <a:t/>
            </a:r>
            <a:br>
              <a:rPr lang="en-US" dirty="0"/>
            </a:br>
            <a:r>
              <a:rPr lang="en-US" dirty="0"/>
              <a:t>China                                                 </a:t>
            </a:r>
            <a:r>
              <a:rPr lang="en-US" dirty="0" smtClean="0"/>
              <a:t> 64</a:t>
            </a:r>
            <a:r>
              <a:rPr lang="en-US" dirty="0"/>
              <a:t/>
            </a:r>
            <a:br>
              <a:rPr lang="en-US" dirty="0"/>
            </a:br>
            <a:r>
              <a:rPr lang="en-US" dirty="0"/>
              <a:t>India                                                  </a:t>
            </a:r>
            <a:r>
              <a:rPr lang="en-US" dirty="0" smtClean="0"/>
              <a:t> 130</a:t>
            </a:r>
            <a:endParaRPr lang="en-US" dirty="0"/>
          </a:p>
        </p:txBody>
      </p:sp>
      <p:sp>
        <p:nvSpPr>
          <p:cNvPr id="5" name="TextBox 4"/>
          <p:cNvSpPr txBox="1"/>
          <p:nvPr/>
        </p:nvSpPr>
        <p:spPr>
          <a:xfrm>
            <a:off x="1069144" y="717452"/>
            <a:ext cx="9003324" cy="954107"/>
          </a:xfrm>
          <a:prstGeom prst="rect">
            <a:avLst/>
          </a:prstGeom>
          <a:noFill/>
        </p:spPr>
        <p:txBody>
          <a:bodyPr wrap="square" rtlCol="0">
            <a:spAutoFit/>
          </a:bodyPr>
          <a:lstStyle/>
          <a:p>
            <a:r>
              <a:rPr kumimoji="0" lang="en-US" sz="3200" b="1" i="0" u="none" strike="noStrike" kern="0" cap="none" spc="0" normalizeH="0" baseline="0" noProof="0" dirty="0" smtClean="0">
                <a:ln>
                  <a:noFill/>
                </a:ln>
                <a:solidFill>
                  <a:srgbClr val="AF7B51"/>
                </a:solidFill>
                <a:effectLst>
                  <a:outerShdw blurRad="38100" dist="38100" dir="2700000" algn="tl">
                    <a:srgbClr val="000000">
                      <a:alpha val="43137"/>
                    </a:srgbClr>
                  </a:outerShdw>
                </a:effectLst>
                <a:uLnTx/>
                <a:uFillTx/>
                <a:latin typeface="Dutch801 XBd BT" panose="02020903060505020304" pitchFamily="18" charset="0"/>
                <a:ea typeface="+mj-ea"/>
                <a:cs typeface="Calibri"/>
                <a:sym typeface="Nunito"/>
              </a:rPr>
              <a:t>Rank of GDP per capita - Rank of Total GDP:</a:t>
            </a:r>
            <a:br>
              <a:rPr kumimoji="0" lang="en-US" sz="3200" b="1" i="0" u="none" strike="noStrike" kern="0" cap="none" spc="0" normalizeH="0" baseline="0" noProof="0" dirty="0" smtClean="0">
                <a:ln>
                  <a:noFill/>
                </a:ln>
                <a:solidFill>
                  <a:srgbClr val="AF7B51"/>
                </a:solidFill>
                <a:effectLst>
                  <a:outerShdw blurRad="38100" dist="38100" dir="2700000" algn="tl">
                    <a:srgbClr val="000000">
                      <a:alpha val="43137"/>
                    </a:srgbClr>
                  </a:outerShdw>
                </a:effectLst>
                <a:uLnTx/>
                <a:uFillTx/>
                <a:latin typeface="Dutch801 XBd BT" panose="02020903060505020304" pitchFamily="18" charset="0"/>
                <a:ea typeface="+mj-ea"/>
                <a:cs typeface="Calibri"/>
                <a:sym typeface="Nunito"/>
              </a:rPr>
            </a:br>
            <a:endParaRPr lang="en-US" sz="2400" dirty="0">
              <a:latin typeface="Dutch801 XBd BT" panose="02020903060505020304" pitchFamily="18" charset="0"/>
            </a:endParaRPr>
          </a:p>
        </p:txBody>
      </p:sp>
    </p:spTree>
    <p:extLst>
      <p:ext uri="{BB962C8B-B14F-4D97-AF65-F5344CB8AC3E}">
        <p14:creationId xmlns:p14="http://schemas.microsoft.com/office/powerpoint/2010/main" val="2701248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3031"/>
            <a:ext cx="10353761" cy="1352283"/>
          </a:xfrm>
        </p:spPr>
        <p:txBody>
          <a:bodyPr>
            <a:normAutofit/>
          </a:bodyPr>
          <a:lstStyle/>
          <a:p>
            <a:r>
              <a:rPr lang="en-IN" sz="3200" kern="0" cap="none" dirty="0">
                <a:solidFill>
                  <a:srgbClr val="AF7B51"/>
                </a:solidFill>
                <a:effectLst/>
                <a:latin typeface="Nunito"/>
                <a:sym typeface="Nunito"/>
              </a:rPr>
              <a:t>“</a:t>
            </a:r>
            <a:r>
              <a:rPr lang="en-IN" sz="3200" kern="0" cap="none" dirty="0">
                <a:solidFill>
                  <a:srgbClr val="AF7B51"/>
                </a:solidFill>
                <a:effectLst/>
                <a:latin typeface="Dutch801 XBd BT" panose="02020903060505020304" pitchFamily="18" charset="0"/>
                <a:sym typeface="Nunito"/>
              </a:rPr>
              <a:t>ANALYSIS OF GDP</a:t>
            </a:r>
            <a:r>
              <a:rPr lang="en-IN" sz="3200" kern="0" cap="none" dirty="0">
                <a:solidFill>
                  <a:srgbClr val="AF7B51"/>
                </a:solidFill>
                <a:effectLst/>
                <a:latin typeface="Nunito"/>
                <a:sym typeface="Nunito"/>
              </a:rPr>
              <a:t>”</a:t>
            </a:r>
            <a:endParaRPr lang="en-US" sz="3600" dirty="0"/>
          </a:p>
        </p:txBody>
      </p:sp>
      <p:sp>
        <p:nvSpPr>
          <p:cNvPr id="3" name="Content Placeholder 2"/>
          <p:cNvSpPr>
            <a:spLocks noGrp="1"/>
          </p:cNvSpPr>
          <p:nvPr>
            <p:ph idx="1"/>
          </p:nvPr>
        </p:nvSpPr>
        <p:spPr>
          <a:xfrm>
            <a:off x="913795" y="1622738"/>
            <a:ext cx="10353762" cy="4168462"/>
          </a:xfrm>
        </p:spPr>
        <p:txBody>
          <a:bodyPr/>
          <a:lstStyle/>
          <a:p>
            <a:pPr marL="0" lvl="0" indent="0">
              <a:lnSpc>
                <a:spcPct val="115000"/>
              </a:lnSpc>
              <a:spcBef>
                <a:spcPts val="0"/>
              </a:spcBef>
              <a:buClr>
                <a:srgbClr val="233A44"/>
              </a:buClr>
              <a:buSzPct val="80745"/>
              <a:buNone/>
            </a:pPr>
            <a:r>
              <a:rPr lang="en-IN" b="1" kern="0" dirty="0">
                <a:solidFill>
                  <a:srgbClr val="AF7B51"/>
                </a:solidFill>
                <a:effectLst/>
                <a:latin typeface="Calibri"/>
                <a:cs typeface="Calibri"/>
                <a:sym typeface="Calibri"/>
              </a:rPr>
              <a:t>The Team comprises of:</a:t>
            </a:r>
          </a:p>
          <a:p>
            <a:pPr marL="0" lvl="0" indent="0">
              <a:lnSpc>
                <a:spcPct val="115000"/>
              </a:lnSpc>
              <a:spcBef>
                <a:spcPts val="1200"/>
              </a:spcBef>
              <a:buClr>
                <a:srgbClr val="233A44"/>
              </a:buClr>
              <a:buSzPct val="80745"/>
              <a:buNone/>
            </a:pPr>
            <a:r>
              <a:rPr lang="en-IN" b="1" kern="0" dirty="0">
                <a:solidFill>
                  <a:srgbClr val="233A44"/>
                </a:solidFill>
                <a:effectLst/>
                <a:latin typeface="Calibri"/>
                <a:cs typeface="Calibri"/>
                <a:sym typeface="Calibri"/>
              </a:rPr>
              <a:t>	</a:t>
            </a:r>
            <a:r>
              <a:rPr lang="en-IN" b="1" kern="0" dirty="0">
                <a:solidFill>
                  <a:srgbClr val="00B050"/>
                </a:solidFill>
                <a:effectLst/>
                <a:latin typeface="Calibri"/>
                <a:cs typeface="Calibri"/>
                <a:sym typeface="Calibri"/>
              </a:rPr>
              <a:t>Yogesh </a:t>
            </a:r>
            <a:r>
              <a:rPr lang="en-IN" b="1" kern="0" dirty="0" err="1">
                <a:solidFill>
                  <a:srgbClr val="00B050"/>
                </a:solidFill>
                <a:effectLst/>
                <a:latin typeface="Calibri"/>
                <a:cs typeface="Calibri"/>
                <a:sym typeface="Calibri"/>
              </a:rPr>
              <a:t>Kerkar</a:t>
            </a:r>
            <a:r>
              <a:rPr lang="en-IN" b="1" kern="0" dirty="0">
                <a:solidFill>
                  <a:srgbClr val="00B050"/>
                </a:solidFill>
                <a:effectLst/>
                <a:latin typeface="Calibri"/>
                <a:cs typeface="Calibri"/>
                <a:sym typeface="Calibri"/>
              </a:rPr>
              <a:t>                                      </a:t>
            </a:r>
          </a:p>
          <a:p>
            <a:pPr marL="0" lvl="0" indent="0">
              <a:lnSpc>
                <a:spcPct val="115000"/>
              </a:lnSpc>
              <a:spcBef>
                <a:spcPts val="1200"/>
              </a:spcBef>
              <a:buClr>
                <a:srgbClr val="233A44"/>
              </a:buClr>
              <a:buSzPct val="80745"/>
              <a:buNone/>
            </a:pPr>
            <a:r>
              <a:rPr lang="en-IN" b="1" kern="0" dirty="0">
                <a:solidFill>
                  <a:srgbClr val="00B050"/>
                </a:solidFill>
                <a:effectLst/>
                <a:latin typeface="Calibri"/>
                <a:cs typeface="Calibri"/>
                <a:sym typeface="Calibri"/>
              </a:rPr>
              <a:t>	Nikhil </a:t>
            </a:r>
            <a:r>
              <a:rPr lang="en-IN" b="1" kern="0" dirty="0" err="1">
                <a:solidFill>
                  <a:srgbClr val="00B050"/>
                </a:solidFill>
                <a:effectLst/>
                <a:latin typeface="Calibri"/>
                <a:cs typeface="Calibri"/>
                <a:sym typeface="Calibri"/>
              </a:rPr>
              <a:t>Pokharkar</a:t>
            </a:r>
            <a:endParaRPr lang="en-IN" b="1" kern="0" dirty="0">
              <a:solidFill>
                <a:srgbClr val="00B050"/>
              </a:solidFill>
              <a:effectLst/>
              <a:latin typeface="Calibri"/>
              <a:cs typeface="Calibri"/>
              <a:sym typeface="Calibri"/>
            </a:endParaRPr>
          </a:p>
          <a:p>
            <a:pPr marL="0" lvl="0" indent="0">
              <a:lnSpc>
                <a:spcPct val="115000"/>
              </a:lnSpc>
              <a:spcBef>
                <a:spcPts val="1200"/>
              </a:spcBef>
              <a:buClr>
                <a:srgbClr val="233A44"/>
              </a:buClr>
              <a:buSzPct val="80745"/>
              <a:buNone/>
            </a:pPr>
            <a:r>
              <a:rPr lang="en-IN" b="1" kern="0" dirty="0">
                <a:solidFill>
                  <a:srgbClr val="00B050"/>
                </a:solidFill>
                <a:effectLst/>
                <a:latin typeface="Calibri"/>
                <a:cs typeface="Calibri"/>
                <a:sym typeface="Calibri"/>
              </a:rPr>
              <a:t>	</a:t>
            </a:r>
            <a:r>
              <a:rPr lang="en-IN" b="1" kern="0" dirty="0" err="1">
                <a:solidFill>
                  <a:srgbClr val="00B050"/>
                </a:solidFill>
                <a:effectLst/>
                <a:latin typeface="Calibri"/>
                <a:cs typeface="Calibri"/>
                <a:sym typeface="Calibri"/>
              </a:rPr>
              <a:t>Jitendra</a:t>
            </a:r>
            <a:r>
              <a:rPr lang="en-IN" b="1" kern="0" dirty="0">
                <a:solidFill>
                  <a:srgbClr val="00B050"/>
                </a:solidFill>
                <a:effectLst/>
                <a:latin typeface="Calibri"/>
                <a:cs typeface="Calibri"/>
                <a:sym typeface="Calibri"/>
              </a:rPr>
              <a:t> </a:t>
            </a:r>
            <a:r>
              <a:rPr lang="en-IN" b="1" kern="0" dirty="0" err="1">
                <a:solidFill>
                  <a:srgbClr val="00B050"/>
                </a:solidFill>
                <a:effectLst/>
                <a:latin typeface="Calibri"/>
                <a:cs typeface="Calibri"/>
                <a:sym typeface="Calibri"/>
              </a:rPr>
              <a:t>Dalavi</a:t>
            </a:r>
            <a:r>
              <a:rPr lang="en-IN" b="1" kern="0" dirty="0">
                <a:solidFill>
                  <a:srgbClr val="00B050"/>
                </a:solidFill>
                <a:effectLst/>
                <a:latin typeface="Calibri"/>
                <a:cs typeface="Calibri"/>
                <a:sym typeface="Calibri"/>
              </a:rPr>
              <a:t>                                    </a:t>
            </a:r>
          </a:p>
          <a:p>
            <a:pPr marL="0" lvl="0" indent="0">
              <a:lnSpc>
                <a:spcPct val="115000"/>
              </a:lnSpc>
              <a:spcBef>
                <a:spcPts val="1200"/>
              </a:spcBef>
              <a:buClr>
                <a:srgbClr val="233A44"/>
              </a:buClr>
              <a:buSzPct val="80745"/>
              <a:buNone/>
            </a:pPr>
            <a:r>
              <a:rPr lang="en-IN" b="1" kern="0" dirty="0">
                <a:solidFill>
                  <a:srgbClr val="00B050"/>
                </a:solidFill>
                <a:effectLst/>
                <a:latin typeface="Calibri"/>
                <a:cs typeface="Calibri"/>
                <a:sym typeface="Calibri"/>
              </a:rPr>
              <a:t> 	Prashant </a:t>
            </a:r>
            <a:r>
              <a:rPr lang="en-IN" b="1" kern="0" dirty="0" err="1">
                <a:solidFill>
                  <a:srgbClr val="00B050"/>
                </a:solidFill>
                <a:effectLst/>
                <a:latin typeface="Calibri"/>
                <a:cs typeface="Calibri"/>
                <a:sym typeface="Calibri"/>
              </a:rPr>
              <a:t>Kalebag</a:t>
            </a:r>
            <a:endParaRPr lang="en-IN" b="1" kern="0" dirty="0">
              <a:solidFill>
                <a:srgbClr val="00B050"/>
              </a:solidFill>
              <a:effectLst/>
              <a:latin typeface="Calibri"/>
              <a:cs typeface="Calibri"/>
              <a:sym typeface="Calibri"/>
            </a:endParaRPr>
          </a:p>
          <a:p>
            <a:pPr marL="0" lvl="0" indent="0">
              <a:lnSpc>
                <a:spcPct val="115000"/>
              </a:lnSpc>
              <a:spcBef>
                <a:spcPts val="1200"/>
              </a:spcBef>
              <a:buClr>
                <a:srgbClr val="233A44"/>
              </a:buClr>
              <a:buSzPct val="80745"/>
              <a:buNone/>
            </a:pPr>
            <a:r>
              <a:rPr lang="en-IN" b="1" kern="0" dirty="0">
                <a:solidFill>
                  <a:srgbClr val="00B050"/>
                </a:solidFill>
                <a:effectLst/>
                <a:latin typeface="Calibri"/>
                <a:cs typeface="Calibri"/>
                <a:sym typeface="Calibri"/>
              </a:rPr>
              <a:t> 	Ganesh </a:t>
            </a:r>
            <a:r>
              <a:rPr lang="en-IN" b="1" kern="0" dirty="0" err="1">
                <a:solidFill>
                  <a:srgbClr val="00B050"/>
                </a:solidFill>
                <a:effectLst/>
                <a:latin typeface="Calibri"/>
                <a:cs typeface="Calibri"/>
                <a:sym typeface="Calibri"/>
              </a:rPr>
              <a:t>Walimbe</a:t>
            </a:r>
            <a:endParaRPr lang="en-IN" b="1" kern="0" dirty="0">
              <a:solidFill>
                <a:srgbClr val="00B050"/>
              </a:solidFill>
              <a:effectLst/>
              <a:latin typeface="Calibri"/>
              <a:cs typeface="Calibri"/>
              <a:sym typeface="Calibri"/>
            </a:endParaRPr>
          </a:p>
          <a:p>
            <a:pPr marL="0" lvl="0" indent="0">
              <a:lnSpc>
                <a:spcPct val="115000"/>
              </a:lnSpc>
              <a:spcBef>
                <a:spcPts val="1200"/>
              </a:spcBef>
              <a:buClr>
                <a:srgbClr val="233A44"/>
              </a:buClr>
              <a:buSzPct val="101538"/>
              <a:buNone/>
            </a:pPr>
            <a:r>
              <a:rPr lang="en-IN" b="1" kern="0" dirty="0">
                <a:solidFill>
                  <a:srgbClr val="AF7B51"/>
                </a:solidFill>
                <a:effectLst/>
                <a:latin typeface="Calibri"/>
                <a:cs typeface="Calibri"/>
                <a:sym typeface="Calibri"/>
              </a:rPr>
              <a:t>Under The Guidance of</a:t>
            </a:r>
            <a:r>
              <a:rPr lang="en-IN" sz="1600" b="1" kern="0" dirty="0">
                <a:solidFill>
                  <a:srgbClr val="AF7B51"/>
                </a:solidFill>
                <a:effectLst/>
                <a:latin typeface="Calibri"/>
                <a:cs typeface="Calibri"/>
                <a:sym typeface="Calibri"/>
              </a:rPr>
              <a:t>:</a:t>
            </a:r>
            <a:endParaRPr lang="en-IN" sz="1600" kern="0" dirty="0">
              <a:solidFill>
                <a:srgbClr val="233A44"/>
              </a:solidFill>
              <a:effectLst/>
              <a:latin typeface="Calibri"/>
              <a:cs typeface="Calibri"/>
              <a:sym typeface="Calibri"/>
            </a:endParaRPr>
          </a:p>
          <a:p>
            <a:pPr marL="0" lvl="0" indent="0">
              <a:lnSpc>
                <a:spcPct val="115000"/>
              </a:lnSpc>
              <a:spcBef>
                <a:spcPts val="1200"/>
              </a:spcBef>
              <a:spcAft>
                <a:spcPts val="1200"/>
              </a:spcAft>
              <a:buClr>
                <a:srgbClr val="233A44"/>
              </a:buClr>
              <a:buSzPct val="80745"/>
              <a:buNone/>
            </a:pPr>
            <a:r>
              <a:rPr lang="en-IN" kern="0" dirty="0">
                <a:solidFill>
                  <a:srgbClr val="233A44"/>
                </a:solidFill>
                <a:effectLst/>
                <a:latin typeface="Calibri"/>
                <a:cs typeface="Calibri"/>
                <a:sym typeface="Calibri"/>
              </a:rPr>
              <a:t> 	</a:t>
            </a:r>
            <a:r>
              <a:rPr lang="en-IN" b="1" kern="0" dirty="0">
                <a:solidFill>
                  <a:srgbClr val="00B050"/>
                </a:solidFill>
                <a:effectLst/>
                <a:latin typeface="Calibri"/>
                <a:cs typeface="Calibri"/>
                <a:sym typeface="Calibri"/>
              </a:rPr>
              <a:t>Ms. </a:t>
            </a:r>
            <a:r>
              <a:rPr lang="en-IN" b="1" kern="0" dirty="0" err="1">
                <a:solidFill>
                  <a:srgbClr val="00B050"/>
                </a:solidFill>
                <a:effectLst/>
                <a:latin typeface="Calibri"/>
                <a:cs typeface="Calibri"/>
                <a:sym typeface="Calibri"/>
              </a:rPr>
              <a:t>Sheetal</a:t>
            </a:r>
            <a:r>
              <a:rPr lang="en-IN" b="1" kern="0" dirty="0">
                <a:solidFill>
                  <a:srgbClr val="00B050"/>
                </a:solidFill>
                <a:effectLst/>
                <a:latin typeface="Calibri"/>
                <a:cs typeface="Calibri"/>
                <a:sym typeface="Calibri"/>
              </a:rPr>
              <a:t> L. </a:t>
            </a:r>
            <a:r>
              <a:rPr lang="en-IN" b="1" kern="0" dirty="0" err="1">
                <a:solidFill>
                  <a:srgbClr val="00B050"/>
                </a:solidFill>
                <a:effectLst/>
                <a:latin typeface="Calibri"/>
                <a:cs typeface="Calibri"/>
                <a:sym typeface="Calibri"/>
              </a:rPr>
              <a:t>Chabukswar</a:t>
            </a:r>
            <a:endParaRPr lang="en-IN" b="1" kern="0" dirty="0">
              <a:solidFill>
                <a:srgbClr val="00B050"/>
              </a:solidFill>
              <a:effectLst/>
              <a:latin typeface="Calibri"/>
              <a:cs typeface="Calibri"/>
              <a:sym typeface="Calibri"/>
            </a:endParaRPr>
          </a:p>
          <a:p>
            <a:endParaRPr lang="en-US" dirty="0"/>
          </a:p>
        </p:txBody>
      </p:sp>
      <p:pic>
        <p:nvPicPr>
          <p:cNvPr id="4" name="Google Shape;138;p14"/>
          <p:cNvPicPr preferRelativeResize="0"/>
          <p:nvPr/>
        </p:nvPicPr>
        <p:blipFill rotWithShape="1">
          <a:blip r:embed="rId2">
            <a:alphaModFix/>
          </a:blip>
          <a:srcRect/>
          <a:stretch/>
        </p:blipFill>
        <p:spPr>
          <a:xfrm>
            <a:off x="8857581" y="4169580"/>
            <a:ext cx="3334419" cy="2572511"/>
          </a:xfrm>
          <a:prstGeom prst="rect">
            <a:avLst/>
          </a:prstGeom>
          <a:noFill/>
          <a:ln>
            <a:noFill/>
          </a:ln>
        </p:spPr>
      </p:pic>
    </p:spTree>
    <p:extLst>
      <p:ext uri="{BB962C8B-B14F-4D97-AF65-F5344CB8AC3E}">
        <p14:creationId xmlns:p14="http://schemas.microsoft.com/office/powerpoint/2010/main" val="952358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31000">
              <a:schemeClr val="tx2">
                <a:lumMod val="40000"/>
                <a:lumOff val="60000"/>
              </a:schemeClr>
            </a:gs>
            <a:gs pos="51000">
              <a:schemeClr val="tx2">
                <a:lumMod val="60000"/>
                <a:lumOff val="40000"/>
              </a:schemeClr>
            </a:gs>
            <a:gs pos="12000">
              <a:schemeClr val="tx2">
                <a:lumMod val="20000"/>
                <a:lumOff val="80000"/>
              </a:schemeClr>
            </a:gs>
            <a:gs pos="71000">
              <a:schemeClr val="tx2">
                <a:lumMod val="75000"/>
              </a:schemeClr>
            </a:gs>
            <a:gs pos="89000">
              <a:schemeClr val="tx2">
                <a:lumMod val="5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984738"/>
          </a:xfrm>
        </p:spPr>
        <p:txBody>
          <a:bodyPr/>
          <a:lstStyle/>
          <a:p>
            <a:r>
              <a:rPr lang="en-US" sz="2400" kern="0" cap="none" dirty="0">
                <a:solidFill>
                  <a:srgbClr val="AF7B51"/>
                </a:solidFill>
                <a:effectLst>
                  <a:outerShdw blurRad="38100" dist="38100" dir="2700000" algn="tl">
                    <a:srgbClr val="000000">
                      <a:alpha val="43137"/>
                    </a:srgbClr>
                  </a:outerShdw>
                </a:effectLst>
                <a:latin typeface="Calibri"/>
                <a:cs typeface="Calibri"/>
                <a:sym typeface="Nunito"/>
              </a:rPr>
              <a:t> </a:t>
            </a:r>
            <a:r>
              <a:rPr lang="en-US" sz="28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Economy Structure of Top 10 countries having high total GDP</a:t>
            </a:r>
            <a:endParaRPr lang="en-US" dirty="0">
              <a:latin typeface="Dutch801 XBd BT" panose="0202090306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2" y="1407560"/>
            <a:ext cx="11965635" cy="5251148"/>
          </a:xfrm>
          <a:prstGeom prst="rect">
            <a:avLst/>
          </a:prstGeom>
        </p:spPr>
      </p:pic>
    </p:spTree>
    <p:extLst>
      <p:ext uri="{BB962C8B-B14F-4D97-AF65-F5344CB8AC3E}">
        <p14:creationId xmlns:p14="http://schemas.microsoft.com/office/powerpoint/2010/main" val="2237486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31000">
              <a:schemeClr val="tx2">
                <a:lumMod val="40000"/>
                <a:lumOff val="60000"/>
              </a:schemeClr>
            </a:gs>
            <a:gs pos="51000">
              <a:schemeClr val="tx2">
                <a:lumMod val="60000"/>
                <a:lumOff val="40000"/>
              </a:schemeClr>
            </a:gs>
            <a:gs pos="12000">
              <a:schemeClr val="tx2">
                <a:lumMod val="20000"/>
                <a:lumOff val="80000"/>
              </a:schemeClr>
            </a:gs>
            <a:gs pos="71000">
              <a:schemeClr val="tx2">
                <a:lumMod val="75000"/>
              </a:schemeClr>
            </a:gs>
            <a:gs pos="89000">
              <a:schemeClr val="tx2">
                <a:lumMod val="5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151" y="450166"/>
            <a:ext cx="11816861" cy="754966"/>
          </a:xfrm>
        </p:spPr>
        <p:txBody>
          <a:bodyPr>
            <a:noAutofit/>
          </a:bodyPr>
          <a:lstStyle/>
          <a:p>
            <a:r>
              <a:rPr lang="en-IN" sz="32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To check whether target variable follows normal distribution</a:t>
            </a:r>
            <a:endParaRPr lang="en-US" sz="3600" dirty="0">
              <a:latin typeface="Dutch801 XBd BT" panose="02020903060505020304" pitchFamily="18" charset="0"/>
            </a:endParaRPr>
          </a:p>
        </p:txBody>
      </p:sp>
      <p:pic>
        <p:nvPicPr>
          <p:cNvPr id="4" name="Google Shape;221;p27"/>
          <p:cNvPicPr preferRelativeResize="0"/>
          <p:nvPr/>
        </p:nvPicPr>
        <p:blipFill>
          <a:blip r:embed="rId2">
            <a:alphaModFix/>
          </a:blip>
          <a:stretch>
            <a:fillRect/>
          </a:stretch>
        </p:blipFill>
        <p:spPr>
          <a:xfrm>
            <a:off x="360388" y="1547950"/>
            <a:ext cx="11831612" cy="5310050"/>
          </a:xfrm>
          <a:prstGeom prst="rect">
            <a:avLst/>
          </a:prstGeom>
          <a:noFill/>
          <a:ln>
            <a:noFill/>
          </a:ln>
        </p:spPr>
      </p:pic>
    </p:spTree>
    <p:extLst>
      <p:ext uri="{BB962C8B-B14F-4D97-AF65-F5344CB8AC3E}">
        <p14:creationId xmlns:p14="http://schemas.microsoft.com/office/powerpoint/2010/main" val="549031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Skewness and kurtosis of GDP per capita:-</a:t>
            </a:r>
          </a:p>
          <a:p>
            <a:r>
              <a:rPr lang="en-US" dirty="0"/>
              <a:t>         Skewness: 2.139997</a:t>
            </a:r>
          </a:p>
          <a:p>
            <a:r>
              <a:rPr lang="en-US" dirty="0"/>
              <a:t>         Kurtosis: 4.729215</a:t>
            </a:r>
          </a:p>
          <a:p>
            <a:r>
              <a:rPr lang="en-US" dirty="0"/>
              <a:t>Observations:</a:t>
            </a:r>
          </a:p>
          <a:p>
            <a:r>
              <a:rPr lang="en-US" dirty="0"/>
              <a:t>From histogram and boxplot we can say that our target variable, GDP per Capita is not normally distributed.</a:t>
            </a:r>
          </a:p>
          <a:p>
            <a:r>
              <a:rPr lang="en-US" dirty="0"/>
              <a:t>Our target variable is right-skewed.</a:t>
            </a:r>
          </a:p>
          <a:p>
            <a:r>
              <a:rPr lang="en-US" dirty="0"/>
              <a:t>There are significant amount of outliers in the </a:t>
            </a:r>
            <a:r>
              <a:rPr lang="en-US" dirty="0" smtClean="0"/>
              <a:t>variable.</a:t>
            </a:r>
            <a:endParaRPr lang="en-US" dirty="0"/>
          </a:p>
          <a:p>
            <a:endParaRPr lang="en-US" dirty="0"/>
          </a:p>
          <a:p>
            <a:endParaRPr lang="en-US" dirty="0"/>
          </a:p>
        </p:txBody>
      </p:sp>
    </p:spTree>
    <p:extLst>
      <p:ext uri="{BB962C8B-B14F-4D97-AF65-F5344CB8AC3E}">
        <p14:creationId xmlns:p14="http://schemas.microsoft.com/office/powerpoint/2010/main" val="30911254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31000">
              <a:schemeClr val="tx2">
                <a:lumMod val="40000"/>
                <a:lumOff val="60000"/>
              </a:schemeClr>
            </a:gs>
            <a:gs pos="51000">
              <a:schemeClr val="tx2">
                <a:lumMod val="60000"/>
                <a:lumOff val="40000"/>
              </a:schemeClr>
            </a:gs>
            <a:gs pos="12000">
              <a:schemeClr val="tx2">
                <a:lumMod val="20000"/>
                <a:lumOff val="80000"/>
              </a:schemeClr>
            </a:gs>
            <a:gs pos="71000">
              <a:schemeClr val="tx2">
                <a:lumMod val="75000"/>
              </a:schemeClr>
            </a:gs>
            <a:gs pos="89000">
              <a:schemeClr val="tx2">
                <a:lumMod val="5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961292"/>
          </a:xfrm>
        </p:spPr>
        <p:txBody>
          <a:bodyPr>
            <a:normAutofit/>
          </a:bodyPr>
          <a:lstStyle/>
          <a:p>
            <a:r>
              <a:rPr lang="en-US" sz="3200" kern="0" cap="none" dirty="0">
                <a:solidFill>
                  <a:srgbClr val="AF7B51"/>
                </a:solidFill>
                <a:effectLst>
                  <a:outerShdw blurRad="38100" dist="38100" dir="2700000" algn="tl">
                    <a:srgbClr val="000000">
                      <a:alpha val="43137"/>
                    </a:srgbClr>
                  </a:outerShdw>
                </a:effectLst>
                <a:latin typeface="Dutch801 XBd BT" panose="02020903060505020304" pitchFamily="18" charset="0"/>
                <a:cs typeface="Calibri"/>
                <a:sym typeface="Nunito"/>
              </a:rPr>
              <a:t>After removal of Outliers</a:t>
            </a:r>
            <a:endParaRPr lang="en-US" sz="4000" dirty="0">
              <a:latin typeface="Dutch801 XBd BT" panose="0202090306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7" y="1058238"/>
            <a:ext cx="12010860" cy="5600470"/>
          </a:xfrm>
          <a:prstGeom prst="rect">
            <a:avLst/>
          </a:prstGeom>
        </p:spPr>
      </p:pic>
    </p:spTree>
    <p:extLst>
      <p:ext uri="{BB962C8B-B14F-4D97-AF65-F5344CB8AC3E}">
        <p14:creationId xmlns:p14="http://schemas.microsoft.com/office/powerpoint/2010/main" val="1762664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Skewness and kurtosis of GDP per capita:-</a:t>
            </a:r>
            <a:br>
              <a:rPr lang="en-US" dirty="0"/>
            </a:br>
            <a:r>
              <a:rPr lang="en-US" dirty="0"/>
              <a:t>         Skewness: 1.722124</a:t>
            </a:r>
            <a:br>
              <a:rPr lang="en-US" dirty="0"/>
            </a:br>
            <a:r>
              <a:rPr lang="en-US" dirty="0"/>
              <a:t>         Kurtosis: 2.339446</a:t>
            </a:r>
            <a:br>
              <a:rPr lang="en-US" dirty="0"/>
            </a:br>
            <a:r>
              <a:rPr lang="en-US" dirty="0"/>
              <a:t>Observations:</a:t>
            </a:r>
            <a:br>
              <a:rPr lang="en-US" dirty="0"/>
            </a:br>
            <a:r>
              <a:rPr lang="en-US" dirty="0"/>
              <a:t>From histogram and boxplot we can say that our target variable, GDP per Capita is not normally distributed.</a:t>
            </a:r>
            <a:br>
              <a:rPr lang="en-US" dirty="0"/>
            </a:br>
            <a:r>
              <a:rPr lang="en-US" dirty="0"/>
              <a:t>Our target variable is right-skewed</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3113421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40;p30"/>
          <p:cNvPicPr preferRelativeResize="0"/>
          <p:nvPr/>
        </p:nvPicPr>
        <p:blipFill rotWithShape="1">
          <a:blip r:embed="rId2">
            <a:alphaModFix/>
            <a:extLst>
              <a:ext uri="{BEBA8EAE-BF5A-486C-A8C5-ECC9F3942E4B}">
                <a14:imgProps xmlns:a14="http://schemas.microsoft.com/office/drawing/2010/main">
                  <a14:imgLayer r:embed="rId3">
                    <a14:imgEffect>
                      <a14:brightnessContrast bright="20000"/>
                    </a14:imgEffect>
                  </a14:imgLayer>
                </a14:imgProps>
              </a:ext>
            </a:extLst>
          </a:blip>
          <a:srcRect b="7790"/>
          <a:stretch/>
        </p:blipFill>
        <p:spPr>
          <a:xfrm>
            <a:off x="1" y="0"/>
            <a:ext cx="12192000" cy="6857999"/>
          </a:xfrm>
          <a:prstGeom prst="rect">
            <a:avLst/>
          </a:prstGeom>
          <a:noFill/>
          <a:ln>
            <a:noFill/>
          </a:ln>
        </p:spPr>
      </p:pic>
    </p:spTree>
    <p:extLst>
      <p:ext uri="{BB962C8B-B14F-4D97-AF65-F5344CB8AC3E}">
        <p14:creationId xmlns:p14="http://schemas.microsoft.com/office/powerpoint/2010/main" val="388570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0" cap="none" dirty="0">
                <a:solidFill>
                  <a:srgbClr val="AF7B51"/>
                </a:solidFill>
                <a:effectLst/>
                <a:latin typeface="Dutch801 XBd BT" panose="02020903060505020304" pitchFamily="18" charset="0"/>
                <a:sym typeface="Nunito"/>
              </a:rPr>
              <a:t>INTRODUCTION</a:t>
            </a:r>
            <a:endParaRPr lang="en-US" dirty="0">
              <a:latin typeface="Dutch801 XBd BT" panose="02020903060505020304" pitchFamily="18" charset="0"/>
            </a:endParaRPr>
          </a:p>
        </p:txBody>
      </p:sp>
      <p:sp>
        <p:nvSpPr>
          <p:cNvPr id="3" name="Content Placeholder 2"/>
          <p:cNvSpPr>
            <a:spLocks noGrp="1"/>
          </p:cNvSpPr>
          <p:nvPr>
            <p:ph idx="1"/>
          </p:nvPr>
        </p:nvSpPr>
        <p:spPr/>
        <p:txBody>
          <a:bodyPr>
            <a:normAutofit lnSpcReduction="10000"/>
          </a:bodyPr>
          <a:lstStyle/>
          <a:p>
            <a:pPr marL="0" lvl="0" indent="457200">
              <a:lnSpc>
                <a:spcPct val="115000"/>
              </a:lnSpc>
              <a:spcBef>
                <a:spcPts val="0"/>
              </a:spcBef>
              <a:buClr>
                <a:srgbClr val="233A44"/>
              </a:buClr>
              <a:buSzPct val="100386"/>
              <a:buNone/>
            </a:pPr>
            <a:r>
              <a:rPr lang="en-US" dirty="0">
                <a:solidFill>
                  <a:srgbClr val="00B050"/>
                </a:solidFill>
              </a:rPr>
              <a:t>Gross Domestic Product (GDP</a:t>
            </a:r>
            <a:r>
              <a:rPr lang="en-US" dirty="0"/>
              <a:t>)  is the money value of all final goods and services produced for sale within an economy over one year.  It provides an economic snapshot of a country, used to estimate the size of an economy and growth rate. Though it has limitations, GDP is a key tool to guide policy-makers, investors, and businesses in strategic decision-making. The GDP of a country tends to increase when the total value of goods and services that domestic producers sell to foreign countries exceeds the total value of foreign goods and services that domestic consumers buy. Gross domestic product indicates three significant figures in a country's economy vision, which are national income, national output, and the national expenditure GDP effects some important issues in a country like; unemployment, standard of living, and investment.</a:t>
            </a:r>
          </a:p>
          <a:p>
            <a:pPr marL="0" lvl="0" indent="457200">
              <a:lnSpc>
                <a:spcPct val="115000"/>
              </a:lnSpc>
              <a:spcBef>
                <a:spcPts val="0"/>
              </a:spcBef>
              <a:buClr>
                <a:srgbClr val="233A44"/>
              </a:buClr>
              <a:buSzPct val="100386"/>
              <a:buNone/>
            </a:pPr>
            <a:r>
              <a:rPr lang="en-US" dirty="0"/>
              <a:t> So throughout this project we will get to know some interesting facts and insights</a:t>
            </a:r>
          </a:p>
        </p:txBody>
      </p:sp>
      <p:pic>
        <p:nvPicPr>
          <p:cNvPr id="4" name="Picture 4" descr="World Map Stock Photo - Download Image Now - iStock">
            <a:extLst>
              <a:ext uri="{FF2B5EF4-FFF2-40B4-BE49-F238E27FC236}">
                <a16:creationId xmlns="" xmlns:a16="http://schemas.microsoft.com/office/drawing/2014/main" id="{745033C0-7523-4250-9F1E-E81D1579CDAB}"/>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16768" b="13738"/>
          <a:stretch/>
        </p:blipFill>
        <p:spPr bwMode="auto">
          <a:xfrm>
            <a:off x="-1" y="1"/>
            <a:ext cx="2549269" cy="1403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548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270715"/>
          </a:xfrm>
        </p:spPr>
        <p:txBody>
          <a:bodyPr/>
          <a:lstStyle/>
          <a:p>
            <a:r>
              <a:rPr lang="en-IN" sz="3000" kern="0" cap="none" dirty="0">
                <a:solidFill>
                  <a:srgbClr val="AF7B51"/>
                </a:solidFill>
                <a:effectLst/>
                <a:latin typeface="Dutch801 XBd BT" panose="02020903060505020304" pitchFamily="18" charset="0"/>
                <a:sym typeface="Nunito"/>
              </a:rPr>
              <a:t>Why we Choose this topic</a:t>
            </a:r>
            <a:r>
              <a:rPr lang="en-IN" sz="3000" b="0" kern="0" cap="none" dirty="0">
                <a:solidFill>
                  <a:srgbClr val="AF7B51"/>
                </a:solidFill>
                <a:effectLst/>
                <a:latin typeface="Dutch801 XBd BT" panose="02020903060505020304" pitchFamily="18" charset="0"/>
                <a:sym typeface="Nunito"/>
              </a:rPr>
              <a:t> </a:t>
            </a:r>
            <a:endParaRPr lang="en-US" dirty="0">
              <a:latin typeface="Dutch801 XBd BT" panose="02020903060505020304" pitchFamily="18" charset="0"/>
            </a:endParaRPr>
          </a:p>
        </p:txBody>
      </p:sp>
      <p:sp>
        <p:nvSpPr>
          <p:cNvPr id="3" name="Content Placeholder 2"/>
          <p:cNvSpPr>
            <a:spLocks noGrp="1"/>
          </p:cNvSpPr>
          <p:nvPr>
            <p:ph idx="1"/>
          </p:nvPr>
        </p:nvSpPr>
        <p:spPr/>
        <p:txBody>
          <a:bodyPr/>
          <a:lstStyle/>
          <a:p>
            <a:pPr marL="457200" lvl="0" indent="-342900">
              <a:lnSpc>
                <a:spcPct val="115000"/>
              </a:lnSpc>
              <a:spcBef>
                <a:spcPts val="0"/>
              </a:spcBef>
              <a:buSzPts val="1800"/>
              <a:buChar char="●"/>
            </a:pPr>
            <a:r>
              <a:rPr lang="en-US" b="1" dirty="0"/>
              <a:t>The main reason behind the selection of this topic is that most of the people are just known about the word GDP but they don’t have any idea about how it is calculated, which are the main factors that are affecting the country’s GDP, how does it affect on global economy, what changes will happen in global economy if GDP of a country will increase or decrease.</a:t>
            </a:r>
          </a:p>
          <a:p>
            <a:pPr marL="457200" lvl="0" indent="-342900">
              <a:lnSpc>
                <a:spcPct val="115000"/>
              </a:lnSpc>
              <a:spcBef>
                <a:spcPts val="0"/>
              </a:spcBef>
              <a:buSzPts val="1800"/>
              <a:buChar char="●"/>
            </a:pPr>
            <a:r>
              <a:rPr lang="en-US" b="1" dirty="0"/>
              <a:t>Through this project we want to aware people about country’s </a:t>
            </a:r>
            <a:r>
              <a:rPr lang="en-US" b="1" dirty="0" smtClean="0"/>
              <a:t>GDP.</a:t>
            </a:r>
            <a:endParaRPr lang="en-US" dirty="0"/>
          </a:p>
        </p:txBody>
      </p:sp>
      <p:pic>
        <p:nvPicPr>
          <p:cNvPr id="4" name="Google Shape;150;p16"/>
          <p:cNvPicPr preferRelativeResize="0"/>
          <p:nvPr/>
        </p:nvPicPr>
        <p:blipFill rotWithShape="1">
          <a:blip r:embed="rId2">
            <a:alphaModFix/>
          </a:blip>
          <a:srcRect b="8991"/>
          <a:stretch/>
        </p:blipFill>
        <p:spPr>
          <a:xfrm>
            <a:off x="9112725" y="4826787"/>
            <a:ext cx="3079275" cy="1928825"/>
          </a:xfrm>
          <a:prstGeom prst="rect">
            <a:avLst/>
          </a:prstGeom>
          <a:noFill/>
          <a:ln>
            <a:noFill/>
          </a:ln>
        </p:spPr>
      </p:pic>
    </p:spTree>
    <p:extLst>
      <p:ext uri="{BB962C8B-B14F-4D97-AF65-F5344CB8AC3E}">
        <p14:creationId xmlns:p14="http://schemas.microsoft.com/office/powerpoint/2010/main" val="27940591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128789"/>
            <a:ext cx="10353762" cy="6490951"/>
          </a:xfrm>
        </p:spPr>
        <p:txBody>
          <a:bodyPr/>
          <a:lstStyle/>
          <a:p>
            <a:r>
              <a:rPr lang="en-US" dirty="0" smtClean="0"/>
              <a:t>                                                </a:t>
            </a:r>
            <a:r>
              <a:rPr lang="en-US" sz="3000" b="1" kern="0" dirty="0">
                <a:solidFill>
                  <a:srgbClr val="AF7B51"/>
                </a:solidFill>
                <a:effectLst/>
                <a:latin typeface="Dutch801 XBd BT" panose="02020903060505020304" pitchFamily="18" charset="0"/>
                <a:ea typeface="+mj-ea"/>
                <a:cs typeface="+mj-cs"/>
              </a:rPr>
              <a:t>METHEDOLOGY</a:t>
            </a:r>
          </a:p>
        </p:txBody>
      </p:sp>
      <p:graphicFrame>
        <p:nvGraphicFramePr>
          <p:cNvPr id="4" name="Diagram 3"/>
          <p:cNvGraphicFramePr/>
          <p:nvPr>
            <p:extLst>
              <p:ext uri="{D42A27DB-BD31-4B8C-83A1-F6EECF244321}">
                <p14:modId xmlns:p14="http://schemas.microsoft.com/office/powerpoint/2010/main" val="1645039288"/>
              </p:ext>
            </p:extLst>
          </p:nvPr>
        </p:nvGraphicFramePr>
        <p:xfrm>
          <a:off x="1712890" y="1493948"/>
          <a:ext cx="8783392" cy="4700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5233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425003"/>
            <a:ext cx="10353762" cy="5950039"/>
          </a:xfrm>
        </p:spPr>
        <p:txBody>
          <a:bodyPr/>
          <a:lstStyle/>
          <a:p>
            <a:pPr marL="0" indent="0">
              <a:buNone/>
            </a:pPr>
            <a:r>
              <a:rPr lang="en-US" dirty="0" smtClean="0"/>
              <a:t>.</a:t>
            </a:r>
            <a:endParaRPr lang="en-US" dirty="0"/>
          </a:p>
        </p:txBody>
      </p:sp>
      <p:graphicFrame>
        <p:nvGraphicFramePr>
          <p:cNvPr id="4" name="Diagram 3"/>
          <p:cNvGraphicFramePr/>
          <p:nvPr>
            <p:extLst>
              <p:ext uri="{D42A27DB-BD31-4B8C-83A1-F6EECF244321}">
                <p14:modId xmlns:p14="http://schemas.microsoft.com/office/powerpoint/2010/main" val="1762053357"/>
              </p:ext>
            </p:extLst>
          </p:nvPr>
        </p:nvGraphicFramePr>
        <p:xfrm>
          <a:off x="2086377" y="1687131"/>
          <a:ext cx="8783391" cy="4340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8231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300" kern="0" cap="none" dirty="0">
                <a:solidFill>
                  <a:srgbClr val="AF7B51"/>
                </a:solidFill>
                <a:effectLst/>
                <a:latin typeface="Dutch801 XBd BT" panose="02020903060505020304" pitchFamily="18" charset="0"/>
                <a:sym typeface="Nunito"/>
              </a:rPr>
              <a:t>Data Source</a:t>
            </a:r>
            <a:endParaRPr lang="en-US" dirty="0">
              <a:latin typeface="Dutch801 XBd BT" panose="02020903060505020304" pitchFamily="18" charset="0"/>
            </a:endParaRPr>
          </a:p>
        </p:txBody>
      </p:sp>
      <p:sp>
        <p:nvSpPr>
          <p:cNvPr id="3" name="Content Placeholder 2"/>
          <p:cNvSpPr>
            <a:spLocks noGrp="1"/>
          </p:cNvSpPr>
          <p:nvPr>
            <p:ph idx="1"/>
          </p:nvPr>
        </p:nvSpPr>
        <p:spPr/>
        <p:txBody>
          <a:bodyPr/>
          <a:lstStyle/>
          <a:p>
            <a:pPr marL="457200" lvl="0" indent="-374173">
              <a:lnSpc>
                <a:spcPct val="115000"/>
              </a:lnSpc>
              <a:spcBef>
                <a:spcPts val="0"/>
              </a:spcBef>
              <a:buSzPts val="2958"/>
              <a:buChar char="●"/>
            </a:pPr>
            <a:r>
              <a:rPr lang="en-US" sz="2400" b="1" dirty="0"/>
              <a:t>Secondary data:</a:t>
            </a:r>
          </a:p>
          <a:p>
            <a:pPr lvl="0" indent="0">
              <a:spcBef>
                <a:spcPts val="1200"/>
              </a:spcBef>
              <a:buNone/>
            </a:pPr>
            <a:r>
              <a:rPr lang="en-US" b="1" dirty="0">
                <a:solidFill>
                  <a:srgbClr val="FF0000"/>
                </a:solidFill>
              </a:rPr>
              <a:t>The World data bank  </a:t>
            </a:r>
          </a:p>
          <a:p>
            <a:pPr lvl="0" indent="0">
              <a:spcBef>
                <a:spcPts val="1200"/>
              </a:spcBef>
              <a:buNone/>
            </a:pPr>
            <a:r>
              <a:rPr lang="en-US" dirty="0"/>
              <a:t>https://data.worldbank.org/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2640" y="4754880"/>
            <a:ext cx="2499360" cy="1323221"/>
          </a:xfrm>
          <a:prstGeom prst="rect">
            <a:avLst/>
          </a:prstGeom>
        </p:spPr>
      </p:pic>
    </p:spTree>
    <p:extLst>
      <p:ext uri="{BB962C8B-B14F-4D97-AF65-F5344CB8AC3E}">
        <p14:creationId xmlns:p14="http://schemas.microsoft.com/office/powerpoint/2010/main" val="2749135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
            <a:ext cx="10353761" cy="1266092"/>
          </a:xfrm>
        </p:spPr>
        <p:txBody>
          <a:bodyPr/>
          <a:lstStyle/>
          <a:p>
            <a:r>
              <a:rPr lang="en-IN" sz="3000" kern="0" cap="none" dirty="0">
                <a:solidFill>
                  <a:srgbClr val="AF7B51"/>
                </a:solidFill>
                <a:effectLst>
                  <a:outerShdw blurRad="38100" dist="38100" dir="2700000" algn="tl">
                    <a:srgbClr val="000000">
                      <a:alpha val="43137"/>
                    </a:srgbClr>
                  </a:outerShdw>
                </a:effectLst>
                <a:latin typeface="Dutch801 XBd BT" panose="02020903060505020304" pitchFamily="18" charset="0"/>
                <a:sym typeface="Nunito"/>
              </a:rPr>
              <a:t>Introduction to data</a:t>
            </a:r>
            <a:endParaRPr lang="en-US" dirty="0">
              <a:latin typeface="Dutch801 XBd BT" panose="02020903060505020304" pitchFamily="18" charset="0"/>
            </a:endParaRPr>
          </a:p>
        </p:txBody>
      </p:sp>
      <p:sp>
        <p:nvSpPr>
          <p:cNvPr id="3" name="Content Placeholder 2"/>
          <p:cNvSpPr>
            <a:spLocks noGrp="1"/>
          </p:cNvSpPr>
          <p:nvPr>
            <p:ph idx="1"/>
          </p:nvPr>
        </p:nvSpPr>
        <p:spPr>
          <a:xfrm>
            <a:off x="913795" y="1266093"/>
            <a:ext cx="4469574" cy="4774099"/>
          </a:xfrm>
        </p:spPr>
        <p:txBody>
          <a:bodyPr>
            <a:normAutofit/>
          </a:bodyPr>
          <a:lstStyle/>
          <a:p>
            <a:pPr marL="457200" lvl="0" indent="-311150">
              <a:lnSpc>
                <a:spcPct val="115000"/>
              </a:lnSpc>
              <a:spcBef>
                <a:spcPts val="0"/>
              </a:spcBef>
              <a:buSzPts val="1300"/>
              <a:buChar char="●"/>
            </a:pPr>
            <a:r>
              <a:rPr lang="en-US" sz="1400" b="1" dirty="0"/>
              <a:t>The data consist of </a:t>
            </a:r>
            <a:r>
              <a:rPr lang="en-US" sz="1400" b="1" dirty="0" smtClean="0">
                <a:solidFill>
                  <a:srgbClr val="FF0000"/>
                </a:solidFill>
              </a:rPr>
              <a:t>178 </a:t>
            </a:r>
            <a:r>
              <a:rPr lang="en-US" sz="1400" b="1" dirty="0"/>
              <a:t>countries</a:t>
            </a:r>
          </a:p>
          <a:p>
            <a:pPr marL="457200" lvl="0" indent="-311150">
              <a:lnSpc>
                <a:spcPct val="115000"/>
              </a:lnSpc>
              <a:spcBef>
                <a:spcPts val="0"/>
              </a:spcBef>
              <a:buSzPts val="1300"/>
              <a:buChar char="●"/>
            </a:pPr>
            <a:r>
              <a:rPr lang="en-US" sz="1400" b="1" dirty="0"/>
              <a:t>Total no of variables : </a:t>
            </a:r>
            <a:r>
              <a:rPr lang="en-US" sz="1400" b="1" dirty="0">
                <a:solidFill>
                  <a:srgbClr val="FF0000"/>
                </a:solidFill>
              </a:rPr>
              <a:t>15</a:t>
            </a:r>
          </a:p>
          <a:p>
            <a:pPr marL="457200" lvl="0" indent="-311150">
              <a:lnSpc>
                <a:spcPct val="115000"/>
              </a:lnSpc>
              <a:spcBef>
                <a:spcPts val="0"/>
              </a:spcBef>
              <a:buSzPts val="1300"/>
              <a:buChar char="●"/>
            </a:pPr>
            <a:r>
              <a:rPr lang="en-US" sz="1400" b="1" dirty="0"/>
              <a:t>Dependent variable :</a:t>
            </a:r>
          </a:p>
          <a:p>
            <a:pPr marL="457200" lvl="0" indent="-311150">
              <a:lnSpc>
                <a:spcPct val="115000"/>
              </a:lnSpc>
              <a:spcBef>
                <a:spcPts val="0"/>
              </a:spcBef>
              <a:buSzPts val="1300"/>
              <a:buNone/>
            </a:pPr>
            <a:r>
              <a:rPr lang="en-US" sz="1400" dirty="0"/>
              <a:t>           GDP per capita</a:t>
            </a:r>
          </a:p>
          <a:p>
            <a:pPr lvl="0"/>
            <a:r>
              <a:rPr lang="en-US" sz="1400" b="1" dirty="0"/>
              <a:t>Independent variables </a:t>
            </a:r>
            <a:r>
              <a:rPr lang="en-US" sz="1400" b="1" dirty="0" smtClean="0"/>
              <a:t>:                                                    </a:t>
            </a:r>
            <a:endParaRPr lang="en-US" sz="1400" b="1" dirty="0"/>
          </a:p>
          <a:p>
            <a:pPr lvl="0">
              <a:buFont typeface="Courier New" pitchFamily="49" charset="0"/>
              <a:buChar char="o"/>
            </a:pPr>
            <a:r>
              <a:rPr lang="en-US" sz="1400" dirty="0"/>
              <a:t>Agriculture, forestry, and fishing                                                     </a:t>
            </a:r>
          </a:p>
          <a:p>
            <a:pPr lvl="0">
              <a:buFont typeface="Courier New" pitchFamily="49" charset="0"/>
              <a:buChar char="o"/>
            </a:pPr>
            <a:r>
              <a:rPr lang="en-US" sz="1400" dirty="0"/>
              <a:t>Land area (sq. km) </a:t>
            </a:r>
          </a:p>
          <a:p>
            <a:pPr lvl="0">
              <a:buFont typeface="Courier New" pitchFamily="49" charset="0"/>
              <a:buChar char="o"/>
            </a:pPr>
            <a:r>
              <a:rPr lang="en-US" sz="1400" dirty="0"/>
              <a:t>Death rate, crude (per 1,000 people)</a:t>
            </a:r>
          </a:p>
          <a:p>
            <a:pPr lvl="0">
              <a:buFont typeface="Courier New" pitchFamily="49" charset="0"/>
              <a:buChar char="o"/>
            </a:pPr>
            <a:r>
              <a:rPr lang="en-US" sz="1400" dirty="0"/>
              <a:t>Birth rate, crude (per 1,000 people)</a:t>
            </a:r>
          </a:p>
          <a:p>
            <a:pPr lvl="0">
              <a:buFont typeface="Courier New" pitchFamily="49" charset="0"/>
              <a:buChar char="o"/>
            </a:pPr>
            <a:r>
              <a:rPr lang="en-US" sz="1400" dirty="0"/>
              <a:t>Industry (including construction)value </a:t>
            </a:r>
            <a:r>
              <a:rPr lang="en-US" sz="1400" dirty="0" smtClean="0"/>
              <a:t>added</a:t>
            </a:r>
          </a:p>
          <a:p>
            <a:pPr marL="0" lvl="0" indent="0">
              <a:buNone/>
            </a:pPr>
            <a:r>
              <a:rPr lang="en-US" sz="1400" dirty="0"/>
              <a:t> </a:t>
            </a:r>
            <a:r>
              <a:rPr lang="en-US" sz="1400" dirty="0" smtClean="0"/>
              <a:t>    </a:t>
            </a:r>
            <a:r>
              <a:rPr lang="en-US" sz="1400" dirty="0"/>
              <a:t>per worker (constant 2015 US$)</a:t>
            </a:r>
          </a:p>
          <a:p>
            <a:pPr lvl="0">
              <a:buFont typeface="Courier New" pitchFamily="49" charset="0"/>
              <a:buChar char="o"/>
            </a:pPr>
            <a:r>
              <a:rPr lang="en-US" sz="1400" dirty="0"/>
              <a:t>Mobile cellular subscriptions (per 100 people)</a:t>
            </a:r>
          </a:p>
          <a:p>
            <a:pPr lvl="0">
              <a:buFont typeface="Courier New" pitchFamily="49" charset="0"/>
              <a:buChar char="o"/>
            </a:pPr>
            <a:r>
              <a:rPr lang="en-US" sz="1400" dirty="0"/>
              <a:t>Region </a:t>
            </a:r>
          </a:p>
          <a:p>
            <a:pPr marL="457200" lvl="0" indent="-311150">
              <a:lnSpc>
                <a:spcPct val="115000"/>
              </a:lnSpc>
              <a:spcBef>
                <a:spcPts val="0"/>
              </a:spcBef>
              <a:buClr>
                <a:srgbClr val="233A44"/>
              </a:buClr>
              <a:buSzPts val="1300"/>
              <a:buFont typeface="Courier New" pitchFamily="49" charset="0"/>
              <a:buChar char="o"/>
            </a:pPr>
            <a:endParaRPr lang="en-US" sz="1400" kern="0" dirty="0">
              <a:solidFill>
                <a:srgbClr val="233A44"/>
              </a:solidFill>
              <a:effectLst/>
              <a:latin typeface="Calibri"/>
              <a:cs typeface="Calibri"/>
              <a:sym typeface="Calibri"/>
            </a:endParaRPr>
          </a:p>
          <a:p>
            <a:pPr marL="457200" lvl="0" indent="-311150">
              <a:lnSpc>
                <a:spcPct val="115000"/>
              </a:lnSpc>
              <a:spcBef>
                <a:spcPts val="0"/>
              </a:spcBef>
              <a:buClr>
                <a:srgbClr val="233A44"/>
              </a:buClr>
              <a:buSzPts val="1300"/>
            </a:pPr>
            <a:endParaRPr lang="en-US" sz="1400" kern="0" dirty="0">
              <a:solidFill>
                <a:srgbClr val="233A44"/>
              </a:solidFill>
              <a:effectLst/>
              <a:latin typeface="Calibri"/>
              <a:cs typeface="Calibri"/>
              <a:sym typeface="Calibri"/>
            </a:endParaRPr>
          </a:p>
          <a:p>
            <a:pPr marL="457200" lvl="0" indent="-311150">
              <a:lnSpc>
                <a:spcPct val="115000"/>
              </a:lnSpc>
              <a:spcBef>
                <a:spcPts val="0"/>
              </a:spcBef>
              <a:buClr>
                <a:srgbClr val="233A44"/>
              </a:buClr>
              <a:buSzPts val="1300"/>
            </a:pPr>
            <a:endParaRPr lang="en-US" sz="1400" kern="0" dirty="0">
              <a:solidFill>
                <a:srgbClr val="233A44"/>
              </a:solidFill>
              <a:effectLst/>
              <a:latin typeface="Calibri"/>
              <a:cs typeface="Calibri"/>
              <a:sym typeface="Calibri"/>
            </a:endParaRPr>
          </a:p>
          <a:p>
            <a:pPr marL="457200" lvl="0" indent="-311150">
              <a:lnSpc>
                <a:spcPct val="115000"/>
              </a:lnSpc>
              <a:spcBef>
                <a:spcPts val="0"/>
              </a:spcBef>
              <a:buClr>
                <a:srgbClr val="233A44"/>
              </a:buClr>
              <a:buSzPts val="1300"/>
            </a:pPr>
            <a:endParaRPr lang="en-US" sz="1400" kern="0" dirty="0">
              <a:solidFill>
                <a:srgbClr val="233A44"/>
              </a:solidFill>
              <a:effectLst/>
              <a:latin typeface="Calibri"/>
              <a:cs typeface="Calibri"/>
              <a:sym typeface="Calibri"/>
            </a:endParaRPr>
          </a:p>
          <a:p>
            <a:pPr marL="457200" lvl="0" indent="-311150">
              <a:lnSpc>
                <a:spcPct val="115000"/>
              </a:lnSpc>
              <a:spcBef>
                <a:spcPts val="0"/>
              </a:spcBef>
              <a:buClr>
                <a:srgbClr val="233A44"/>
              </a:buClr>
              <a:buSzPts val="1300"/>
            </a:pPr>
            <a:endParaRPr lang="en-US" sz="1400" kern="0" dirty="0">
              <a:solidFill>
                <a:srgbClr val="233A44"/>
              </a:solidFill>
              <a:effectLst/>
              <a:latin typeface="Calibri"/>
              <a:cs typeface="Calibri"/>
              <a:sym typeface="Calibri"/>
            </a:endParaRPr>
          </a:p>
          <a:p>
            <a:pPr marL="457200" lvl="0" indent="-311150">
              <a:lnSpc>
                <a:spcPct val="115000"/>
              </a:lnSpc>
              <a:spcBef>
                <a:spcPts val="0"/>
              </a:spcBef>
              <a:buClr>
                <a:srgbClr val="233A44"/>
              </a:buClr>
              <a:buSzPts val="1300"/>
            </a:pPr>
            <a:endParaRPr lang="en-US" sz="1400" kern="0" dirty="0">
              <a:solidFill>
                <a:srgbClr val="233A44"/>
              </a:solidFill>
              <a:effectLst/>
              <a:latin typeface="Calibri"/>
              <a:cs typeface="Calibri"/>
              <a:sym typeface="Calibri"/>
            </a:endParaRPr>
          </a:p>
          <a:p>
            <a:pPr marL="457200" lvl="0" indent="-311150">
              <a:lnSpc>
                <a:spcPct val="115000"/>
              </a:lnSpc>
              <a:spcBef>
                <a:spcPts val="0"/>
              </a:spcBef>
              <a:buClr>
                <a:srgbClr val="233A44"/>
              </a:buClr>
              <a:buSzPts val="1300"/>
            </a:pPr>
            <a:endParaRPr lang="en-US" sz="1400" kern="0" dirty="0">
              <a:solidFill>
                <a:srgbClr val="233A44"/>
              </a:solidFill>
              <a:effectLst/>
              <a:latin typeface="Calibri"/>
              <a:cs typeface="Calibri"/>
              <a:sym typeface="Calibri"/>
            </a:endParaRPr>
          </a:p>
          <a:p>
            <a:pPr marL="457200" lvl="0" indent="-311150">
              <a:lnSpc>
                <a:spcPct val="115000"/>
              </a:lnSpc>
              <a:spcBef>
                <a:spcPts val="0"/>
              </a:spcBef>
              <a:buClr>
                <a:srgbClr val="233A44"/>
              </a:buClr>
              <a:buSzPts val="1300"/>
              <a:buFont typeface="Calibri"/>
              <a:buChar char="●"/>
            </a:pPr>
            <a:endParaRPr lang="en-US" sz="1400" kern="0" dirty="0">
              <a:solidFill>
                <a:srgbClr val="233A44"/>
              </a:solidFill>
              <a:effectLst/>
              <a:latin typeface="Calibri"/>
              <a:cs typeface="Calibri"/>
              <a:sym typeface="Calibri"/>
            </a:endParaRPr>
          </a:p>
        </p:txBody>
      </p:sp>
      <p:sp>
        <p:nvSpPr>
          <p:cNvPr id="6" name="TextBox 5"/>
          <p:cNvSpPr txBox="1"/>
          <p:nvPr/>
        </p:nvSpPr>
        <p:spPr>
          <a:xfrm>
            <a:off x="7070502" y="2382592"/>
            <a:ext cx="4765183" cy="3054041"/>
          </a:xfrm>
          <a:prstGeom prst="rect">
            <a:avLst/>
          </a:prstGeom>
          <a:noFill/>
        </p:spPr>
        <p:txBody>
          <a:bodyPr wrap="square" rtlCol="0">
            <a:spAutoFit/>
          </a:bodyPr>
          <a:lstStyle/>
          <a:p>
            <a:pPr lvl="0">
              <a:buFont typeface="Arial" pitchFamily="34" charset="0"/>
              <a:buChar char="•"/>
            </a:pPr>
            <a:endParaRPr lang="en-US" dirty="0" smtClean="0"/>
          </a:p>
          <a:p>
            <a:pPr>
              <a:lnSpc>
                <a:spcPct val="120000"/>
              </a:lnSpc>
              <a:spcBef>
                <a:spcPts val="1000"/>
              </a:spcBef>
              <a:buFont typeface="Courier New" pitchFamily="49" charset="0"/>
              <a:buChar char="o"/>
            </a:pPr>
            <a:r>
              <a:rPr lang="en-US" sz="1400" dirty="0" smtClean="0">
                <a:effectLst>
                  <a:outerShdw blurRad="50800" dist="38100" dir="2700000" algn="tl" rotWithShape="0">
                    <a:srgbClr val="000000">
                      <a:alpha val="48000"/>
                    </a:srgbClr>
                  </a:outerShdw>
                </a:effectLst>
              </a:rPr>
              <a:t>  </a:t>
            </a:r>
            <a:r>
              <a:rPr lang="en-US" sz="1400" dirty="0" err="1" smtClean="0">
                <a:effectLst>
                  <a:outerShdw blurRad="50800" dist="38100" dir="2700000" algn="tl" rotWithShape="0">
                    <a:srgbClr val="000000">
                      <a:alpha val="48000"/>
                    </a:srgbClr>
                  </a:outerShdw>
                </a:effectLst>
              </a:rPr>
              <a:t>PoMortality</a:t>
            </a:r>
            <a:r>
              <a:rPr lang="en-US" sz="1400" dirty="0" smtClean="0">
                <a:effectLst>
                  <a:outerShdw blurRad="50800" dist="38100" dir="2700000" algn="tl" rotWithShape="0">
                    <a:srgbClr val="000000">
                      <a:alpha val="48000"/>
                    </a:srgbClr>
                  </a:outerShdw>
                </a:effectLst>
              </a:rPr>
              <a:t> </a:t>
            </a:r>
            <a:r>
              <a:rPr lang="en-US" sz="1400" dirty="0">
                <a:effectLst>
                  <a:outerShdw blurRad="50800" dist="38100" dir="2700000" algn="tl" rotWithShape="0">
                    <a:srgbClr val="000000">
                      <a:alpha val="48000"/>
                    </a:srgbClr>
                  </a:outerShdw>
                </a:effectLst>
              </a:rPr>
              <a:t>rate (per 1,000 live births) </a:t>
            </a:r>
          </a:p>
          <a:p>
            <a:pPr>
              <a:lnSpc>
                <a:spcPct val="120000"/>
              </a:lnSpc>
              <a:spcBef>
                <a:spcPts val="1000"/>
              </a:spcBef>
              <a:buFont typeface="Courier New" pitchFamily="49" charset="0"/>
              <a:buChar char="o"/>
            </a:pPr>
            <a:r>
              <a:rPr lang="en-US" sz="1400" dirty="0" smtClean="0">
                <a:effectLst>
                  <a:outerShdw blurRad="50800" dist="38100" dir="2700000" algn="tl" rotWithShape="0">
                    <a:srgbClr val="000000">
                      <a:alpha val="48000"/>
                    </a:srgbClr>
                  </a:outerShdw>
                </a:effectLst>
              </a:rPr>
              <a:t>  population total </a:t>
            </a:r>
          </a:p>
          <a:p>
            <a:pPr>
              <a:lnSpc>
                <a:spcPct val="120000"/>
              </a:lnSpc>
              <a:spcBef>
                <a:spcPts val="1000"/>
              </a:spcBef>
              <a:buFont typeface="Courier New" pitchFamily="49" charset="0"/>
              <a:buChar char="o"/>
            </a:pPr>
            <a:r>
              <a:rPr lang="en-US" sz="1400" dirty="0" smtClean="0">
                <a:effectLst>
                  <a:outerShdw blurRad="50800" dist="38100" dir="2700000" algn="tl" rotWithShape="0">
                    <a:srgbClr val="000000">
                      <a:alpha val="48000"/>
                    </a:srgbClr>
                  </a:outerShdw>
                </a:effectLst>
              </a:rPr>
              <a:t>  Services value added (constant 2015 US$) </a:t>
            </a:r>
          </a:p>
          <a:p>
            <a:pPr>
              <a:lnSpc>
                <a:spcPct val="120000"/>
              </a:lnSpc>
              <a:spcBef>
                <a:spcPts val="1000"/>
              </a:spcBef>
              <a:buFont typeface="Courier New" pitchFamily="49" charset="0"/>
              <a:buChar char="o"/>
            </a:pPr>
            <a:r>
              <a:rPr lang="en-US" sz="1400" dirty="0" smtClean="0">
                <a:effectLst>
                  <a:outerShdw blurRad="50800" dist="38100" dir="2700000" algn="tl" rotWithShape="0">
                    <a:srgbClr val="000000">
                      <a:alpha val="48000"/>
                    </a:srgbClr>
                  </a:outerShdw>
                </a:effectLst>
              </a:rPr>
              <a:t>  Exports </a:t>
            </a:r>
            <a:r>
              <a:rPr lang="en-US" sz="1400" dirty="0">
                <a:effectLst>
                  <a:outerShdw blurRad="50800" dist="38100" dir="2700000" algn="tl" rotWithShape="0">
                    <a:srgbClr val="000000">
                      <a:alpha val="48000"/>
                    </a:srgbClr>
                  </a:outerShdw>
                </a:effectLst>
              </a:rPr>
              <a:t>of goods and services (constant 2015 US$) </a:t>
            </a:r>
          </a:p>
          <a:p>
            <a:pPr>
              <a:lnSpc>
                <a:spcPct val="120000"/>
              </a:lnSpc>
              <a:spcBef>
                <a:spcPts val="1000"/>
              </a:spcBef>
              <a:buFont typeface="Courier New" pitchFamily="49" charset="0"/>
              <a:buChar char="o"/>
            </a:pPr>
            <a:r>
              <a:rPr lang="en-US" sz="1400" dirty="0" smtClean="0">
                <a:effectLst>
                  <a:outerShdw blurRad="50800" dist="38100" dir="2700000" algn="tl" rotWithShape="0">
                    <a:srgbClr val="000000">
                      <a:alpha val="48000"/>
                    </a:srgbClr>
                  </a:outerShdw>
                </a:effectLst>
              </a:rPr>
              <a:t>  Imports </a:t>
            </a:r>
            <a:r>
              <a:rPr lang="en-US" sz="1400" dirty="0">
                <a:effectLst>
                  <a:outerShdw blurRad="50800" dist="38100" dir="2700000" algn="tl" rotWithShape="0">
                    <a:srgbClr val="000000">
                      <a:alpha val="48000"/>
                    </a:srgbClr>
                  </a:outerShdw>
                </a:effectLst>
              </a:rPr>
              <a:t>of goods and services (constant 2015 US$) </a:t>
            </a:r>
          </a:p>
          <a:p>
            <a:pPr>
              <a:lnSpc>
                <a:spcPct val="120000"/>
              </a:lnSpc>
              <a:spcBef>
                <a:spcPts val="1000"/>
              </a:spcBef>
              <a:buFont typeface="Courier New" pitchFamily="49" charset="0"/>
              <a:buChar char="o"/>
            </a:pPr>
            <a:r>
              <a:rPr lang="en-US" sz="1400" dirty="0" smtClean="0">
                <a:effectLst>
                  <a:outerShdw blurRad="50800" dist="38100" dir="2700000" algn="tl" rotWithShape="0">
                    <a:srgbClr val="000000">
                      <a:alpha val="48000"/>
                    </a:srgbClr>
                  </a:outerShdw>
                </a:effectLst>
              </a:rPr>
              <a:t>  Population </a:t>
            </a:r>
            <a:r>
              <a:rPr lang="en-US" sz="1400" dirty="0">
                <a:effectLst>
                  <a:outerShdw blurRad="50800" dist="38100" dir="2700000" algn="tl" rotWithShape="0">
                    <a:srgbClr val="000000">
                      <a:alpha val="48000"/>
                    </a:srgbClr>
                  </a:outerShdw>
                </a:effectLst>
              </a:rPr>
              <a:t>density (people per sq. km of land area)</a:t>
            </a:r>
          </a:p>
          <a:p>
            <a:pPr>
              <a:lnSpc>
                <a:spcPct val="120000"/>
              </a:lnSpc>
              <a:spcBef>
                <a:spcPts val="1000"/>
              </a:spcBef>
              <a:buFont typeface="Courier New" pitchFamily="49" charset="0"/>
              <a:buChar char="o"/>
            </a:pPr>
            <a:r>
              <a:rPr lang="en-US" sz="1400" dirty="0" smtClean="0">
                <a:effectLst>
                  <a:outerShdw blurRad="50800" dist="38100" dir="2700000" algn="tl" rotWithShape="0">
                    <a:srgbClr val="000000">
                      <a:alpha val="48000"/>
                    </a:srgbClr>
                  </a:outerShdw>
                </a:effectLst>
              </a:rPr>
              <a:t>  Country </a:t>
            </a:r>
            <a:r>
              <a:rPr lang="en-US" sz="1400" dirty="0">
                <a:effectLst>
                  <a:outerShdw blurRad="50800" dist="38100" dir="2700000" algn="tl" rotWithShape="0">
                    <a:srgbClr val="000000">
                      <a:alpha val="48000"/>
                    </a:srgbClr>
                  </a:outerShdw>
                </a:effectLst>
              </a:rPr>
              <a:t>name </a:t>
            </a:r>
          </a:p>
        </p:txBody>
      </p:sp>
    </p:spTree>
    <p:extLst>
      <p:ext uri="{BB962C8B-B14F-4D97-AF65-F5344CB8AC3E}">
        <p14:creationId xmlns:p14="http://schemas.microsoft.com/office/powerpoint/2010/main" val="3665811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kern="0" cap="none" dirty="0">
                <a:solidFill>
                  <a:srgbClr val="AF7B51"/>
                </a:solidFill>
                <a:effectLst>
                  <a:outerShdw blurRad="38100" dist="38100" dir="2700000" algn="tl">
                    <a:srgbClr val="000000">
                      <a:alpha val="43137"/>
                    </a:srgbClr>
                  </a:outerShdw>
                </a:effectLst>
                <a:latin typeface="Dutch801 XBd BT" panose="02020903060505020304" pitchFamily="18" charset="0"/>
                <a:sym typeface="Nunito"/>
              </a:rPr>
              <a:t>Data cleaning</a:t>
            </a:r>
            <a:endParaRPr lang="en-US" dirty="0">
              <a:latin typeface="Dutch801 XBd BT" panose="02020903060505020304" pitchFamily="18" charset="0"/>
            </a:endParaRPr>
          </a:p>
        </p:txBody>
      </p:sp>
      <p:sp>
        <p:nvSpPr>
          <p:cNvPr id="3" name="Content Placeholder 2"/>
          <p:cNvSpPr>
            <a:spLocks noGrp="1"/>
          </p:cNvSpPr>
          <p:nvPr>
            <p:ph idx="1"/>
          </p:nvPr>
        </p:nvSpPr>
        <p:spPr/>
        <p:txBody>
          <a:bodyPr/>
          <a:lstStyle/>
          <a:p>
            <a:pPr marL="457200" lvl="0" indent="-323850">
              <a:lnSpc>
                <a:spcPct val="115000"/>
              </a:lnSpc>
              <a:spcBef>
                <a:spcPts val="0"/>
              </a:spcBef>
              <a:buSzPts val="1500"/>
              <a:buChar char="●"/>
            </a:pPr>
            <a:r>
              <a:rPr lang="en-US" sz="1400" dirty="0"/>
              <a:t>There are total </a:t>
            </a:r>
            <a:r>
              <a:rPr lang="en-US" sz="1400" dirty="0">
                <a:solidFill>
                  <a:srgbClr val="FF0000"/>
                </a:solidFill>
              </a:rPr>
              <a:t>110</a:t>
            </a:r>
            <a:r>
              <a:rPr lang="en-US" sz="1400" dirty="0"/>
              <a:t> missing values in the data</a:t>
            </a:r>
          </a:p>
          <a:p>
            <a:pPr marL="457200" lvl="0" indent="-311150">
              <a:lnSpc>
                <a:spcPct val="115000"/>
              </a:lnSpc>
              <a:spcBef>
                <a:spcPts val="0"/>
              </a:spcBef>
              <a:buSzPts val="1300"/>
              <a:buNone/>
            </a:pPr>
            <a:r>
              <a:rPr lang="en-US" sz="1400" dirty="0"/>
              <a:t>       The variable which consist missing values are :</a:t>
            </a:r>
          </a:p>
          <a:p>
            <a:pPr marL="457200" lvl="0" indent="0">
              <a:lnSpc>
                <a:spcPct val="115000"/>
              </a:lnSpc>
              <a:spcBef>
                <a:spcPts val="0"/>
              </a:spcBef>
              <a:buSzPts val="1300"/>
              <a:buNone/>
            </a:pPr>
            <a:r>
              <a:rPr lang="en-US" sz="1400" dirty="0"/>
              <a:t>Agriculture, Exports, Imports, Industry, Land area, Mobile, Mortality rate, Population density, Services.</a:t>
            </a:r>
          </a:p>
          <a:p>
            <a:pPr marL="457200" lvl="0" indent="-323850">
              <a:lnSpc>
                <a:spcPct val="115000"/>
              </a:lnSpc>
              <a:spcBef>
                <a:spcPts val="0"/>
              </a:spcBef>
              <a:buSzPts val="1500"/>
              <a:buChar char="●"/>
            </a:pPr>
            <a:r>
              <a:rPr lang="en-US" sz="1400" dirty="0"/>
              <a:t>To check if there are any outliers we plot </a:t>
            </a:r>
            <a:r>
              <a:rPr lang="en-US" sz="1400" dirty="0">
                <a:solidFill>
                  <a:schemeClr val="accent3">
                    <a:lumMod val="75000"/>
                  </a:schemeClr>
                </a:solidFill>
              </a:rPr>
              <a:t>boxplot</a:t>
            </a:r>
            <a:endParaRPr lang="en-US" sz="1300" kern="0" dirty="0">
              <a:solidFill>
                <a:schemeClr val="accent3">
                  <a:lumMod val="75000"/>
                </a:schemeClr>
              </a:solidFill>
              <a:effectLst/>
              <a:latin typeface="Calibri"/>
              <a:cs typeface="Calibri"/>
              <a:sym typeface="Calibri"/>
            </a:endParaRPr>
          </a:p>
          <a:p>
            <a:endParaRPr lang="en-US" dirty="0"/>
          </a:p>
        </p:txBody>
      </p:sp>
      <p:pic>
        <p:nvPicPr>
          <p:cNvPr id="4" name="Picture 2" descr="10 Best Data Cleaning Tools To Get The Most Out Of Your Data">
            <a:extLst>
              <a:ext uri="{FF2B5EF4-FFF2-40B4-BE49-F238E27FC236}">
                <a16:creationId xmlns="" xmlns:a16="http://schemas.microsoft.com/office/drawing/2014/main" id="{5AD5A6A3-4E3A-4A76-B5A9-662D8AE64AD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474299" y="3966693"/>
            <a:ext cx="3717701" cy="262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065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96</TotalTime>
  <Words>915</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Courier New</vt:lpstr>
      <vt:lpstr>Dutch801 XBd BT</vt:lpstr>
      <vt:lpstr>Nunito</vt:lpstr>
      <vt:lpstr>Rockwell</vt:lpstr>
      <vt:lpstr>Damask</vt:lpstr>
      <vt:lpstr>PowerPoint Presentation</vt:lpstr>
      <vt:lpstr>“ANALYSIS OF GDP”</vt:lpstr>
      <vt:lpstr>INTRODUCTION</vt:lpstr>
      <vt:lpstr>Why we Choose this topic </vt:lpstr>
      <vt:lpstr>PowerPoint Presentation</vt:lpstr>
      <vt:lpstr>PowerPoint Presentation</vt:lpstr>
      <vt:lpstr>Data Source</vt:lpstr>
      <vt:lpstr>Introduction to data</vt:lpstr>
      <vt:lpstr>Data cleaning</vt:lpstr>
      <vt:lpstr>PowerPoint Presentation</vt:lpstr>
      <vt:lpstr>Filling missing values</vt:lpstr>
      <vt:lpstr>OBJECTIVES</vt:lpstr>
      <vt:lpstr>Correlation Metrics </vt:lpstr>
      <vt:lpstr>Identifying top factors highly correlated with GDP per capita</vt:lpstr>
      <vt:lpstr>To identify the factors that affecting GDP of country</vt:lpstr>
      <vt:lpstr>Top factors affecting GDP of a country are</vt:lpstr>
      <vt:lpstr>Top Ten Countries with highest Total GDP</vt:lpstr>
      <vt:lpstr>Top 10 Countries with highest GDP per capita</vt:lpstr>
      <vt:lpstr>PowerPoint Presentation</vt:lpstr>
      <vt:lpstr> Economy Structure of Top 10 countries having high total GDP</vt:lpstr>
      <vt:lpstr>To check whether target variable follows normal distribution</vt:lpstr>
      <vt:lpstr>PowerPoint Presentation</vt:lpstr>
      <vt:lpstr>After removal of Outliers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DK</dc:creator>
  <cp:lastModifiedBy>DK</cp:lastModifiedBy>
  <cp:revision>13</cp:revision>
  <dcterms:created xsi:type="dcterms:W3CDTF">2022-04-15T18:26:58Z</dcterms:created>
  <dcterms:modified xsi:type="dcterms:W3CDTF">2022-04-15T20:06:01Z</dcterms:modified>
</cp:coreProperties>
</file>