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  <p:sldMasterId id="214748371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63C21-CD58-42BB-B59C-F044300E5A3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B217AE-3AFF-4B8E-861B-82A6996E9317}">
      <dgm:prSet/>
      <dgm:spPr/>
      <dgm:t>
        <a:bodyPr/>
        <a:lstStyle/>
        <a:p>
          <a:r>
            <a:rPr lang="en-US"/>
            <a:t>Conduct</a:t>
          </a:r>
        </a:p>
      </dgm:t>
    </dgm:pt>
    <dgm:pt modelId="{C90FCCCE-C67F-4E8D-AE64-B720B4D3EAA9}" type="parTrans" cxnId="{DBF1D67F-12B2-4021-8E4D-28CCFC35F91F}">
      <dgm:prSet/>
      <dgm:spPr/>
      <dgm:t>
        <a:bodyPr/>
        <a:lstStyle/>
        <a:p>
          <a:endParaRPr lang="en-US"/>
        </a:p>
      </dgm:t>
    </dgm:pt>
    <dgm:pt modelId="{4A1FCDF4-8A83-4004-A83D-2F0BEF2CF671}" type="sibTrans" cxnId="{DBF1D67F-12B2-4021-8E4D-28CCFC35F91F}">
      <dgm:prSet/>
      <dgm:spPr/>
      <dgm:t>
        <a:bodyPr/>
        <a:lstStyle/>
        <a:p>
          <a:endParaRPr lang="en-US"/>
        </a:p>
      </dgm:t>
    </dgm:pt>
    <dgm:pt modelId="{FFFC6283-39F9-4442-BCE4-7D5A455AF74D}">
      <dgm:prSet custT="1"/>
      <dgm:spPr/>
      <dgm:t>
        <a:bodyPr/>
        <a:lstStyle/>
        <a:p>
          <a:r>
            <a:rPr lang="en-US" sz="1600" dirty="0"/>
            <a:t>Recommendation: Conduct a market analysis to identify barriers to sales in low-performing countries.</a:t>
          </a:r>
        </a:p>
      </dgm:t>
    </dgm:pt>
    <dgm:pt modelId="{B95C2017-011B-4B87-A942-BCA76D88BD1F}" type="parTrans" cxnId="{668BDB68-8D88-403C-808F-7818384075CB}">
      <dgm:prSet/>
      <dgm:spPr/>
      <dgm:t>
        <a:bodyPr/>
        <a:lstStyle/>
        <a:p>
          <a:endParaRPr lang="en-US"/>
        </a:p>
      </dgm:t>
    </dgm:pt>
    <dgm:pt modelId="{BAC4FC90-4FF0-46B5-963D-4AE4A5022519}" type="sibTrans" cxnId="{668BDB68-8D88-403C-808F-7818384075CB}">
      <dgm:prSet/>
      <dgm:spPr/>
      <dgm:t>
        <a:bodyPr/>
        <a:lstStyle/>
        <a:p>
          <a:endParaRPr lang="en-US"/>
        </a:p>
      </dgm:t>
    </dgm:pt>
    <dgm:pt modelId="{2095CA70-2235-4BEE-A94C-FC6CAAD0ABD6}">
      <dgm:prSet/>
      <dgm:spPr/>
      <dgm:t>
        <a:bodyPr/>
        <a:lstStyle/>
        <a:p>
          <a:r>
            <a:rPr lang="en-US"/>
            <a:t>Enhance</a:t>
          </a:r>
        </a:p>
      </dgm:t>
    </dgm:pt>
    <dgm:pt modelId="{46D3EA6E-A36B-4103-BBF8-A1F29CB4222E}" type="parTrans" cxnId="{B584D98C-1343-4026-A19E-E44E23B60734}">
      <dgm:prSet/>
      <dgm:spPr/>
      <dgm:t>
        <a:bodyPr/>
        <a:lstStyle/>
        <a:p>
          <a:endParaRPr lang="en-US"/>
        </a:p>
      </dgm:t>
    </dgm:pt>
    <dgm:pt modelId="{5EFCC902-3B43-428D-A0B8-54B44329EE61}" type="sibTrans" cxnId="{B584D98C-1343-4026-A19E-E44E23B60734}">
      <dgm:prSet/>
      <dgm:spPr/>
      <dgm:t>
        <a:bodyPr/>
        <a:lstStyle/>
        <a:p>
          <a:endParaRPr lang="en-US"/>
        </a:p>
      </dgm:t>
    </dgm:pt>
    <dgm:pt modelId="{B63E4052-7C8A-426A-89CE-C886F1644875}">
      <dgm:prSet custT="1"/>
      <dgm:spPr/>
      <dgm:t>
        <a:bodyPr/>
        <a:lstStyle/>
        <a:p>
          <a:r>
            <a:rPr lang="en-US" sz="1600" dirty="0"/>
            <a:t>Enhance marketing and distribution channels in under-performing regions</a:t>
          </a:r>
        </a:p>
      </dgm:t>
    </dgm:pt>
    <dgm:pt modelId="{14355BFB-9DCF-44C3-83BF-87615E9E8768}" type="parTrans" cxnId="{A4971DDF-975B-470D-8174-040792C41E69}">
      <dgm:prSet/>
      <dgm:spPr/>
      <dgm:t>
        <a:bodyPr/>
        <a:lstStyle/>
        <a:p>
          <a:endParaRPr lang="en-US"/>
        </a:p>
      </dgm:t>
    </dgm:pt>
    <dgm:pt modelId="{6C1F7AFE-4F0C-45A5-8DD2-4EB7FCFB5480}" type="sibTrans" cxnId="{A4971DDF-975B-470D-8174-040792C41E69}">
      <dgm:prSet/>
      <dgm:spPr/>
      <dgm:t>
        <a:bodyPr/>
        <a:lstStyle/>
        <a:p>
          <a:endParaRPr lang="en-US"/>
        </a:p>
      </dgm:t>
    </dgm:pt>
    <dgm:pt modelId="{916F0884-6BAB-4242-9543-874C71101924}">
      <dgm:prSet/>
      <dgm:spPr/>
      <dgm:t>
        <a:bodyPr/>
        <a:lstStyle/>
        <a:p>
          <a:r>
            <a:rPr lang="en-US"/>
            <a:t>Offer</a:t>
          </a:r>
        </a:p>
      </dgm:t>
    </dgm:pt>
    <dgm:pt modelId="{E0D3C333-762A-49A3-9447-7A4D272B6994}" type="parTrans" cxnId="{51E4FDC1-5CB0-48F0-9218-58B66560AB5E}">
      <dgm:prSet/>
      <dgm:spPr/>
      <dgm:t>
        <a:bodyPr/>
        <a:lstStyle/>
        <a:p>
          <a:endParaRPr lang="en-US"/>
        </a:p>
      </dgm:t>
    </dgm:pt>
    <dgm:pt modelId="{EBF67527-58B1-4B42-9DCC-64ABE39F4D6C}" type="sibTrans" cxnId="{51E4FDC1-5CB0-48F0-9218-58B66560AB5E}">
      <dgm:prSet/>
      <dgm:spPr/>
      <dgm:t>
        <a:bodyPr/>
        <a:lstStyle/>
        <a:p>
          <a:endParaRPr lang="en-US"/>
        </a:p>
      </dgm:t>
    </dgm:pt>
    <dgm:pt modelId="{E10CEB27-45DA-4CE9-A033-7D19FE62D2CE}">
      <dgm:prSet custT="1"/>
      <dgm:spPr/>
      <dgm:t>
        <a:bodyPr/>
        <a:lstStyle/>
        <a:p>
          <a:r>
            <a:rPr lang="en-US" sz="1600" dirty="0"/>
            <a:t>Offer localized incentives or discounts to boost engagement and transactions.</a:t>
          </a:r>
        </a:p>
      </dgm:t>
    </dgm:pt>
    <dgm:pt modelId="{51090F52-E38C-489D-8479-A2F8A203B1C1}" type="parTrans" cxnId="{93115F03-4B41-41B2-B496-7FA473BA1339}">
      <dgm:prSet/>
      <dgm:spPr/>
      <dgm:t>
        <a:bodyPr/>
        <a:lstStyle/>
        <a:p>
          <a:endParaRPr lang="en-US"/>
        </a:p>
      </dgm:t>
    </dgm:pt>
    <dgm:pt modelId="{59E7B0DF-40E2-4984-A612-E703D33AC00B}" type="sibTrans" cxnId="{93115F03-4B41-41B2-B496-7FA473BA1339}">
      <dgm:prSet/>
      <dgm:spPr/>
      <dgm:t>
        <a:bodyPr/>
        <a:lstStyle/>
        <a:p>
          <a:endParaRPr lang="en-US"/>
        </a:p>
      </dgm:t>
    </dgm:pt>
    <dgm:pt modelId="{B638A6B7-4605-4539-A62A-F3D764F5E5C0}" type="pres">
      <dgm:prSet presAssocID="{CC063C21-CD58-42BB-B59C-F044300E5A3C}" presName="Name0" presStyleCnt="0">
        <dgm:presLayoutVars>
          <dgm:dir/>
          <dgm:animLvl val="lvl"/>
          <dgm:resizeHandles val="exact"/>
        </dgm:presLayoutVars>
      </dgm:prSet>
      <dgm:spPr/>
    </dgm:pt>
    <dgm:pt modelId="{EAC9C08B-866A-433B-9F7E-5096BAB4295F}" type="pres">
      <dgm:prSet presAssocID="{916F0884-6BAB-4242-9543-874C71101924}" presName="boxAndChildren" presStyleCnt="0"/>
      <dgm:spPr/>
    </dgm:pt>
    <dgm:pt modelId="{EAB420A0-F1D2-43D5-A0B2-6D34D8E94644}" type="pres">
      <dgm:prSet presAssocID="{916F0884-6BAB-4242-9543-874C71101924}" presName="parentTextBox" presStyleLbl="alignNode1" presStyleIdx="0" presStyleCnt="3"/>
      <dgm:spPr/>
    </dgm:pt>
    <dgm:pt modelId="{264C5E03-42E4-47D9-ADEA-85A99B4423EE}" type="pres">
      <dgm:prSet presAssocID="{916F0884-6BAB-4242-9543-874C71101924}" presName="descendantBox" presStyleLbl="bgAccFollowNode1" presStyleIdx="0" presStyleCnt="3"/>
      <dgm:spPr/>
    </dgm:pt>
    <dgm:pt modelId="{5E2BE0AE-020E-4173-B600-44C81D513D98}" type="pres">
      <dgm:prSet presAssocID="{5EFCC902-3B43-428D-A0B8-54B44329EE61}" presName="sp" presStyleCnt="0"/>
      <dgm:spPr/>
    </dgm:pt>
    <dgm:pt modelId="{B4E9E6D6-307C-4156-A8A4-9E6984F66D73}" type="pres">
      <dgm:prSet presAssocID="{2095CA70-2235-4BEE-A94C-FC6CAAD0ABD6}" presName="arrowAndChildren" presStyleCnt="0"/>
      <dgm:spPr/>
    </dgm:pt>
    <dgm:pt modelId="{B0D62987-FBD1-4A8F-A3B6-638CCFC46CA7}" type="pres">
      <dgm:prSet presAssocID="{2095CA70-2235-4BEE-A94C-FC6CAAD0ABD6}" presName="parentTextArrow" presStyleLbl="node1" presStyleIdx="0" presStyleCnt="0"/>
      <dgm:spPr/>
    </dgm:pt>
    <dgm:pt modelId="{AB3770CB-872E-432C-B767-A0975AB35A97}" type="pres">
      <dgm:prSet presAssocID="{2095CA70-2235-4BEE-A94C-FC6CAAD0ABD6}" presName="arrow" presStyleLbl="alignNode1" presStyleIdx="1" presStyleCnt="3"/>
      <dgm:spPr/>
    </dgm:pt>
    <dgm:pt modelId="{566FEE43-5298-4105-9F4F-3F015A80BE1C}" type="pres">
      <dgm:prSet presAssocID="{2095CA70-2235-4BEE-A94C-FC6CAAD0ABD6}" presName="descendantArrow" presStyleLbl="bgAccFollowNode1" presStyleIdx="1" presStyleCnt="3"/>
      <dgm:spPr/>
    </dgm:pt>
    <dgm:pt modelId="{49917470-5E3E-4756-93E6-A35F57D3BDAC}" type="pres">
      <dgm:prSet presAssocID="{4A1FCDF4-8A83-4004-A83D-2F0BEF2CF671}" presName="sp" presStyleCnt="0"/>
      <dgm:spPr/>
    </dgm:pt>
    <dgm:pt modelId="{8DB066F1-4C6E-46C0-A975-310C727D043D}" type="pres">
      <dgm:prSet presAssocID="{00B217AE-3AFF-4B8E-861B-82A6996E9317}" presName="arrowAndChildren" presStyleCnt="0"/>
      <dgm:spPr/>
    </dgm:pt>
    <dgm:pt modelId="{85AB6A6A-76B3-459B-82F4-D1C4E9825406}" type="pres">
      <dgm:prSet presAssocID="{00B217AE-3AFF-4B8E-861B-82A6996E9317}" presName="parentTextArrow" presStyleLbl="node1" presStyleIdx="0" presStyleCnt="0"/>
      <dgm:spPr/>
    </dgm:pt>
    <dgm:pt modelId="{DECDE36A-67F0-402C-AFD6-9BDBEA219640}" type="pres">
      <dgm:prSet presAssocID="{00B217AE-3AFF-4B8E-861B-82A6996E9317}" presName="arrow" presStyleLbl="alignNode1" presStyleIdx="2" presStyleCnt="3"/>
      <dgm:spPr/>
    </dgm:pt>
    <dgm:pt modelId="{5007EBE7-46B1-4BC8-ADE9-67A389266B56}" type="pres">
      <dgm:prSet presAssocID="{00B217AE-3AFF-4B8E-861B-82A6996E9317}" presName="descendantArrow" presStyleLbl="bgAccFollowNode1" presStyleIdx="2" presStyleCnt="3"/>
      <dgm:spPr/>
    </dgm:pt>
  </dgm:ptLst>
  <dgm:cxnLst>
    <dgm:cxn modelId="{93115F03-4B41-41B2-B496-7FA473BA1339}" srcId="{916F0884-6BAB-4242-9543-874C71101924}" destId="{E10CEB27-45DA-4CE9-A033-7D19FE62D2CE}" srcOrd="0" destOrd="0" parTransId="{51090F52-E38C-489D-8479-A2F8A203B1C1}" sibTransId="{59E7B0DF-40E2-4984-A612-E703D33AC00B}"/>
    <dgm:cxn modelId="{6965AD0E-7540-44CA-AB87-EC792FF49CA7}" type="presOf" srcId="{2095CA70-2235-4BEE-A94C-FC6CAAD0ABD6}" destId="{AB3770CB-872E-432C-B767-A0975AB35A97}" srcOrd="1" destOrd="0" presId="urn:microsoft.com/office/officeart/2016/7/layout/VerticalDownArrowProcess"/>
    <dgm:cxn modelId="{C3F7B333-632A-4568-B956-18321BF0CCFC}" type="presOf" srcId="{00B217AE-3AFF-4B8E-861B-82A6996E9317}" destId="{85AB6A6A-76B3-459B-82F4-D1C4E9825406}" srcOrd="0" destOrd="0" presId="urn:microsoft.com/office/officeart/2016/7/layout/VerticalDownArrowProcess"/>
    <dgm:cxn modelId="{668BDB68-8D88-403C-808F-7818384075CB}" srcId="{00B217AE-3AFF-4B8E-861B-82A6996E9317}" destId="{FFFC6283-39F9-4442-BCE4-7D5A455AF74D}" srcOrd="0" destOrd="0" parTransId="{B95C2017-011B-4B87-A942-BCA76D88BD1F}" sibTransId="{BAC4FC90-4FF0-46B5-963D-4AE4A5022519}"/>
    <dgm:cxn modelId="{1C8FFA4D-1445-47F0-BDF7-063620B80290}" type="presOf" srcId="{CC063C21-CD58-42BB-B59C-F044300E5A3C}" destId="{B638A6B7-4605-4539-A62A-F3D764F5E5C0}" srcOrd="0" destOrd="0" presId="urn:microsoft.com/office/officeart/2016/7/layout/VerticalDownArrowProcess"/>
    <dgm:cxn modelId="{F9249272-FDA3-4A27-A49D-17146D5FFFC9}" type="presOf" srcId="{FFFC6283-39F9-4442-BCE4-7D5A455AF74D}" destId="{5007EBE7-46B1-4BC8-ADE9-67A389266B56}" srcOrd="0" destOrd="0" presId="urn:microsoft.com/office/officeart/2016/7/layout/VerticalDownArrowProcess"/>
    <dgm:cxn modelId="{CEFEDD56-96D0-4C77-A3F1-BDE3D7C058A5}" type="presOf" srcId="{E10CEB27-45DA-4CE9-A033-7D19FE62D2CE}" destId="{264C5E03-42E4-47D9-ADEA-85A99B4423EE}" srcOrd="0" destOrd="0" presId="urn:microsoft.com/office/officeart/2016/7/layout/VerticalDownArrowProcess"/>
    <dgm:cxn modelId="{62049757-17B8-4211-AEFF-974B423A1E9C}" type="presOf" srcId="{00B217AE-3AFF-4B8E-861B-82A6996E9317}" destId="{DECDE36A-67F0-402C-AFD6-9BDBEA219640}" srcOrd="1" destOrd="0" presId="urn:microsoft.com/office/officeart/2016/7/layout/VerticalDownArrowProcess"/>
    <dgm:cxn modelId="{DBF1D67F-12B2-4021-8E4D-28CCFC35F91F}" srcId="{CC063C21-CD58-42BB-B59C-F044300E5A3C}" destId="{00B217AE-3AFF-4B8E-861B-82A6996E9317}" srcOrd="0" destOrd="0" parTransId="{C90FCCCE-C67F-4E8D-AE64-B720B4D3EAA9}" sibTransId="{4A1FCDF4-8A83-4004-A83D-2F0BEF2CF671}"/>
    <dgm:cxn modelId="{C29E4384-33B1-466A-8EE8-C25E9C6E01AE}" type="presOf" srcId="{2095CA70-2235-4BEE-A94C-FC6CAAD0ABD6}" destId="{B0D62987-FBD1-4A8F-A3B6-638CCFC46CA7}" srcOrd="0" destOrd="0" presId="urn:microsoft.com/office/officeart/2016/7/layout/VerticalDownArrowProcess"/>
    <dgm:cxn modelId="{B584D98C-1343-4026-A19E-E44E23B60734}" srcId="{CC063C21-CD58-42BB-B59C-F044300E5A3C}" destId="{2095CA70-2235-4BEE-A94C-FC6CAAD0ABD6}" srcOrd="1" destOrd="0" parTransId="{46D3EA6E-A36B-4103-BBF8-A1F29CB4222E}" sibTransId="{5EFCC902-3B43-428D-A0B8-54B44329EE61}"/>
    <dgm:cxn modelId="{88F716A0-BBAF-4618-AC87-2D599671B348}" type="presOf" srcId="{B63E4052-7C8A-426A-89CE-C886F1644875}" destId="{566FEE43-5298-4105-9F4F-3F015A80BE1C}" srcOrd="0" destOrd="0" presId="urn:microsoft.com/office/officeart/2016/7/layout/VerticalDownArrowProcess"/>
    <dgm:cxn modelId="{51E4FDC1-5CB0-48F0-9218-58B66560AB5E}" srcId="{CC063C21-CD58-42BB-B59C-F044300E5A3C}" destId="{916F0884-6BAB-4242-9543-874C71101924}" srcOrd="2" destOrd="0" parTransId="{E0D3C333-762A-49A3-9447-7A4D272B6994}" sibTransId="{EBF67527-58B1-4B42-9DCC-64ABE39F4D6C}"/>
    <dgm:cxn modelId="{A4971DDF-975B-470D-8174-040792C41E69}" srcId="{2095CA70-2235-4BEE-A94C-FC6CAAD0ABD6}" destId="{B63E4052-7C8A-426A-89CE-C886F1644875}" srcOrd="0" destOrd="0" parTransId="{14355BFB-9DCF-44C3-83BF-87615E9E8768}" sibTransId="{6C1F7AFE-4F0C-45A5-8DD2-4EB7FCFB5480}"/>
    <dgm:cxn modelId="{D9109CE3-4C64-4AA3-86F4-526C0788293B}" type="presOf" srcId="{916F0884-6BAB-4242-9543-874C71101924}" destId="{EAB420A0-F1D2-43D5-A0B2-6D34D8E94644}" srcOrd="0" destOrd="0" presId="urn:microsoft.com/office/officeart/2016/7/layout/VerticalDownArrowProcess"/>
    <dgm:cxn modelId="{1C46649B-563C-490F-B390-E30B4CA27CDE}" type="presParOf" srcId="{B638A6B7-4605-4539-A62A-F3D764F5E5C0}" destId="{EAC9C08B-866A-433B-9F7E-5096BAB4295F}" srcOrd="0" destOrd="0" presId="urn:microsoft.com/office/officeart/2016/7/layout/VerticalDownArrowProcess"/>
    <dgm:cxn modelId="{DFBFA73F-D1C5-47C2-8006-18187B4A94B3}" type="presParOf" srcId="{EAC9C08B-866A-433B-9F7E-5096BAB4295F}" destId="{EAB420A0-F1D2-43D5-A0B2-6D34D8E94644}" srcOrd="0" destOrd="0" presId="urn:microsoft.com/office/officeart/2016/7/layout/VerticalDownArrowProcess"/>
    <dgm:cxn modelId="{8DC320BA-4009-4E67-B475-B8BA5B083E6D}" type="presParOf" srcId="{EAC9C08B-866A-433B-9F7E-5096BAB4295F}" destId="{264C5E03-42E4-47D9-ADEA-85A99B4423EE}" srcOrd="1" destOrd="0" presId="urn:microsoft.com/office/officeart/2016/7/layout/VerticalDownArrowProcess"/>
    <dgm:cxn modelId="{9735BE44-ACB2-4AF9-924A-CE38802E0617}" type="presParOf" srcId="{B638A6B7-4605-4539-A62A-F3D764F5E5C0}" destId="{5E2BE0AE-020E-4173-B600-44C81D513D98}" srcOrd="1" destOrd="0" presId="urn:microsoft.com/office/officeart/2016/7/layout/VerticalDownArrowProcess"/>
    <dgm:cxn modelId="{F2DBB50E-92CA-4246-B656-6233F813E368}" type="presParOf" srcId="{B638A6B7-4605-4539-A62A-F3D764F5E5C0}" destId="{B4E9E6D6-307C-4156-A8A4-9E6984F66D73}" srcOrd="2" destOrd="0" presId="urn:microsoft.com/office/officeart/2016/7/layout/VerticalDownArrowProcess"/>
    <dgm:cxn modelId="{E414F999-FAEA-4536-BD73-5269145A14B8}" type="presParOf" srcId="{B4E9E6D6-307C-4156-A8A4-9E6984F66D73}" destId="{B0D62987-FBD1-4A8F-A3B6-638CCFC46CA7}" srcOrd="0" destOrd="0" presId="urn:microsoft.com/office/officeart/2016/7/layout/VerticalDownArrowProcess"/>
    <dgm:cxn modelId="{16256EFF-2E0E-4924-BB5E-9418B2820CB5}" type="presParOf" srcId="{B4E9E6D6-307C-4156-A8A4-9E6984F66D73}" destId="{AB3770CB-872E-432C-B767-A0975AB35A97}" srcOrd="1" destOrd="0" presId="urn:microsoft.com/office/officeart/2016/7/layout/VerticalDownArrowProcess"/>
    <dgm:cxn modelId="{5F06C9BC-293B-49C2-A9DA-3B8A4368FA06}" type="presParOf" srcId="{B4E9E6D6-307C-4156-A8A4-9E6984F66D73}" destId="{566FEE43-5298-4105-9F4F-3F015A80BE1C}" srcOrd="2" destOrd="0" presId="urn:microsoft.com/office/officeart/2016/7/layout/VerticalDownArrowProcess"/>
    <dgm:cxn modelId="{88D0C9E6-0952-4F29-A13D-B8E02D4AC3BA}" type="presParOf" srcId="{B638A6B7-4605-4539-A62A-F3D764F5E5C0}" destId="{49917470-5E3E-4756-93E6-A35F57D3BDAC}" srcOrd="3" destOrd="0" presId="urn:microsoft.com/office/officeart/2016/7/layout/VerticalDownArrowProcess"/>
    <dgm:cxn modelId="{425A8F56-7930-4003-8AA3-ED11C3BFBACD}" type="presParOf" srcId="{B638A6B7-4605-4539-A62A-F3D764F5E5C0}" destId="{8DB066F1-4C6E-46C0-A975-310C727D043D}" srcOrd="4" destOrd="0" presId="urn:microsoft.com/office/officeart/2016/7/layout/VerticalDownArrowProcess"/>
    <dgm:cxn modelId="{623C43D5-E8B1-49F2-A5D5-1A331FD5BA02}" type="presParOf" srcId="{8DB066F1-4C6E-46C0-A975-310C727D043D}" destId="{85AB6A6A-76B3-459B-82F4-D1C4E9825406}" srcOrd="0" destOrd="0" presId="urn:microsoft.com/office/officeart/2016/7/layout/VerticalDownArrowProcess"/>
    <dgm:cxn modelId="{F8073289-FF25-4384-9524-D1D1F42D9B21}" type="presParOf" srcId="{8DB066F1-4C6E-46C0-A975-310C727D043D}" destId="{DECDE36A-67F0-402C-AFD6-9BDBEA219640}" srcOrd="1" destOrd="0" presId="urn:microsoft.com/office/officeart/2016/7/layout/VerticalDownArrowProcess"/>
    <dgm:cxn modelId="{3FC8E353-994C-4EC8-AEC6-74A4EAF58ACF}" type="presParOf" srcId="{8DB066F1-4C6E-46C0-A975-310C727D043D}" destId="{5007EBE7-46B1-4BC8-ADE9-67A389266B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420A0-F1D2-43D5-A0B2-6D34D8E94644}">
      <dsp:nvSpPr>
        <dsp:cNvPr id="0" name=""/>
        <dsp:cNvSpPr/>
      </dsp:nvSpPr>
      <dsp:spPr>
        <a:xfrm>
          <a:off x="0" y="2032686"/>
          <a:ext cx="1142999" cy="667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90" tIns="149352" rIns="8129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Offer</a:t>
          </a:r>
        </a:p>
      </dsp:txBody>
      <dsp:txXfrm>
        <a:off x="0" y="2032686"/>
        <a:ext cx="1142999" cy="667173"/>
      </dsp:txXfrm>
    </dsp:sp>
    <dsp:sp modelId="{264C5E03-42E4-47D9-ADEA-85A99B4423EE}">
      <dsp:nvSpPr>
        <dsp:cNvPr id="0" name=""/>
        <dsp:cNvSpPr/>
      </dsp:nvSpPr>
      <dsp:spPr>
        <a:xfrm>
          <a:off x="1142999" y="2032686"/>
          <a:ext cx="3428999" cy="6671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6" tIns="203200" rIns="6955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Offer localized incentives or discounts to boost engagement and transactions.</a:t>
          </a:r>
        </a:p>
      </dsp:txBody>
      <dsp:txXfrm>
        <a:off x="1142999" y="2032686"/>
        <a:ext cx="3428999" cy="667173"/>
      </dsp:txXfrm>
    </dsp:sp>
    <dsp:sp modelId="{AB3770CB-872E-432C-B767-A0975AB35A97}">
      <dsp:nvSpPr>
        <dsp:cNvPr id="0" name=""/>
        <dsp:cNvSpPr/>
      </dsp:nvSpPr>
      <dsp:spPr>
        <a:xfrm rot="10800000">
          <a:off x="0" y="1016581"/>
          <a:ext cx="1142999" cy="10261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90" tIns="149352" rIns="8129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Enhance</a:t>
          </a:r>
        </a:p>
      </dsp:txBody>
      <dsp:txXfrm rot="-10800000">
        <a:off x="0" y="1016581"/>
        <a:ext cx="1142999" cy="666972"/>
      </dsp:txXfrm>
    </dsp:sp>
    <dsp:sp modelId="{566FEE43-5298-4105-9F4F-3F015A80BE1C}">
      <dsp:nvSpPr>
        <dsp:cNvPr id="0" name=""/>
        <dsp:cNvSpPr/>
      </dsp:nvSpPr>
      <dsp:spPr>
        <a:xfrm>
          <a:off x="1142999" y="1016581"/>
          <a:ext cx="3428999" cy="666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6" tIns="203200" rIns="6955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 marketing and distribution channels in under-performing regions</a:t>
          </a:r>
        </a:p>
      </dsp:txBody>
      <dsp:txXfrm>
        <a:off x="1142999" y="1016581"/>
        <a:ext cx="3428999" cy="666972"/>
      </dsp:txXfrm>
    </dsp:sp>
    <dsp:sp modelId="{DECDE36A-67F0-402C-AFD6-9BDBEA219640}">
      <dsp:nvSpPr>
        <dsp:cNvPr id="0" name=""/>
        <dsp:cNvSpPr/>
      </dsp:nvSpPr>
      <dsp:spPr>
        <a:xfrm rot="10800000">
          <a:off x="0" y="477"/>
          <a:ext cx="1142999" cy="102611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90" tIns="149352" rIns="8129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Conduct</a:t>
          </a:r>
        </a:p>
      </dsp:txBody>
      <dsp:txXfrm rot="-10800000">
        <a:off x="0" y="477"/>
        <a:ext cx="1142999" cy="666972"/>
      </dsp:txXfrm>
    </dsp:sp>
    <dsp:sp modelId="{5007EBE7-46B1-4BC8-ADE9-67A389266B56}">
      <dsp:nvSpPr>
        <dsp:cNvPr id="0" name=""/>
        <dsp:cNvSpPr/>
      </dsp:nvSpPr>
      <dsp:spPr>
        <a:xfrm>
          <a:off x="1142999" y="477"/>
          <a:ext cx="3428999" cy="666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6" tIns="203200" rIns="6955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Recommendation: Conduct a market analysis to identify barriers to sales in low-performing countries.</a:t>
          </a:r>
        </a:p>
      </dsp:txBody>
      <dsp:txXfrm>
        <a:off x="1142999" y="477"/>
        <a:ext cx="3428999" cy="66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7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0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BCB988-02A7-461E-A951-587129B402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57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3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4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0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9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3178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985-8AA3-47E6-8D3E-44B1D7EF1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29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1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72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0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7692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D102F1-DE5A-4BD3-85B3-589D54AD3E05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76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18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89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812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36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923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F25-8E8E-46AD-B006-EA1008C8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48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80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55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92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1586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8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BB0-B755-4E22-85EB-D325A5F44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50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4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2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102CAD-BE46-48C1-9DC1-3306AFB7B6AD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4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23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7B423-820A-4E7D-8F7D-85E51E2A6986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6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55166" y="828096"/>
            <a:ext cx="3132288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indent="0" defTabSz="914400">
              <a:tabLst>
                <a:tab pos="0" algn="l"/>
              </a:tabLst>
            </a:pPr>
            <a:r>
              <a:rPr lang="en-US" sz="2900" strike="noStrike" spc="-1" dirty="0"/>
              <a:t>Insights Report: Order, Customer, and Sales Analysis</a:t>
            </a: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89462" y="3531204"/>
            <a:ext cx="3128610" cy="1610643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tabLst>
                <a:tab pos="0" algn="l"/>
              </a:tabLst>
            </a:pPr>
            <a:r>
              <a:rPr lang="en-US" sz="1800" strike="noStrike" spc="-1" dirty="0">
                <a:latin typeface="+mn-lt"/>
                <a:ea typeface="+mn-ea"/>
                <a:cs typeface="+mn-cs"/>
              </a:rPr>
              <a:t>A data-driven approach to </a:t>
            </a:r>
            <a:r>
              <a:rPr lang="en-US" sz="1800" strike="noStrike" spc="-1" dirty="0" err="1">
                <a:latin typeface="+mn-lt"/>
                <a:ea typeface="+mn-ea"/>
                <a:cs typeface="+mn-cs"/>
              </a:rPr>
              <a:t>analysing</a:t>
            </a:r>
            <a:r>
              <a:rPr lang="en-US" sz="1800" strike="noStrike" spc="-1" dirty="0">
                <a:latin typeface="+mn-lt"/>
                <a:ea typeface="+mn-ea"/>
                <a:cs typeface="+mn-cs"/>
              </a:rPr>
              <a:t> sales trends and customer </a:t>
            </a:r>
            <a:r>
              <a:rPr lang="en-US" sz="1800" strike="noStrike" spc="-1" dirty="0" err="1">
                <a:latin typeface="+mn-lt"/>
                <a:ea typeface="+mn-ea"/>
                <a:cs typeface="+mn-cs"/>
              </a:rPr>
              <a:t>behaviour</a:t>
            </a:r>
            <a:endParaRPr lang="en-US" sz="1800" strike="noStrike" spc="-1" dirty="0">
              <a:latin typeface="+mn-lt"/>
              <a:ea typeface="+mn-ea"/>
              <a:cs typeface="+mn-cs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0" name="Graphic 129" descr="Upward trend">
            <a:extLst>
              <a:ext uri="{FF2B5EF4-FFF2-40B4-BE49-F238E27FC236}">
                <a16:creationId xmlns:a16="http://schemas.microsoft.com/office/drawing/2014/main" id="{1AB08343-BA76-3CA0-1471-12CCCD46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252" y="918426"/>
            <a:ext cx="3720331" cy="37203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aceHolder 1"/>
          <p:cNvSpPr>
            <a:spLocks noGrp="1"/>
          </p:cNvSpPr>
          <p:nvPr>
            <p:ph type="title" idx="4294967295"/>
          </p:nvPr>
        </p:nvSpPr>
        <p:spPr>
          <a:xfrm>
            <a:off x="633357" y="1600199"/>
            <a:ext cx="265444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defTabSz="914400">
              <a:tabLst>
                <a:tab pos="0" algn="l"/>
              </a:tabLst>
            </a:pPr>
            <a:r>
              <a:rPr lang="en-US" b="0" i="0" strike="noStrike" kern="1200" cap="all" spc="-1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laceHolder 2"/>
          <p:cNvSpPr>
            <a:spLocks noGrp="1"/>
          </p:cNvSpPr>
          <p:nvPr>
            <p:ph idx="4294967295"/>
          </p:nvPr>
        </p:nvSpPr>
        <p:spPr>
          <a:xfrm>
            <a:off x="3693638" y="1600199"/>
            <a:ext cx="4597502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3080" defTabSz="914400">
              <a:spcBef>
                <a:spcPts val="641"/>
              </a:spcBef>
            </a:pPr>
            <a:r>
              <a:rPr lang="en-US" sz="2400" b="0" strike="noStrike" spc="-1" dirty="0"/>
              <a:t>This document provides key insights into customer transactions, product purchases, and shipping performance based on structured data. The insights help in optimizing logistics, inventory, and marketing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 idx="4294967295"/>
          </p:nvPr>
        </p:nvSpPr>
        <p:spPr>
          <a:xfrm>
            <a:off x="285136" y="21384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Total Amount Spent per Country for Pending Deliveries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idx="4294967295"/>
          </p:nvPr>
        </p:nvSpPr>
        <p:spPr>
          <a:xfrm>
            <a:off x="100012" y="1690893"/>
            <a:ext cx="4014788" cy="21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total amount spent for pending deliveries varies significantly across countries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idx="4294967295"/>
          </p:nvPr>
        </p:nvSpPr>
        <p:spPr>
          <a:xfrm>
            <a:off x="100012" y="3973830"/>
            <a:ext cx="8232775" cy="1606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1" strike="noStrike" spc="-1" dirty="0">
                <a:solidFill>
                  <a:srgbClr val="000000"/>
                </a:solidFill>
                <a:latin typeface="Calibri"/>
              </a:rPr>
              <a:t>Recommendation</a:t>
            </a:r>
            <a:r>
              <a:rPr lang="en-US" sz="3000" b="0" strike="noStrike" spc="-1" dirty="0">
                <a:solidFill>
                  <a:srgbClr val="000000"/>
                </a:solidFill>
                <a:latin typeface="Calibri"/>
              </a:rPr>
              <a:t>: Optimize logistics and prioritize high-value pending deliveries to improve customer satisfaction and revenue recognition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4572000" y="1889334"/>
            <a:ext cx="4015440" cy="161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7"/>
            <a:ext cx="9055510" cy="12296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Customer-wise Transactions, Quantity Sold, and Amount Spent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idx="4294967295"/>
          </p:nvPr>
        </p:nvSpPr>
        <p:spPr>
          <a:xfrm>
            <a:off x="4465638" y="4140200"/>
            <a:ext cx="4678362" cy="18002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1" strike="noStrike" spc="-1">
                <a:solidFill>
                  <a:srgbClr val="000000"/>
                </a:solidFill>
                <a:latin typeface="Calibri"/>
              </a:rPr>
              <a:t>Recommendation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: Create personalized marketing campaigns and loyalty programs for top-spending customers.</a:t>
            </a:r>
            <a:endParaRPr lang="en-IN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900000" y="1768156"/>
            <a:ext cx="6839640" cy="2057040"/>
          </a:xfrm>
          <a:prstGeom prst="rect">
            <a:avLst/>
          </a:prstGeom>
          <a:ln w="0">
            <a:noFill/>
          </a:ln>
        </p:spPr>
      </p:pic>
      <p:sp>
        <p:nvSpPr>
          <p:cNvPr id="136" name="Content Placeholder 1"/>
          <p:cNvSpPr/>
          <p:nvPr/>
        </p:nvSpPr>
        <p:spPr>
          <a:xfrm>
            <a:off x="360000" y="4140000"/>
            <a:ext cx="3779640" cy="19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Customers with a higher number of transactions are more likely to be repeat buyers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Maximum Purchased Product for Each Country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idx="4294967295"/>
          </p:nvPr>
        </p:nvSpPr>
        <p:spPr>
          <a:xfrm>
            <a:off x="98323" y="3828156"/>
            <a:ext cx="3835400" cy="21574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Certain products are more popular in specific countries, indicating regional preferences.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idx="4294967295"/>
          </p:nvPr>
        </p:nvSpPr>
        <p:spPr>
          <a:xfrm>
            <a:off x="4379554" y="3818556"/>
            <a:ext cx="4528472" cy="20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1" strike="noStrike" spc="-1" dirty="0">
                <a:solidFill>
                  <a:srgbClr val="000000"/>
                </a:solidFill>
                <a:latin typeface="Calibri"/>
              </a:rPr>
              <a:t>Recommendation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: Optimize stock levels based on region-specific demand, ensuring product availability.</a:t>
            </a:r>
            <a:endParaRPr lang="en-IN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Localize product promotions to align with market demand.</a:t>
            </a:r>
            <a:endParaRPr lang="en-IN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1548000" y="1609857"/>
            <a:ext cx="6119640" cy="202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Most Purchased Product by Age Category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idx="4294967295"/>
          </p:nvPr>
        </p:nvSpPr>
        <p:spPr>
          <a:xfrm>
            <a:off x="-52284" y="3896391"/>
            <a:ext cx="4240825" cy="24288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Customers under 30 years tend to purchase Keyboards more frequently than those aged 30 and above.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Customers above 30 years have purchased more Mouse-pads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144360" y="1617120"/>
            <a:ext cx="4419360" cy="2162520"/>
          </a:xfrm>
          <a:prstGeom prst="rect">
            <a:avLst/>
          </a:prstGeom>
          <a:ln w="0">
            <a:noFill/>
          </a:ln>
        </p:spPr>
      </p:pic>
      <p:sp>
        <p:nvSpPr>
          <p:cNvPr id="144" name="Content Placeholder 3"/>
          <p:cNvSpPr/>
          <p:nvPr/>
        </p:nvSpPr>
        <p:spPr>
          <a:xfrm>
            <a:off x="3996000" y="3896391"/>
            <a:ext cx="5003640" cy="235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1" strike="noStrike" spc="-1" dirty="0">
                <a:solidFill>
                  <a:srgbClr val="000000"/>
                </a:solidFill>
                <a:latin typeface="Calibri"/>
              </a:rPr>
              <a:t>Recommendation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:  Implement </a:t>
            </a:r>
            <a:r>
              <a:rPr lang="en-US" sz="2100" b="1" strike="noStrike" spc="-1" dirty="0">
                <a:solidFill>
                  <a:srgbClr val="000000"/>
                </a:solidFill>
                <a:latin typeface="Calibri"/>
              </a:rPr>
              <a:t>age-specific promotions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, such as </a:t>
            </a:r>
            <a:r>
              <a:rPr lang="en-US" sz="2100" b="1" strike="noStrike" spc="-1" dirty="0">
                <a:solidFill>
                  <a:srgbClr val="000000"/>
                </a:solidFill>
                <a:latin typeface="Calibri"/>
              </a:rPr>
              <a:t>student discounts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on Keyboards and ergonomic accessories for older demographics</a:t>
            </a:r>
            <a:endParaRPr lang="en-IN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1" strike="noStrike" spc="-1" dirty="0">
                <a:solidFill>
                  <a:srgbClr val="000000"/>
                </a:solidFill>
                <a:latin typeface="Calibri"/>
              </a:rPr>
              <a:t>Leverage targeted ads on platforms where each demographic is most active</a:t>
            </a:r>
            <a:endParaRPr lang="en-IN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4781344" y="1620000"/>
            <a:ext cx="4218296" cy="216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421200" y="84843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Country with Minimum Transactions and Sales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-39328" y="3316035"/>
            <a:ext cx="4572000" cy="27003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Insight:</a:t>
            </a:r>
            <a:endParaRPr lang="en-IN" sz="21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Some countries exhibit significantly lower transaction volumes and sales.</a:t>
            </a:r>
            <a:endParaRPr lang="en-IN" sz="21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Potential factors include regional demand, marketing reach, or logistics challenges.</a:t>
            </a:r>
            <a:endParaRPr lang="en-IN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5482315" y="1647969"/>
            <a:ext cx="2855439" cy="104607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/>
        </p:blipFill>
        <p:spPr>
          <a:xfrm>
            <a:off x="150506" y="1317276"/>
            <a:ext cx="4745960" cy="179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2" name="PlaceHolder 4">
            <a:extLst>
              <a:ext uri="{FF2B5EF4-FFF2-40B4-BE49-F238E27FC236}">
                <a16:creationId xmlns:a16="http://schemas.microsoft.com/office/drawing/2014/main" id="{0EDE4851-4E1D-A647-A730-C98726056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633022"/>
              </p:ext>
            </p:extLst>
          </p:nvPr>
        </p:nvGraphicFramePr>
        <p:xfrm>
          <a:off x="4552129" y="3213538"/>
          <a:ext cx="4571999" cy="270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aceHolder 1"/>
          <p:cNvSpPr>
            <a:spLocks noGrp="1"/>
          </p:cNvSpPr>
          <p:nvPr>
            <p:ph type="title" idx="4294967295"/>
          </p:nvPr>
        </p:nvSpPr>
        <p:spPr>
          <a:xfrm>
            <a:off x="314632" y="977029"/>
            <a:ext cx="2847413" cy="523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 defTabSz="914400">
              <a:tabLst>
                <a:tab pos="0" algn="l"/>
              </a:tabLst>
            </a:pPr>
            <a:r>
              <a:rPr lang="en-US" b="0" i="0" strike="noStrike" kern="1200" cap="all" spc="-1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Conclusion &amp; Next Steps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494" y="0"/>
            <a:ext cx="5653506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340" y="0"/>
            <a:ext cx="12344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aceHolder 2"/>
          <p:cNvSpPr>
            <a:spLocks noGrp="1"/>
          </p:cNvSpPr>
          <p:nvPr>
            <p:ph idx="4294967295"/>
          </p:nvPr>
        </p:nvSpPr>
        <p:spPr>
          <a:xfrm>
            <a:off x="4343965" y="977029"/>
            <a:ext cx="4071592" cy="523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3080" defTabSz="914400">
              <a:spcBef>
                <a:spcPts val="641"/>
              </a:spcBef>
            </a:pPr>
            <a:r>
              <a:rPr lang="en-US" sz="2800" b="0" strike="noStrike" spc="-1" dirty="0">
                <a:solidFill>
                  <a:schemeClr val="bg1"/>
                </a:solidFill>
              </a:rPr>
              <a:t>By leveraging these insights, the organization can optimize supply chain management, refine marketing strategies, and enhance customer experience to drive revenue growth and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E0730-90FD-7D98-FC4C-EA5B042609D2}"/>
              </a:ext>
            </a:extLst>
          </p:cNvPr>
          <p:cNvSpPr txBox="1"/>
          <p:nvPr/>
        </p:nvSpPr>
        <p:spPr>
          <a:xfrm>
            <a:off x="147484" y="1474969"/>
            <a:ext cx="2464931" cy="186876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357B085-F9D1-CC71-2E50-88AADDD85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788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329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Gallery</vt:lpstr>
      <vt:lpstr>1_Gallery</vt:lpstr>
      <vt:lpstr>2_Gallery</vt:lpstr>
      <vt:lpstr>Insights Report: Order, Customer, and Sales Analysis</vt:lpstr>
      <vt:lpstr>Overview</vt:lpstr>
      <vt:lpstr>Total Amount Spent per Country for Pending Deliveries</vt:lpstr>
      <vt:lpstr>Customer-wise Transactions, Quantity Sold, and Amount Spent</vt:lpstr>
      <vt:lpstr>Maximum Purchased Product for Each Country</vt:lpstr>
      <vt:lpstr>Most Purchased Product by Age Category</vt:lpstr>
      <vt:lpstr>Country with Minimum Transactions and Sales</vt:lpstr>
      <vt:lpstr>Conclusion &amp;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Yogesh Kodgire</cp:lastModifiedBy>
  <cp:revision>4</cp:revision>
  <dcterms:created xsi:type="dcterms:W3CDTF">2013-01-27T09:14:16Z</dcterms:created>
  <dcterms:modified xsi:type="dcterms:W3CDTF">2025-02-20T05:42:09Z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