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64" r:id="rId5"/>
    <p:sldId id="277" r:id="rId6"/>
    <p:sldId id="275" r:id="rId7"/>
    <p:sldId id="274" r:id="rId8"/>
    <p:sldId id="279" r:id="rId9"/>
    <p:sldId id="276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5FAD1-0373-4C90-9CC0-A0AC6A165A10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D0DF2-BBD1-4C82-9400-8660A21C6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130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446A-FCDA-4010-A130-5368175D9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2F67E-1144-42C5-886A-225147998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19217-56F2-4EA1-B7B4-752B8714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94CD-1652-4F7F-80E7-CB1BC1750D8A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4735E-E582-4648-9C1B-56B947B44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10702-9465-422F-8B0A-3B207E38D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0A5C-F2A5-4CED-8704-48811FFC5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10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DF4AD-CDFA-469C-AF0D-3B3933E8E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89FE1-1C1F-4AE3-8EF4-9D182FE8C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49F58-E968-4346-BADB-E9B920E7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94CD-1652-4F7F-80E7-CB1BC1750D8A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FC7EC-9494-4CCB-BEA5-9994D4505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DFAD2-6DFB-481B-86F6-3FBE08B8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0A5C-F2A5-4CED-8704-48811FFC5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73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92AC18-D677-4A92-9C9B-F16FE6136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98D18-D389-4B43-86BA-4F922A2BE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7C4E9-41F1-4373-8E5A-E2E0CDFF2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94CD-1652-4F7F-80E7-CB1BC1750D8A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87E94-BCC5-4F82-A672-54A0B544B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5D06A-E356-4213-ADA3-28D01194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0A5C-F2A5-4CED-8704-48811FFC5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935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5CE9-944D-4155-A000-32AC83BB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95847-A996-49EF-B535-C6DBA6789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DD861-6287-438D-8621-2C33DD974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94CD-1652-4F7F-80E7-CB1BC1750D8A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4E8DB-EE74-475C-9ED2-0294A5FF4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FB5A3-D120-4750-85B5-27350547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0A5C-F2A5-4CED-8704-48811FFC5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2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8D8B-CB08-443B-9D09-A5B362BAC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D975A-C6BE-4E1D-8122-9B5F386AE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830DB-11A9-4C87-8D0D-7D9B20BF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94CD-1652-4F7F-80E7-CB1BC1750D8A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84A75-F6A9-4B63-AAC5-1E5EE915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92C7F-710A-4144-9545-23E8884EE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0A5C-F2A5-4CED-8704-48811FFC5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53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6EA3-FCC1-4ECE-AA00-C6FA8314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CF252-0621-42B1-9F06-E7A4637D8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275A0-7201-4047-9ACD-FF444E6B9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8F316-3EEF-494A-A75F-2BF529380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94CD-1652-4F7F-80E7-CB1BC1750D8A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12218-EB9F-4932-BEE0-DFEB426E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AABF5-7BEA-450C-8CD0-8DFCAB1D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0A5C-F2A5-4CED-8704-48811FFC5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015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BBD7-28C1-4D7B-BCC6-F67793293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E1945-5ECF-4CBF-8FA4-2BCED6F33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7819D-3577-475E-8B0E-EAD73B036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AADDDB-9B05-47AC-A03A-B6EAD614C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4F72F2-BA76-4D21-90C0-91DF49806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2731FD-12C2-4D0E-BDB9-F95BABA24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94CD-1652-4F7F-80E7-CB1BC1750D8A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CB2D5C-80AE-4A1B-B38B-3501F922A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B235DB-8C33-4005-99F2-A64C4A1A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0A5C-F2A5-4CED-8704-48811FFC5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80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DD0E-0647-45C2-8908-66CC4B64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0E5D12-5A44-4507-A6A2-316F8396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94CD-1652-4F7F-80E7-CB1BC1750D8A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1B5C7-0973-4712-BF97-B211A0BA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61BF09-2D57-43B8-A11D-BE6F4945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0A5C-F2A5-4CED-8704-48811FFC5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481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52D184-4027-41C4-9EB1-62929193C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94CD-1652-4F7F-80E7-CB1BC1750D8A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5C394C-96F6-4537-A84A-ED2116456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2BA3F-25B9-4922-B89F-2FD0D63D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0A5C-F2A5-4CED-8704-48811FFC5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36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DF3B-7177-454E-AA8E-CD0CFB881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6A2D9-72CC-48EF-A697-1B3FADD54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68DD8-0F6D-4477-8529-D5C75FF98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909BC-74E1-4F50-AD79-E7E5E847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94CD-1652-4F7F-80E7-CB1BC1750D8A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762CF-404F-4DFB-A689-3E76A5D30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96260-75C5-4800-9618-571AC4AA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0A5C-F2A5-4CED-8704-48811FFC5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94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FF18-E413-4C13-8232-DEA6BCEB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DF2105-D0DC-4F85-92D9-933C07E05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D9746-4537-472A-87F0-B402133F5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15C2B-DD44-43AE-853D-5E6B54D62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94CD-1652-4F7F-80E7-CB1BC1750D8A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46C3E-DBD7-40CC-BC87-0B3B76FEA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BF976-E6F1-4FF3-AB79-3728CB93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0A5C-F2A5-4CED-8704-48811FFC5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25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21E29-7689-4EEF-ABE2-3B81C8F0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E55DD-FC6B-4D75-8B95-46FB3CCCF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72DCC-CFDA-44F0-9B76-A73F009C7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794CD-1652-4F7F-80E7-CB1BC1750D8A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F8DC4-7525-42A6-90A9-568C2A6E4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75584-996D-47FA-86F1-21FC84ABD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70A5C-F2A5-4CED-8704-48811FFC5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32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18C41DBD-B9CF-4576-97E6-E52D3B35C243}"/>
              </a:ext>
            </a:extLst>
          </p:cNvPr>
          <p:cNvSpPr txBox="1">
            <a:spLocks/>
          </p:cNvSpPr>
          <p:nvPr/>
        </p:nvSpPr>
        <p:spPr>
          <a:xfrm>
            <a:off x="698310" y="928047"/>
            <a:ext cx="10795380" cy="4476465"/>
          </a:xfrm>
          <a:prstGeom prst="rect">
            <a:avLst/>
          </a:prstGeom>
          <a:ln w="12700" cap="flat" cmpd="sng" algn="ctr">
            <a:solidFill>
              <a:schemeClr val="accent4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br>
              <a:rPr lang="en-US" altLang="en-US" dirty="0">
                <a:solidFill>
                  <a:schemeClr val="accent4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</a:br>
            <a:br>
              <a:rPr lang="en-US" altLang="en-US" dirty="0">
                <a:solidFill>
                  <a:schemeClr val="accent4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</a:br>
            <a:br>
              <a:rPr lang="en-US" altLang="en-US" dirty="0">
                <a:solidFill>
                  <a:schemeClr val="accent4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</a:br>
            <a:br>
              <a:rPr lang="en-US" altLang="en-US" dirty="0">
                <a:solidFill>
                  <a:schemeClr val="accent4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</a:br>
            <a:br>
              <a:rPr lang="en-US" altLang="en-US" dirty="0">
                <a:solidFill>
                  <a:schemeClr val="accent4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</a:br>
            <a:br>
              <a:rPr lang="en-US" altLang="en-US" dirty="0">
                <a:solidFill>
                  <a:schemeClr val="accent4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</a:br>
            <a:br>
              <a:rPr lang="en-US" altLang="en-US" dirty="0">
                <a:solidFill>
                  <a:schemeClr val="accent4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altLang="en-US" sz="8700" dirty="0">
                <a:solidFill>
                  <a:schemeClr val="accent4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Impact of managing product categories for profitability</a:t>
            </a:r>
            <a:br>
              <a:rPr lang="en-US" altLang="en-US" sz="2400" dirty="0">
                <a:solidFill>
                  <a:schemeClr val="accent4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</a:br>
            <a:br>
              <a:rPr lang="en-US" altLang="en-US" sz="2400" dirty="0">
                <a:solidFill>
                  <a:schemeClr val="accent4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altLang="en-US" sz="2400" dirty="0">
              <a:solidFill>
                <a:schemeClr val="accent4">
                  <a:lumMod val="75000"/>
                </a:schemeClr>
              </a:solidFill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altLang="en-US" dirty="0">
              <a:solidFill>
                <a:schemeClr val="accent4">
                  <a:lumMod val="75000"/>
                </a:schemeClr>
              </a:solidFill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altLang="en-US" sz="4400" dirty="0">
                <a:solidFill>
                  <a:schemeClr val="accent4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Presented by: </a:t>
            </a:r>
            <a:r>
              <a:rPr lang="en-US" altLang="en-US" sz="4400" b="1" dirty="0">
                <a:solidFill>
                  <a:schemeClr val="accent4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Yogesh Krishna</a:t>
            </a:r>
            <a:br>
              <a:rPr lang="en-US" altLang="en-US" dirty="0">
                <a:solidFill>
                  <a:schemeClr val="accent4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</a:br>
            <a:br>
              <a:rPr lang="en-US" altLang="en-US" dirty="0">
                <a:solidFill>
                  <a:schemeClr val="accent4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</a:br>
            <a:br>
              <a:rPr lang="en-US" altLang="en-US" dirty="0">
                <a:solidFill>
                  <a:schemeClr val="accent4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</a:br>
            <a:br>
              <a:rPr lang="en-US" altLang="en-US" dirty="0">
                <a:solidFill>
                  <a:schemeClr val="accent4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altLang="en-US" dirty="0">
                <a:solidFill>
                  <a:schemeClr val="accent4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   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060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">
            <a:extLst>
              <a:ext uri="{FF2B5EF4-FFF2-40B4-BE49-F238E27FC236}">
                <a16:creationId xmlns:a16="http://schemas.microsoft.com/office/drawing/2014/main" id="{60980EB8-3800-4287-B8A9-569189168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0634259" cy="8989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prstClr val="black"/>
                </a:solidFill>
                <a:ea typeface="Lato Semibold" panose="020F0502020204030203" pitchFamily="34" charset="0"/>
                <a:cs typeface="Lato Semibold" panose="020F0502020204030203" pitchFamily="34" charset="0"/>
              </a:rPr>
              <a:t>      Appendix - Data Sources: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2C32E8-732F-466B-B1CD-68EA5E3EBE54}"/>
              </a:ext>
            </a:extLst>
          </p:cNvPr>
          <p:cNvSpPr/>
          <p:nvPr/>
        </p:nvSpPr>
        <p:spPr>
          <a:xfrm>
            <a:off x="504967" y="898982"/>
            <a:ext cx="10819525" cy="2857092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Here is a snapshot of our data dictionary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Orders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details such as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order id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ord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er status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price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shipping charges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etc.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Customer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details such as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customer id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  <a:r>
              <a:rPr lang="en-IN" dirty="0"/>
              <a:t>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customer city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and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customer state</a:t>
            </a:r>
            <a:r>
              <a:rPr lang="en-IN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r>
              <a:rPr lang="en-IN" dirty="0"/>
              <a:t> 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Product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attributes such as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product id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product category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name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  <a:r>
              <a:rPr lang="en-IN" dirty="0"/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product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</a:rPr>
              <a:t> dimensions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team used the following data sources: 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OList retail dataset containing order-related information.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data is for the years 2016 to 2018.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77100">
              <a:spcBef>
                <a:spcPts val="400"/>
              </a:spcBef>
              <a:spcAft>
                <a:spcPts val="400"/>
              </a:spcAft>
              <a:buClr>
                <a:srgbClr val="0070C0"/>
              </a:buClr>
            </a:pPr>
            <a:endParaRPr lang="en-US" sz="1800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5313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">
            <a:extLst>
              <a:ext uri="{FF2B5EF4-FFF2-40B4-BE49-F238E27FC236}">
                <a16:creationId xmlns:a16="http://schemas.microsoft.com/office/drawing/2014/main" id="{CCD1787B-86CC-4568-BBE1-AB3A4E98E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0"/>
            <a:ext cx="10634258" cy="8989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prstClr val="black"/>
                </a:solidFill>
                <a:ea typeface="Lato Semibold" panose="020F0502020204030203" pitchFamily="34" charset="0"/>
                <a:cs typeface="Lato Semibold" panose="020F0502020204030203" pitchFamily="34" charset="0"/>
              </a:rPr>
              <a:t>      Appendix - Data Methodology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2FBF35-9EA2-426F-B70F-AAC6E043F1C8}"/>
              </a:ext>
            </a:extLst>
          </p:cNvPr>
          <p:cNvSpPr/>
          <p:nvPr/>
        </p:nvSpPr>
        <p:spPr>
          <a:xfrm>
            <a:off x="477672" y="898983"/>
            <a:ext cx="10987497" cy="3124378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conducted a thorough analysis of the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OList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retail data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The process included: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Cleaning and transforming the data set using the Python Libraries (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Pandas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Numpy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in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Jupyter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Notebook.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Exploratory data analysis using the Python Libraries (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MatplotLib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Seaborn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in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Jupyter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Notebook.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Python </a:t>
            </a:r>
            <a:r>
              <a:rPr lang="en-US" b="1" dirty="0" err="1">
                <a:solidFill>
                  <a:schemeClr val="tx1"/>
                </a:solidFill>
              </a:rPr>
              <a:t>Jupyter</a:t>
            </a:r>
            <a:r>
              <a:rPr lang="en-US" b="1" dirty="0">
                <a:solidFill>
                  <a:schemeClr val="tx1"/>
                </a:solidFill>
              </a:rPr>
              <a:t> Notebook PDF file (attached below)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with</a:t>
            </a:r>
            <a:r>
              <a:rPr lang="en-US" sz="1800" dirty="0">
                <a:solidFill>
                  <a:schemeClr val="tx1"/>
                </a:solidFill>
              </a:rPr>
              <a:t> a detailed </a:t>
            </a:r>
            <a:r>
              <a:rPr lang="en-US" sz="1800" b="1" dirty="0">
                <a:solidFill>
                  <a:schemeClr val="tx1"/>
                </a:solidFill>
              </a:rPr>
              <a:t>Data Cleaning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b="1" dirty="0">
                <a:solidFill>
                  <a:schemeClr val="tx1"/>
                </a:solidFill>
              </a:rPr>
              <a:t> EDA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chemeClr val="tx1"/>
                </a:solidFill>
              </a:rPr>
              <a:t>Market Basket Analysis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process.</a:t>
            </a:r>
          </a:p>
          <a:p>
            <a:pPr marL="377100">
              <a:spcBef>
                <a:spcPts val="40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</a:pPr>
            <a:endParaRPr 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98DBB8A-4469-4E28-AAA6-E709037345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164370"/>
              </p:ext>
            </p:extLst>
          </p:nvPr>
        </p:nvGraphicFramePr>
        <p:xfrm>
          <a:off x="3302799" y="2910508"/>
          <a:ext cx="4028661" cy="1036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" name="Packager Shell Object" showAsIcon="1" r:id="rId3" imgW="1994400" imgH="491040" progId="Package">
                  <p:embed/>
                </p:oleObj>
              </mc:Choice>
              <mc:Fallback>
                <p:oleObj name="Packager Shell Object" showAsIcon="1" r:id="rId3" imgW="1994400" imgH="491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2799" y="2910508"/>
                        <a:ext cx="4028661" cy="10369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4848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">
            <a:extLst>
              <a:ext uri="{FF2B5EF4-FFF2-40B4-BE49-F238E27FC236}">
                <a16:creationId xmlns:a16="http://schemas.microsoft.com/office/drawing/2014/main" id="{A6833A5F-F886-4487-A2EA-84B47A5E2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0634259" cy="8989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prstClr val="black"/>
                </a:solidFill>
                <a:ea typeface="Lato Semibold" panose="020F0502020204030203" pitchFamily="34" charset="0"/>
                <a:cs typeface="Lato Semibold" panose="020F0502020204030203" pitchFamily="34" charset="0"/>
              </a:rPr>
              <a:t>      Appendix - Data Assumptions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8258D8-7A10-4D2A-8F9C-494481FF4CB2}"/>
              </a:ext>
            </a:extLst>
          </p:cNvPr>
          <p:cNvSpPr/>
          <p:nvPr/>
        </p:nvSpPr>
        <p:spPr>
          <a:xfrm>
            <a:off x="464024" y="1023582"/>
            <a:ext cx="10634259" cy="1438263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662850" indent="-28575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We assumed the data provided was achieving the desired revenue more or less.</a:t>
            </a:r>
          </a:p>
          <a:p>
            <a:pPr marL="662850" indent="-285750">
              <a:spcBef>
                <a:spcPts val="40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We assumed the company does not want to expand to new warehouses/facilities.</a:t>
            </a:r>
          </a:p>
          <a:p>
            <a:pPr marL="662850" indent="-285750">
              <a:spcBef>
                <a:spcPts val="40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The company’s strategies are decided considering there’s a constant growth in sales.</a:t>
            </a:r>
          </a:p>
          <a:p>
            <a:pPr marL="377100">
              <a:spcBef>
                <a:spcPts val="40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</a:pPr>
            <a:endParaRPr lang="en-US" sz="1800" dirty="0">
              <a:solidFill>
                <a:schemeClr val="tx1"/>
              </a:solidFill>
            </a:endParaRPr>
          </a:p>
          <a:p>
            <a:pPr marL="377100">
              <a:spcBef>
                <a:spcPts val="40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77100">
              <a:spcBef>
                <a:spcPts val="40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</a:pP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377100">
              <a:spcBef>
                <a:spcPts val="40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77100">
              <a:spcBef>
                <a:spcPts val="40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</a:pPr>
            <a:r>
              <a:rPr lang="en-US" b="0" i="0" dirty="0">
                <a:solidFill>
                  <a:srgbClr val="222222"/>
                </a:solidFill>
                <a:effectLst/>
              </a:rPr>
              <a:t>                 </a:t>
            </a:r>
          </a:p>
          <a:p>
            <a:pPr marL="377100">
              <a:spcBef>
                <a:spcPts val="40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</a:pPr>
            <a:r>
              <a:rPr lang="en-US" b="0" i="0" dirty="0">
                <a:solidFill>
                  <a:srgbClr val="222222"/>
                </a:solidFill>
                <a:effectLst/>
              </a:rPr>
              <a:t>                      </a:t>
            </a:r>
            <a:r>
              <a:rPr lang="en-US" b="1" dirty="0">
                <a:solidFill>
                  <a:srgbClr val="222222"/>
                </a:solidFill>
                <a:effectLst/>
              </a:rPr>
              <a:t>“Knowledge is power in business, and data is the fuel that creates this power“</a:t>
            </a:r>
          </a:p>
          <a:p>
            <a:pPr marL="377100">
              <a:spcBef>
                <a:spcPts val="40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</a:pPr>
            <a:r>
              <a:rPr lang="en-US" dirty="0">
                <a:solidFill>
                  <a:srgbClr val="222222"/>
                </a:solidFill>
              </a:rPr>
              <a:t>                                                                  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THANK YOU</a:t>
            </a:r>
            <a:endParaRPr lang="en-US" b="0" i="0" dirty="0">
              <a:solidFill>
                <a:schemeClr val="accent4">
                  <a:lumMod val="75000"/>
                </a:schemeClr>
              </a:solidFill>
              <a:effectLst/>
            </a:endParaRP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81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4FBD2-B40C-4D00-8C6D-29B3DB179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690688"/>
          </a:xfrm>
        </p:spPr>
        <p:txBody>
          <a:bodyPr/>
          <a:lstStyle/>
          <a:p>
            <a:r>
              <a:rPr lang="en-IN" sz="2400" dirty="0"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      Agenda </a:t>
            </a:r>
            <a:br>
              <a:rPr lang="en-IN" dirty="0">
                <a:latin typeface="+mn-lt"/>
              </a:rPr>
            </a:br>
            <a:endParaRPr lang="en-IN" dirty="0">
              <a:latin typeface="+mn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03E6F6-C5E0-4F4A-BC56-BBBC5EA83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263" y="1050878"/>
            <a:ext cx="10795380" cy="3098041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>
            <a:normAutofit/>
          </a:bodyPr>
          <a:lstStyle/>
          <a:p>
            <a:pPr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Objective 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Background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Key findings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Recommendations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Appendix: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Data sources 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Data methodology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Data model assumptions</a:t>
            </a:r>
          </a:p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3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">
            <a:extLst>
              <a:ext uri="{FF2B5EF4-FFF2-40B4-BE49-F238E27FC236}">
                <a16:creationId xmlns:a16="http://schemas.microsoft.com/office/drawing/2014/main" id="{A3FB83FD-498B-4E21-9339-3FF9B2405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0634260" cy="8989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prstClr val="black"/>
                </a:solidFill>
                <a:ea typeface="Lato Semibold" panose="020F0502020204030203" pitchFamily="34" charset="0"/>
                <a:cs typeface="Lato Semibold" panose="020F0502020204030203" pitchFamily="34" charset="0"/>
              </a:rPr>
              <a:t>      Objective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E32D15-1D01-4FFE-8511-D4D8572C783D}"/>
              </a:ext>
            </a:extLst>
          </p:cNvPr>
          <p:cNvSpPr/>
          <p:nvPr/>
        </p:nvSpPr>
        <p:spPr>
          <a:xfrm>
            <a:off x="518616" y="1020417"/>
            <a:ext cx="10414428" cy="1900203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Improve our shared understanding of </a:t>
            </a:r>
            <a:r>
              <a:rPr lang="en-US" b="0" i="0" dirty="0">
                <a:solidFill>
                  <a:srgbClr val="091E42"/>
                </a:solidFill>
                <a:effectLst/>
              </a:rPr>
              <a:t>top products that contribute to the revenue (using </a:t>
            </a:r>
            <a:r>
              <a:rPr lang="en-US" dirty="0">
                <a:solidFill>
                  <a:srgbClr val="091E42"/>
                </a:solidFill>
              </a:rPr>
              <a:t>8</a:t>
            </a:r>
            <a:r>
              <a:rPr lang="en-US" b="0" i="0" dirty="0">
                <a:solidFill>
                  <a:srgbClr val="091E42"/>
                </a:solidFill>
                <a:effectLst/>
              </a:rPr>
              <a:t>0/20 rule)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Improve our shared understanding with the </a:t>
            </a:r>
            <a:r>
              <a:rPr lang="en-US" b="0" i="0" dirty="0">
                <a:solidFill>
                  <a:srgbClr val="091E42"/>
                </a:solidFill>
                <a:effectLst/>
              </a:rPr>
              <a:t>use of market basket analysis to analyze the purchase behavior of customers.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Understand </a:t>
            </a:r>
            <a:r>
              <a:rPr lang="en-US" b="0" i="0" dirty="0">
                <a:solidFill>
                  <a:srgbClr val="091E42"/>
                </a:solidFill>
                <a:effectLst/>
              </a:rPr>
              <a:t>what items are more likely to be purchased individually or in combination with some other products.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00B050"/>
              </a:buClr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Courier New" panose="02070309020205020404" pitchFamily="49" charset="0"/>
              <a:buChar char="o"/>
            </a:pPr>
            <a:endParaRPr lang="en-US" sz="1800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344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">
            <a:extLst>
              <a:ext uri="{FF2B5EF4-FFF2-40B4-BE49-F238E27FC236}">
                <a16:creationId xmlns:a16="http://schemas.microsoft.com/office/drawing/2014/main" id="{3CCEE4B6-1C63-4D92-8B9C-9804B37CC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0634260" cy="8989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prstClr val="black"/>
                </a:solidFill>
                <a:ea typeface="Lato Semibold" panose="020F0502020204030203" pitchFamily="34" charset="0"/>
                <a:cs typeface="Lato Semibold" panose="020F0502020204030203" pitchFamily="34" charset="0"/>
              </a:rPr>
              <a:t>      Background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97E05F-3A89-4A2C-8FA3-89CEFA27AD39}"/>
              </a:ext>
            </a:extLst>
          </p:cNvPr>
          <p:cNvSpPr/>
          <p:nvPr/>
        </p:nvSpPr>
        <p:spPr>
          <a:xfrm>
            <a:off x="532264" y="1020417"/>
            <a:ext cx="10400780" cy="2408583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the past few months, </a:t>
            </a:r>
            <a:r>
              <a:rPr lang="en-US" b="1" i="0" dirty="0" err="1">
                <a:solidFill>
                  <a:srgbClr val="091E42"/>
                </a:solidFill>
                <a:effectLst/>
              </a:rPr>
              <a:t>Olist</a:t>
            </a:r>
            <a:r>
              <a:rPr lang="en-US" b="0" i="0" dirty="0">
                <a:solidFill>
                  <a:srgbClr val="091E42"/>
                </a:solidFill>
                <a:effectLst/>
              </a:rPr>
              <a:t> has </a:t>
            </a:r>
            <a:r>
              <a:rPr lang="en-US" dirty="0">
                <a:solidFill>
                  <a:srgbClr val="091E42"/>
                </a:solidFill>
              </a:rPr>
              <a:t>faced low revenues</a:t>
            </a:r>
            <a:r>
              <a:rPr lang="en-US" b="0" i="0" dirty="0">
                <a:solidFill>
                  <a:srgbClr val="091E42"/>
                </a:solidFill>
                <a:effectLst/>
              </a:rPr>
              <a:t> and they want to manage their inventory so as to reduce any unnecessary costs that might be incurring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Now </a:t>
            </a:r>
            <a:r>
              <a:rPr lang="en-US" dirty="0">
                <a:solidFill>
                  <a:srgbClr val="091E42"/>
                </a:solidFill>
              </a:rPr>
              <a:t>t</a:t>
            </a:r>
            <a:r>
              <a:rPr lang="en-US" b="0" i="0" dirty="0">
                <a:solidFill>
                  <a:srgbClr val="091E42"/>
                </a:solidFill>
                <a:effectLst/>
              </a:rPr>
              <a:t>o be able to meet the demands of the customers, the company would need to store tons and tons of products in warehouses. 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91E42"/>
                </a:solidFill>
                <a:effectLst/>
              </a:rPr>
              <a:t>Since storing these products adds to the costs that the company incurs, it is necessary for </a:t>
            </a:r>
            <a:r>
              <a:rPr lang="en-US" b="0" i="0" dirty="0" err="1">
                <a:solidFill>
                  <a:srgbClr val="091E42"/>
                </a:solidFill>
                <a:effectLst/>
              </a:rPr>
              <a:t>Olist</a:t>
            </a:r>
            <a:r>
              <a:rPr lang="en-US" b="0" i="0" dirty="0">
                <a:solidFill>
                  <a:srgbClr val="091E42"/>
                </a:solidFill>
                <a:effectLst/>
              </a:rPr>
              <a:t> to plan its inventory well.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081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">
            <a:extLst>
              <a:ext uri="{FF2B5EF4-FFF2-40B4-BE49-F238E27FC236}">
                <a16:creationId xmlns:a16="http://schemas.microsoft.com/office/drawing/2014/main" id="{2DC07A66-FFDF-4B58-BB1A-0508C027A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20311" cy="64711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300" dirty="0">
                <a:solidFill>
                  <a:prstClr val="black"/>
                </a:solidFill>
                <a:ea typeface="Lato Semibold" panose="020F0502020204030203" pitchFamily="34" charset="0"/>
                <a:cs typeface="Lato Semibold" panose="020F0502020204030203" pitchFamily="34" charset="0"/>
              </a:rPr>
              <a:t>      Toys are the best selling product category and the best revenue generator</a:t>
            </a:r>
            <a:endParaRPr kumimoji="0" lang="en-US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E4A81E-629F-4228-B670-37C8D4D39667}"/>
              </a:ext>
            </a:extLst>
          </p:cNvPr>
          <p:cNvSpPr/>
          <p:nvPr/>
        </p:nvSpPr>
        <p:spPr>
          <a:xfrm>
            <a:off x="504966" y="787791"/>
            <a:ext cx="11283759" cy="1533378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1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Toys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are the most ordered and </a:t>
            </a:r>
            <a:r>
              <a:rPr lang="en-US" sz="17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the 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largest r</a:t>
            </a:r>
            <a:r>
              <a:rPr lang="en-US" sz="17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evenue generator 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among all the categories.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Toys alone </a:t>
            </a:r>
            <a:r>
              <a:rPr lang="en-US" sz="1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were ordered more than all the categories combined 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also </a:t>
            </a:r>
            <a:r>
              <a:rPr lang="en-US" sz="1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generated more revenue than other categories combined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Therefore, stocking and managing the Toys category in the inventory should be the first priority.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  <a:buSzPct val="75000"/>
              <a:buFont typeface="Wingdings" panose="05000000000000000000" pitchFamily="2" charset="2"/>
              <a:buChar char="q"/>
            </a:pP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0070C0"/>
              </a:buClr>
              <a:buSzPct val="75000"/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D9239-8462-4595-91E5-A967E8783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67" y="2560320"/>
            <a:ext cx="5262169" cy="39811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0B7181-A254-4FB2-93AA-13C43D667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136" y="2560321"/>
            <a:ext cx="6353175" cy="398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7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">
            <a:extLst>
              <a:ext uri="{FF2B5EF4-FFF2-40B4-BE49-F238E27FC236}">
                <a16:creationId xmlns:a16="http://schemas.microsoft.com/office/drawing/2014/main" id="{2DC07A66-FFDF-4B58-BB1A-0508C027A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68931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300" dirty="0">
                <a:solidFill>
                  <a:prstClr val="black"/>
                </a:solidFill>
                <a:ea typeface="Lato Semibold" panose="020F0502020204030203" pitchFamily="34" charset="0"/>
                <a:cs typeface="Lato Semibold" panose="020F0502020204030203" pitchFamily="34" charset="0"/>
              </a:rPr>
              <a:t>      Just 3 categories combined sold over 80% of total orders</a:t>
            </a:r>
            <a:endParaRPr kumimoji="0" lang="en-US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E4A81E-629F-4228-B670-37C8D4D39667}"/>
              </a:ext>
            </a:extLst>
          </p:cNvPr>
          <p:cNvSpPr/>
          <p:nvPr/>
        </p:nvSpPr>
        <p:spPr>
          <a:xfrm>
            <a:off x="504968" y="689317"/>
            <a:ext cx="11199352" cy="161778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</a:pPr>
            <a:endParaRPr lang="en-US" sz="1700" dirty="0">
              <a:solidFill>
                <a:schemeClr val="tx1"/>
              </a:solidFill>
            </a:endParaRPr>
          </a:p>
          <a:p>
            <a:pPr marL="342000" indent="-34200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 per </a:t>
            </a:r>
            <a:r>
              <a:rPr lang="en-US" sz="1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Pareto Analysis;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toys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1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health_beauty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and </a:t>
            </a:r>
            <a:r>
              <a:rPr lang="en-US" sz="1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bed_bath_table 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are </a:t>
            </a:r>
            <a:r>
              <a:rPr lang="en-US" sz="17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80.38%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of total orders</a:t>
            </a:r>
            <a:r>
              <a:rPr lang="en-US" sz="17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  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rest of the product categories are responsible for the remaining </a:t>
            </a:r>
            <a:r>
              <a:rPr lang="en-US" sz="17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19.62%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of orders</a:t>
            </a:r>
            <a:r>
              <a:rPr lang="en-US" sz="1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Categorize the inventory into priority groups based on orders counts. So that these top-selling items can be monitored; </a:t>
            </a:r>
            <a:r>
              <a:rPr lang="en-US" sz="1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don’t fall short in managing them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ctr"/>
            <a:endParaRPr lang="en-IN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F68243-F91A-424E-8DCA-38108A4BA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68" y="2433711"/>
            <a:ext cx="11199352" cy="388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05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">
            <a:extLst>
              <a:ext uri="{FF2B5EF4-FFF2-40B4-BE49-F238E27FC236}">
                <a16:creationId xmlns:a16="http://schemas.microsoft.com/office/drawing/2014/main" id="{2DC07A66-FFDF-4B58-BB1A-0508C027A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59084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300" dirty="0">
                <a:solidFill>
                  <a:prstClr val="black"/>
                </a:solidFill>
                <a:ea typeface="Lato Semibold" panose="020F0502020204030203" pitchFamily="34" charset="0"/>
                <a:cs typeface="Lato Semibold" panose="020F0502020204030203" pitchFamily="34" charset="0"/>
              </a:rPr>
              <a:t>       Toys generate approx. 76.23% of Revenue alone</a:t>
            </a:r>
            <a:endParaRPr kumimoji="0" lang="en-US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E4A81E-629F-4228-B670-37C8D4D39667}"/>
              </a:ext>
            </a:extLst>
          </p:cNvPr>
          <p:cNvSpPr/>
          <p:nvPr/>
        </p:nvSpPr>
        <p:spPr>
          <a:xfrm>
            <a:off x="518615" y="745588"/>
            <a:ext cx="11059095" cy="1659987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1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Toys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1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health_beauty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and </a:t>
            </a:r>
            <a:r>
              <a:rPr lang="en-US" sz="17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watches_gift</a:t>
            </a:r>
            <a:r>
              <a:rPr lang="en-US" sz="1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combined generated </a:t>
            </a:r>
            <a:r>
              <a:rPr lang="en-US" sz="17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80.56%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of the revenues.  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rest of the other </a:t>
            </a:r>
            <a:r>
              <a:rPr lang="en-US" sz="1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70+ product categories generated </a:t>
            </a:r>
            <a:r>
              <a:rPr lang="en-US" sz="17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19.44%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Therefore, plan the restocking of inventory for these top products ensuring that there’s always enough to sell. And these products should be easy to access in the warehouse or facility.</a:t>
            </a:r>
          </a:p>
          <a:p>
            <a:pPr algn="ctr"/>
            <a:endParaRPr lang="en-IN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13A116-A494-4357-9F58-12989280D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16" y="2664951"/>
            <a:ext cx="11059094" cy="364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92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">
            <a:extLst>
              <a:ext uri="{FF2B5EF4-FFF2-40B4-BE49-F238E27FC236}">
                <a16:creationId xmlns:a16="http://schemas.microsoft.com/office/drawing/2014/main" id="{2DC07A66-FFDF-4B58-BB1A-0508C027A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4923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300" dirty="0">
                <a:solidFill>
                  <a:prstClr val="black"/>
                </a:solidFill>
                <a:ea typeface="Lato Semibold" panose="020F0502020204030203" pitchFamily="34" charset="0"/>
                <a:cs typeface="Lato Semibold" panose="020F0502020204030203" pitchFamily="34" charset="0"/>
              </a:rPr>
              <a:t>      Toys sell well with other product categories</a:t>
            </a:r>
            <a:endParaRPr kumimoji="0" lang="en-US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E4A81E-629F-4228-B670-37C8D4D39667}"/>
              </a:ext>
            </a:extLst>
          </p:cNvPr>
          <p:cNvSpPr/>
          <p:nvPr/>
        </p:nvSpPr>
        <p:spPr>
          <a:xfrm>
            <a:off x="518616" y="773724"/>
            <a:ext cx="11199772" cy="1702190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Toys category is the most frequently purchased item individually having the highest </a:t>
            </a:r>
            <a:r>
              <a:rPr lang="en-US" sz="1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support value of </a:t>
            </a:r>
            <a:r>
              <a:rPr lang="en-US" sz="17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0.97</a:t>
            </a:r>
            <a:r>
              <a:rPr lang="en-US" sz="1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Toys is also the most sought-after product as a </a:t>
            </a:r>
            <a:r>
              <a:rPr lang="en-US" sz="1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consequent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(the item which the customer follows to buy).   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These product combinations can be sold on discounts (discount on one of the items), this will help the inventory move continuously and be free from stale.</a:t>
            </a:r>
          </a:p>
          <a:p>
            <a:pPr algn="ctr"/>
            <a:endParaRPr lang="en-IN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B6AE18-9D40-457E-914B-AA201F96B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16" y="2838156"/>
            <a:ext cx="4179993" cy="36329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FA8537-A979-4A13-B0CD-E82160E96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408" y="2838156"/>
            <a:ext cx="3162300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99975E-B210-4059-B1F4-8F054F54E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7284" y="2838156"/>
            <a:ext cx="3086100" cy="27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7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4FBD2-B40C-4D00-8C6D-29B3DB179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52855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solidFill>
                  <a:prstClr val="black"/>
                </a:solidFill>
                <a:latin typeface="+mn-lt"/>
                <a:ea typeface="Lato Semibold" panose="020F0502020204030203" pitchFamily="34" charset="0"/>
                <a:cs typeface="Lato Semibold" panose="020F0502020204030203" pitchFamily="34" charset="0"/>
              </a:rPr>
              <a:t>      Recommendations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Semibold" panose="020F0502020204030203" pitchFamily="34" charset="0"/>
                <a:cs typeface="Lato Semibold" panose="020F0502020204030203" pitchFamily="34" charset="0"/>
              </a:rPr>
            </a:br>
            <a:r>
              <a:rPr lang="en-IN" sz="2400" dirty="0"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br>
              <a:rPr lang="en-IN" sz="2400" dirty="0">
                <a:latin typeface="+mn-lt"/>
              </a:rPr>
            </a:br>
            <a:endParaRPr lang="en-IN" sz="2400" dirty="0">
              <a:latin typeface="+mn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03E6F6-C5E0-4F4A-BC56-BBBC5EA83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15" y="829994"/>
            <a:ext cx="10835185" cy="2599006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Focus on the categories which generated more than </a:t>
            </a:r>
            <a:r>
              <a:rPr lang="en-US" sz="18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80%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 the Revenue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Always keep them in stock and if required restock in advance.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Provide discounts on the products which go well in combination with toys.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Keep the Toys category in the inventory on the same shelf along with other products that go well with it. That way all the top product combinations will be fast-moving saving labor time and expense.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Provide discounts on categories that are old stock, to move them quickly and keep the inventory fresh and according to trend. 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  <a:buSzPct val="75000"/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  <a:buSzPct val="75000"/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  <a:buSzPct val="75000"/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70C0"/>
              </a:buClr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endParaRPr lang="en-IN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858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812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Wingdings</vt:lpstr>
      <vt:lpstr>Office Theme</vt:lpstr>
      <vt:lpstr>Packager Shell Object</vt:lpstr>
      <vt:lpstr>PowerPoint Presentation</vt:lpstr>
      <vt:lpstr>      Agenda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Recommendations 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Customer Preferences on Home Loan Sales </dc:title>
  <dc:creator>Yogesh Krishna</dc:creator>
  <cp:lastModifiedBy>Yogesh Krishna</cp:lastModifiedBy>
  <cp:revision>351</cp:revision>
  <dcterms:created xsi:type="dcterms:W3CDTF">2021-12-19T09:30:42Z</dcterms:created>
  <dcterms:modified xsi:type="dcterms:W3CDTF">2022-03-05T13:38:00Z</dcterms:modified>
</cp:coreProperties>
</file>