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Garamond"/>
      <p:regular r:id="rId21"/>
      <p:bold r:id="rId22"/>
      <p:italic r:id="rId23"/>
      <p:boldItalic r:id="rId24"/>
    </p:embeddedFon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E5E32B-91A3-43B0-A7B1-A8771F15462E}">
  <a:tblStyle styleId="{FEE5E32B-91A3-43B0-A7B1-A8771F15462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7E7"/>
          </a:solidFill>
        </a:fill>
      </a:tcStyle>
    </a:wholeTbl>
    <a:band1H>
      <a:tcTxStyle/>
      <a:tcStyle>
        <a:fill>
          <a:solidFill>
            <a:srgbClr val="CFCACC"/>
          </a:solidFill>
        </a:fill>
      </a:tcStyle>
    </a:band1H>
    <a:band2H>
      <a:tcTxStyle/>
    </a:band2H>
    <a:band1V>
      <a:tcTxStyle/>
      <a:tcStyle>
        <a:fill>
          <a:solidFill>
            <a:srgbClr val="CFCACC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Garamond-bold.fntdata"/><Relationship Id="rId21" Type="http://schemas.openxmlformats.org/officeDocument/2006/relationships/font" Target="fonts/Garamond-regular.fntdata"/><Relationship Id="rId24" Type="http://schemas.openxmlformats.org/officeDocument/2006/relationships/font" Target="fonts/Garamond-boldItalic.fntdata"/><Relationship Id="rId23" Type="http://schemas.openxmlformats.org/officeDocument/2006/relationships/font" Target="fonts/Garamon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a585c4bf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fa585c4bff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46534" y="645211"/>
            <a:ext cx="1213282" cy="12132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vwo.com/ab-testing/" TargetMode="External"/><Relationship Id="rId5" Type="http://schemas.openxmlformats.org/officeDocument/2006/relationships/hyperlink" Target="https://sleeknote.com/blog/e-commerce-sales-funne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idx="4294967295" type="subTitle"/>
          </p:nvPr>
        </p:nvSpPr>
        <p:spPr>
          <a:xfrm>
            <a:off x="581219" y="271949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2"/>
              <a:buNone/>
            </a:pPr>
            <a:r>
              <a:rPr lang="en-IN" sz="1779">
                <a:latin typeface="Arial"/>
                <a:ea typeface="Arial"/>
                <a:cs typeface="Arial"/>
                <a:sym typeface="Arial"/>
              </a:rPr>
              <a:t>ANALYZE DATA WITH SQL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SzPts val="1362"/>
              <a:buNone/>
            </a:pPr>
            <a:r>
              <a:rPr lang="en-IN" sz="1779">
                <a:latin typeface="Arial"/>
                <a:ea typeface="Arial"/>
                <a:cs typeface="Arial"/>
                <a:sym typeface="Arial"/>
              </a:rPr>
              <a:t>BY– YOGESH KUMAR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599250" y="3981425"/>
            <a:ext cx="10993500" cy="2324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>
            <p:ph idx="4294967295" type="ctrTitle"/>
          </p:nvPr>
        </p:nvSpPr>
        <p:spPr>
          <a:xfrm>
            <a:off x="581225" y="199389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IN">
                <a:solidFill>
                  <a:schemeClr val="accent2"/>
                </a:solidFill>
              </a:rPr>
              <a:t>WARBY PARKER FUNNEL PROJECT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1715" y="3981415"/>
            <a:ext cx="34925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/>
        </p:nvSpPr>
        <p:spPr>
          <a:xfrm>
            <a:off x="8981955" y="1849056"/>
            <a:ext cx="273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Date: 2</a:t>
            </a: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aseline="30000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</a:t>
            </a:r>
            <a:r>
              <a:rPr b="0" i="0" lang="en-IN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September, 202</a:t>
            </a: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QUERY 2 – QUITTERS AT EACH QUESTION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581193" y="2228003"/>
            <a:ext cx="5422390" cy="2629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IN"/>
              <a:t>SELECT question, COUNT(user_id) AS quitters FROM survey</a:t>
            </a:r>
            <a:br>
              <a:rPr lang="en-IN"/>
            </a:br>
            <a:r>
              <a:rPr lang="en-IN"/>
              <a:t>GROUP BY 1</a:t>
            </a:r>
            <a:br>
              <a:rPr lang="en-IN"/>
            </a:br>
            <a:r>
              <a:rPr lang="en-IN"/>
              <a:t>ORDER BY 1;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idx="2" type="body"/>
          </p:nvPr>
        </p:nvSpPr>
        <p:spPr>
          <a:xfrm>
            <a:off x="6188417" y="2228003"/>
            <a:ext cx="5422392" cy="2129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By selecting the question from the survey table and counting the number of user_id per question, we can find the number of people who had left after every question.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56249" l="23090" r="41813" t="32488"/>
          <a:stretch/>
        </p:blipFill>
        <p:spPr>
          <a:xfrm>
            <a:off x="486605" y="4754563"/>
            <a:ext cx="5516978" cy="110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b="34375" l="65147" r="0" t="47917"/>
          <a:stretch/>
        </p:blipFill>
        <p:spPr>
          <a:xfrm>
            <a:off x="6415088" y="4243387"/>
            <a:ext cx="5094045" cy="161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QUERY 3 – QUITTERS AT EACH QUESTION - ANALYSIS</a:t>
            </a:r>
            <a:endParaRPr/>
          </a:p>
        </p:txBody>
      </p:sp>
      <p:graphicFrame>
        <p:nvGraphicFramePr>
          <p:cNvPr id="182" name="Google Shape;182;p23"/>
          <p:cNvGraphicFramePr/>
          <p:nvPr/>
        </p:nvGraphicFramePr>
        <p:xfrm>
          <a:off x="581193" y="22280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{FEE5E32B-91A3-43B0-A7B1-A8771F15462E}</a:tableStyleId>
              </a:tblPr>
              <a:tblGrid>
                <a:gridCol w="2394050"/>
                <a:gridCol w="707325"/>
                <a:gridCol w="934050"/>
                <a:gridCol w="1387475"/>
              </a:tblGrid>
              <a:tr h="23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question</a:t>
                      </a:r>
                      <a:endParaRPr b="1" i="0" sz="1400" u="none" cap="none" strike="noStrike">
                        <a:solidFill>
                          <a:srgbClr val="19191A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Quitters</a:t>
                      </a:r>
                      <a:endParaRPr b="1" i="0" sz="1400" u="none" cap="none" strike="noStrike">
                        <a:solidFill>
                          <a:srgbClr val="19191A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Percentage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Percentage Drop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</a:tr>
              <a:tr h="23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1. What are you looking for?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500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100%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0%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</a:tr>
              <a:tr h="23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2. What's your fit?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475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95%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5%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</a:tr>
              <a:tr h="23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3. Which shapes do you like?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380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76%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24%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</a:tr>
              <a:tr h="23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4. Which colors do you like?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361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72%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28%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</a:tr>
              <a:tr h="23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5. When was your last eye exam?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270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54%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46%</a:t>
                      </a:r>
                      <a:endParaRPr b="0" i="0" sz="1400" u="none" cap="none" strike="noStrike">
                        <a:solidFill>
                          <a:srgbClr val="646466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800" marB="0" marR="6800" marL="6800" anchor="b"/>
                </a:tc>
              </a:tr>
            </a:tbl>
          </a:graphicData>
        </a:graphic>
      </p:graphicFrame>
      <p:sp>
        <p:nvSpPr>
          <p:cNvPr id="183" name="Google Shape;183;p23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100% of the target population had attempted the first question and clearly the number of people attempting the next question and the next question started to drop significantly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At the end, only a little over 54% of the target population answered the final question</a:t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3" y="4044526"/>
            <a:ext cx="5422900" cy="2595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QUERY 4 – REST OF THE TABLES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581193" y="2228004"/>
            <a:ext cx="5422390" cy="2715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2"/>
              <a:buNone/>
            </a:pPr>
            <a:r>
              <a:rPr lang="en-IN" sz="1665"/>
              <a:t>SELECT * FROM quiz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532"/>
              <a:buNone/>
            </a:pPr>
            <a:r>
              <a:rPr lang="en-IN" sz="1665"/>
              <a:t>LIMIT 5;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532"/>
              <a:buNone/>
            </a:pPr>
            <a:br>
              <a:rPr lang="en-IN" sz="1665"/>
            </a:br>
            <a:r>
              <a:rPr lang="en-IN" sz="1665"/>
              <a:t>SELECT * FROM home_try_on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532"/>
              <a:buNone/>
            </a:pPr>
            <a:r>
              <a:rPr lang="en-IN" sz="1665"/>
              <a:t>LIMIT 5;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532"/>
              <a:buNone/>
            </a:pPr>
            <a:br>
              <a:rPr lang="en-IN" sz="1665"/>
            </a:br>
            <a:r>
              <a:rPr lang="en-IN" sz="1665"/>
              <a:t>SELECT * FROM purchase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532"/>
              <a:buNone/>
            </a:pPr>
            <a:r>
              <a:rPr lang="en-IN" sz="1665"/>
              <a:t>LIMIT 5;</a:t>
            </a:r>
            <a:endParaRPr/>
          </a:p>
        </p:txBody>
      </p:sp>
      <p:sp>
        <p:nvSpPr>
          <p:cNvPr id="191" name="Google Shape;191;p24"/>
          <p:cNvSpPr txBox="1"/>
          <p:nvPr>
            <p:ph idx="2" type="body"/>
          </p:nvPr>
        </p:nvSpPr>
        <p:spPr>
          <a:xfrm>
            <a:off x="6188417" y="2228003"/>
            <a:ext cx="5422392" cy="1086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2"/>
              <a:buChar char="◼"/>
            </a:pPr>
            <a:r>
              <a:rPr lang="en-IN" sz="1665"/>
              <a:t>A small overview of the data in the other 3 tables – column name, data type of the values</a:t>
            </a:r>
            <a:endParaRPr/>
          </a:p>
          <a:p>
            <a:pPr indent="-208730" lvl="0" marL="3060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532"/>
              <a:buNone/>
            </a:pPr>
            <a:r>
              <a:t/>
            </a:r>
            <a:endParaRPr sz="1665"/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50417" l="10200" r="71571" t="25051"/>
          <a:stretch/>
        </p:blipFill>
        <p:spPr>
          <a:xfrm>
            <a:off x="1616738" y="4743451"/>
            <a:ext cx="3351300" cy="191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32292" l="38064" r="0" t="16457"/>
          <a:stretch/>
        </p:blipFill>
        <p:spPr>
          <a:xfrm>
            <a:off x="5172075" y="2986088"/>
            <a:ext cx="6796087" cy="351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QUERY 5 – UNIQUE REQUIREMENTS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581192" y="2228003"/>
            <a:ext cx="6429207" cy="462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IN" sz="1700"/>
              <a:t>SELECT DISTINCT qu.user_id,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 sz="1700"/>
              <a:t>hto.user_id IS NOT NULL AS 'is_home_try_on',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 sz="1700"/>
              <a:t>hto.number_of_pairs,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 sz="1700"/>
              <a:t>pu.user_id IS NOT NULL AS 'is_purchase'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 sz="1700"/>
              <a:t>FROM quiz qu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 sz="1700"/>
              <a:t>LEFT JOIN home_try_on hto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 sz="1700"/>
              <a:t>ON qu.user_id = hto.user_id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 sz="1700"/>
              <a:t>LEFT JOIN purchase pu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 sz="1700"/>
              <a:t>ON pu.user_id = qu.user_id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 sz="1700"/>
              <a:t>LIMIT 10;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/>
          </a:p>
        </p:txBody>
      </p:sp>
      <p:sp>
        <p:nvSpPr>
          <p:cNvPr id="200" name="Google Shape;200;p25"/>
          <p:cNvSpPr txBox="1"/>
          <p:nvPr>
            <p:ph idx="2" type="body"/>
          </p:nvPr>
        </p:nvSpPr>
        <p:spPr>
          <a:xfrm>
            <a:off x="5307724" y="2228003"/>
            <a:ext cx="6303085" cy="2186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8"/>
              <a:buChar char="◼"/>
            </a:pPr>
            <a:r>
              <a:rPr lang="en-IN" sz="1530"/>
              <a:t>In this query, we select the user_id which is common in every table and we are checking if they have taken the ‘try at home’ option</a:t>
            </a:r>
            <a:r>
              <a:rPr i="1" lang="en-IN" sz="1530"/>
              <a:t>[1 or 0 for yes or no in the second column]</a:t>
            </a:r>
            <a:endParaRPr/>
          </a:p>
          <a:p>
            <a:pPr indent="-306000" lvl="0" marL="306000" rtl="0" algn="l">
              <a:lnSpc>
                <a:spcPct val="80000"/>
              </a:lnSpc>
              <a:spcBef>
                <a:spcPts val="906"/>
              </a:spcBef>
              <a:spcAft>
                <a:spcPts val="0"/>
              </a:spcAft>
              <a:buSzPts val="1408"/>
              <a:buChar char="◼"/>
            </a:pPr>
            <a:r>
              <a:rPr lang="en-IN" sz="1530"/>
              <a:t>If they have opted for the try at home option, then how many pairs have they chosen</a:t>
            </a:r>
            <a:r>
              <a:rPr i="1" lang="en-IN" sz="1530"/>
              <a:t>[after left joining home_try_on with quiz, number of pairs for every user who has chosen try at home is selected from the joined table]</a:t>
            </a:r>
            <a:endParaRPr/>
          </a:p>
          <a:p>
            <a:pPr indent="-306000" lvl="0" marL="306000" rtl="0" algn="l">
              <a:lnSpc>
                <a:spcPct val="80000"/>
              </a:lnSpc>
              <a:spcBef>
                <a:spcPts val="906"/>
              </a:spcBef>
              <a:spcAft>
                <a:spcPts val="0"/>
              </a:spcAft>
              <a:buSzPts val="1408"/>
              <a:buChar char="◼"/>
            </a:pPr>
            <a:r>
              <a:rPr lang="en-IN" sz="1530"/>
              <a:t>After trying the 3 or 5 pairs that they have taken home, we have found out whether they have purchased it or not</a:t>
            </a:r>
            <a:r>
              <a:rPr i="1" lang="en-IN" sz="1530"/>
              <a:t>[after left joining the joined table with purchase, if they have any entries in the purchase table, then they have completed the purchase]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51265" l="46647" r="0" t="17011"/>
          <a:stretch/>
        </p:blipFill>
        <p:spPr>
          <a:xfrm>
            <a:off x="5532135" y="4414344"/>
            <a:ext cx="5854262" cy="217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QUERY 6 – ADDITIONAL IN-DEPTH ANALYSIS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581150" y="2335449"/>
            <a:ext cx="54225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8700" lvl="0" marL="306000" rtl="0" algn="l">
              <a:spcBef>
                <a:spcPts val="0"/>
              </a:spcBef>
              <a:spcAft>
                <a:spcPts val="0"/>
              </a:spcAft>
              <a:buSzPts val="1856"/>
              <a:buFont typeface="Arial"/>
              <a:buChar char="◼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Using the table generated in query – 5, there are a few insights which can be generated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 txBox="1"/>
          <p:nvPr>
            <p:ph idx="2" type="body"/>
          </p:nvPr>
        </p:nvSpPr>
        <p:spPr>
          <a:xfrm>
            <a:off x="581150" y="3348425"/>
            <a:ext cx="54225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7844" lvl="0" marL="3060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◼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Analysis on the basis of pairs taken home: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39528" lvl="1" marL="630000" rtl="0" algn="l">
              <a:spcBef>
                <a:spcPts val="920"/>
              </a:spcBef>
              <a:spcAft>
                <a:spcPts val="0"/>
              </a:spcAft>
              <a:buSzPts val="2000"/>
              <a:buFont typeface="Arial"/>
              <a:buChar char="◼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The users who did not take pairs home, did not buy any spectacles at the store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39528" lvl="1" marL="630000" rtl="0" algn="l">
              <a:spcBef>
                <a:spcPts val="920"/>
              </a:spcBef>
              <a:spcAft>
                <a:spcPts val="0"/>
              </a:spcAft>
              <a:buSzPts val="2000"/>
              <a:buFont typeface="Arial"/>
              <a:buChar char="◼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As shown in the graph, the users who took 5 pairs at home, had a higher chance of buying a pair of spectacles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7251" y="2335451"/>
            <a:ext cx="5543400" cy="31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/>
        </p:nvSpPr>
        <p:spPr>
          <a:xfrm>
            <a:off x="1450426" y="2207172"/>
            <a:ext cx="939625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Thank you! </a:t>
            </a:r>
            <a:br>
              <a:rPr lang="en-IN" sz="3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IN" sz="3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 kindly provide your feedback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IN"/>
              <a:t>ABOUT THE COMPANY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447816" y="4133192"/>
            <a:ext cx="112929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1" lang="en-IN" sz="24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WARBY PARKER</a:t>
            </a:r>
            <a:r>
              <a:rPr lang="en-IN" sz="1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IN" sz="1800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WAS FOUNDED WITH THE SOLE OBJECTIVE: TO OFFER DESIGNER EYEWEAR AT A REVOLUTIONARY PRICE, WHILE LEADING THE WAY FOR SOCIALLY CONSCIOUS BUSINESSES.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lang="en-IN" sz="1800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THEY FOLLOW A SINGLE MOTTO – </a:t>
            </a:r>
            <a:r>
              <a:rPr i="1" lang="en-IN" sz="2400" u="sng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GOOD EYEWEAR, GOOD OUTCOME.</a:t>
            </a:r>
            <a:endParaRPr i="1" sz="2400" u="sng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9" y="2051266"/>
            <a:ext cx="3032012" cy="2004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TABLE OF CONTENTS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036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About the dataset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036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What is funneling? Concepts related to A/B Testing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036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Question wise analysis of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3728" lvl="1" marL="666899" rtl="0" algn="l">
              <a:spcBef>
                <a:spcPts val="92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Basic understanding of the data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3728" lvl="1" marL="666899" rtl="0" algn="l">
              <a:spcBef>
                <a:spcPts val="92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Quitters at each question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3728" lvl="1" marL="666899" rtl="0" algn="l">
              <a:spcBef>
                <a:spcPts val="92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Quitters at each question – Analysis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3728" lvl="1" marL="666899" rtl="0" algn="l">
              <a:spcBef>
                <a:spcPts val="92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Rest of the tables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3728" lvl="1" marL="666899" rtl="0" algn="l">
              <a:spcBef>
                <a:spcPts val="92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Unique requirements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3728" lvl="1" marL="666899" rtl="0" algn="l">
              <a:spcBef>
                <a:spcPts val="92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Additional analysis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IN"/>
              <a:t>ABOUT THE DATASETS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71100" y="2847050"/>
            <a:ext cx="110397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</a:rPr>
              <a:t>In this project, different Warby Parker’s marketing funnels were analysed in order to calculate conversion rates. Here are the funnels and the tables that were provided: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IN" sz="2100">
                <a:solidFill>
                  <a:schemeClr val="dk1"/>
                </a:solidFill>
              </a:rPr>
              <a:t>Survey</a:t>
            </a:r>
            <a:endParaRPr sz="2100"/>
          </a:p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IN" sz="2100">
                <a:solidFill>
                  <a:schemeClr val="dk1"/>
                </a:solidFill>
              </a:rPr>
              <a:t>Quiz</a:t>
            </a:r>
            <a:endParaRPr sz="2100"/>
          </a:p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IN" sz="2100">
                <a:solidFill>
                  <a:schemeClr val="dk1"/>
                </a:solidFill>
              </a:rPr>
              <a:t>Home_try_on</a:t>
            </a:r>
            <a:endParaRPr sz="2100">
              <a:solidFill>
                <a:schemeClr val="dk1"/>
              </a:solidFill>
            </a:endParaRPr>
          </a:p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IN" sz="2100">
                <a:solidFill>
                  <a:schemeClr val="dk1"/>
                </a:solidFill>
              </a:rPr>
              <a:t>Purchase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ABOUT THE DATASETS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245475" y="1380870"/>
            <a:ext cx="38988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1" marL="630000" rtl="0" algn="l">
              <a:spcBef>
                <a:spcPts val="0"/>
              </a:spcBef>
              <a:spcAft>
                <a:spcPts val="0"/>
              </a:spcAft>
              <a:buSzPts val="2024"/>
              <a:buChar char="◼"/>
            </a:pPr>
            <a:r>
              <a:rPr i="1" lang="en-IN" sz="2200">
                <a:solidFill>
                  <a:schemeClr val="dk1"/>
                </a:solidFill>
              </a:rPr>
              <a:t>Survey</a:t>
            </a:r>
            <a:endParaRPr/>
          </a:p>
          <a:p>
            <a:pPr indent="-270000" lvl="2" marL="90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i="1" lang="en-IN" sz="2000">
                <a:solidFill>
                  <a:schemeClr val="dk1"/>
                </a:solidFill>
              </a:rPr>
              <a:t>Question – The marketing questions</a:t>
            </a:r>
            <a:endParaRPr/>
          </a:p>
          <a:p>
            <a:pPr indent="-270000" lvl="2" marL="90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i="1" lang="en-IN" sz="2000">
                <a:solidFill>
                  <a:schemeClr val="dk1"/>
                </a:solidFill>
              </a:rPr>
              <a:t>User_id – The user id tracked of the customer</a:t>
            </a:r>
            <a:endParaRPr/>
          </a:p>
          <a:p>
            <a:pPr indent="-270000" lvl="2" marL="90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i="1" lang="en-IN" sz="2000">
                <a:solidFill>
                  <a:schemeClr val="dk1"/>
                </a:solidFill>
              </a:rPr>
              <a:t>Response – Answers collected for each question</a:t>
            </a:r>
            <a:endParaRPr i="1" sz="2000">
              <a:solidFill>
                <a:schemeClr val="dk1"/>
              </a:solidFill>
            </a:endParaRPr>
          </a:p>
        </p:txBody>
      </p:sp>
      <p:pic>
        <p:nvPicPr>
          <p:cNvPr id="127" name="Google Shape;127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20360" l="4574" r="7295" t="7861"/>
          <a:stretch/>
        </p:blipFill>
        <p:spPr>
          <a:xfrm>
            <a:off x="1229327" y="4705994"/>
            <a:ext cx="2372810" cy="1759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447816" y="601200"/>
            <a:ext cx="56172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00844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960962" y="601200"/>
            <a:ext cx="5649848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916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sz="2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383648" y="1839952"/>
            <a:ext cx="4511091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1" marL="630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Char char="◼"/>
            </a:pPr>
            <a:r>
              <a:rPr b="0" i="1" lang="en-IN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Quiz</a:t>
            </a:r>
            <a:endParaRPr/>
          </a:p>
          <a:p>
            <a:pPr indent="-270000" lvl="2" marL="90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1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User_id – The user id tracked of the customer</a:t>
            </a:r>
            <a:endParaRPr/>
          </a:p>
          <a:p>
            <a:pPr indent="-270000" lvl="2" marL="90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1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Style – The user id tracked of the customer</a:t>
            </a:r>
            <a:endParaRPr/>
          </a:p>
          <a:p>
            <a:pPr indent="-270000" lvl="2" marL="90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1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Fit – Type of fit(S, M, L)</a:t>
            </a:r>
            <a:endParaRPr/>
          </a:p>
          <a:p>
            <a:pPr indent="-270000" lvl="2" marL="90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1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Shape – Rectangular/Squarish/Circular</a:t>
            </a:r>
            <a:endParaRPr/>
          </a:p>
          <a:p>
            <a:pPr indent="-270000" lvl="2" marL="90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1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Colour – Colour of the frame</a:t>
            </a:r>
            <a:endParaRPr b="0" i="1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4739" y="1915637"/>
            <a:ext cx="2716070" cy="289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ABOUT THE DATASETS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245475" y="1380870"/>
            <a:ext cx="3898746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1" marL="630000" rtl="0" algn="l">
              <a:spcBef>
                <a:spcPts val="0"/>
              </a:spcBef>
              <a:spcAft>
                <a:spcPts val="0"/>
              </a:spcAft>
              <a:buSzPts val="2024"/>
              <a:buChar char="◼"/>
            </a:pPr>
            <a:r>
              <a:rPr i="1" lang="en-IN" sz="2200">
                <a:solidFill>
                  <a:schemeClr val="dk1"/>
                </a:solidFill>
              </a:rPr>
              <a:t>Home_try_on</a:t>
            </a:r>
            <a:endParaRPr i="1" sz="2200">
              <a:solidFill>
                <a:schemeClr val="dk1"/>
              </a:solidFill>
            </a:endParaRPr>
          </a:p>
          <a:p>
            <a:pPr indent="-270000" lvl="2" marL="90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i="1" lang="en-IN" sz="2000">
                <a:solidFill>
                  <a:schemeClr val="dk1"/>
                </a:solidFill>
              </a:rPr>
              <a:t>User_id – The user id tracked of the customer</a:t>
            </a:r>
            <a:endParaRPr/>
          </a:p>
          <a:p>
            <a:pPr indent="-270000" lvl="2" marL="90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i="1" lang="en-IN" sz="2000">
                <a:solidFill>
                  <a:schemeClr val="dk1"/>
                </a:solidFill>
              </a:rPr>
              <a:t>Number_of_pairs – Number of pairs taken to try at home</a:t>
            </a:r>
            <a:endParaRPr/>
          </a:p>
          <a:p>
            <a:pPr indent="-270000" lvl="2" marL="90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i="1" lang="en-IN" sz="2000">
                <a:solidFill>
                  <a:schemeClr val="dk1"/>
                </a:solidFill>
              </a:rPr>
              <a:t>Address – Address entered by the user</a:t>
            </a:r>
            <a:endParaRPr i="1" sz="2000">
              <a:solidFill>
                <a:schemeClr val="dk1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47816" y="601200"/>
            <a:ext cx="5617318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00844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5960962" y="601200"/>
            <a:ext cx="5649848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916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sz="2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4383648" y="1380870"/>
            <a:ext cx="3898746" cy="4578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1" marL="630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Char char="◼"/>
            </a:pPr>
            <a:r>
              <a:rPr b="0" i="1" lang="en-IN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Purchase</a:t>
            </a:r>
            <a:endParaRPr/>
          </a:p>
          <a:p>
            <a:pPr indent="-270000" lvl="2" marL="90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1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User_id – The user id tracked of the customer</a:t>
            </a:r>
            <a:endParaRPr/>
          </a:p>
          <a:p>
            <a:pPr indent="-270000" lvl="2" marL="90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1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Product_id – Tracker id of the product purchased</a:t>
            </a:r>
            <a:endParaRPr/>
          </a:p>
          <a:p>
            <a:pPr indent="-270000" lvl="2" marL="90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1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Style – Style of the frame</a:t>
            </a:r>
            <a:endParaRPr/>
          </a:p>
          <a:p>
            <a:pPr indent="-270000" lvl="2" marL="90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1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Price – Price of the frame</a:t>
            </a:r>
            <a:endParaRPr/>
          </a:p>
          <a:p>
            <a:pPr indent="-270000" lvl="2" marL="90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1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Colour – Colour of the frame bought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483" y="4652220"/>
            <a:ext cx="2608729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4851" y="1886458"/>
            <a:ext cx="26035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WHAT IS FUNNELING? WHAT IS AN A/B TEST?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576059" y="5329681"/>
            <a:ext cx="11224715" cy="1528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A/B testing (also known as split testing) is a comparison of two variations of the same product shown to two different target samples(of the same population) at the same time so as to compare which variation drives more comparisons.</a:t>
            </a:r>
            <a:endParaRPr/>
          </a:p>
        </p:txBody>
      </p:sp>
      <p:sp>
        <p:nvSpPr>
          <p:cNvPr id="149" name="Google Shape;149;p19"/>
          <p:cNvSpPr txBox="1"/>
          <p:nvPr>
            <p:ph idx="2" type="body"/>
          </p:nvPr>
        </p:nvSpPr>
        <p:spPr>
          <a:xfrm>
            <a:off x="6188417" y="1881162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A conversion funnel in e-commerce illustrates the route your customers take from first becoming aware of your brand to making a purchase. 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Every business has a different e-commerce conversion funnel depending on the specifics of how users navigate their businesses. The stages are the same, but the specifics depend on your product and audience.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For instance, some businesses have shorter conversion funnels. When you sell a low-cost product, you can convert visitors faster because price becomes less of an obstacle.</a:t>
            </a:r>
            <a:endParaRPr/>
          </a:p>
          <a:p>
            <a:pPr indent="-200844" lvl="0" marL="306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3" y="2213767"/>
            <a:ext cx="5465662" cy="262013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51" name="Google Shape;151;p19"/>
          <p:cNvSpPr txBox="1"/>
          <p:nvPr/>
        </p:nvSpPr>
        <p:spPr>
          <a:xfrm>
            <a:off x="9921764" y="6547944"/>
            <a:ext cx="201798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Credits to: </a:t>
            </a:r>
            <a:r>
              <a:rPr lang="en-IN" sz="9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https://vwo.com/ab-testing/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707573" y="4966376"/>
            <a:ext cx="321290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Credits to: </a:t>
            </a:r>
            <a:r>
              <a:rPr lang="en-IN" sz="9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https://sleeknote.com/blog/e-commerce-sales-funnel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575894" y="33204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I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ANSWERS FOR EVERY QUERY AND BRIEF DESCRIPTION</a:t>
            </a:r>
            <a:endParaRPr sz="3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QUERY 1 – BASIC UNDERSTANDING OF THE DATA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581193" y="2228003"/>
            <a:ext cx="5422390" cy="1631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SELECT * FROM survey LIMIT 10;</a:t>
            </a:r>
            <a:endParaRPr/>
          </a:p>
        </p:txBody>
      </p:sp>
      <p:sp>
        <p:nvSpPr>
          <p:cNvPr id="164" name="Google Shape;164;p21"/>
          <p:cNvSpPr txBox="1"/>
          <p:nvPr>
            <p:ph idx="2" type="body"/>
          </p:nvPr>
        </p:nvSpPr>
        <p:spPr>
          <a:xfrm>
            <a:off x="6188417" y="2228004"/>
            <a:ext cx="5422392" cy="1631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A small overview of the data – column name, data type of the values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69375" l="16449" r="52691" t="16667"/>
          <a:stretch/>
        </p:blipFill>
        <p:spPr>
          <a:xfrm>
            <a:off x="581193" y="4370000"/>
            <a:ext cx="4772906" cy="1349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51250" l="47881" r="1518" t="18749"/>
          <a:stretch/>
        </p:blipFill>
        <p:spPr>
          <a:xfrm>
            <a:off x="6003583" y="4015951"/>
            <a:ext cx="5552039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581193" y="2000250"/>
            <a:ext cx="111345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Style quiz answers for every user id and a basic understanding of the data in the table ‘survey’.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