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39"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40"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41"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42"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4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37B0BD37-E9CD-4967-8284-AB7DDE95D250}"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6040" cy="3085920"/>
          </a:xfrm>
          <a:prstGeom prst="rect">
            <a:avLst/>
          </a:prstGeom>
        </p:spPr>
      </p:sp>
      <p:sp>
        <p:nvSpPr>
          <p:cNvPr id="170"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17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FB5CFBA-B9BF-48B1-BD6C-41DD2E176764}" type="slidenum">
              <a:rPr b="0" lang="en-IN" sz="1200" spc="-1" strike="noStrike">
                <a:latin typeface="Times New Roman"/>
              </a:rPr>
              <a:t>&lt;number&gt;</a:t>
            </a:fld>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685800" y="1143000"/>
            <a:ext cx="5486040" cy="3085920"/>
          </a:xfrm>
          <a:prstGeom prst="rect">
            <a:avLst/>
          </a:prstGeom>
        </p:spPr>
      </p:sp>
      <p:sp>
        <p:nvSpPr>
          <p:cNvPr id="173"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17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6C8773D-8484-4258-A695-AA0908A16A8D}" type="slidenum">
              <a:rPr b="0" lang="en-IN" sz="1200" spc="-1" strike="noStrike">
                <a:latin typeface="Times New Roman"/>
              </a:rPr>
              <a:t>&lt;number&gt;</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685800" y="1143000"/>
            <a:ext cx="5486040" cy="3085920"/>
          </a:xfrm>
          <a:prstGeom prst="rect">
            <a:avLst/>
          </a:prstGeom>
        </p:spPr>
      </p:sp>
      <p:sp>
        <p:nvSpPr>
          <p:cNvPr id="176"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17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89454C4-3AA3-4C38-A1F2-632D9F49C4C3}" type="slidenum">
              <a:rPr b="0" lang="en-IN"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1097280" y="445320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34" name="PlaceHolder 3"/>
          <p:cNvSpPr>
            <a:spLocks noGrp="1"/>
          </p:cNvSpPr>
          <p:nvPr>
            <p:ph type="body"/>
          </p:nvPr>
        </p:nvSpPr>
        <p:spPr>
          <a:xfrm>
            <a:off x="1097280" y="505008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37"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38" name="PlaceHolder 4"/>
          <p:cNvSpPr>
            <a:spLocks noGrp="1"/>
          </p:cNvSpPr>
          <p:nvPr>
            <p:ph type="body"/>
          </p:nvPr>
        </p:nvSpPr>
        <p:spPr>
          <a:xfrm>
            <a:off x="109728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39" name="PlaceHolder 5"/>
          <p:cNvSpPr>
            <a:spLocks noGrp="1"/>
          </p:cNvSpPr>
          <p:nvPr>
            <p:ph type="body"/>
          </p:nvPr>
        </p:nvSpPr>
        <p:spPr>
          <a:xfrm>
            <a:off x="625140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1" name="PlaceHolder 2"/>
          <p:cNvSpPr>
            <a:spLocks noGrp="1"/>
          </p:cNvSpPr>
          <p:nvPr>
            <p:ph type="body"/>
          </p:nvPr>
        </p:nvSpPr>
        <p:spPr>
          <a:xfrm>
            <a:off x="109728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42" name="PlaceHolder 3"/>
          <p:cNvSpPr>
            <a:spLocks noGrp="1"/>
          </p:cNvSpPr>
          <p:nvPr>
            <p:ph type="body"/>
          </p:nvPr>
        </p:nvSpPr>
        <p:spPr>
          <a:xfrm>
            <a:off x="449820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43" name="PlaceHolder 4"/>
          <p:cNvSpPr>
            <a:spLocks noGrp="1"/>
          </p:cNvSpPr>
          <p:nvPr>
            <p:ph type="body"/>
          </p:nvPr>
        </p:nvSpPr>
        <p:spPr>
          <a:xfrm>
            <a:off x="789912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44" name="PlaceHolder 5"/>
          <p:cNvSpPr>
            <a:spLocks noGrp="1"/>
          </p:cNvSpPr>
          <p:nvPr>
            <p:ph type="body"/>
          </p:nvPr>
        </p:nvSpPr>
        <p:spPr>
          <a:xfrm>
            <a:off x="109728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45" name="PlaceHolder 6"/>
          <p:cNvSpPr>
            <a:spLocks noGrp="1"/>
          </p:cNvSpPr>
          <p:nvPr>
            <p:ph type="body"/>
          </p:nvPr>
        </p:nvSpPr>
        <p:spPr>
          <a:xfrm>
            <a:off x="449820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46" name="PlaceHolder 7"/>
          <p:cNvSpPr>
            <a:spLocks noGrp="1"/>
          </p:cNvSpPr>
          <p:nvPr>
            <p:ph type="body"/>
          </p:nvPr>
        </p:nvSpPr>
        <p:spPr>
          <a:xfrm>
            <a:off x="789912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4453200"/>
            <a:ext cx="10058040" cy="1142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type="body"/>
          </p:nvPr>
        </p:nvSpPr>
        <p:spPr>
          <a:xfrm>
            <a:off x="1097280" y="4453200"/>
            <a:ext cx="10058040" cy="11426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109728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61" name="PlaceHolder 3"/>
          <p:cNvSpPr>
            <a:spLocks noGrp="1"/>
          </p:cNvSpPr>
          <p:nvPr>
            <p:ph type="body"/>
          </p:nvPr>
        </p:nvSpPr>
        <p:spPr>
          <a:xfrm>
            <a:off x="625140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165760"/>
            <a:ext cx="10058040" cy="137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66" name="PlaceHolder 3"/>
          <p:cNvSpPr>
            <a:spLocks noGrp="1"/>
          </p:cNvSpPr>
          <p:nvPr>
            <p:ph type="body"/>
          </p:nvPr>
        </p:nvSpPr>
        <p:spPr>
          <a:xfrm>
            <a:off x="625140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67" name="PlaceHolder 4"/>
          <p:cNvSpPr>
            <a:spLocks noGrp="1"/>
          </p:cNvSpPr>
          <p:nvPr>
            <p:ph type="body"/>
          </p:nvPr>
        </p:nvSpPr>
        <p:spPr>
          <a:xfrm>
            <a:off x="109728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4453200"/>
            <a:ext cx="10058040" cy="1142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type="body"/>
          </p:nvPr>
        </p:nvSpPr>
        <p:spPr>
          <a:xfrm>
            <a:off x="109728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70"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71" name="PlaceHolder 4"/>
          <p:cNvSpPr>
            <a:spLocks noGrp="1"/>
          </p:cNvSpPr>
          <p:nvPr>
            <p:ph type="body"/>
          </p:nvPr>
        </p:nvSpPr>
        <p:spPr>
          <a:xfrm>
            <a:off x="625140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74"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75" name="PlaceHolder 4"/>
          <p:cNvSpPr>
            <a:spLocks noGrp="1"/>
          </p:cNvSpPr>
          <p:nvPr>
            <p:ph type="body"/>
          </p:nvPr>
        </p:nvSpPr>
        <p:spPr>
          <a:xfrm>
            <a:off x="1097280" y="505008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type="body"/>
          </p:nvPr>
        </p:nvSpPr>
        <p:spPr>
          <a:xfrm>
            <a:off x="1097280" y="445320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78" name="PlaceHolder 3"/>
          <p:cNvSpPr>
            <a:spLocks noGrp="1"/>
          </p:cNvSpPr>
          <p:nvPr>
            <p:ph type="body"/>
          </p:nvPr>
        </p:nvSpPr>
        <p:spPr>
          <a:xfrm>
            <a:off x="1097280" y="505008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1"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2" name="PlaceHolder 4"/>
          <p:cNvSpPr>
            <a:spLocks noGrp="1"/>
          </p:cNvSpPr>
          <p:nvPr>
            <p:ph type="body"/>
          </p:nvPr>
        </p:nvSpPr>
        <p:spPr>
          <a:xfrm>
            <a:off x="109728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3" name="PlaceHolder 5"/>
          <p:cNvSpPr>
            <a:spLocks noGrp="1"/>
          </p:cNvSpPr>
          <p:nvPr>
            <p:ph type="body"/>
          </p:nvPr>
        </p:nvSpPr>
        <p:spPr>
          <a:xfrm>
            <a:off x="625140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5" name="PlaceHolder 2"/>
          <p:cNvSpPr>
            <a:spLocks noGrp="1"/>
          </p:cNvSpPr>
          <p:nvPr>
            <p:ph type="body"/>
          </p:nvPr>
        </p:nvSpPr>
        <p:spPr>
          <a:xfrm>
            <a:off x="109728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6" name="PlaceHolder 3"/>
          <p:cNvSpPr>
            <a:spLocks noGrp="1"/>
          </p:cNvSpPr>
          <p:nvPr>
            <p:ph type="body"/>
          </p:nvPr>
        </p:nvSpPr>
        <p:spPr>
          <a:xfrm>
            <a:off x="449820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7" name="PlaceHolder 4"/>
          <p:cNvSpPr>
            <a:spLocks noGrp="1"/>
          </p:cNvSpPr>
          <p:nvPr>
            <p:ph type="body"/>
          </p:nvPr>
        </p:nvSpPr>
        <p:spPr>
          <a:xfrm>
            <a:off x="789912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8" name="PlaceHolder 5"/>
          <p:cNvSpPr>
            <a:spLocks noGrp="1"/>
          </p:cNvSpPr>
          <p:nvPr>
            <p:ph type="body"/>
          </p:nvPr>
        </p:nvSpPr>
        <p:spPr>
          <a:xfrm>
            <a:off x="109728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9" name="PlaceHolder 6"/>
          <p:cNvSpPr>
            <a:spLocks noGrp="1"/>
          </p:cNvSpPr>
          <p:nvPr>
            <p:ph type="body"/>
          </p:nvPr>
        </p:nvSpPr>
        <p:spPr>
          <a:xfrm>
            <a:off x="449820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90" name="PlaceHolder 7"/>
          <p:cNvSpPr>
            <a:spLocks noGrp="1"/>
          </p:cNvSpPr>
          <p:nvPr>
            <p:ph type="body"/>
          </p:nvPr>
        </p:nvSpPr>
        <p:spPr>
          <a:xfrm>
            <a:off x="789912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3" name="PlaceHolder 2"/>
          <p:cNvSpPr>
            <a:spLocks noGrp="1"/>
          </p:cNvSpPr>
          <p:nvPr>
            <p:ph type="subTitle"/>
          </p:nvPr>
        </p:nvSpPr>
        <p:spPr>
          <a:xfrm>
            <a:off x="1097280" y="4453200"/>
            <a:ext cx="10058040" cy="1142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1097280" y="4453200"/>
            <a:ext cx="10058040" cy="11426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7" name="PlaceHolder 2"/>
          <p:cNvSpPr>
            <a:spLocks noGrp="1"/>
          </p:cNvSpPr>
          <p:nvPr>
            <p:ph type="body"/>
          </p:nvPr>
        </p:nvSpPr>
        <p:spPr>
          <a:xfrm>
            <a:off x="109728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108" name="PlaceHolder 3"/>
          <p:cNvSpPr>
            <a:spLocks noGrp="1"/>
          </p:cNvSpPr>
          <p:nvPr>
            <p:ph type="body"/>
          </p:nvPr>
        </p:nvSpPr>
        <p:spPr>
          <a:xfrm>
            <a:off x="625140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type="body"/>
          </p:nvPr>
        </p:nvSpPr>
        <p:spPr>
          <a:xfrm>
            <a:off x="1097280" y="4453200"/>
            <a:ext cx="10058040" cy="11426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097280" y="2165760"/>
            <a:ext cx="10058040" cy="137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13" name="PlaceHolder 3"/>
          <p:cNvSpPr>
            <a:spLocks noGrp="1"/>
          </p:cNvSpPr>
          <p:nvPr>
            <p:ph type="body"/>
          </p:nvPr>
        </p:nvSpPr>
        <p:spPr>
          <a:xfrm>
            <a:off x="625140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114" name="PlaceHolder 4"/>
          <p:cNvSpPr>
            <a:spLocks noGrp="1"/>
          </p:cNvSpPr>
          <p:nvPr>
            <p:ph type="body"/>
          </p:nvPr>
        </p:nvSpPr>
        <p:spPr>
          <a:xfrm>
            <a:off x="109728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109728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117"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18" name="PlaceHolder 4"/>
          <p:cNvSpPr>
            <a:spLocks noGrp="1"/>
          </p:cNvSpPr>
          <p:nvPr>
            <p:ph type="body"/>
          </p:nvPr>
        </p:nvSpPr>
        <p:spPr>
          <a:xfrm>
            <a:off x="625140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0"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21"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22" name="PlaceHolder 4"/>
          <p:cNvSpPr>
            <a:spLocks noGrp="1"/>
          </p:cNvSpPr>
          <p:nvPr>
            <p:ph type="body"/>
          </p:nvPr>
        </p:nvSpPr>
        <p:spPr>
          <a:xfrm>
            <a:off x="1097280" y="505008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4" name="PlaceHolder 2"/>
          <p:cNvSpPr>
            <a:spLocks noGrp="1"/>
          </p:cNvSpPr>
          <p:nvPr>
            <p:ph type="body"/>
          </p:nvPr>
        </p:nvSpPr>
        <p:spPr>
          <a:xfrm>
            <a:off x="1097280" y="445320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25" name="PlaceHolder 3"/>
          <p:cNvSpPr>
            <a:spLocks noGrp="1"/>
          </p:cNvSpPr>
          <p:nvPr>
            <p:ph type="body"/>
          </p:nvPr>
        </p:nvSpPr>
        <p:spPr>
          <a:xfrm>
            <a:off x="1097280" y="505008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7"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28"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29" name="PlaceHolder 4"/>
          <p:cNvSpPr>
            <a:spLocks noGrp="1"/>
          </p:cNvSpPr>
          <p:nvPr>
            <p:ph type="body"/>
          </p:nvPr>
        </p:nvSpPr>
        <p:spPr>
          <a:xfrm>
            <a:off x="109728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30" name="PlaceHolder 5"/>
          <p:cNvSpPr>
            <a:spLocks noGrp="1"/>
          </p:cNvSpPr>
          <p:nvPr>
            <p:ph type="body"/>
          </p:nvPr>
        </p:nvSpPr>
        <p:spPr>
          <a:xfrm>
            <a:off x="625140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2" name="PlaceHolder 2"/>
          <p:cNvSpPr>
            <a:spLocks noGrp="1"/>
          </p:cNvSpPr>
          <p:nvPr>
            <p:ph type="body"/>
          </p:nvPr>
        </p:nvSpPr>
        <p:spPr>
          <a:xfrm>
            <a:off x="109728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33" name="PlaceHolder 3"/>
          <p:cNvSpPr>
            <a:spLocks noGrp="1"/>
          </p:cNvSpPr>
          <p:nvPr>
            <p:ph type="body"/>
          </p:nvPr>
        </p:nvSpPr>
        <p:spPr>
          <a:xfrm>
            <a:off x="449820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34" name="PlaceHolder 4"/>
          <p:cNvSpPr>
            <a:spLocks noGrp="1"/>
          </p:cNvSpPr>
          <p:nvPr>
            <p:ph type="body"/>
          </p:nvPr>
        </p:nvSpPr>
        <p:spPr>
          <a:xfrm>
            <a:off x="789912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35" name="PlaceHolder 5"/>
          <p:cNvSpPr>
            <a:spLocks noGrp="1"/>
          </p:cNvSpPr>
          <p:nvPr>
            <p:ph type="body"/>
          </p:nvPr>
        </p:nvSpPr>
        <p:spPr>
          <a:xfrm>
            <a:off x="109728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36" name="PlaceHolder 6"/>
          <p:cNvSpPr>
            <a:spLocks noGrp="1"/>
          </p:cNvSpPr>
          <p:nvPr>
            <p:ph type="body"/>
          </p:nvPr>
        </p:nvSpPr>
        <p:spPr>
          <a:xfrm>
            <a:off x="449820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37" name="PlaceHolder 7"/>
          <p:cNvSpPr>
            <a:spLocks noGrp="1"/>
          </p:cNvSpPr>
          <p:nvPr>
            <p:ph type="body"/>
          </p:nvPr>
        </p:nvSpPr>
        <p:spPr>
          <a:xfrm>
            <a:off x="789912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109728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17" name="PlaceHolder 3"/>
          <p:cNvSpPr>
            <a:spLocks noGrp="1"/>
          </p:cNvSpPr>
          <p:nvPr>
            <p:ph type="body"/>
          </p:nvPr>
        </p:nvSpPr>
        <p:spPr>
          <a:xfrm>
            <a:off x="625140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165760"/>
            <a:ext cx="10058040" cy="137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22" name="PlaceHolder 3"/>
          <p:cNvSpPr>
            <a:spLocks noGrp="1"/>
          </p:cNvSpPr>
          <p:nvPr>
            <p:ph type="body"/>
          </p:nvPr>
        </p:nvSpPr>
        <p:spPr>
          <a:xfrm>
            <a:off x="625140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23" name="PlaceHolder 4"/>
          <p:cNvSpPr>
            <a:spLocks noGrp="1"/>
          </p:cNvSpPr>
          <p:nvPr>
            <p:ph type="body"/>
          </p:nvPr>
        </p:nvSpPr>
        <p:spPr>
          <a:xfrm>
            <a:off x="109728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109728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26"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27" name="PlaceHolder 4"/>
          <p:cNvSpPr>
            <a:spLocks noGrp="1"/>
          </p:cNvSpPr>
          <p:nvPr>
            <p:ph type="body"/>
          </p:nvPr>
        </p:nvSpPr>
        <p:spPr>
          <a:xfrm>
            <a:off x="625140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30"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31" name="PlaceHolder 4"/>
          <p:cNvSpPr>
            <a:spLocks noGrp="1"/>
          </p:cNvSpPr>
          <p:nvPr>
            <p:ph type="body"/>
          </p:nvPr>
        </p:nvSpPr>
        <p:spPr>
          <a:xfrm>
            <a:off x="1097280" y="505008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p>
            <a:pPr>
              <a:lnSpc>
                <a:spcPct val="85000"/>
              </a:lnSpc>
            </a:pPr>
            <a:r>
              <a:rPr b="0" lang="en-US" sz="8000" spc="-52" strike="noStrike">
                <a:solidFill>
                  <a:srgbClr val="262626"/>
                </a:solidFill>
                <a:latin typeface="Calibri Light"/>
              </a:rPr>
              <a:t>Click to edit Master title style</a:t>
            </a:r>
            <a:endParaRPr b="0" lang="en-US" sz="8000" spc="-1" strike="noStrike">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noAutofit/>
          </a:bodyPr>
          <a:p>
            <a:pPr>
              <a:lnSpc>
                <a:spcPct val="100000"/>
              </a:lnSpc>
            </a:pPr>
            <a:fld id="{C33ABBAB-C2EE-4D1B-8201-19E00FA7DFDD}" type="datetime">
              <a:rPr b="0" lang="en-IN" sz="900" spc="-1" strike="noStrike">
                <a:solidFill>
                  <a:srgbClr val="ffffff"/>
                </a:solidFill>
                <a:latin typeface="Calibri"/>
              </a:rPr>
              <a:t>05/07/21</a:t>
            </a:fld>
            <a:endParaRPr b="0" lang="en-IN" sz="900" spc="-1" strike="noStrike">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noAutofit/>
          </a:bodyPr>
          <a:p>
            <a:endParaRPr b="0" lang="en-IN" sz="2400" spc="-1" strike="noStrike">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60A7192B-C15D-42C9-819D-7DD283A4A298}" type="slidenum">
              <a:rPr b="0" lang="en-IN" sz="1050" spc="-1" strike="noStrike">
                <a:solidFill>
                  <a:srgbClr val="ffffff"/>
                </a:solidFill>
                <a:latin typeface="Calibri"/>
              </a:rPr>
              <a:t>&lt;number&gt;</a:t>
            </a:fld>
            <a:endParaRPr b="0" lang="en-IN" sz="1050" spc="-1" strike="noStrike">
              <a:latin typeface="Times New Roman"/>
            </a:endParaRPr>
          </a:p>
        </p:txBody>
      </p:sp>
      <p:sp>
        <p:nvSpPr>
          <p:cNvPr id="9" name="Line 10"/>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noAutofit/>
          </a:bodyPr>
          <a:p>
            <a:pPr>
              <a:lnSpc>
                <a:spcPct val="85000"/>
              </a:lnSpc>
            </a:pPr>
            <a:r>
              <a:rPr b="0" lang="en-US" sz="4800" spc="-52"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noAutofit/>
          </a:bodyPr>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1cade4"/>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1cade4"/>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1cade4"/>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1cade4"/>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6"/>
          <p:cNvSpPr>
            <a:spLocks noGrp="1"/>
          </p:cNvSpPr>
          <p:nvPr>
            <p:ph type="dt"/>
          </p:nvPr>
        </p:nvSpPr>
        <p:spPr>
          <a:xfrm>
            <a:off x="1097280" y="6459840"/>
            <a:ext cx="2471760" cy="364680"/>
          </a:xfrm>
          <a:prstGeom prst="rect">
            <a:avLst/>
          </a:prstGeom>
        </p:spPr>
        <p:txBody>
          <a:bodyPr anchor="ctr">
            <a:noAutofit/>
          </a:bodyPr>
          <a:p>
            <a:pPr>
              <a:lnSpc>
                <a:spcPct val="100000"/>
              </a:lnSpc>
            </a:pPr>
            <a:fld id="{41C3E50A-E6BC-4FB6-859E-D37F3C773A77}" type="datetime">
              <a:rPr b="0" lang="en-IN" sz="900" spc="-1" strike="noStrike">
                <a:solidFill>
                  <a:srgbClr val="ffffff"/>
                </a:solidFill>
                <a:latin typeface="Calibri"/>
              </a:rPr>
              <a:t>05/07/21</a:t>
            </a:fld>
            <a:endParaRPr b="0" lang="en-IN" sz="900" spc="-1" strike="noStrike">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noAutofit/>
          </a:bodyPr>
          <a:p>
            <a:endParaRPr b="0" lang="en-IN" sz="2400" spc="-1" strike="noStrike">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55B07781-CD25-46D1-88D7-45D619C537AC}" type="slidenum">
              <a:rPr b="0" lang="en-IN" sz="1050" spc="-1" strike="noStrike">
                <a:solidFill>
                  <a:srgbClr val="ffffff"/>
                </a:solidFill>
                <a:latin typeface="Calibri"/>
              </a:rPr>
              <a:t>&lt;number&gt;</a:t>
            </a:fld>
            <a:endParaRPr b="0" lang="en-IN"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hidden="1"/>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2" name="CustomShape 2" hidden="1"/>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4"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5"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6" name="PlaceHolder 6"/>
          <p:cNvSpPr>
            <a:spLocks noGrp="1"/>
          </p:cNvSpPr>
          <p:nvPr>
            <p:ph type="title"/>
          </p:nvPr>
        </p:nvSpPr>
        <p:spPr>
          <a:xfrm>
            <a:off x="1097280" y="758880"/>
            <a:ext cx="10058040" cy="3565800"/>
          </a:xfrm>
          <a:prstGeom prst="rect">
            <a:avLst/>
          </a:prstGeom>
        </p:spPr>
        <p:txBody>
          <a:bodyPr anchor="b">
            <a:normAutofit/>
          </a:bodyPr>
          <a:p>
            <a:pPr>
              <a:lnSpc>
                <a:spcPct val="85000"/>
              </a:lnSpc>
            </a:pPr>
            <a:r>
              <a:rPr b="0" lang="en-US" sz="8000" spc="-52" strike="noStrike">
                <a:solidFill>
                  <a:srgbClr val="262626"/>
                </a:solidFill>
                <a:latin typeface="Calibri Light"/>
              </a:rPr>
              <a:t>Click to edit Master title style</a:t>
            </a:r>
            <a:endParaRPr b="0" lang="en-US" sz="8000" spc="-1" strike="noStrike">
              <a:solidFill>
                <a:srgbClr val="000000"/>
              </a:solidFill>
              <a:latin typeface="Calibri"/>
            </a:endParaRPr>
          </a:p>
        </p:txBody>
      </p:sp>
      <p:sp>
        <p:nvSpPr>
          <p:cNvPr id="97" name="PlaceHolder 7"/>
          <p:cNvSpPr>
            <a:spLocks noGrp="1"/>
          </p:cNvSpPr>
          <p:nvPr>
            <p:ph type="body"/>
          </p:nvPr>
        </p:nvSpPr>
        <p:spPr>
          <a:xfrm>
            <a:off x="1097280" y="4453200"/>
            <a:ext cx="10058040" cy="1142640"/>
          </a:xfrm>
          <a:prstGeom prst="rect">
            <a:avLst/>
          </a:prstGeom>
        </p:spPr>
        <p:txBody>
          <a:bodyPr>
            <a:normAutofit/>
          </a:bodyPr>
          <a:p>
            <a:pPr>
              <a:lnSpc>
                <a:spcPct val="90000"/>
              </a:lnSpc>
              <a:spcBef>
                <a:spcPts val="1199"/>
              </a:spcBef>
              <a:spcAft>
                <a:spcPts val="201"/>
              </a:spcAft>
            </a:pPr>
            <a:r>
              <a:rPr b="0" lang="en-US" sz="2400" spc="199" strike="noStrike" cap="all">
                <a:solidFill>
                  <a:srgbClr val="344068"/>
                </a:solidFill>
                <a:latin typeface="Calibri Light"/>
              </a:rPr>
              <a:t>Click to edit Master text styles</a:t>
            </a:r>
            <a:endParaRPr b="0" lang="en-US" sz="2400" spc="-1" strike="noStrike">
              <a:solidFill>
                <a:srgbClr val="404040"/>
              </a:solidFill>
              <a:latin typeface="Calibri"/>
            </a:endParaRPr>
          </a:p>
        </p:txBody>
      </p:sp>
      <p:sp>
        <p:nvSpPr>
          <p:cNvPr id="98" name="PlaceHolder 8"/>
          <p:cNvSpPr>
            <a:spLocks noGrp="1"/>
          </p:cNvSpPr>
          <p:nvPr>
            <p:ph type="dt"/>
          </p:nvPr>
        </p:nvSpPr>
        <p:spPr>
          <a:xfrm>
            <a:off x="1097280" y="6459840"/>
            <a:ext cx="2471760" cy="364680"/>
          </a:xfrm>
          <a:prstGeom prst="rect">
            <a:avLst/>
          </a:prstGeom>
        </p:spPr>
        <p:txBody>
          <a:bodyPr anchor="ctr">
            <a:noAutofit/>
          </a:bodyPr>
          <a:p>
            <a:pPr>
              <a:lnSpc>
                <a:spcPct val="100000"/>
              </a:lnSpc>
            </a:pPr>
            <a:fld id="{15EAEAE5-F427-4393-9F8E-55667405DFB1}" type="datetime">
              <a:rPr b="0" lang="en-IN" sz="900" spc="-1" strike="noStrike">
                <a:solidFill>
                  <a:srgbClr val="ffffff"/>
                </a:solidFill>
                <a:latin typeface="Calibri"/>
              </a:rPr>
              <a:t>05/07/21</a:t>
            </a:fld>
            <a:endParaRPr b="0" lang="en-IN" sz="900" spc="-1" strike="noStrike">
              <a:latin typeface="Times New Roman"/>
            </a:endParaRPr>
          </a:p>
        </p:txBody>
      </p:sp>
      <p:sp>
        <p:nvSpPr>
          <p:cNvPr id="99" name="PlaceHolder 9"/>
          <p:cNvSpPr>
            <a:spLocks noGrp="1"/>
          </p:cNvSpPr>
          <p:nvPr>
            <p:ph type="ftr"/>
          </p:nvPr>
        </p:nvSpPr>
        <p:spPr>
          <a:xfrm>
            <a:off x="3686040" y="6459840"/>
            <a:ext cx="4822560" cy="364680"/>
          </a:xfrm>
          <a:prstGeom prst="rect">
            <a:avLst/>
          </a:prstGeom>
        </p:spPr>
        <p:txBody>
          <a:bodyPr anchor="ctr">
            <a:noAutofit/>
          </a:bodyPr>
          <a:p>
            <a:endParaRPr b="0" lang="en-IN" sz="2400" spc="-1" strike="noStrike">
              <a:latin typeface="Times New Roman"/>
            </a:endParaRPr>
          </a:p>
        </p:txBody>
      </p:sp>
      <p:sp>
        <p:nvSpPr>
          <p:cNvPr id="100" name="PlaceHolder 10"/>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F805B4E3-5493-4494-B8D0-429A25ED79C1}" type="slidenum">
              <a:rPr b="0" lang="en-IN" sz="1050" spc="-1" strike="noStrike">
                <a:solidFill>
                  <a:srgbClr val="ffffff"/>
                </a:solidFill>
                <a:latin typeface="Calibri"/>
              </a:rPr>
              <a:t>&lt;number&gt;</a:t>
            </a:fld>
            <a:endParaRPr b="0" lang="en-IN" sz="1050" spc="-1" strike="noStrike">
              <a:latin typeface="Times New Roman"/>
            </a:endParaRPr>
          </a:p>
        </p:txBody>
      </p:sp>
      <p:sp>
        <p:nvSpPr>
          <p:cNvPr id="101" name="Line 11"/>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xilinx.com/support/documentation/sw_manuals/xilinx2016_2/ug902-vivado-high-level-synthesis.pdf" TargetMode="External"/><Relationship Id="rId2" Type="http://schemas.openxmlformats.org/officeDocument/2006/relationships/hyperlink" Target="https://ilearn.th-deg.de/mod/url/view.php?id=348864" TargetMode="External"/><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1097280" y="758880"/>
            <a:ext cx="10058040" cy="2697120"/>
          </a:xfrm>
          <a:prstGeom prst="rect">
            <a:avLst/>
          </a:prstGeom>
          <a:noFill/>
          <a:ln>
            <a:noFill/>
          </a:ln>
        </p:spPr>
        <p:txBody>
          <a:bodyPr anchor="b">
            <a:normAutofit/>
          </a:bodyPr>
          <a:p>
            <a:pPr algn="ctr">
              <a:lnSpc>
                <a:spcPct val="85000"/>
              </a:lnSpc>
            </a:pPr>
            <a:r>
              <a:rPr b="0" lang="en-US" sz="9600" spc="-52" strike="noStrike">
                <a:solidFill>
                  <a:srgbClr val="1cade4"/>
                </a:solidFill>
                <a:latin typeface="Calibri Light"/>
              </a:rPr>
              <a:t>Embedded Security</a:t>
            </a:r>
            <a:endParaRPr b="0" lang="en-US" sz="9600" spc="-1" strike="noStrike">
              <a:solidFill>
                <a:srgbClr val="000000"/>
              </a:solidFill>
              <a:latin typeface="Calibri"/>
            </a:endParaRPr>
          </a:p>
        </p:txBody>
      </p:sp>
      <p:sp>
        <p:nvSpPr>
          <p:cNvPr id="145" name="TextShape 2"/>
          <p:cNvSpPr txBox="1"/>
          <p:nvPr/>
        </p:nvSpPr>
        <p:spPr>
          <a:xfrm>
            <a:off x="1066680" y="4535640"/>
            <a:ext cx="10058040" cy="1142640"/>
          </a:xfrm>
          <a:prstGeom prst="rect">
            <a:avLst/>
          </a:prstGeom>
          <a:noFill/>
          <a:ln>
            <a:noFill/>
          </a:ln>
        </p:spPr>
        <p:txBody>
          <a:bodyPr>
            <a:normAutofit/>
          </a:bodyPr>
          <a:p>
            <a:pPr>
              <a:lnSpc>
                <a:spcPct val="90000"/>
              </a:lnSpc>
              <a:spcBef>
                <a:spcPts val="1199"/>
              </a:spcBef>
              <a:spcAft>
                <a:spcPts val="201"/>
              </a:spcAft>
            </a:pPr>
            <a:r>
              <a:rPr b="0" lang="en-IN" sz="4000" spc="199" strike="noStrike" cap="all">
                <a:solidFill>
                  <a:srgbClr val="000000"/>
                </a:solidFill>
                <a:latin typeface="Calibri Light"/>
              </a:rPr>
              <a:t>Project presentation </a:t>
            </a:r>
            <a:endParaRPr b="0" lang="en-IN" sz="4000" spc="-1" strike="noStrike">
              <a:latin typeface="Arial"/>
            </a:endParaRPr>
          </a:p>
          <a:p>
            <a:pPr>
              <a:lnSpc>
                <a:spcPct val="90000"/>
              </a:lnSpc>
              <a:spcBef>
                <a:spcPts val="1199"/>
              </a:spcBef>
              <a:spcAft>
                <a:spcPts val="201"/>
              </a:spcAft>
            </a:pPr>
            <a:r>
              <a:rPr b="0" lang="en-IN" sz="2200" spc="199" strike="noStrike" cap="all">
                <a:solidFill>
                  <a:srgbClr val="808080"/>
                </a:solidFill>
                <a:latin typeface="Calibri Light"/>
              </a:rPr>
              <a:t>Yogesh nagor | SANDESH GHARGE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1cade4"/>
                </a:solidFill>
                <a:latin typeface="Calibri Light"/>
              </a:rPr>
              <a:t>6. PROBLEM FACED</a:t>
            </a:r>
            <a:endParaRPr b="0" lang="en-US" sz="4800" spc="-1" strike="noStrike">
              <a:solidFill>
                <a:srgbClr val="000000"/>
              </a:solidFill>
              <a:latin typeface="Calibri"/>
            </a:endParaRPr>
          </a:p>
        </p:txBody>
      </p:sp>
      <p:sp>
        <p:nvSpPr>
          <p:cNvPr id="167" name="TextShape 2"/>
          <p:cNvSpPr txBox="1"/>
          <p:nvPr/>
        </p:nvSpPr>
        <p:spPr>
          <a:xfrm>
            <a:off x="1097280" y="1845720"/>
            <a:ext cx="10058040" cy="4023000"/>
          </a:xfrm>
          <a:prstGeom prst="rect">
            <a:avLst/>
          </a:prstGeom>
          <a:noFill/>
          <a:ln>
            <a:noFill/>
          </a:ln>
        </p:spPr>
        <p:txBody>
          <a:bodyPr lIns="0" rIns="0">
            <a:noAutofit/>
          </a:bodyPr>
          <a:p>
            <a:pPr marL="91440" indent="-91080">
              <a:lnSpc>
                <a:spcPct val="90000"/>
              </a:lnSpc>
              <a:spcBef>
                <a:spcPts val="1199"/>
              </a:spcBef>
              <a:spcAft>
                <a:spcPts val="201"/>
              </a:spcAft>
              <a:buClr>
                <a:srgbClr val="1cade4"/>
              </a:buClr>
              <a:buFont typeface="Calibri"/>
              <a:buChar char=" "/>
            </a:pPr>
            <a:r>
              <a:rPr b="0" lang="en-US" sz="1800" spc="-1" strike="noStrike">
                <a:solidFill>
                  <a:srgbClr val="404040"/>
                </a:solidFill>
                <a:latin typeface="Calibri"/>
                <a:ea typeface="Calibri"/>
              </a:rPr>
              <a:t>DMA Receive channel Issue</a:t>
            </a:r>
            <a:endParaRPr b="0" lang="en-US" sz="18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br/>
            <a:r>
              <a:rPr b="0" lang="en-US" sz="1800" spc="-1" strike="noStrike">
                <a:solidFill>
                  <a:srgbClr val="404040"/>
                </a:solidFill>
                <a:latin typeface="Calibri"/>
                <a:ea typeface="Calibri"/>
              </a:rPr>
              <a:t>Initially DMA were used where we did not get the output. Below command was running forever in jupyter while fetching the results-</a:t>
            </a:r>
            <a:br/>
            <a:r>
              <a:rPr b="0" i="1" lang="en-US" sz="1800" spc="-1" strike="noStrike">
                <a:solidFill>
                  <a:srgbClr val="404040"/>
                </a:solidFill>
                <a:latin typeface="Calibri"/>
                <a:ea typeface="Calibri"/>
              </a:rPr>
              <a:t>dma.recvchannel.wait()</a:t>
            </a:r>
            <a:br/>
            <a:r>
              <a:rPr b="0" lang="en-US" sz="1800" spc="-1" strike="noStrike">
                <a:solidFill>
                  <a:srgbClr val="404040"/>
                </a:solidFill>
                <a:latin typeface="Calibri"/>
                <a:ea typeface="Calibri"/>
              </a:rPr>
              <a:t>As an alternative the Overlay was redesigned without DMA, with registers of ZYNQ processssor.</a:t>
            </a:r>
            <a:endParaRPr b="0" lang="en-US" sz="1800" spc="-1" strike="noStrike">
              <a:solidFill>
                <a:srgbClr val="404040"/>
              </a:solidFill>
              <a:latin typeface="Calibri"/>
            </a:endParaRPr>
          </a:p>
          <a:p>
            <a:pPr>
              <a:lnSpc>
                <a:spcPct val="90000"/>
              </a:lnSpc>
              <a:spcBef>
                <a:spcPts val="1199"/>
              </a:spcBef>
              <a:spcAft>
                <a:spcPts val="201"/>
              </a:spcAft>
            </a:pP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097280" y="3315240"/>
            <a:ext cx="10058040" cy="2275560"/>
          </a:xfrm>
          <a:prstGeom prst="rect">
            <a:avLst/>
          </a:prstGeom>
          <a:noFill/>
          <a:ln>
            <a:noFill/>
          </a:ln>
        </p:spPr>
        <p:txBody>
          <a:bodyPr>
            <a:normAutofit/>
          </a:bodyPr>
          <a:p>
            <a:pPr>
              <a:lnSpc>
                <a:spcPct val="90000"/>
              </a:lnSpc>
              <a:spcBef>
                <a:spcPts val="1199"/>
              </a:spcBef>
              <a:spcAft>
                <a:spcPts val="201"/>
              </a:spcAft>
            </a:pPr>
            <a:r>
              <a:rPr b="0" lang="en-US" sz="4800" spc="199" strike="noStrike" cap="all">
                <a:solidFill>
                  <a:srgbClr val="1cade4"/>
                </a:solidFill>
                <a:latin typeface="Calibri Light"/>
              </a:rPr>
              <a:t>Thank you for your attention. </a:t>
            </a:r>
            <a:br/>
            <a:endParaRPr b="0" lang="en-US" sz="4800" spc="-1" strike="noStrike">
              <a:solidFill>
                <a:srgbClr val="404040"/>
              </a:solidFill>
              <a:latin typeface="Calibri"/>
            </a:endParaRPr>
          </a:p>
          <a:p>
            <a:pPr>
              <a:lnSpc>
                <a:spcPct val="90000"/>
              </a:lnSpc>
              <a:spcBef>
                <a:spcPts val="1199"/>
              </a:spcBef>
              <a:spcAft>
                <a:spcPts val="201"/>
              </a:spcAft>
            </a:pPr>
            <a:r>
              <a:rPr b="0" lang="en-US" sz="2400" spc="199" strike="noStrike" cap="all">
                <a:solidFill>
                  <a:srgbClr val="808080"/>
                </a:solidFill>
                <a:latin typeface="Calibri Light"/>
              </a:rPr>
              <a:t>Yogesh nagor | Sandesh Gharge</a:t>
            </a: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1097280" y="286560"/>
            <a:ext cx="10058040" cy="1450440"/>
          </a:xfrm>
          <a:prstGeom prst="rect">
            <a:avLst/>
          </a:prstGeom>
          <a:noFill/>
          <a:ln>
            <a:noFill/>
          </a:ln>
        </p:spPr>
        <p:txBody>
          <a:bodyPr anchor="b">
            <a:normAutofit/>
          </a:bodyPr>
          <a:p>
            <a:pPr>
              <a:lnSpc>
                <a:spcPct val="85000"/>
              </a:lnSpc>
            </a:pPr>
            <a:r>
              <a:rPr b="0" lang="en-US" sz="4800" spc="-52" strike="noStrike">
                <a:solidFill>
                  <a:srgbClr val="1cade4"/>
                </a:solidFill>
                <a:latin typeface="Calibri Light"/>
              </a:rPr>
              <a:t>INDEX</a:t>
            </a:r>
            <a:endParaRPr b="0" lang="en-US" sz="4800" spc="-1" strike="noStrike">
              <a:solidFill>
                <a:srgbClr val="000000"/>
              </a:solidFill>
              <a:latin typeface="Calibri"/>
            </a:endParaRPr>
          </a:p>
        </p:txBody>
      </p:sp>
      <p:sp>
        <p:nvSpPr>
          <p:cNvPr id="147" name="TextShape 2"/>
          <p:cNvSpPr txBox="1"/>
          <p:nvPr/>
        </p:nvSpPr>
        <p:spPr>
          <a:xfrm>
            <a:off x="1096920" y="1846440"/>
            <a:ext cx="10058040" cy="3533400"/>
          </a:xfrm>
          <a:prstGeom prst="rect">
            <a:avLst/>
          </a:prstGeom>
          <a:noFill/>
          <a:ln>
            <a:noFill/>
          </a:ln>
        </p:spPr>
        <p:txBody>
          <a:bodyPr lIns="0" rIns="0">
            <a:normAutofit fontScale="91000"/>
          </a:bodyPr>
          <a:p>
            <a:pPr marL="457200" indent="-456840">
              <a:lnSpc>
                <a:spcPct val="90000"/>
              </a:lnSpc>
              <a:spcBef>
                <a:spcPts val="1199"/>
              </a:spcBef>
              <a:spcAft>
                <a:spcPts val="201"/>
              </a:spcAft>
              <a:buClr>
                <a:srgbClr val="000000"/>
              </a:buClr>
              <a:buFont typeface="Calibri Light"/>
              <a:buAutoNum type="arabicPeriod"/>
            </a:pPr>
            <a:r>
              <a:rPr b="0" lang="en-US" sz="4000" spc="-1" strike="noStrike">
                <a:solidFill>
                  <a:srgbClr val="404040"/>
                </a:solidFill>
                <a:latin typeface="Calibri Light"/>
              </a:rPr>
              <a:t>Project description</a:t>
            </a:r>
            <a:endParaRPr b="0" lang="en-US" sz="4000" spc="-1" strike="noStrike">
              <a:solidFill>
                <a:srgbClr val="404040"/>
              </a:solidFill>
              <a:latin typeface="Calibri"/>
            </a:endParaRPr>
          </a:p>
          <a:p>
            <a:pPr marL="457200" indent="-456840">
              <a:lnSpc>
                <a:spcPct val="90000"/>
              </a:lnSpc>
              <a:spcBef>
                <a:spcPts val="1199"/>
              </a:spcBef>
              <a:spcAft>
                <a:spcPts val="201"/>
              </a:spcAft>
              <a:buClr>
                <a:srgbClr val="000000"/>
              </a:buClr>
              <a:buFont typeface="Calibri Light"/>
              <a:buAutoNum type="arabicPeriod"/>
            </a:pPr>
            <a:r>
              <a:rPr b="0" lang="en-US" sz="4000" spc="-1" strike="noStrike">
                <a:solidFill>
                  <a:srgbClr val="404040"/>
                </a:solidFill>
                <a:latin typeface="Calibri Light"/>
              </a:rPr>
              <a:t>Solution and creating IP</a:t>
            </a:r>
            <a:endParaRPr b="0" lang="en-US" sz="4000" spc="-1" strike="noStrike">
              <a:solidFill>
                <a:srgbClr val="404040"/>
              </a:solidFill>
              <a:latin typeface="Calibri"/>
            </a:endParaRPr>
          </a:p>
          <a:p>
            <a:pPr marL="457200" indent="-456840">
              <a:lnSpc>
                <a:spcPct val="90000"/>
              </a:lnSpc>
              <a:spcBef>
                <a:spcPts val="1199"/>
              </a:spcBef>
              <a:spcAft>
                <a:spcPts val="201"/>
              </a:spcAft>
              <a:buClr>
                <a:srgbClr val="000000"/>
              </a:buClr>
              <a:buFont typeface="Calibri Light"/>
              <a:buAutoNum type="arabicPeriod"/>
            </a:pPr>
            <a:r>
              <a:rPr b="0" lang="en-US" sz="4000" spc="-1" strike="noStrike">
                <a:solidFill>
                  <a:srgbClr val="404040"/>
                </a:solidFill>
                <a:latin typeface="Calibri Light"/>
              </a:rPr>
              <a:t>Block Diagram</a:t>
            </a:r>
            <a:endParaRPr b="0" lang="en-US" sz="4000" spc="-1" strike="noStrike">
              <a:solidFill>
                <a:srgbClr val="404040"/>
              </a:solidFill>
              <a:latin typeface="Calibri"/>
            </a:endParaRPr>
          </a:p>
          <a:p>
            <a:pPr marL="457200" indent="-456840">
              <a:lnSpc>
                <a:spcPct val="90000"/>
              </a:lnSpc>
              <a:spcBef>
                <a:spcPts val="1199"/>
              </a:spcBef>
              <a:spcAft>
                <a:spcPts val="201"/>
              </a:spcAft>
              <a:buClr>
                <a:srgbClr val="000000"/>
              </a:buClr>
              <a:buFont typeface="Calibri Light"/>
              <a:buAutoNum type="arabicPeriod"/>
            </a:pPr>
            <a:r>
              <a:rPr b="0" lang="en-US" sz="4000" spc="-1" strike="noStrike">
                <a:solidFill>
                  <a:srgbClr val="404040"/>
                </a:solidFill>
                <a:latin typeface="Calibri Light"/>
              </a:rPr>
              <a:t>Improvement ideas</a:t>
            </a:r>
            <a:endParaRPr b="0" lang="en-US" sz="4000" spc="-1" strike="noStrike">
              <a:solidFill>
                <a:srgbClr val="404040"/>
              </a:solidFill>
              <a:latin typeface="Calibri"/>
            </a:endParaRPr>
          </a:p>
          <a:p>
            <a:pPr marL="457200" indent="-456840">
              <a:lnSpc>
                <a:spcPct val="90000"/>
              </a:lnSpc>
              <a:spcBef>
                <a:spcPts val="1199"/>
              </a:spcBef>
              <a:spcAft>
                <a:spcPts val="201"/>
              </a:spcAft>
              <a:buClr>
                <a:srgbClr val="000000"/>
              </a:buClr>
              <a:buFont typeface="Calibri Light"/>
              <a:buAutoNum type="arabicPeriod"/>
            </a:pPr>
            <a:r>
              <a:rPr b="0" lang="en-US" sz="4000" spc="-1" strike="noStrike">
                <a:solidFill>
                  <a:srgbClr val="404040"/>
                </a:solidFill>
                <a:latin typeface="Calibri Light"/>
              </a:rPr>
              <a:t>References</a:t>
            </a:r>
            <a:endParaRPr b="0" lang="en-US" sz="4000" spc="-1" strike="noStrike">
              <a:solidFill>
                <a:srgbClr val="404040"/>
              </a:solidFill>
              <a:latin typeface="Calibri"/>
            </a:endParaRPr>
          </a:p>
          <a:p>
            <a:pPr marL="457200" indent="-456840">
              <a:lnSpc>
                <a:spcPct val="90000"/>
              </a:lnSpc>
              <a:spcBef>
                <a:spcPts val="1199"/>
              </a:spcBef>
              <a:spcAft>
                <a:spcPts val="201"/>
              </a:spcAft>
              <a:buClr>
                <a:srgbClr val="000000"/>
              </a:buClr>
              <a:buFont typeface="Calibri Light"/>
              <a:buAutoNum type="arabicPeriod"/>
            </a:pPr>
            <a:r>
              <a:rPr b="0" lang="en-US" sz="4000" spc="-1" strike="noStrike">
                <a:solidFill>
                  <a:srgbClr val="404040"/>
                </a:solidFill>
                <a:latin typeface="Calibri Light"/>
              </a:rPr>
              <a:t>Problems faced</a:t>
            </a:r>
            <a:endParaRPr b="0" lang="en-US" sz="4000" spc="-1" strike="noStrike">
              <a:solidFill>
                <a:srgbClr val="404040"/>
              </a:solidFill>
              <a:latin typeface="Calibri"/>
            </a:endParaRPr>
          </a:p>
          <a:p>
            <a:pPr>
              <a:lnSpc>
                <a:spcPct val="90000"/>
              </a:lnSpc>
              <a:spcBef>
                <a:spcPts val="1199"/>
              </a:spcBef>
              <a:spcAft>
                <a:spcPts val="201"/>
              </a:spcAft>
            </a:pPr>
            <a:endParaRPr b="0" lang="en-US" sz="4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097280" y="286560"/>
            <a:ext cx="10058040" cy="1450440"/>
          </a:xfrm>
          <a:prstGeom prst="rect">
            <a:avLst/>
          </a:prstGeom>
          <a:noFill/>
          <a:ln>
            <a:noFill/>
          </a:ln>
        </p:spPr>
        <p:txBody>
          <a:bodyPr anchor="b">
            <a:normAutofit fontScale="5000"/>
          </a:bodyPr>
          <a:p>
            <a:pPr>
              <a:lnSpc>
                <a:spcPct val="85000"/>
              </a:lnSpc>
            </a:pPr>
            <a:br/>
            <a:br/>
            <a:br/>
            <a:br/>
            <a:br/>
            <a:br/>
            <a:br/>
            <a:br/>
            <a:br/>
            <a:br/>
            <a:r>
              <a:rPr b="0" lang="en-US" sz="4800" spc="-52" strike="noStrike">
                <a:solidFill>
                  <a:srgbClr val="404040"/>
                </a:solidFill>
                <a:latin typeface="Calibri Light"/>
              </a:rPr>
              <a:t> </a:t>
            </a:r>
            <a:br/>
            <a:br/>
            <a:r>
              <a:rPr b="0" lang="en-US" sz="4800" spc="-52" strike="noStrike">
                <a:solidFill>
                  <a:srgbClr val="404040"/>
                </a:solidFill>
                <a:latin typeface="Calibri Light"/>
              </a:rPr>
              <a:t> </a:t>
            </a:r>
            <a:br/>
            <a:br/>
            <a:br/>
            <a:r>
              <a:rPr b="0" lang="en-US" sz="4400" spc="-52" strike="noStrike">
                <a:solidFill>
                  <a:srgbClr val="1cade4"/>
                </a:solidFill>
                <a:latin typeface="Calibri Light"/>
              </a:rPr>
              <a:t>1.</a:t>
            </a:r>
            <a:r>
              <a:rPr b="0" lang="en-US" sz="4400" spc="-52" strike="noStrike">
                <a:solidFill>
                  <a:srgbClr val="404040"/>
                </a:solidFill>
                <a:latin typeface="Calibri Light"/>
              </a:rPr>
              <a:t> </a:t>
            </a:r>
            <a:r>
              <a:rPr b="0" lang="en-US" sz="4800" spc="-52" strike="noStrike">
                <a:solidFill>
                  <a:srgbClr val="1cade4"/>
                </a:solidFill>
                <a:latin typeface="Calibri Light"/>
              </a:rPr>
              <a:t>PROJECT DESCRIPTION</a:t>
            </a:r>
            <a:r>
              <a:rPr b="0" lang="en-US" sz="4800" spc="-52" strike="noStrike">
                <a:solidFill>
                  <a:srgbClr val="404040"/>
                </a:solidFill>
                <a:latin typeface="Calibri Light"/>
              </a:rPr>
              <a:t>	</a:t>
            </a:r>
            <a:br/>
            <a:r>
              <a:rPr b="0" lang="en-US" sz="4800" spc="-52" strike="noStrike">
                <a:solidFill>
                  <a:srgbClr val="404040"/>
                </a:solidFill>
                <a:latin typeface="Calibri Light"/>
              </a:rPr>
              <a:t>    </a:t>
            </a:r>
            <a:r>
              <a:rPr b="0" lang="en-US" sz="3600" spc="-52" strike="noStrike">
                <a:solidFill>
                  <a:srgbClr val="404040"/>
                </a:solidFill>
                <a:latin typeface="Calibri"/>
                <a:ea typeface="Calibri"/>
              </a:rPr>
              <a:t>Dijkshtra Algorithm</a:t>
            </a:r>
            <a:endParaRPr b="0" lang="en-US" sz="3600" spc="-1" strike="noStrike">
              <a:solidFill>
                <a:srgbClr val="000000"/>
              </a:solidFill>
              <a:latin typeface="Calibri"/>
            </a:endParaRPr>
          </a:p>
        </p:txBody>
      </p:sp>
      <p:sp>
        <p:nvSpPr>
          <p:cNvPr id="149" name="TextShape 2"/>
          <p:cNvSpPr txBox="1"/>
          <p:nvPr/>
        </p:nvSpPr>
        <p:spPr>
          <a:xfrm>
            <a:off x="1106280" y="1845720"/>
            <a:ext cx="10058040" cy="4023000"/>
          </a:xfrm>
          <a:prstGeom prst="rect">
            <a:avLst/>
          </a:prstGeom>
          <a:noFill/>
          <a:ln>
            <a:noFill/>
          </a:ln>
        </p:spPr>
        <p:txBody>
          <a:bodyPr lIns="0" rIns="0">
            <a:noAutofit/>
          </a:bodyPr>
          <a:p>
            <a:pPr>
              <a:lnSpc>
                <a:spcPct val="90000"/>
              </a:lnSpc>
              <a:spcBef>
                <a:spcPts val="1199"/>
              </a:spcBef>
              <a:spcAft>
                <a:spcPts val="201"/>
              </a:spcAft>
            </a:pPr>
            <a:r>
              <a:rPr b="1" lang="en-US" sz="1800" spc="-1" strike="noStrike">
                <a:solidFill>
                  <a:srgbClr val="404040"/>
                </a:solidFill>
                <a:latin typeface="Calibri"/>
                <a:ea typeface="Calibri"/>
              </a:rPr>
              <a:t>-Dijkshtra Algorithm </a:t>
            </a:r>
            <a:r>
              <a:rPr b="0" lang="en-US" sz="1800" spc="-1" strike="noStrike">
                <a:solidFill>
                  <a:srgbClr val="404040"/>
                </a:solidFill>
                <a:latin typeface="Calibri"/>
                <a:ea typeface="Calibri"/>
              </a:rPr>
              <a:t>is a pre-defined algorithm conceived by computer scientist Edsger W. Dijkstra. This algorithm helps</a:t>
            </a:r>
            <a:r>
              <a:rPr b="0" lang="en-US" sz="1800" spc="-1" strike="noStrike">
                <a:solidFill>
                  <a:srgbClr val="24292e"/>
                </a:solidFill>
                <a:latin typeface="Calibri"/>
                <a:ea typeface="Calibri"/>
              </a:rPr>
              <a:t> finding the shortest distance between two points in a given graph.</a:t>
            </a:r>
            <a:endParaRPr b="0" lang="en-US" sz="1800" spc="-1" strike="noStrike">
              <a:solidFill>
                <a:srgbClr val="404040"/>
              </a:solidFill>
              <a:latin typeface="Calibri"/>
            </a:endParaRPr>
          </a:p>
          <a:p>
            <a:pPr>
              <a:lnSpc>
                <a:spcPct val="90000"/>
              </a:lnSpc>
              <a:spcBef>
                <a:spcPts val="1199"/>
              </a:spcBef>
              <a:spcAft>
                <a:spcPts val="201"/>
              </a:spcAft>
            </a:pPr>
            <a:r>
              <a:rPr b="0" lang="en-US" sz="1800" spc="-1" strike="noStrike">
                <a:solidFill>
                  <a:srgbClr val="404040"/>
                </a:solidFill>
                <a:latin typeface="Calibri"/>
                <a:ea typeface="Calibri"/>
              </a:rPr>
              <a:t>-It calculates shortest distance, but doesn’t calculate the path information.</a:t>
            </a:r>
            <a:endParaRPr b="0" lang="en-US" sz="1800" spc="-1" strike="noStrike">
              <a:solidFill>
                <a:srgbClr val="404040"/>
              </a:solidFill>
              <a:latin typeface="Calibri"/>
            </a:endParaRPr>
          </a:p>
          <a:p>
            <a:pPr>
              <a:lnSpc>
                <a:spcPct val="90000"/>
              </a:lnSpc>
              <a:spcBef>
                <a:spcPts val="1199"/>
              </a:spcBef>
              <a:spcAft>
                <a:spcPts val="201"/>
              </a:spcAft>
            </a:pPr>
            <a:r>
              <a:rPr b="0" lang="en-US" sz="1600" spc="-1" strike="noStrike">
                <a:solidFill>
                  <a:srgbClr val="273239"/>
                </a:solidFill>
                <a:latin typeface="urw-din"/>
                <a:ea typeface="Calibri"/>
              </a:rPr>
              <a:t>- The code is for undirected graph, same dijkstra function can be used for directed graphs also.</a:t>
            </a:r>
            <a:endParaRPr b="0" lang="en-US" sz="1600" spc="-1" strike="noStrike">
              <a:solidFill>
                <a:srgbClr val="404040"/>
              </a:solidFill>
              <a:latin typeface="Calibri"/>
            </a:endParaRPr>
          </a:p>
          <a:p>
            <a:pPr>
              <a:lnSpc>
                <a:spcPct val="90000"/>
              </a:lnSpc>
              <a:spcBef>
                <a:spcPts val="1199"/>
              </a:spcBef>
              <a:spcAft>
                <a:spcPts val="201"/>
              </a:spcAft>
            </a:pPr>
            <a:endParaRPr b="0" lang="en-US" sz="1600" spc="-1" strike="noStrike">
              <a:solidFill>
                <a:srgbClr val="404040"/>
              </a:solidFill>
              <a:latin typeface="Calibri"/>
            </a:endParaRPr>
          </a:p>
        </p:txBody>
      </p:sp>
      <p:pic>
        <p:nvPicPr>
          <p:cNvPr id="150" name="Picture 4" descr=""/>
          <p:cNvPicPr/>
          <p:nvPr/>
        </p:nvPicPr>
        <p:blipFill>
          <a:blip r:embed="rId1"/>
          <a:stretch/>
        </p:blipFill>
        <p:spPr>
          <a:xfrm>
            <a:off x="7205760" y="3828600"/>
            <a:ext cx="3157560" cy="1704960"/>
          </a:xfrm>
          <a:prstGeom prst="rect">
            <a:avLst/>
          </a:prstGeom>
          <a:ln>
            <a:noFill/>
          </a:ln>
        </p:spPr>
      </p:pic>
      <p:pic>
        <p:nvPicPr>
          <p:cNvPr id="151" name="Picture 6" descr=""/>
          <p:cNvPicPr/>
          <p:nvPr/>
        </p:nvPicPr>
        <p:blipFill>
          <a:blip r:embed="rId2"/>
          <a:stretch/>
        </p:blipFill>
        <p:spPr>
          <a:xfrm>
            <a:off x="1351440" y="3861720"/>
            <a:ext cx="3640680" cy="16718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400" spc="-52" strike="noStrike">
                <a:solidFill>
                  <a:srgbClr val="1cade4"/>
                </a:solidFill>
                <a:latin typeface="Calibri Light"/>
              </a:rPr>
              <a:t>2.</a:t>
            </a:r>
            <a:r>
              <a:rPr b="0" lang="en-US" sz="4400" spc="-52" strike="noStrike">
                <a:solidFill>
                  <a:srgbClr val="404040"/>
                </a:solidFill>
                <a:latin typeface="Calibri Light"/>
              </a:rPr>
              <a:t> </a:t>
            </a:r>
            <a:r>
              <a:rPr b="0" lang="en-US" sz="4800" spc="-52" strike="noStrike">
                <a:solidFill>
                  <a:srgbClr val="1cade4"/>
                </a:solidFill>
                <a:latin typeface="Calibri Light"/>
              </a:rPr>
              <a:t>SOLUTION AND CREATING IP </a:t>
            </a:r>
            <a:endParaRPr b="0" lang="en-US" sz="4800" spc="-1" strike="noStrike">
              <a:solidFill>
                <a:srgbClr val="000000"/>
              </a:solidFill>
              <a:latin typeface="Calibri"/>
            </a:endParaRPr>
          </a:p>
        </p:txBody>
      </p:sp>
      <p:sp>
        <p:nvSpPr>
          <p:cNvPr id="153" name="TextShape 2"/>
          <p:cNvSpPr txBox="1"/>
          <p:nvPr/>
        </p:nvSpPr>
        <p:spPr>
          <a:xfrm>
            <a:off x="1097280" y="1845720"/>
            <a:ext cx="10058040" cy="4023000"/>
          </a:xfrm>
          <a:prstGeom prst="rect">
            <a:avLst/>
          </a:prstGeom>
          <a:noFill/>
          <a:ln>
            <a:noFill/>
          </a:ln>
        </p:spPr>
        <p:txBody>
          <a:bodyPr lIns="0" rIns="0">
            <a:normAutofit/>
          </a:bodyPr>
          <a:p>
            <a:pPr marL="91440" indent="-91080">
              <a:lnSpc>
                <a:spcPct val="107000"/>
              </a:lnSpc>
              <a:spcBef>
                <a:spcPts val="1199"/>
              </a:spcBef>
              <a:spcAft>
                <a:spcPts val="799"/>
              </a:spcAft>
              <a:buClr>
                <a:srgbClr val="1cade4"/>
              </a:buClr>
              <a:buFont typeface="Calibri"/>
              <a:buChar char=" "/>
            </a:pPr>
            <a:r>
              <a:rPr b="1" lang="en-US" sz="1800" spc="-1" strike="noStrike">
                <a:solidFill>
                  <a:srgbClr val="404040"/>
                </a:solidFill>
                <a:latin typeface="Calibri"/>
                <a:ea typeface="Calibri"/>
              </a:rPr>
              <a:t>Tasks:</a:t>
            </a:r>
            <a:endParaRPr b="0" lang="en-US" sz="1800" spc="-1" strike="noStrike">
              <a:solidFill>
                <a:srgbClr val="404040"/>
              </a:solidFill>
              <a:latin typeface="Calibri"/>
            </a:endParaRPr>
          </a:p>
          <a:p>
            <a:pPr marL="91440" indent="-91080">
              <a:lnSpc>
                <a:spcPct val="107000"/>
              </a:lnSpc>
              <a:spcBef>
                <a:spcPts val="1199"/>
              </a:spcBef>
              <a:spcAft>
                <a:spcPts val="799"/>
              </a:spcAft>
              <a:buClr>
                <a:srgbClr val="1cade4"/>
              </a:buClr>
              <a:buFont typeface="Calibri"/>
              <a:buChar char=" "/>
            </a:pPr>
            <a:r>
              <a:rPr b="0" lang="en-US" sz="1800" spc="-1" strike="noStrike">
                <a:solidFill>
                  <a:srgbClr val="404040"/>
                </a:solidFill>
                <a:latin typeface="Calibri"/>
                <a:ea typeface="Calibri"/>
              </a:rPr>
              <a:t>While implementing the algorithm, following major tasks are supposed to be completed -</a:t>
            </a:r>
            <a:endParaRPr b="0" lang="en-US" sz="1800" spc="-1" strike="noStrike">
              <a:solidFill>
                <a:srgbClr val="404040"/>
              </a:solidFill>
              <a:latin typeface="Calibri"/>
            </a:endParaRPr>
          </a:p>
          <a:p>
            <a:pPr marL="343080" indent="-342720">
              <a:lnSpc>
                <a:spcPct val="107000"/>
              </a:lnSpc>
              <a:spcBef>
                <a:spcPts val="1199"/>
              </a:spcBef>
              <a:spcAft>
                <a:spcPts val="799"/>
              </a:spcAft>
              <a:buClr>
                <a:srgbClr val="1cade4"/>
              </a:buClr>
              <a:buFont typeface="Calibri"/>
              <a:buChar char=" "/>
            </a:pPr>
            <a:r>
              <a:rPr b="0" lang="en-US" sz="1800" spc="-1" strike="noStrike">
                <a:solidFill>
                  <a:srgbClr val="404040"/>
                </a:solidFill>
                <a:latin typeface="Calibri"/>
                <a:ea typeface="Calibri"/>
              </a:rPr>
              <a:t>- Creating IP using Vitis HLS</a:t>
            </a:r>
            <a:endParaRPr b="0" lang="en-US" sz="1800" spc="-1" strike="noStrike">
              <a:solidFill>
                <a:srgbClr val="404040"/>
              </a:solidFill>
              <a:latin typeface="Calibri"/>
            </a:endParaRPr>
          </a:p>
          <a:p>
            <a:pPr marL="343080" indent="-342720">
              <a:lnSpc>
                <a:spcPct val="107000"/>
              </a:lnSpc>
              <a:spcBef>
                <a:spcPts val="1199"/>
              </a:spcBef>
              <a:spcAft>
                <a:spcPts val="799"/>
              </a:spcAft>
              <a:buClr>
                <a:srgbClr val="1cade4"/>
              </a:buClr>
              <a:buFont typeface="Calibri"/>
              <a:buChar char=" "/>
            </a:pPr>
            <a:r>
              <a:rPr b="0" lang="en-US" sz="1800" spc="-1" strike="noStrike">
                <a:solidFill>
                  <a:srgbClr val="404040"/>
                </a:solidFill>
                <a:latin typeface="Calibri"/>
                <a:ea typeface="Calibri"/>
              </a:rPr>
              <a:t>- Creating Overlay using Vivado</a:t>
            </a:r>
            <a:endParaRPr b="0" lang="en-US" sz="1800" spc="-1" strike="noStrike">
              <a:solidFill>
                <a:srgbClr val="404040"/>
              </a:solidFill>
              <a:latin typeface="Calibri"/>
            </a:endParaRPr>
          </a:p>
          <a:p>
            <a:pPr marL="343080" indent="-342720">
              <a:lnSpc>
                <a:spcPct val="107000"/>
              </a:lnSpc>
              <a:spcBef>
                <a:spcPts val="1199"/>
              </a:spcBef>
              <a:spcAft>
                <a:spcPts val="799"/>
              </a:spcAft>
              <a:buClr>
                <a:srgbClr val="1cade4"/>
              </a:buClr>
              <a:buFont typeface="Calibri"/>
              <a:buChar char=" "/>
            </a:pPr>
            <a:r>
              <a:rPr b="0" lang="en-US" sz="1800" spc="-1" strike="noStrike">
                <a:solidFill>
                  <a:srgbClr val="404040"/>
                </a:solidFill>
                <a:latin typeface="Calibri"/>
                <a:ea typeface="Calibri"/>
              </a:rPr>
              <a:t>- Designing Jupyter Notebook</a:t>
            </a:r>
            <a:endParaRPr b="0" lang="en-US" sz="1800" spc="-1" strike="noStrike">
              <a:solidFill>
                <a:srgbClr val="404040"/>
              </a:solidFill>
              <a:latin typeface="Calibri"/>
            </a:endParaRPr>
          </a:p>
          <a:p>
            <a:pPr marL="343080" indent="-342720">
              <a:lnSpc>
                <a:spcPct val="107000"/>
              </a:lnSpc>
              <a:spcBef>
                <a:spcPts val="1199"/>
              </a:spcBef>
              <a:spcAft>
                <a:spcPts val="799"/>
              </a:spcAft>
              <a:buClr>
                <a:srgbClr val="1cade4"/>
              </a:buClr>
              <a:buFont typeface="Calibri"/>
              <a:buChar char=" "/>
            </a:pPr>
            <a:r>
              <a:rPr b="0" lang="en-US" sz="1800" spc="-1" strike="noStrike">
                <a:solidFill>
                  <a:srgbClr val="404040"/>
                </a:solidFill>
                <a:latin typeface="Calibri"/>
                <a:ea typeface="Calibri"/>
              </a:rPr>
              <a:t>- Comparing CPU and FPGA results.</a:t>
            </a:r>
            <a:endParaRPr b="0" lang="en-US" sz="1800" spc="-1" strike="noStrike">
              <a:solidFill>
                <a:srgbClr val="404040"/>
              </a:solidFill>
              <a:latin typeface="Calibri"/>
            </a:endParaRPr>
          </a:p>
          <a:p>
            <a:pPr>
              <a:lnSpc>
                <a:spcPct val="90000"/>
              </a:lnSpc>
              <a:spcBef>
                <a:spcPts val="1199"/>
              </a:spcBef>
              <a:spcAft>
                <a:spcPts val="201"/>
              </a:spcAft>
            </a:pP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097280" y="286560"/>
            <a:ext cx="10058040" cy="1450440"/>
          </a:xfrm>
          <a:prstGeom prst="rect">
            <a:avLst/>
          </a:prstGeom>
          <a:noFill/>
          <a:ln>
            <a:noFill/>
          </a:ln>
        </p:spPr>
        <p:txBody>
          <a:bodyPr anchor="b">
            <a:noAutofit/>
          </a:bodyPr>
          <a:p>
            <a:r>
              <a:rPr b="0" lang="en-US" sz="4400" spc="-52" strike="noStrike">
                <a:solidFill>
                  <a:srgbClr val="1cade4"/>
                </a:solidFill>
                <a:latin typeface="Calibri Light"/>
              </a:rPr>
              <a:t>2.</a:t>
            </a:r>
            <a:r>
              <a:rPr b="0" lang="en-US" sz="4400" spc="-52" strike="noStrike">
                <a:solidFill>
                  <a:srgbClr val="404040"/>
                </a:solidFill>
                <a:latin typeface="Calibri Light"/>
              </a:rPr>
              <a:t> </a:t>
            </a:r>
            <a:r>
              <a:rPr b="0" lang="en-US" sz="4800" spc="-52" strike="noStrike">
                <a:solidFill>
                  <a:srgbClr val="1cade4"/>
                </a:solidFill>
                <a:latin typeface="Calibri Light"/>
                <a:ea typeface="Calibri"/>
              </a:rPr>
              <a:t>Creating IP using Vitis HLS</a:t>
            </a:r>
            <a:r>
              <a:rPr b="0" lang="en-US" sz="4800" spc="-52" strike="noStrike">
                <a:solidFill>
                  <a:srgbClr val="1cade4"/>
                </a:solidFill>
                <a:latin typeface="Calibri Light"/>
              </a:rPr>
              <a:t> </a:t>
            </a:r>
            <a:endParaRPr b="0" lang="en-US" sz="4800" spc="-1" strike="noStrike">
              <a:solidFill>
                <a:srgbClr val="000000"/>
              </a:solidFill>
              <a:latin typeface="Calibri"/>
            </a:endParaRPr>
          </a:p>
        </p:txBody>
      </p:sp>
      <p:sp>
        <p:nvSpPr>
          <p:cNvPr id="155" name="TextShape 2"/>
          <p:cNvSpPr txBox="1"/>
          <p:nvPr/>
        </p:nvSpPr>
        <p:spPr>
          <a:xfrm>
            <a:off x="1097280" y="1845720"/>
            <a:ext cx="10058040" cy="4023000"/>
          </a:xfrm>
          <a:prstGeom prst="rect">
            <a:avLst/>
          </a:prstGeom>
          <a:noFill/>
          <a:ln>
            <a:noFill/>
          </a:ln>
        </p:spPr>
        <p:txBody>
          <a:bodyPr lIns="0" rIns="0">
            <a:normAutofit fontScale="40000"/>
          </a:bodyPr>
          <a:p>
            <a:pPr marL="91440" indent="-91080">
              <a:lnSpc>
                <a:spcPct val="107000"/>
              </a:lnSpc>
              <a:spcBef>
                <a:spcPts val="1199"/>
              </a:spcBef>
              <a:spcAft>
                <a:spcPts val="799"/>
              </a:spcAft>
              <a:buClr>
                <a:srgbClr val="1cade4"/>
              </a:buClr>
              <a:buFont typeface="Calibri"/>
              <a:buChar char=" "/>
            </a:pPr>
            <a:r>
              <a:rPr b="1" lang="en-US" sz="1800" spc="-1" strike="noStrike">
                <a:solidFill>
                  <a:srgbClr val="404040"/>
                </a:solidFill>
                <a:latin typeface="Calibri"/>
                <a:ea typeface="Calibri"/>
              </a:rPr>
              <a:t> </a:t>
            </a:r>
            <a:endParaRPr b="0" lang="en-US" sz="1800" spc="-1" strike="noStrike">
              <a:solidFill>
                <a:srgbClr val="404040"/>
              </a:solidFill>
              <a:latin typeface="Calibri"/>
            </a:endParaRPr>
          </a:p>
          <a:p>
            <a:r>
              <a:rPr b="0" i="1" lang="en-US" sz="3200" spc="-1" strike="noStrike">
                <a:solidFill>
                  <a:srgbClr val="ff0000"/>
                </a:solidFill>
                <a:latin typeface="Calibri"/>
              </a:rPr>
              <a:t>void</a:t>
            </a:r>
            <a:r>
              <a:rPr b="0" i="1" lang="en-US" sz="3200" spc="-1" strike="noStrike">
                <a:solidFill>
                  <a:srgbClr val="404040"/>
                </a:solidFill>
                <a:latin typeface="Calibri"/>
              </a:rPr>
              <a:t> </a:t>
            </a:r>
            <a:r>
              <a:rPr b="0" i="1" lang="en-US" sz="3200" spc="-1" strike="noStrike">
                <a:solidFill>
                  <a:srgbClr val="069a2e"/>
                </a:solidFill>
                <a:latin typeface="Calibri"/>
              </a:rPr>
              <a:t>dijkshtra</a:t>
            </a:r>
            <a:r>
              <a:rPr b="0" i="1" lang="en-US" sz="3200" spc="-1" strike="noStrike">
                <a:solidFill>
                  <a:srgbClr val="404040"/>
                </a:solidFill>
                <a:latin typeface="Calibri"/>
              </a:rPr>
              <a:t>(</a:t>
            </a:r>
            <a:r>
              <a:rPr b="0" i="1" lang="en-US" sz="3200" spc="-1" strike="noStrike">
                <a:solidFill>
                  <a:srgbClr val="ff0000"/>
                </a:solidFill>
                <a:latin typeface="Calibri"/>
              </a:rPr>
              <a:t>int</a:t>
            </a:r>
            <a:r>
              <a:rPr b="0" i="1" lang="en-US" sz="3200" spc="-1" strike="noStrike">
                <a:solidFill>
                  <a:srgbClr val="404040"/>
                </a:solidFill>
                <a:latin typeface="Calibri"/>
              </a:rPr>
              <a:t>* a, </a:t>
            </a:r>
            <a:r>
              <a:rPr b="0" i="1" lang="en-US" sz="3200" spc="-1" strike="noStrike">
                <a:solidFill>
                  <a:srgbClr val="ff0000"/>
                </a:solidFill>
                <a:latin typeface="Calibri"/>
              </a:rPr>
              <a:t>int</a:t>
            </a:r>
            <a:r>
              <a:rPr b="0" i="1" lang="en-US" sz="3200" spc="-1" strike="noStrike">
                <a:solidFill>
                  <a:srgbClr val="404040"/>
                </a:solidFill>
                <a:latin typeface="Calibri"/>
              </a:rPr>
              <a:t>* res)</a:t>
            </a:r>
            <a:br/>
            <a:r>
              <a:rPr b="0" i="1" lang="en-US" sz="3200" spc="-1" strike="noStrike">
                <a:solidFill>
                  <a:srgbClr val="404040"/>
                </a:solidFill>
                <a:latin typeface="Calibri"/>
              </a:rPr>
              <a:t>{</a:t>
            </a:r>
            <a:br/>
            <a:r>
              <a:rPr b="0" i="1" lang="en-US" sz="3200" spc="-1" strike="noStrike">
                <a:solidFill>
                  <a:srgbClr val="404040"/>
                </a:solidFill>
                <a:latin typeface="Calibri"/>
              </a:rPr>
              <a:t>#</a:t>
            </a:r>
            <a:r>
              <a:rPr b="0" i="1" lang="en-US" sz="3200" spc="-1" strike="noStrike">
                <a:solidFill>
                  <a:srgbClr val="ff0000"/>
                </a:solidFill>
                <a:latin typeface="Calibri"/>
              </a:rPr>
              <a:t>pragma</a:t>
            </a:r>
            <a:r>
              <a:rPr b="0" i="1" lang="en-US" sz="3200" spc="-1" strike="noStrike">
                <a:solidFill>
                  <a:srgbClr val="404040"/>
                </a:solidFill>
                <a:latin typeface="Calibri"/>
              </a:rPr>
              <a:t> HLS INTERFACE m_axi port = a  offset = slave bundle = gemm1</a:t>
            </a:r>
            <a:br/>
            <a:r>
              <a:rPr b="0" i="1" lang="en-US" sz="3200" spc="-1" strike="noStrike">
                <a:solidFill>
                  <a:srgbClr val="404040"/>
                </a:solidFill>
                <a:latin typeface="Calibri"/>
              </a:rPr>
              <a:t>#</a:t>
            </a:r>
            <a:r>
              <a:rPr b="0" i="1" lang="en-US" sz="3200" spc="-1" strike="noStrike">
                <a:solidFill>
                  <a:srgbClr val="ff0000"/>
                </a:solidFill>
                <a:latin typeface="Calibri"/>
              </a:rPr>
              <a:t>pragma</a:t>
            </a:r>
            <a:r>
              <a:rPr b="0" i="1" lang="en-US" sz="3200" spc="-1" strike="noStrike">
                <a:solidFill>
                  <a:srgbClr val="404040"/>
                </a:solidFill>
                <a:latin typeface="Calibri"/>
              </a:rPr>
              <a:t> HLS INTERFACE m_axi port = res  offset = slave bundle = gemm2</a:t>
            </a:r>
            <a:br/>
            <a:r>
              <a:rPr b="0" i="1" lang="en-US" sz="3200" spc="-1" strike="noStrike">
                <a:solidFill>
                  <a:srgbClr val="404040"/>
                </a:solidFill>
                <a:latin typeface="Calibri"/>
              </a:rPr>
              <a:t>#</a:t>
            </a:r>
            <a:r>
              <a:rPr b="0" i="1" lang="en-US" sz="3200" spc="-1" strike="noStrike">
                <a:solidFill>
                  <a:srgbClr val="ff0000"/>
                </a:solidFill>
                <a:latin typeface="Calibri"/>
              </a:rPr>
              <a:t>pragma</a:t>
            </a:r>
            <a:r>
              <a:rPr b="0" i="1" lang="en-US" sz="3200" spc="-1" strike="noStrike">
                <a:solidFill>
                  <a:srgbClr val="404040"/>
                </a:solidFill>
                <a:latin typeface="Calibri"/>
              </a:rPr>
              <a:t> HLS INTERFACE s_axilite port = </a:t>
            </a:r>
            <a:r>
              <a:rPr b="0" i="1" lang="en-US" sz="3200" spc="-1" strike="noStrike">
                <a:solidFill>
                  <a:srgbClr val="ff0000"/>
                </a:solidFill>
                <a:latin typeface="Calibri"/>
              </a:rPr>
              <a:t>return</a:t>
            </a:r>
            <a:br/>
            <a:br/>
            <a:r>
              <a:rPr b="0" i="1" lang="en-US" sz="3200" spc="-1" strike="noStrike">
                <a:solidFill>
                  <a:srgbClr val="404040"/>
                </a:solidFill>
                <a:latin typeface="Calibri"/>
              </a:rPr>
              <a:t>	</a:t>
            </a:r>
            <a:r>
              <a:rPr b="0" i="1" lang="en-US" sz="3200" spc="-1" strike="noStrike">
                <a:solidFill>
                  <a:srgbClr val="404040"/>
                </a:solidFill>
                <a:latin typeface="Calibri"/>
              </a:rPr>
              <a:t>// a → Input ( [8 x 8] 2d Array)</a:t>
            </a:r>
            <a:br/>
            <a:r>
              <a:rPr b="0" i="1" lang="en-US" sz="3200" spc="-1" strike="noStrike">
                <a:solidFill>
                  <a:srgbClr val="404040"/>
                </a:solidFill>
                <a:latin typeface="Calibri"/>
              </a:rPr>
              <a:t>	</a:t>
            </a:r>
            <a:r>
              <a:rPr b="0" i="1" lang="en-US" sz="3200" spc="-1" strike="noStrike">
                <a:solidFill>
                  <a:srgbClr val="404040"/>
                </a:solidFill>
                <a:latin typeface="Calibri"/>
              </a:rPr>
              <a:t>// res → Output ( [8] 1d Array)</a:t>
            </a:r>
            <a:br/>
            <a:r>
              <a:rPr b="0" i="1" lang="en-US" sz="3200" spc="-1" strike="noStrike">
                <a:solidFill>
                  <a:srgbClr val="404040"/>
                </a:solidFill>
                <a:latin typeface="Calibri"/>
              </a:rPr>
              <a:t>	</a:t>
            </a:r>
            <a:r>
              <a:rPr b="0" i="1" lang="en-US" sz="3200" spc="-1" strike="noStrike">
                <a:solidFill>
                  <a:srgbClr val="404040"/>
                </a:solidFill>
                <a:latin typeface="Calibri"/>
              </a:rPr>
              <a:t>.</a:t>
            </a:r>
            <a:br/>
            <a:r>
              <a:rPr b="0" i="1" lang="en-US" sz="3200" spc="-1" strike="noStrike">
                <a:solidFill>
                  <a:srgbClr val="404040"/>
                </a:solidFill>
                <a:latin typeface="Calibri"/>
              </a:rPr>
              <a:t>	</a:t>
            </a:r>
            <a:r>
              <a:rPr b="0" i="1" lang="en-US" sz="3200" spc="-1" strike="noStrike">
                <a:solidFill>
                  <a:srgbClr val="404040"/>
                </a:solidFill>
                <a:latin typeface="Calibri"/>
              </a:rPr>
              <a:t>.</a:t>
            </a:r>
            <a:br/>
            <a:r>
              <a:rPr b="0" i="1" lang="en-US" sz="3200" spc="-1" strike="noStrike">
                <a:solidFill>
                  <a:srgbClr val="404040"/>
                </a:solidFill>
                <a:latin typeface="Calibri"/>
              </a:rPr>
              <a:t>	</a:t>
            </a:r>
            <a:r>
              <a:rPr b="0" i="1" lang="en-US" sz="3200" spc="-1" strike="noStrike">
                <a:solidFill>
                  <a:srgbClr val="404040"/>
                </a:solidFill>
                <a:latin typeface="Calibri"/>
              </a:rPr>
              <a:t>//Algorithm</a:t>
            </a:r>
            <a:br/>
            <a:r>
              <a:rPr b="0" i="1" lang="en-US" sz="3200" spc="-1" strike="noStrike">
                <a:solidFill>
                  <a:srgbClr val="404040"/>
                </a:solidFill>
                <a:latin typeface="Calibri"/>
              </a:rPr>
              <a:t>	</a:t>
            </a:r>
            <a:r>
              <a:rPr b="0" i="1" lang="en-US" sz="3200" spc="-1" strike="noStrike">
                <a:solidFill>
                  <a:srgbClr val="404040"/>
                </a:solidFill>
                <a:latin typeface="Calibri"/>
              </a:rPr>
              <a:t>.</a:t>
            </a:r>
            <a:br/>
            <a:r>
              <a:rPr b="0" i="1" lang="en-US" sz="3200" spc="-1" strike="noStrike">
                <a:solidFill>
                  <a:srgbClr val="404040"/>
                </a:solidFill>
                <a:latin typeface="Calibri"/>
              </a:rPr>
              <a:t>	</a:t>
            </a:r>
            <a:r>
              <a:rPr b="0" i="1" lang="en-US" sz="3200" spc="-1" strike="noStrike">
                <a:solidFill>
                  <a:srgbClr val="404040"/>
                </a:solidFill>
                <a:latin typeface="Calibri"/>
              </a:rPr>
              <a:t>.</a:t>
            </a:r>
            <a:br/>
            <a:r>
              <a:rPr b="0" i="1" lang="en-US" sz="3200" spc="-1" strike="noStrike">
                <a:solidFill>
                  <a:srgbClr val="404040"/>
                </a:solidFill>
                <a:latin typeface="Calibri"/>
              </a:rPr>
              <a:t>}</a:t>
            </a:r>
            <a:endParaRPr b="0" i="1" lang="en-US" sz="3200" spc="-1" strike="noStrike">
              <a:solidFill>
                <a:srgbClr val="404040"/>
              </a:solidFill>
              <a:latin typeface="Calibri"/>
            </a:endParaRPr>
          </a:p>
          <a:p>
            <a:r>
              <a:rPr b="0" i="1" lang="en-US" sz="4800" spc="-1" strike="noStrike">
                <a:solidFill>
                  <a:srgbClr val="404040"/>
                </a:solidFill>
                <a:latin typeface="Calibri"/>
              </a:rPr>
              <a:t>*</a:t>
            </a:r>
            <a:r>
              <a:rPr b="0" i="1" lang="en-US" sz="2400" spc="-1" strike="noStrike">
                <a:solidFill>
                  <a:srgbClr val="404040"/>
                </a:solidFill>
                <a:latin typeface="Calibri"/>
              </a:rPr>
              <a:t>full code is attached in the git link</a:t>
            </a:r>
            <a:endParaRPr b="0" i="1"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1173960" y="286560"/>
            <a:ext cx="10058040" cy="865440"/>
          </a:xfrm>
          <a:prstGeom prst="rect">
            <a:avLst/>
          </a:prstGeom>
          <a:noFill/>
          <a:ln>
            <a:noFill/>
          </a:ln>
        </p:spPr>
        <p:txBody>
          <a:bodyPr anchor="b">
            <a:noAutofit/>
          </a:bodyPr>
          <a:p>
            <a:pPr>
              <a:lnSpc>
                <a:spcPct val="106000"/>
              </a:lnSpc>
              <a:spcBef>
                <a:spcPts val="1199"/>
              </a:spcBef>
              <a:spcAft>
                <a:spcPts val="799"/>
              </a:spcAft>
            </a:pPr>
            <a:r>
              <a:rPr b="0" lang="en-US" sz="4400" spc="-52" strike="noStrike">
                <a:solidFill>
                  <a:srgbClr val="1cade4"/>
                </a:solidFill>
                <a:latin typeface="Calibri Light"/>
                <a:ea typeface="Calibri"/>
              </a:rPr>
              <a:t>Creating Overlay using Vivado</a:t>
            </a:r>
            <a:endParaRPr b="0" lang="en-US" sz="4400" spc="-1" strike="noStrike">
              <a:solidFill>
                <a:srgbClr val="404040"/>
              </a:solidFill>
              <a:latin typeface="Calibri"/>
              <a:ea typeface="Calibri"/>
            </a:endParaRPr>
          </a:p>
        </p:txBody>
      </p:sp>
      <p:pic>
        <p:nvPicPr>
          <p:cNvPr id="157" name="" descr=""/>
          <p:cNvPicPr/>
          <p:nvPr/>
        </p:nvPicPr>
        <p:blipFill>
          <a:blip r:embed="rId1"/>
          <a:stretch/>
        </p:blipFill>
        <p:spPr>
          <a:xfrm>
            <a:off x="1440000" y="1845360"/>
            <a:ext cx="8925480" cy="4418640"/>
          </a:xfrm>
          <a:prstGeom prst="rect">
            <a:avLst/>
          </a:prstGeom>
          <a:ln>
            <a:noFill/>
          </a:ln>
        </p:spPr>
      </p:pic>
      <p:sp>
        <p:nvSpPr>
          <p:cNvPr id="158" name="TextShape 2"/>
          <p:cNvSpPr txBox="1"/>
          <p:nvPr/>
        </p:nvSpPr>
        <p:spPr>
          <a:xfrm>
            <a:off x="1368000" y="1440000"/>
            <a:ext cx="1663560" cy="346320"/>
          </a:xfrm>
          <a:prstGeom prst="rect">
            <a:avLst/>
          </a:prstGeom>
          <a:noFill/>
          <a:ln>
            <a:noFill/>
          </a:ln>
        </p:spPr>
        <p:txBody>
          <a:bodyPr lIns="90000" rIns="90000" tIns="45000" bIns="45000">
            <a:noAutofit/>
          </a:bodyPr>
          <a:p>
            <a:r>
              <a:rPr b="0" lang="en-IN" sz="1800" spc="-1" strike="noStrike">
                <a:latin typeface="Arial"/>
              </a:rPr>
              <a:t>Block Diagram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400" spc="-52" strike="noStrike">
                <a:solidFill>
                  <a:srgbClr val="1cade4"/>
                </a:solidFill>
                <a:latin typeface="Calibri Light"/>
              </a:rPr>
              <a:t>3.</a:t>
            </a:r>
            <a:r>
              <a:rPr b="0" lang="en-US" sz="4400" spc="-52" strike="noStrike">
                <a:solidFill>
                  <a:srgbClr val="404040"/>
                </a:solidFill>
                <a:latin typeface="Calibri Light"/>
              </a:rPr>
              <a:t> </a:t>
            </a:r>
            <a:r>
              <a:rPr b="0" lang="en-US" sz="4400" spc="-52" strike="noStrike">
                <a:solidFill>
                  <a:srgbClr val="1cade4"/>
                </a:solidFill>
                <a:latin typeface="Calibri Light"/>
              </a:rPr>
              <a:t>IMPROVEMENT IDEAS</a:t>
            </a:r>
            <a:br/>
            <a:r>
              <a:rPr b="0" lang="en-US" sz="4800" spc="-52" strike="noStrike">
                <a:solidFill>
                  <a:srgbClr val="1cade4"/>
                </a:solidFill>
                <a:latin typeface="Calibri Light"/>
              </a:rPr>
              <a:t>    </a:t>
            </a:r>
            <a:endParaRPr b="0" lang="en-US" sz="4800" spc="-1" strike="noStrike">
              <a:solidFill>
                <a:srgbClr val="000000"/>
              </a:solidFill>
              <a:latin typeface="Calibri"/>
            </a:endParaRPr>
          </a:p>
        </p:txBody>
      </p:sp>
      <p:sp>
        <p:nvSpPr>
          <p:cNvPr id="160" name="TextShape 2"/>
          <p:cNvSpPr txBox="1"/>
          <p:nvPr/>
        </p:nvSpPr>
        <p:spPr>
          <a:xfrm>
            <a:off x="1097280" y="1845720"/>
            <a:ext cx="10058040" cy="4023000"/>
          </a:xfrm>
          <a:prstGeom prst="rect">
            <a:avLst/>
          </a:prstGeom>
          <a:noFill/>
          <a:ln>
            <a:noFill/>
          </a:ln>
        </p:spPr>
        <p:txBody>
          <a:bodyPr lIns="0" rIns="0">
            <a:normAutofit/>
          </a:bodyPr>
          <a:p>
            <a:pPr marL="91440" indent="-91080">
              <a:lnSpc>
                <a:spcPct val="90000"/>
              </a:lnSpc>
              <a:spcBef>
                <a:spcPts val="1199"/>
              </a:spcBef>
              <a:spcAft>
                <a:spcPts val="201"/>
              </a:spcAft>
              <a:buClr>
                <a:srgbClr val="1cade4"/>
              </a:buClr>
              <a:buFont typeface="Calibri"/>
              <a:buChar char=" "/>
            </a:pPr>
            <a:r>
              <a:rPr b="0" lang="en-US" sz="1800" spc="-1" strike="noStrike">
                <a:solidFill>
                  <a:srgbClr val="404040"/>
                </a:solidFill>
                <a:latin typeface="Calibri"/>
                <a:ea typeface="Calibri"/>
              </a:rPr>
              <a:t>This project has implemented Dijkshtra algorithm with fixed input, along with fixed reference point. It will of great advantage if this project developed for dynamic inputs and dynamic reference point. It will better to compare the performance of FPGA and CPU with different types of input.</a:t>
            </a:r>
            <a:endParaRPr b="0" lang="en-US" sz="1800" spc="-1" strike="noStrike">
              <a:solidFill>
                <a:srgbClr val="404040"/>
              </a:solidFill>
              <a:latin typeface="Calibri"/>
            </a:endParaRPr>
          </a:p>
          <a:p>
            <a:pPr>
              <a:lnSpc>
                <a:spcPct val="90000"/>
              </a:lnSpc>
              <a:spcBef>
                <a:spcPts val="1199"/>
              </a:spcBef>
              <a:spcAft>
                <a:spcPts val="201"/>
              </a:spcAft>
            </a:pP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400" spc="-52" strike="noStrike">
                <a:solidFill>
                  <a:srgbClr val="1cade4"/>
                </a:solidFill>
                <a:latin typeface="Calibri Light"/>
              </a:rPr>
              <a:t>4.</a:t>
            </a:r>
            <a:r>
              <a:rPr b="0" lang="en-US" sz="4400" spc="-52" strike="noStrike">
                <a:solidFill>
                  <a:srgbClr val="404040"/>
                </a:solidFill>
                <a:latin typeface="Calibri Light"/>
              </a:rPr>
              <a:t> </a:t>
            </a:r>
            <a:r>
              <a:rPr b="0" lang="en-US" sz="4400" spc="-52" strike="noStrike">
                <a:solidFill>
                  <a:srgbClr val="1cade4"/>
                </a:solidFill>
                <a:latin typeface="Calibri Light"/>
              </a:rPr>
              <a:t>CPU AND FPGA COMPARISION</a:t>
            </a:r>
            <a:br/>
            <a:r>
              <a:rPr b="0" lang="en-US" sz="4800" spc="-52" strike="noStrike">
                <a:solidFill>
                  <a:srgbClr val="1cade4"/>
                </a:solidFill>
                <a:latin typeface="Calibri Light"/>
              </a:rPr>
              <a:t>    </a:t>
            </a:r>
            <a:endParaRPr b="0" lang="en-US" sz="4800" spc="-1" strike="noStrike">
              <a:solidFill>
                <a:srgbClr val="000000"/>
              </a:solidFill>
              <a:latin typeface="Calibri"/>
            </a:endParaRPr>
          </a:p>
        </p:txBody>
      </p:sp>
      <p:sp>
        <p:nvSpPr>
          <p:cNvPr id="162" name="TextShape 2"/>
          <p:cNvSpPr txBox="1"/>
          <p:nvPr/>
        </p:nvSpPr>
        <p:spPr>
          <a:xfrm>
            <a:off x="1097280" y="1845720"/>
            <a:ext cx="10058040" cy="4023000"/>
          </a:xfrm>
          <a:prstGeom prst="rect">
            <a:avLst/>
          </a:prstGeom>
          <a:noFill/>
          <a:ln>
            <a:noFill/>
          </a:ln>
        </p:spPr>
        <p:txBody>
          <a:bodyPr lIns="0" rIns="0">
            <a:normAutofit/>
          </a:bodyPr>
          <a:p>
            <a:pPr marL="91440" indent="-91080">
              <a:lnSpc>
                <a:spcPct val="90000"/>
              </a:lnSpc>
              <a:spcBef>
                <a:spcPts val="1199"/>
              </a:spcBef>
              <a:spcAft>
                <a:spcPts val="201"/>
              </a:spcAft>
              <a:buClr>
                <a:srgbClr val="1cade4"/>
              </a:buClr>
              <a:buFont typeface="Calibri"/>
              <a:buChar char=" "/>
            </a:pPr>
            <a:r>
              <a:rPr b="0" lang="en-US" sz="1800" spc="-1" strike="noStrike">
                <a:solidFill>
                  <a:srgbClr val="404040"/>
                </a:solidFill>
                <a:latin typeface="Calibri"/>
                <a:ea typeface="Calibri"/>
              </a:rPr>
              <a:t>Comparing CPU and FPGA results :</a:t>
            </a:r>
            <a:endParaRPr b="0" lang="en-US" sz="18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1800" spc="-1" strike="noStrike">
                <a:solidFill>
                  <a:srgbClr val="404040"/>
                </a:solidFill>
                <a:latin typeface="Calibri"/>
                <a:ea typeface="Calibri"/>
              </a:rPr>
              <a:t>As checked, FPGA perform better than CPU most of the time. Also note that we are running the data with same input, i.e. we are using a for loop for running the algorithm on both FPGA as well as CPU. Below is the graph for few results -</a:t>
            </a:r>
            <a:endParaRPr b="0" lang="en-US" sz="1800" spc="-1" strike="noStrike">
              <a:solidFill>
                <a:srgbClr val="404040"/>
              </a:solidFill>
              <a:latin typeface="Calibri"/>
            </a:endParaRPr>
          </a:p>
          <a:p>
            <a:pPr>
              <a:lnSpc>
                <a:spcPct val="90000"/>
              </a:lnSpc>
              <a:spcBef>
                <a:spcPts val="1199"/>
              </a:spcBef>
              <a:spcAft>
                <a:spcPts val="201"/>
              </a:spcAft>
            </a:pPr>
            <a:endParaRPr b="0" lang="en-US" sz="1800" spc="-1" strike="noStrike">
              <a:solidFill>
                <a:srgbClr val="404040"/>
              </a:solidFill>
              <a:latin typeface="Calibri"/>
            </a:endParaRPr>
          </a:p>
        </p:txBody>
      </p:sp>
      <p:pic>
        <p:nvPicPr>
          <p:cNvPr id="163" name="Picture 5" descr=""/>
          <p:cNvPicPr/>
          <p:nvPr/>
        </p:nvPicPr>
        <p:blipFill>
          <a:blip r:embed="rId1"/>
          <a:stretch/>
        </p:blipFill>
        <p:spPr>
          <a:xfrm>
            <a:off x="3400200" y="3130200"/>
            <a:ext cx="4759560" cy="3031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1cade4"/>
                </a:solidFill>
                <a:latin typeface="Calibri Light"/>
              </a:rPr>
              <a:t>5. REFERENCES</a:t>
            </a:r>
            <a:br/>
            <a:r>
              <a:rPr b="0" lang="en-US" sz="4800" spc="-52" strike="noStrike">
                <a:solidFill>
                  <a:srgbClr val="1cade4"/>
                </a:solidFill>
                <a:latin typeface="Calibri Light"/>
              </a:rPr>
              <a:t>    </a:t>
            </a:r>
            <a:endParaRPr b="0" lang="en-US" sz="4800" spc="-1" strike="noStrike">
              <a:solidFill>
                <a:srgbClr val="000000"/>
              </a:solidFill>
              <a:latin typeface="Calibri"/>
            </a:endParaRPr>
          </a:p>
        </p:txBody>
      </p:sp>
      <p:sp>
        <p:nvSpPr>
          <p:cNvPr id="165" name="TextShape 2"/>
          <p:cNvSpPr txBox="1"/>
          <p:nvPr/>
        </p:nvSpPr>
        <p:spPr>
          <a:xfrm>
            <a:off x="1097280" y="1845720"/>
            <a:ext cx="10058040" cy="4023000"/>
          </a:xfrm>
          <a:prstGeom prst="rect">
            <a:avLst/>
          </a:prstGeom>
          <a:noFill/>
          <a:ln>
            <a:noFill/>
          </a:ln>
        </p:spPr>
        <p:txBody>
          <a:bodyPr lIns="0" rIns="0">
            <a:noAutofit/>
          </a:bodyPr>
          <a:p>
            <a:pPr marL="343080" indent="-342720">
              <a:lnSpc>
                <a:spcPct val="107000"/>
              </a:lnSpc>
              <a:spcBef>
                <a:spcPts val="1199"/>
              </a:spcBef>
              <a:spcAft>
                <a:spcPts val="201"/>
              </a:spcAft>
              <a:buClr>
                <a:srgbClr val="1cade4"/>
              </a:buClr>
              <a:buFont typeface="Calibri Light"/>
              <a:buAutoNum type="arabicPeriod"/>
            </a:pPr>
            <a:r>
              <a:rPr b="0" lang="en-US" sz="1800" spc="-1" strike="noStrike" u="sng">
                <a:solidFill>
                  <a:srgbClr val="6eac1c"/>
                </a:solidFill>
                <a:uFillTx/>
                <a:latin typeface="Calibri"/>
                <a:ea typeface="Calibri"/>
                <a:hlinkClick r:id="rId1"/>
              </a:rPr>
              <a:t>https://www.xilinx.com/support/documentation/sw_manuals/xilinx2016_2/ug902-vivado-high-level-synthesis.pdf</a:t>
            </a:r>
            <a:endParaRPr b="0" lang="en-US" sz="1800" spc="-1" strike="noStrike">
              <a:solidFill>
                <a:srgbClr val="404040"/>
              </a:solidFill>
              <a:latin typeface="Calibri"/>
            </a:endParaRPr>
          </a:p>
          <a:p>
            <a:pPr marL="343080" indent="-342720">
              <a:lnSpc>
                <a:spcPct val="107000"/>
              </a:lnSpc>
              <a:spcBef>
                <a:spcPts val="1199"/>
              </a:spcBef>
              <a:spcAft>
                <a:spcPts val="201"/>
              </a:spcAft>
              <a:buClr>
                <a:srgbClr val="1cade4"/>
              </a:buClr>
              <a:buFont typeface="Calibri Light"/>
              <a:buAutoNum type="arabicPeriod"/>
            </a:pPr>
            <a:r>
              <a:rPr b="0" lang="en-US" sz="1800" spc="-1" strike="noStrike" u="sng">
                <a:solidFill>
                  <a:srgbClr val="0563c1"/>
                </a:solidFill>
                <a:uFillTx/>
                <a:latin typeface="Calibri"/>
                <a:ea typeface="Calibri"/>
              </a:rPr>
              <a:t>https://www.geeksforgeeks.org/dijkstras-shortest-path-algorithm-greedy-algo-7/</a:t>
            </a:r>
            <a:endParaRPr b="0" lang="en-US" sz="1800" spc="-1" strike="noStrike">
              <a:solidFill>
                <a:srgbClr val="404040"/>
              </a:solidFill>
              <a:latin typeface="Calibri"/>
            </a:endParaRPr>
          </a:p>
          <a:p>
            <a:pPr marL="343080" indent="-342720">
              <a:lnSpc>
                <a:spcPct val="107000"/>
              </a:lnSpc>
              <a:spcBef>
                <a:spcPts val="1199"/>
              </a:spcBef>
              <a:spcAft>
                <a:spcPts val="201"/>
              </a:spcAft>
              <a:buClr>
                <a:srgbClr val="1cade4"/>
              </a:buClr>
              <a:buFont typeface="Calibri Light"/>
              <a:buAutoNum type="arabicPeriod"/>
            </a:pPr>
            <a:r>
              <a:rPr b="0" lang="en-US" sz="1800" spc="-1" strike="noStrike" u="sng">
                <a:solidFill>
                  <a:srgbClr val="0563c1"/>
                </a:solidFill>
                <a:uFillTx/>
                <a:latin typeface="Calibri"/>
                <a:ea typeface="Calibri"/>
              </a:rPr>
              <a:t>https://www.programmersought.com/article/90206197757/</a:t>
            </a:r>
            <a:endParaRPr b="0" lang="en-US" sz="1800" spc="-1" strike="noStrike">
              <a:solidFill>
                <a:srgbClr val="404040"/>
              </a:solidFill>
              <a:latin typeface="Calibri"/>
            </a:endParaRPr>
          </a:p>
          <a:p>
            <a:pPr marL="343080" indent="-342720">
              <a:lnSpc>
                <a:spcPct val="107000"/>
              </a:lnSpc>
              <a:spcBef>
                <a:spcPts val="1199"/>
              </a:spcBef>
              <a:spcAft>
                <a:spcPts val="799"/>
              </a:spcAft>
              <a:buClr>
                <a:srgbClr val="1cade4"/>
              </a:buClr>
              <a:buFont typeface="Calibri Light"/>
              <a:buAutoNum type="arabicPeriod"/>
            </a:pPr>
            <a:r>
              <a:rPr b="0" lang="en-US" sz="1800" spc="-1" strike="noStrike" u="sng">
                <a:solidFill>
                  <a:srgbClr val="6eac1c"/>
                </a:solidFill>
                <a:uFillTx/>
                <a:latin typeface="Calibri"/>
                <a:ea typeface="Calibri"/>
                <a:hlinkClick r:id="rId2"/>
              </a:rPr>
              <a:t>https://ilearn.th-deg.de/mod/url/view.php?id=348864</a:t>
            </a:r>
            <a:endParaRPr b="0" lang="en-US" sz="1800" spc="-1" strike="noStrike">
              <a:solidFill>
                <a:srgbClr val="404040"/>
              </a:solidFill>
              <a:latin typeface="Calibri"/>
            </a:endParaRPr>
          </a:p>
          <a:p>
            <a:pPr>
              <a:lnSpc>
                <a:spcPct val="90000"/>
              </a:lnSpc>
              <a:spcBef>
                <a:spcPts val="1199"/>
              </a:spcBef>
              <a:spcAft>
                <a:spcPts val="201"/>
              </a:spcAft>
            </a:pP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1091</TotalTime>
  <Application>LibreOffice/6.3.3.2$Windows_X86_64 LibreOffice_project/a64200df03143b798afd1ec74a12ab50359878ed</Application>
  <Words>430</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2020-12-16T08:36:04Z</dcterms:created>
  <dc:creator>Yogesh Nagor</dc:creator>
  <dc:description/>
  <dc:language>en-IN</dc:language>
  <cp:lastModifiedBy/>
  <dcterms:modified xsi:type="dcterms:W3CDTF">2021-07-05T12:01:22Z</dcterms:modified>
  <cp:revision>36</cp:revision>
  <dc:subject/>
  <dc:title>Modern Internet Technologies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