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6" roundtripDataSignature="AMtx7mjEy7JBVgBFFXNbmX07UJ/yP97d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 name="Google Shape;7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f15029fc2_0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f15029fc2_0_1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af15029fc2_0_1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5b9fd1cb7_1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5b9fd1cb7_1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a5b9fd1cb7_1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5b9fd1cb7_1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5b9fd1cb7_1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a5b9fd1cb7_1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5b9fd1cb7_1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5b9fd1cb7_1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a5b9fd1cb7_1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5b9fd1cb7_1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5b9fd1cb7_1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a5b9fd1cb7_1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5a8ab46fb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5a8ab46fb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a5a8ab46fb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5a8ab46fb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5a8ab46fb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a5a8ab46fb_0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5a8ab46fb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5a8ab46fb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a5a8ab46fb_0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5a8ab46fb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5a8ab46fb_0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a5a8ab46fb_0_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5b9fd1cb7_1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a5b9fd1cb7_1_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a5b9fd1cb7_1_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96b35cb92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 name="Google Shape;77;g996b35cb92_1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 name="Google Shape;78;g996b35cb92_1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a5a8ab46f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a5a8ab46f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a5a8ab46f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a5b9fd1ee6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a5b9fd1ee6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a5b9fd1ee6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a5a8ab46fb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a5a8ab46fb_0_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ga5a8ab46fb_0_7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a5b9fd1ee6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a5b9fd1ee6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a5b9fd1ee6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a5b9fd1ee6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a5b9fd1ee6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a5b9fd1ee6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a5b9fd1ee6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a5b9fd1ee6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a5b9fd1ee6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af15029fc2_0_2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af15029fc2_0_2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gaf15029fc2_0_20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af15029fc2_0_2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af15029fc2_0_2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gaf15029fc2_0_2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996b35cb92_1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g996b35cb92_1_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g996b35cb92_1_5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6" name="Google Shape;30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996b35cb9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g996b35cb9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g996b35cb92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96b35cb92_1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g996b35cb92_1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101" name="Google Shape;101;g996b35cb92_1_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96b35cb92_1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g996b35cb92_1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g996b35cb92_1_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96b35cb92_1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g996b35cb92_1_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g996b35cb92_1_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f15029fc2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f15029fc2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af15029fc2_0_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f15029fc2_0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f15029fc2_0_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af15029fc2_0_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f15029fc2_0_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f15029fc2_0_1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af15029fc2_0_1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7"/>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7"/>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bg>
      <p:bgPr>
        <a:blipFill>
          <a:blip r:embed="rId2">
            <a:alphaModFix/>
          </a:blip>
          <a:stretch>
            <a:fillRect/>
          </a:stretch>
        </a:blipFill>
      </p:bgPr>
    </p:bg>
    <p:spTree>
      <p:nvGrpSpPr>
        <p:cNvPr id="66" name="Shape 66"/>
        <p:cNvGrpSpPr/>
        <p:nvPr/>
      </p:nvGrpSpPr>
      <p:grpSpPr>
        <a:xfrm>
          <a:off x="0" y="0"/>
          <a:ext cx="0" cy="0"/>
          <a:chOff x="0" y="0"/>
          <a:chExt cx="0" cy="0"/>
        </a:xfrm>
      </p:grpSpPr>
      <p:sp>
        <p:nvSpPr>
          <p:cNvPr id="67" name="Google Shape;67;gaf15029fc2_0_79"/>
          <p:cNvSpPr txBox="1"/>
          <p:nvPr>
            <p:ph idx="10" type="dt"/>
          </p:nvPr>
        </p:nvSpPr>
        <p:spPr>
          <a:xfrm>
            <a:off x="609600" y="6356352"/>
            <a:ext cx="28449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gaf15029fc2_0_79"/>
          <p:cNvSpPr txBox="1"/>
          <p:nvPr>
            <p:ph idx="11" type="ftr"/>
          </p:nvPr>
        </p:nvSpPr>
        <p:spPr>
          <a:xfrm>
            <a:off x="4165600" y="6356352"/>
            <a:ext cx="38607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9" name="Google Shape;69;gaf15029fc2_0_79"/>
          <p:cNvSpPr txBox="1"/>
          <p:nvPr>
            <p:ph idx="12" type="sldNum"/>
          </p:nvPr>
        </p:nvSpPr>
        <p:spPr>
          <a:xfrm>
            <a:off x="8737600" y="6356352"/>
            <a:ext cx="28449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0" name="Google Shape;70;gaf15029fc2_0_79"/>
          <p:cNvSpPr txBox="1"/>
          <p:nvPr>
            <p:ph type="title"/>
          </p:nvPr>
        </p:nvSpPr>
        <p:spPr>
          <a:xfrm>
            <a:off x="0" y="2275826"/>
            <a:ext cx="12192000" cy="564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rgbClr val="595959"/>
              </a:buClr>
              <a:buSzPts val="3600"/>
              <a:buFont typeface="Calibri"/>
              <a:buNone/>
              <a:defRPr b="0" sz="3600">
                <a:solidFill>
                  <a:srgbClr val="595959"/>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9" name="Shape 19"/>
        <p:cNvGrpSpPr/>
        <p:nvPr/>
      </p:nvGrpSpPr>
      <p:grpSpPr>
        <a:xfrm>
          <a:off x="0" y="0"/>
          <a:ext cx="0" cy="0"/>
          <a:chOff x="0" y="0"/>
          <a:chExt cx="0" cy="0"/>
        </a:xfrm>
      </p:grpSpPr>
      <p:sp>
        <p:nvSpPr>
          <p:cNvPr id="20" name="Google Shape;20;p9"/>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9"/>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9"/>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3" name="Google Shape;23;p9"/>
          <p:cNvSpPr txBox="1"/>
          <p:nvPr>
            <p:ph type="title"/>
          </p:nvPr>
        </p:nvSpPr>
        <p:spPr>
          <a:xfrm>
            <a:off x="762000" y="427039"/>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9"/>
          <p:cNvSpPr txBox="1"/>
          <p:nvPr>
            <p:ph idx="1" type="body"/>
          </p:nvPr>
        </p:nvSpPr>
        <p:spPr>
          <a:xfrm>
            <a:off x="762000" y="1752601"/>
            <a:ext cx="10972800" cy="452596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 name="Google Shape;25;p9"/>
          <p:cNvSpPr txBox="1"/>
          <p:nvPr/>
        </p:nvSpPr>
        <p:spPr>
          <a:xfrm>
            <a:off x="8890000" y="6508752"/>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11"/>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1"/>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1"/>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bg>
      <p:bgPr>
        <a:blipFill>
          <a:blip r:embed="rId2">
            <a:alphaModFix/>
          </a:blip>
          <a:stretch>
            <a:fillRect/>
          </a:stretch>
        </a:blipFill>
      </p:bgPr>
    </p:bg>
    <p:spTree>
      <p:nvGrpSpPr>
        <p:cNvPr id="30" name="Shape 30"/>
        <p:cNvGrpSpPr/>
        <p:nvPr/>
      </p:nvGrpSpPr>
      <p:grpSpPr>
        <a:xfrm>
          <a:off x="0" y="0"/>
          <a:ext cx="0" cy="0"/>
          <a:chOff x="0" y="0"/>
          <a:chExt cx="0" cy="0"/>
        </a:xfrm>
      </p:grpSpPr>
      <p:sp>
        <p:nvSpPr>
          <p:cNvPr id="31" name="Google Shape;31;p10"/>
          <p:cNvSpPr txBox="1"/>
          <p:nvPr>
            <p:ph type="title"/>
          </p:nvPr>
        </p:nvSpPr>
        <p:spPr>
          <a:xfrm>
            <a:off x="0" y="2275826"/>
            <a:ext cx="12192000" cy="56491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595959"/>
              </a:buClr>
              <a:buSzPts val="3600"/>
              <a:buFont typeface="Calibri"/>
              <a:buNone/>
              <a:defRPr b="0" sz="3600">
                <a:solidFill>
                  <a:srgbClr val="59595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0"/>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0"/>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0"/>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8"/>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8"/>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9" name="Google Shape;39;p8"/>
          <p:cNvSpPr txBox="1"/>
          <p:nvPr>
            <p:ph type="title"/>
          </p:nvPr>
        </p:nvSpPr>
        <p:spPr>
          <a:xfrm>
            <a:off x="0" y="2275826"/>
            <a:ext cx="12192000" cy="56491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595959"/>
              </a:buClr>
              <a:buSzPts val="3600"/>
              <a:buFont typeface="Calibri"/>
              <a:buNone/>
              <a:defRPr b="0" sz="3600">
                <a:solidFill>
                  <a:srgbClr val="59595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blipFill>
          <a:blip r:embed="rId2">
            <a:alphaModFix/>
          </a:blip>
          <a:stretch>
            <a:fillRect/>
          </a:stretch>
        </a:blipFill>
      </p:bgPr>
    </p:bg>
    <p:spTree>
      <p:nvGrpSpPr>
        <p:cNvPr id="46" name="Shape 46"/>
        <p:cNvGrpSpPr/>
        <p:nvPr/>
      </p:nvGrpSpPr>
      <p:grpSpPr>
        <a:xfrm>
          <a:off x="0" y="0"/>
          <a:ext cx="0" cy="0"/>
          <a:chOff x="0" y="0"/>
          <a:chExt cx="0" cy="0"/>
        </a:xfrm>
      </p:grpSpPr>
      <p:sp>
        <p:nvSpPr>
          <p:cNvPr id="47" name="Google Shape;47;gaf15029fc2_0_59"/>
          <p:cNvSpPr txBox="1"/>
          <p:nvPr>
            <p:ph idx="10" type="dt"/>
          </p:nvPr>
        </p:nvSpPr>
        <p:spPr>
          <a:xfrm>
            <a:off x="609600" y="6356352"/>
            <a:ext cx="28449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 name="Google Shape;48;gaf15029fc2_0_59"/>
          <p:cNvSpPr txBox="1"/>
          <p:nvPr>
            <p:ph idx="11" type="ftr"/>
          </p:nvPr>
        </p:nvSpPr>
        <p:spPr>
          <a:xfrm>
            <a:off x="4165600" y="6356352"/>
            <a:ext cx="38607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9" name="Google Shape;49;gaf15029fc2_0_59"/>
          <p:cNvSpPr txBox="1"/>
          <p:nvPr>
            <p:ph idx="12" type="sldNum"/>
          </p:nvPr>
        </p:nvSpPr>
        <p:spPr>
          <a:xfrm>
            <a:off x="8737600" y="6356352"/>
            <a:ext cx="28449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50" name="Shape 50"/>
        <p:cNvGrpSpPr/>
        <p:nvPr/>
      </p:nvGrpSpPr>
      <p:grpSpPr>
        <a:xfrm>
          <a:off x="0" y="0"/>
          <a:ext cx="0" cy="0"/>
          <a:chOff x="0" y="0"/>
          <a:chExt cx="0" cy="0"/>
        </a:xfrm>
      </p:grpSpPr>
      <p:sp>
        <p:nvSpPr>
          <p:cNvPr id="51" name="Google Shape;51;gaf15029fc2_0_63"/>
          <p:cNvSpPr txBox="1"/>
          <p:nvPr>
            <p:ph idx="10" type="dt"/>
          </p:nvPr>
        </p:nvSpPr>
        <p:spPr>
          <a:xfrm>
            <a:off x="609600" y="6356352"/>
            <a:ext cx="28449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2" name="Google Shape;52;gaf15029fc2_0_63"/>
          <p:cNvSpPr txBox="1"/>
          <p:nvPr>
            <p:ph idx="11" type="ftr"/>
          </p:nvPr>
        </p:nvSpPr>
        <p:spPr>
          <a:xfrm>
            <a:off x="4165600" y="6356352"/>
            <a:ext cx="38607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3" name="Google Shape;53;gaf15029fc2_0_63"/>
          <p:cNvSpPr txBox="1"/>
          <p:nvPr>
            <p:ph idx="12" type="sldNum"/>
          </p:nvPr>
        </p:nvSpPr>
        <p:spPr>
          <a:xfrm>
            <a:off x="8737600" y="6356352"/>
            <a:ext cx="28449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gaf15029fc2_0_63"/>
          <p:cNvSpPr txBox="1"/>
          <p:nvPr>
            <p:ph type="title"/>
          </p:nvPr>
        </p:nvSpPr>
        <p:spPr>
          <a:xfrm>
            <a:off x="762000" y="427039"/>
            <a:ext cx="10972800" cy="11430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5" name="Google Shape;55;gaf15029fc2_0_63"/>
          <p:cNvSpPr txBox="1"/>
          <p:nvPr>
            <p:ph idx="1" type="body"/>
          </p:nvPr>
        </p:nvSpPr>
        <p:spPr>
          <a:xfrm>
            <a:off x="762000" y="1752601"/>
            <a:ext cx="10972800" cy="4526100"/>
          </a:xfrm>
          <a:prstGeom prst="rect">
            <a:avLst/>
          </a:prstGeom>
          <a:noFill/>
          <a:ln>
            <a:noFill/>
          </a:ln>
        </p:spPr>
        <p:txBody>
          <a:bodyPr anchorCtr="0" anchor="t" bIns="45700" lIns="91425" spcFirstLastPara="1" rIns="91425" wrap="square" tIns="45700">
            <a:noAutofit/>
          </a:bodyPr>
          <a:lstStyle>
            <a:lvl1pPr indent="-431800" lvl="0" marL="457200" rtl="0" algn="l">
              <a:lnSpc>
                <a:spcPct val="100000"/>
              </a:lnSpc>
              <a:spcBef>
                <a:spcPts val="640"/>
              </a:spcBef>
              <a:spcAft>
                <a:spcPts val="0"/>
              </a:spcAft>
              <a:buClr>
                <a:schemeClr val="dk1"/>
              </a:buClr>
              <a:buSzPts val="32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56" name="Google Shape;56;gaf15029fc2_0_63"/>
          <p:cNvSpPr txBox="1"/>
          <p:nvPr/>
        </p:nvSpPr>
        <p:spPr>
          <a:xfrm>
            <a:off x="8890000" y="6508752"/>
            <a:ext cx="2844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gaf15029fc2_0_70"/>
          <p:cNvSpPr txBox="1"/>
          <p:nvPr>
            <p:ph idx="10" type="dt"/>
          </p:nvPr>
        </p:nvSpPr>
        <p:spPr>
          <a:xfrm>
            <a:off x="609600" y="6356352"/>
            <a:ext cx="28449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gaf15029fc2_0_70"/>
          <p:cNvSpPr txBox="1"/>
          <p:nvPr>
            <p:ph idx="11" type="ftr"/>
          </p:nvPr>
        </p:nvSpPr>
        <p:spPr>
          <a:xfrm>
            <a:off x="4165600" y="6356352"/>
            <a:ext cx="38607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gaf15029fc2_0_70"/>
          <p:cNvSpPr txBox="1"/>
          <p:nvPr>
            <p:ph idx="12" type="sldNum"/>
          </p:nvPr>
        </p:nvSpPr>
        <p:spPr>
          <a:xfrm>
            <a:off x="8737600" y="6356352"/>
            <a:ext cx="28449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gaf15029fc2_0_74"/>
          <p:cNvSpPr txBox="1"/>
          <p:nvPr>
            <p:ph type="title"/>
          </p:nvPr>
        </p:nvSpPr>
        <p:spPr>
          <a:xfrm>
            <a:off x="0" y="2275826"/>
            <a:ext cx="12192000" cy="564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rgbClr val="595959"/>
              </a:buClr>
              <a:buSzPts val="3600"/>
              <a:buFont typeface="Calibri"/>
              <a:buNone/>
              <a:defRPr b="0" sz="3600">
                <a:solidFill>
                  <a:srgbClr val="595959"/>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3" name="Google Shape;63;gaf15029fc2_0_74"/>
          <p:cNvSpPr txBox="1"/>
          <p:nvPr>
            <p:ph idx="10" type="dt"/>
          </p:nvPr>
        </p:nvSpPr>
        <p:spPr>
          <a:xfrm>
            <a:off x="609600" y="6356352"/>
            <a:ext cx="28449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gaf15029fc2_0_74"/>
          <p:cNvSpPr txBox="1"/>
          <p:nvPr>
            <p:ph idx="11" type="ftr"/>
          </p:nvPr>
        </p:nvSpPr>
        <p:spPr>
          <a:xfrm>
            <a:off x="4165600" y="6356352"/>
            <a:ext cx="38607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gaf15029fc2_0_74"/>
          <p:cNvSpPr txBox="1"/>
          <p:nvPr>
            <p:ph idx="12" type="sldNum"/>
          </p:nvPr>
        </p:nvSpPr>
        <p:spPr>
          <a:xfrm>
            <a:off x="8737600" y="6356352"/>
            <a:ext cx="28449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slideLayout" Target="../slideLayouts/slideLayout9.xml"/><Relationship Id="rId6" Type="http://schemas.openxmlformats.org/officeDocument/2006/relationships/slideLayout" Target="../slideLayouts/slideLayout10.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609600" y="274639"/>
            <a:ext cx="109728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40" name="Shape 40"/>
        <p:cNvGrpSpPr/>
        <p:nvPr/>
      </p:nvGrpSpPr>
      <p:grpSpPr>
        <a:xfrm>
          <a:off x="0" y="0"/>
          <a:ext cx="0" cy="0"/>
          <a:chOff x="0" y="0"/>
          <a:chExt cx="0" cy="0"/>
        </a:xfrm>
      </p:grpSpPr>
      <p:sp>
        <p:nvSpPr>
          <p:cNvPr id="41" name="Google Shape;41;gaf15029fc2_0_53"/>
          <p:cNvSpPr txBox="1"/>
          <p:nvPr>
            <p:ph type="title"/>
          </p:nvPr>
        </p:nvSpPr>
        <p:spPr>
          <a:xfrm>
            <a:off x="609600" y="274639"/>
            <a:ext cx="109728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2" name="Google Shape;42;gaf15029fc2_0_53"/>
          <p:cNvSpPr txBox="1"/>
          <p:nvPr>
            <p:ph idx="1" type="body"/>
          </p:nvPr>
        </p:nvSpPr>
        <p:spPr>
          <a:xfrm>
            <a:off x="609600" y="1600201"/>
            <a:ext cx="10972800" cy="45261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3" name="Google Shape;43;gaf15029fc2_0_53"/>
          <p:cNvSpPr txBox="1"/>
          <p:nvPr>
            <p:ph idx="10" type="dt"/>
          </p:nvPr>
        </p:nvSpPr>
        <p:spPr>
          <a:xfrm>
            <a:off x="609600" y="6356352"/>
            <a:ext cx="28449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9pPr>
          </a:lstStyle>
          <a:p/>
        </p:txBody>
      </p:sp>
      <p:sp>
        <p:nvSpPr>
          <p:cNvPr id="44" name="Google Shape;44;gaf15029fc2_0_53"/>
          <p:cNvSpPr txBox="1"/>
          <p:nvPr>
            <p:ph idx="11" type="ftr"/>
          </p:nvPr>
        </p:nvSpPr>
        <p:spPr>
          <a:xfrm>
            <a:off x="4165600" y="6356352"/>
            <a:ext cx="38607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9pPr>
          </a:lstStyle>
          <a:p/>
        </p:txBody>
      </p:sp>
      <p:sp>
        <p:nvSpPr>
          <p:cNvPr id="45" name="Google Shape;45;gaf15029fc2_0_53"/>
          <p:cNvSpPr txBox="1"/>
          <p:nvPr>
            <p:ph idx="12" type="sldNum"/>
          </p:nvPr>
        </p:nvSpPr>
        <p:spPr>
          <a:xfrm>
            <a:off x="8737600" y="6356352"/>
            <a:ext cx="28449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5" r:id="rId2"/>
    <p:sldLayoutId id="2147483656" r:id="rId3"/>
    <p:sldLayoutId id="2147483657" r:id="rId4"/>
    <p:sldLayoutId id="2147483658" r:id="rId5"/>
    <p:sldLayoutId id="214748365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af15029fc2_0_172"/>
          <p:cNvSpPr/>
          <p:nvPr/>
        </p:nvSpPr>
        <p:spPr>
          <a:xfrm>
            <a:off x="1191425" y="1039800"/>
            <a:ext cx="10591800" cy="47784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l">
              <a:spcBef>
                <a:spcPts val="0"/>
              </a:spcBef>
              <a:spcAft>
                <a:spcPts val="0"/>
              </a:spcAft>
              <a:buNone/>
            </a:pPr>
            <a:r>
              <a:t/>
            </a:r>
            <a:endParaRPr/>
          </a:p>
        </p:txBody>
      </p:sp>
      <p:sp>
        <p:nvSpPr>
          <p:cNvPr id="151" name="Google Shape;151;gaf15029fc2_0_172"/>
          <p:cNvSpPr txBox="1"/>
          <p:nvPr>
            <p:ph type="title"/>
          </p:nvPr>
        </p:nvSpPr>
        <p:spPr>
          <a:xfrm>
            <a:off x="810425" y="75689"/>
            <a:ext cx="10972800" cy="1143000"/>
          </a:xfrm>
          <a:prstGeom prst="rect">
            <a:avLst/>
          </a:prstGeom>
        </p:spPr>
        <p:txBody>
          <a:bodyPr anchorCtr="0" anchor="ctr" bIns="45700" lIns="91425" spcFirstLastPara="1" rIns="91425" wrap="square" tIns="45700">
            <a:noAutofit/>
          </a:bodyPr>
          <a:lstStyle/>
          <a:p>
            <a:pPr indent="0" lvl="0" marL="457200" rtl="0" algn="ctr">
              <a:lnSpc>
                <a:spcPct val="115000"/>
              </a:lnSpc>
              <a:spcBef>
                <a:spcPts val="0"/>
              </a:spcBef>
              <a:spcAft>
                <a:spcPts val="0"/>
              </a:spcAft>
              <a:buNone/>
            </a:pPr>
            <a:r>
              <a:rPr b="1" lang="en-US" sz="3900">
                <a:latin typeface="Times New Roman"/>
                <a:ea typeface="Times New Roman"/>
                <a:cs typeface="Times New Roman"/>
                <a:sym typeface="Times New Roman"/>
              </a:rPr>
              <a:t>Output/ Result	</a:t>
            </a:r>
            <a:endParaRPr b="1" sz="3900">
              <a:latin typeface="Times New Roman"/>
              <a:ea typeface="Times New Roman"/>
              <a:cs typeface="Times New Roman"/>
              <a:sym typeface="Times New Roman"/>
            </a:endParaRPr>
          </a:p>
        </p:txBody>
      </p:sp>
      <p:sp>
        <p:nvSpPr>
          <p:cNvPr id="152" name="Google Shape;152;gaf15029fc2_0_172"/>
          <p:cNvSpPr txBox="1"/>
          <p:nvPr>
            <p:ph type="title"/>
          </p:nvPr>
        </p:nvSpPr>
        <p:spPr>
          <a:xfrm>
            <a:off x="1000925" y="801299"/>
            <a:ext cx="10972800" cy="1042800"/>
          </a:xfrm>
          <a:prstGeom prst="rect">
            <a:avLst/>
          </a:prstGeom>
        </p:spPr>
        <p:txBody>
          <a:bodyPr anchorCtr="0" anchor="ctr" bIns="45700" lIns="91425" spcFirstLastPara="1" rIns="91425" wrap="square" tIns="45700">
            <a:noAutofit/>
          </a:bodyPr>
          <a:lstStyle/>
          <a:p>
            <a:pPr indent="0" lvl="0" marL="457200" rtl="0" algn="ctr">
              <a:lnSpc>
                <a:spcPct val="115000"/>
              </a:lnSpc>
              <a:spcBef>
                <a:spcPts val="0"/>
              </a:spcBef>
              <a:spcAft>
                <a:spcPts val="0"/>
              </a:spcAft>
              <a:buNone/>
            </a:pPr>
            <a:r>
              <a:rPr b="1" lang="en-US" sz="1800">
                <a:latin typeface="Times New Roman"/>
                <a:ea typeface="Times New Roman"/>
                <a:cs typeface="Times New Roman"/>
                <a:sym typeface="Times New Roman"/>
              </a:rPr>
              <a:t>Floyd-Warshall Algorithm (written form)</a:t>
            </a:r>
            <a:endParaRPr b="1" sz="1800">
              <a:latin typeface="Times New Roman"/>
              <a:ea typeface="Times New Roman"/>
              <a:cs typeface="Times New Roman"/>
              <a:sym typeface="Times New Roman"/>
            </a:endParaRPr>
          </a:p>
        </p:txBody>
      </p:sp>
      <p:pic>
        <p:nvPicPr>
          <p:cNvPr id="153" name="Google Shape;153;gaf15029fc2_0_172"/>
          <p:cNvPicPr preferRelativeResize="0"/>
          <p:nvPr/>
        </p:nvPicPr>
        <p:blipFill rotWithShape="1">
          <a:blip r:embed="rId3">
            <a:alphaModFix/>
          </a:blip>
          <a:srcRect b="42249" l="-16060" r="41705" t="0"/>
          <a:stretch/>
        </p:blipFill>
        <p:spPr>
          <a:xfrm>
            <a:off x="1093075" y="1552750"/>
            <a:ext cx="4598500" cy="4026400"/>
          </a:xfrm>
          <a:prstGeom prst="rect">
            <a:avLst/>
          </a:prstGeom>
          <a:noFill/>
          <a:ln>
            <a:noFill/>
          </a:ln>
        </p:spPr>
      </p:pic>
      <p:pic>
        <p:nvPicPr>
          <p:cNvPr id="154" name="Google Shape;154;gaf15029fc2_0_172"/>
          <p:cNvPicPr preferRelativeResize="0"/>
          <p:nvPr/>
        </p:nvPicPr>
        <p:blipFill rotWithShape="1">
          <a:blip r:embed="rId3">
            <a:alphaModFix/>
          </a:blip>
          <a:srcRect b="0" l="0" r="30502" t="58754"/>
          <a:stretch/>
        </p:blipFill>
        <p:spPr>
          <a:xfrm>
            <a:off x="6221250" y="1552750"/>
            <a:ext cx="3925225" cy="2498350"/>
          </a:xfrm>
          <a:prstGeom prst="rect">
            <a:avLst/>
          </a:prstGeom>
          <a:noFill/>
          <a:ln>
            <a:noFill/>
          </a:ln>
        </p:spPr>
      </p:pic>
      <p:pic>
        <p:nvPicPr>
          <p:cNvPr id="155" name="Google Shape;155;gaf15029fc2_0_172"/>
          <p:cNvPicPr preferRelativeResize="0"/>
          <p:nvPr/>
        </p:nvPicPr>
        <p:blipFill rotWithShape="1">
          <a:blip r:embed="rId4">
            <a:alphaModFix/>
          </a:blip>
          <a:srcRect b="0" l="0" r="-54416" t="0"/>
          <a:stretch/>
        </p:blipFill>
        <p:spPr>
          <a:xfrm>
            <a:off x="6221250" y="4051100"/>
            <a:ext cx="6047251" cy="1514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a5b9fd1cb7_1_5"/>
          <p:cNvSpPr/>
          <p:nvPr/>
        </p:nvSpPr>
        <p:spPr>
          <a:xfrm>
            <a:off x="1191425" y="544925"/>
            <a:ext cx="10591800" cy="53382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l">
              <a:spcBef>
                <a:spcPts val="0"/>
              </a:spcBef>
              <a:spcAft>
                <a:spcPts val="0"/>
              </a:spcAft>
              <a:buNone/>
            </a:pPr>
            <a:r>
              <a:t/>
            </a:r>
            <a:endParaRPr/>
          </a:p>
        </p:txBody>
      </p:sp>
      <p:sp>
        <p:nvSpPr>
          <p:cNvPr id="162" name="Google Shape;162;ga5b9fd1cb7_1_5"/>
          <p:cNvSpPr txBox="1"/>
          <p:nvPr>
            <p:ph type="title"/>
          </p:nvPr>
        </p:nvSpPr>
        <p:spPr>
          <a:xfrm>
            <a:off x="6608325" y="3831650"/>
            <a:ext cx="4925700" cy="1042800"/>
          </a:xfrm>
          <a:prstGeom prst="rect">
            <a:avLst/>
          </a:prstGeom>
        </p:spPr>
        <p:txBody>
          <a:bodyPr anchorCtr="0" anchor="ctr" bIns="45700" lIns="91425" spcFirstLastPara="1" rIns="91425" wrap="square" tIns="45700">
            <a:noAutofit/>
          </a:bodyPr>
          <a:lstStyle/>
          <a:p>
            <a:pPr indent="0" lvl="0" marL="457200" rtl="0" algn="ctr">
              <a:lnSpc>
                <a:spcPct val="115000"/>
              </a:lnSpc>
              <a:spcBef>
                <a:spcPts val="0"/>
              </a:spcBef>
              <a:spcAft>
                <a:spcPts val="0"/>
              </a:spcAft>
              <a:buNone/>
            </a:pPr>
            <a:r>
              <a:rPr b="1" lang="en-US" sz="1800">
                <a:latin typeface="Times New Roman"/>
                <a:ea typeface="Times New Roman"/>
                <a:cs typeface="Times New Roman"/>
                <a:sym typeface="Times New Roman"/>
              </a:rPr>
              <a:t>Bellman Ford Algorithm</a:t>
            </a:r>
            <a:r>
              <a:rPr b="1" lang="en-US" sz="1800">
                <a:latin typeface="Times New Roman"/>
                <a:ea typeface="Times New Roman"/>
                <a:cs typeface="Times New Roman"/>
                <a:sym typeface="Times New Roman"/>
              </a:rPr>
              <a:t> (written form)</a:t>
            </a:r>
            <a:endParaRPr b="1" sz="1800">
              <a:latin typeface="Times New Roman"/>
              <a:ea typeface="Times New Roman"/>
              <a:cs typeface="Times New Roman"/>
              <a:sym typeface="Times New Roman"/>
            </a:endParaRPr>
          </a:p>
        </p:txBody>
      </p:sp>
      <p:sp>
        <p:nvSpPr>
          <p:cNvPr id="163" name="Google Shape;163;ga5b9fd1cb7_1_5"/>
          <p:cNvSpPr txBox="1"/>
          <p:nvPr>
            <p:ph type="title"/>
          </p:nvPr>
        </p:nvSpPr>
        <p:spPr>
          <a:xfrm>
            <a:off x="1191425" y="1409825"/>
            <a:ext cx="5019600" cy="1042800"/>
          </a:xfrm>
          <a:prstGeom prst="rect">
            <a:avLst/>
          </a:prstGeom>
        </p:spPr>
        <p:txBody>
          <a:bodyPr anchorCtr="0" anchor="ctr" bIns="45700" lIns="91425" spcFirstLastPara="1" rIns="91425" wrap="square" tIns="45700">
            <a:noAutofit/>
          </a:bodyPr>
          <a:lstStyle/>
          <a:p>
            <a:pPr indent="0" lvl="0" marL="457200" rtl="0" algn="ctr">
              <a:lnSpc>
                <a:spcPct val="115000"/>
              </a:lnSpc>
              <a:spcBef>
                <a:spcPts val="0"/>
              </a:spcBef>
              <a:spcAft>
                <a:spcPts val="0"/>
              </a:spcAft>
              <a:buNone/>
            </a:pPr>
            <a:r>
              <a:rPr b="1" lang="en-US" sz="1800">
                <a:latin typeface="Times New Roman"/>
                <a:ea typeface="Times New Roman"/>
                <a:cs typeface="Times New Roman"/>
                <a:sym typeface="Times New Roman"/>
              </a:rPr>
              <a:t>Dijkastra’s Algorithm (written form)</a:t>
            </a:r>
            <a:endParaRPr b="1" sz="1800">
              <a:latin typeface="Times New Roman"/>
              <a:ea typeface="Times New Roman"/>
              <a:cs typeface="Times New Roman"/>
              <a:sym typeface="Times New Roman"/>
            </a:endParaRPr>
          </a:p>
        </p:txBody>
      </p:sp>
      <p:pic>
        <p:nvPicPr>
          <p:cNvPr id="164" name="Google Shape;164;ga5b9fd1cb7_1_5"/>
          <p:cNvPicPr preferRelativeResize="0"/>
          <p:nvPr/>
        </p:nvPicPr>
        <p:blipFill>
          <a:blip r:embed="rId3">
            <a:alphaModFix/>
          </a:blip>
          <a:stretch>
            <a:fillRect/>
          </a:stretch>
        </p:blipFill>
        <p:spPr>
          <a:xfrm>
            <a:off x="6153150" y="912050"/>
            <a:ext cx="5248275" cy="2038350"/>
          </a:xfrm>
          <a:prstGeom prst="rect">
            <a:avLst/>
          </a:prstGeom>
          <a:noFill/>
          <a:ln>
            <a:noFill/>
          </a:ln>
        </p:spPr>
      </p:pic>
      <p:pic>
        <p:nvPicPr>
          <p:cNvPr id="165" name="Google Shape;165;ga5b9fd1cb7_1_5"/>
          <p:cNvPicPr preferRelativeResize="0"/>
          <p:nvPr/>
        </p:nvPicPr>
        <p:blipFill rotWithShape="1">
          <a:blip r:embed="rId4">
            <a:alphaModFix/>
          </a:blip>
          <a:srcRect b="0" l="0" r="6994" t="0"/>
          <a:stretch/>
        </p:blipFill>
        <p:spPr>
          <a:xfrm>
            <a:off x="1607550" y="3462450"/>
            <a:ext cx="5154051" cy="1863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a5b9fd1cb7_1_21"/>
          <p:cNvSpPr txBox="1"/>
          <p:nvPr>
            <p:ph type="title"/>
          </p:nvPr>
        </p:nvSpPr>
        <p:spPr>
          <a:xfrm>
            <a:off x="2315625" y="309525"/>
            <a:ext cx="7608900" cy="1042800"/>
          </a:xfrm>
          <a:prstGeom prst="rect">
            <a:avLst/>
          </a:prstGeom>
        </p:spPr>
        <p:txBody>
          <a:bodyPr anchorCtr="0" anchor="ctr" bIns="45700" lIns="91425" spcFirstLastPara="1" rIns="91425" wrap="square" tIns="45700">
            <a:noAutofit/>
          </a:bodyPr>
          <a:lstStyle/>
          <a:p>
            <a:pPr indent="0" lvl="0" marL="457200" rtl="0" algn="ctr">
              <a:lnSpc>
                <a:spcPct val="115000"/>
              </a:lnSpc>
              <a:spcBef>
                <a:spcPts val="0"/>
              </a:spcBef>
              <a:spcAft>
                <a:spcPts val="0"/>
              </a:spcAft>
              <a:buNone/>
            </a:pPr>
            <a:r>
              <a:rPr b="1" lang="en-US" sz="2000">
                <a:latin typeface="Times New Roman"/>
                <a:ea typeface="Times New Roman"/>
                <a:cs typeface="Times New Roman"/>
                <a:sym typeface="Times New Roman"/>
              </a:rPr>
              <a:t>Dijkstra’s Algorithm (Graphical Representation)</a:t>
            </a:r>
            <a:endParaRPr b="1" sz="2000">
              <a:latin typeface="Times New Roman"/>
              <a:ea typeface="Times New Roman"/>
              <a:cs typeface="Times New Roman"/>
              <a:sym typeface="Times New Roman"/>
            </a:endParaRPr>
          </a:p>
        </p:txBody>
      </p:sp>
      <p:sp>
        <p:nvSpPr>
          <p:cNvPr id="172" name="Google Shape;172;ga5b9fd1cb7_1_21"/>
          <p:cNvSpPr txBox="1"/>
          <p:nvPr>
            <p:ph idx="1" type="body"/>
          </p:nvPr>
        </p:nvSpPr>
        <p:spPr>
          <a:xfrm>
            <a:off x="2008950" y="6111100"/>
            <a:ext cx="8176200" cy="630900"/>
          </a:xfrm>
          <a:prstGeom prst="rect">
            <a:avLst/>
          </a:prstGeom>
        </p:spPr>
        <p:txBody>
          <a:bodyPr anchorCtr="0" anchor="t" bIns="45700" lIns="91425" spcFirstLastPara="1" rIns="91425" wrap="square" tIns="45700">
            <a:noAutofit/>
          </a:bodyPr>
          <a:lstStyle/>
          <a:p>
            <a:pPr indent="0" lvl="0" marL="0" rtl="0" algn="ctr">
              <a:spcBef>
                <a:spcPts val="640"/>
              </a:spcBef>
              <a:spcAft>
                <a:spcPts val="0"/>
              </a:spcAft>
              <a:buNone/>
            </a:pPr>
            <a:r>
              <a:rPr b="1" i="1" lang="en-US" sz="1900">
                <a:latin typeface="Times New Roman"/>
                <a:ea typeface="Times New Roman"/>
                <a:cs typeface="Times New Roman"/>
                <a:sym typeface="Times New Roman"/>
              </a:rPr>
              <a:t>NOTE:</a:t>
            </a:r>
            <a:r>
              <a:rPr i="1" lang="en-US" sz="1900">
                <a:latin typeface="Times New Roman"/>
                <a:ea typeface="Times New Roman"/>
                <a:cs typeface="Times New Roman"/>
                <a:sym typeface="Times New Roman"/>
              </a:rPr>
              <a:t> Every nodes comes step by step.</a:t>
            </a:r>
            <a:endParaRPr i="1" sz="1900">
              <a:latin typeface="Times New Roman"/>
              <a:ea typeface="Times New Roman"/>
              <a:cs typeface="Times New Roman"/>
              <a:sym typeface="Times New Roman"/>
            </a:endParaRPr>
          </a:p>
        </p:txBody>
      </p:sp>
      <p:pic>
        <p:nvPicPr>
          <p:cNvPr id="173" name="Google Shape;173;ga5b9fd1cb7_1_21"/>
          <p:cNvPicPr preferRelativeResize="0"/>
          <p:nvPr/>
        </p:nvPicPr>
        <p:blipFill rotWithShape="1">
          <a:blip r:embed="rId3">
            <a:alphaModFix/>
          </a:blip>
          <a:srcRect b="45141" l="0" r="0" t="2953"/>
          <a:stretch/>
        </p:blipFill>
        <p:spPr>
          <a:xfrm>
            <a:off x="449575" y="1661500"/>
            <a:ext cx="11341000" cy="3692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a5b9fd1cb7_1_34"/>
          <p:cNvSpPr txBox="1"/>
          <p:nvPr>
            <p:ph type="title"/>
          </p:nvPr>
        </p:nvSpPr>
        <p:spPr>
          <a:xfrm>
            <a:off x="2462125" y="309525"/>
            <a:ext cx="7645200" cy="1042800"/>
          </a:xfrm>
          <a:prstGeom prst="rect">
            <a:avLst/>
          </a:prstGeom>
        </p:spPr>
        <p:txBody>
          <a:bodyPr anchorCtr="0" anchor="ctr" bIns="45700" lIns="91425" spcFirstLastPara="1" rIns="91425" wrap="square" tIns="45700">
            <a:noAutofit/>
          </a:bodyPr>
          <a:lstStyle/>
          <a:p>
            <a:pPr indent="0" lvl="0" marL="457200" rtl="0" algn="ctr">
              <a:lnSpc>
                <a:spcPct val="115000"/>
              </a:lnSpc>
              <a:spcBef>
                <a:spcPts val="0"/>
              </a:spcBef>
              <a:spcAft>
                <a:spcPts val="0"/>
              </a:spcAft>
              <a:buNone/>
            </a:pPr>
            <a:r>
              <a:rPr b="1" lang="en-US" sz="2000">
                <a:latin typeface="Times New Roman"/>
                <a:ea typeface="Times New Roman"/>
                <a:cs typeface="Times New Roman"/>
                <a:sym typeface="Times New Roman"/>
              </a:rPr>
              <a:t>Bellman</a:t>
            </a:r>
            <a:r>
              <a:rPr b="1" lang="en-US" sz="2000">
                <a:latin typeface="Times New Roman"/>
                <a:ea typeface="Times New Roman"/>
                <a:cs typeface="Times New Roman"/>
                <a:sym typeface="Times New Roman"/>
              </a:rPr>
              <a:t> Ford Algorithm (Graphical Representation)</a:t>
            </a:r>
            <a:endParaRPr b="1" sz="2000">
              <a:latin typeface="Times New Roman"/>
              <a:ea typeface="Times New Roman"/>
              <a:cs typeface="Times New Roman"/>
              <a:sym typeface="Times New Roman"/>
            </a:endParaRPr>
          </a:p>
        </p:txBody>
      </p:sp>
      <p:sp>
        <p:nvSpPr>
          <p:cNvPr id="180" name="Google Shape;180;ga5b9fd1cb7_1_34"/>
          <p:cNvSpPr txBox="1"/>
          <p:nvPr>
            <p:ph idx="1" type="body"/>
          </p:nvPr>
        </p:nvSpPr>
        <p:spPr>
          <a:xfrm>
            <a:off x="2008950" y="6111100"/>
            <a:ext cx="8176200" cy="630900"/>
          </a:xfrm>
          <a:prstGeom prst="rect">
            <a:avLst/>
          </a:prstGeom>
        </p:spPr>
        <p:txBody>
          <a:bodyPr anchorCtr="0" anchor="t" bIns="45700" lIns="91425" spcFirstLastPara="1" rIns="91425" wrap="square" tIns="45700">
            <a:noAutofit/>
          </a:bodyPr>
          <a:lstStyle/>
          <a:p>
            <a:pPr indent="0" lvl="0" marL="0" rtl="0" algn="ctr">
              <a:spcBef>
                <a:spcPts val="640"/>
              </a:spcBef>
              <a:spcAft>
                <a:spcPts val="0"/>
              </a:spcAft>
              <a:buNone/>
            </a:pPr>
            <a:r>
              <a:rPr b="1" i="1" lang="en-US" sz="1900">
                <a:latin typeface="Times New Roman"/>
                <a:ea typeface="Times New Roman"/>
                <a:cs typeface="Times New Roman"/>
                <a:sym typeface="Times New Roman"/>
              </a:rPr>
              <a:t>NOTE:</a:t>
            </a:r>
            <a:r>
              <a:rPr i="1" lang="en-US" sz="1900">
                <a:latin typeface="Times New Roman"/>
                <a:ea typeface="Times New Roman"/>
                <a:cs typeface="Times New Roman"/>
                <a:sym typeface="Times New Roman"/>
              </a:rPr>
              <a:t> Every nodes comes step by step.</a:t>
            </a:r>
            <a:endParaRPr i="1" sz="1900">
              <a:latin typeface="Times New Roman"/>
              <a:ea typeface="Times New Roman"/>
              <a:cs typeface="Times New Roman"/>
              <a:sym typeface="Times New Roman"/>
            </a:endParaRPr>
          </a:p>
        </p:txBody>
      </p:sp>
      <p:pic>
        <p:nvPicPr>
          <p:cNvPr id="181" name="Google Shape;181;ga5b9fd1cb7_1_34"/>
          <p:cNvPicPr preferRelativeResize="0"/>
          <p:nvPr/>
        </p:nvPicPr>
        <p:blipFill rotWithShape="1">
          <a:blip r:embed="rId3">
            <a:alphaModFix/>
          </a:blip>
          <a:srcRect b="43897" l="0" r="0" t="2410"/>
          <a:stretch/>
        </p:blipFill>
        <p:spPr>
          <a:xfrm>
            <a:off x="315000" y="1633400"/>
            <a:ext cx="11561975" cy="3709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a5b9fd1cb7_1_41"/>
          <p:cNvSpPr txBox="1"/>
          <p:nvPr>
            <p:ph type="title"/>
          </p:nvPr>
        </p:nvSpPr>
        <p:spPr>
          <a:xfrm>
            <a:off x="2269850" y="309525"/>
            <a:ext cx="7810200" cy="1042800"/>
          </a:xfrm>
          <a:prstGeom prst="rect">
            <a:avLst/>
          </a:prstGeom>
        </p:spPr>
        <p:txBody>
          <a:bodyPr anchorCtr="0" anchor="ctr" bIns="45700" lIns="91425" spcFirstLastPara="1" rIns="91425" wrap="square" tIns="45700">
            <a:noAutofit/>
          </a:bodyPr>
          <a:lstStyle/>
          <a:p>
            <a:pPr indent="0" lvl="0" marL="457200" rtl="0" algn="ctr">
              <a:lnSpc>
                <a:spcPct val="115000"/>
              </a:lnSpc>
              <a:spcBef>
                <a:spcPts val="0"/>
              </a:spcBef>
              <a:spcAft>
                <a:spcPts val="0"/>
              </a:spcAft>
              <a:buNone/>
            </a:pPr>
            <a:r>
              <a:rPr b="1" lang="en-US" sz="2000">
                <a:latin typeface="Times New Roman"/>
                <a:ea typeface="Times New Roman"/>
                <a:cs typeface="Times New Roman"/>
                <a:sym typeface="Times New Roman"/>
              </a:rPr>
              <a:t>Floyd-Warshall </a:t>
            </a:r>
            <a:r>
              <a:rPr b="1" lang="en-US" sz="2000">
                <a:latin typeface="Times New Roman"/>
                <a:ea typeface="Times New Roman"/>
                <a:cs typeface="Times New Roman"/>
                <a:sym typeface="Times New Roman"/>
              </a:rPr>
              <a:t>Algorithm</a:t>
            </a:r>
            <a:r>
              <a:rPr b="1" lang="en-US" sz="2000">
                <a:latin typeface="Times New Roman"/>
                <a:ea typeface="Times New Roman"/>
                <a:cs typeface="Times New Roman"/>
                <a:sym typeface="Times New Roman"/>
              </a:rPr>
              <a:t> (Graphical Representation)</a:t>
            </a:r>
            <a:endParaRPr b="1" sz="2000">
              <a:latin typeface="Times New Roman"/>
              <a:ea typeface="Times New Roman"/>
              <a:cs typeface="Times New Roman"/>
              <a:sym typeface="Times New Roman"/>
            </a:endParaRPr>
          </a:p>
        </p:txBody>
      </p:sp>
      <p:sp>
        <p:nvSpPr>
          <p:cNvPr id="188" name="Google Shape;188;ga5b9fd1cb7_1_41"/>
          <p:cNvSpPr txBox="1"/>
          <p:nvPr>
            <p:ph idx="1" type="body"/>
          </p:nvPr>
        </p:nvSpPr>
        <p:spPr>
          <a:xfrm>
            <a:off x="2008950" y="6111100"/>
            <a:ext cx="8176200" cy="630900"/>
          </a:xfrm>
          <a:prstGeom prst="rect">
            <a:avLst/>
          </a:prstGeom>
        </p:spPr>
        <p:txBody>
          <a:bodyPr anchorCtr="0" anchor="t" bIns="45700" lIns="91425" spcFirstLastPara="1" rIns="91425" wrap="square" tIns="45700">
            <a:noAutofit/>
          </a:bodyPr>
          <a:lstStyle/>
          <a:p>
            <a:pPr indent="0" lvl="0" marL="0" rtl="0" algn="ctr">
              <a:spcBef>
                <a:spcPts val="640"/>
              </a:spcBef>
              <a:spcAft>
                <a:spcPts val="0"/>
              </a:spcAft>
              <a:buNone/>
            </a:pPr>
            <a:r>
              <a:rPr b="1" i="1" lang="en-US" sz="1900">
                <a:latin typeface="Times New Roman"/>
                <a:ea typeface="Times New Roman"/>
                <a:cs typeface="Times New Roman"/>
                <a:sym typeface="Times New Roman"/>
              </a:rPr>
              <a:t>NOTE:</a:t>
            </a:r>
            <a:r>
              <a:rPr i="1" lang="en-US" sz="1900">
                <a:latin typeface="Times New Roman"/>
                <a:ea typeface="Times New Roman"/>
                <a:cs typeface="Times New Roman"/>
                <a:sym typeface="Times New Roman"/>
              </a:rPr>
              <a:t> Every nodes comes step by step.</a:t>
            </a:r>
            <a:endParaRPr i="1" sz="1900">
              <a:latin typeface="Times New Roman"/>
              <a:ea typeface="Times New Roman"/>
              <a:cs typeface="Times New Roman"/>
              <a:sym typeface="Times New Roman"/>
            </a:endParaRPr>
          </a:p>
        </p:txBody>
      </p:sp>
      <p:pic>
        <p:nvPicPr>
          <p:cNvPr id="189" name="Google Shape;189;ga5b9fd1cb7_1_41"/>
          <p:cNvPicPr preferRelativeResize="0"/>
          <p:nvPr/>
        </p:nvPicPr>
        <p:blipFill rotWithShape="1">
          <a:blip r:embed="rId3">
            <a:alphaModFix/>
          </a:blip>
          <a:srcRect b="47254" l="0" r="0" t="2130"/>
          <a:stretch/>
        </p:blipFill>
        <p:spPr>
          <a:xfrm>
            <a:off x="433475" y="1835563"/>
            <a:ext cx="11181076" cy="3186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a5a8ab46fb_0_26"/>
          <p:cNvSpPr txBox="1"/>
          <p:nvPr>
            <p:ph type="title"/>
          </p:nvPr>
        </p:nvSpPr>
        <p:spPr>
          <a:xfrm>
            <a:off x="2269850" y="309525"/>
            <a:ext cx="7810200" cy="1042800"/>
          </a:xfrm>
          <a:prstGeom prst="rect">
            <a:avLst/>
          </a:prstGeom>
        </p:spPr>
        <p:txBody>
          <a:bodyPr anchorCtr="0" anchor="ctr" bIns="45700" lIns="91425" spcFirstLastPara="1" rIns="91425" wrap="square" tIns="45700">
            <a:noAutofit/>
          </a:bodyPr>
          <a:lstStyle/>
          <a:p>
            <a:pPr indent="0" lvl="0" marL="457200" rtl="0" algn="ctr">
              <a:lnSpc>
                <a:spcPct val="115000"/>
              </a:lnSpc>
              <a:spcBef>
                <a:spcPts val="0"/>
              </a:spcBef>
              <a:spcAft>
                <a:spcPts val="0"/>
              </a:spcAft>
              <a:buNone/>
            </a:pPr>
            <a:r>
              <a:rPr b="1" lang="en-US" sz="2000">
                <a:latin typeface="Times New Roman"/>
                <a:ea typeface="Times New Roman"/>
                <a:cs typeface="Times New Roman"/>
                <a:sym typeface="Times New Roman"/>
              </a:rPr>
              <a:t>Floyd-Warshall Algorithm (Graphical Representation)</a:t>
            </a:r>
            <a:endParaRPr b="1" sz="2000">
              <a:latin typeface="Times New Roman"/>
              <a:ea typeface="Times New Roman"/>
              <a:cs typeface="Times New Roman"/>
              <a:sym typeface="Times New Roman"/>
            </a:endParaRPr>
          </a:p>
        </p:txBody>
      </p:sp>
      <p:sp>
        <p:nvSpPr>
          <p:cNvPr id="196" name="Google Shape;196;ga5a8ab46fb_0_26"/>
          <p:cNvSpPr txBox="1"/>
          <p:nvPr>
            <p:ph idx="1" type="body"/>
          </p:nvPr>
        </p:nvSpPr>
        <p:spPr>
          <a:xfrm>
            <a:off x="2008950" y="6111100"/>
            <a:ext cx="8176200" cy="630900"/>
          </a:xfrm>
          <a:prstGeom prst="rect">
            <a:avLst/>
          </a:prstGeom>
        </p:spPr>
        <p:txBody>
          <a:bodyPr anchorCtr="0" anchor="t" bIns="45700" lIns="91425" spcFirstLastPara="1" rIns="91425" wrap="square" tIns="45700">
            <a:noAutofit/>
          </a:bodyPr>
          <a:lstStyle/>
          <a:p>
            <a:pPr indent="0" lvl="0" marL="0" rtl="0" algn="ctr">
              <a:spcBef>
                <a:spcPts val="640"/>
              </a:spcBef>
              <a:spcAft>
                <a:spcPts val="0"/>
              </a:spcAft>
              <a:buNone/>
            </a:pPr>
            <a:r>
              <a:rPr b="1" i="1" lang="en-US" sz="1900">
                <a:latin typeface="Times New Roman"/>
                <a:ea typeface="Times New Roman"/>
                <a:cs typeface="Times New Roman"/>
                <a:sym typeface="Times New Roman"/>
              </a:rPr>
              <a:t>NOTE:</a:t>
            </a:r>
            <a:r>
              <a:rPr i="1" lang="en-US" sz="1900">
                <a:latin typeface="Times New Roman"/>
                <a:ea typeface="Times New Roman"/>
                <a:cs typeface="Times New Roman"/>
                <a:sym typeface="Times New Roman"/>
              </a:rPr>
              <a:t> Every nodes comes step by step.</a:t>
            </a:r>
            <a:endParaRPr i="1" sz="1900">
              <a:latin typeface="Times New Roman"/>
              <a:ea typeface="Times New Roman"/>
              <a:cs typeface="Times New Roman"/>
              <a:sym typeface="Times New Roman"/>
            </a:endParaRPr>
          </a:p>
        </p:txBody>
      </p:sp>
      <p:pic>
        <p:nvPicPr>
          <p:cNvPr id="197" name="Google Shape;197;ga5a8ab46fb_0_26"/>
          <p:cNvPicPr preferRelativeResize="0"/>
          <p:nvPr/>
        </p:nvPicPr>
        <p:blipFill rotWithShape="1">
          <a:blip r:embed="rId3">
            <a:alphaModFix/>
          </a:blip>
          <a:srcRect b="41547" l="0" r="0" t="2291"/>
          <a:stretch/>
        </p:blipFill>
        <p:spPr>
          <a:xfrm>
            <a:off x="554088" y="1679863"/>
            <a:ext cx="11083825" cy="3498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a5a8ab46fb_0_37"/>
          <p:cNvSpPr txBox="1"/>
          <p:nvPr>
            <p:ph type="title"/>
          </p:nvPr>
        </p:nvSpPr>
        <p:spPr>
          <a:xfrm>
            <a:off x="2269850" y="309525"/>
            <a:ext cx="7810200" cy="1042800"/>
          </a:xfrm>
          <a:prstGeom prst="rect">
            <a:avLst/>
          </a:prstGeom>
        </p:spPr>
        <p:txBody>
          <a:bodyPr anchorCtr="0" anchor="ctr" bIns="45700" lIns="91425" spcFirstLastPara="1" rIns="91425" wrap="square" tIns="45700">
            <a:noAutofit/>
          </a:bodyPr>
          <a:lstStyle/>
          <a:p>
            <a:pPr indent="0" lvl="0" marL="457200" rtl="0" algn="ctr">
              <a:lnSpc>
                <a:spcPct val="115000"/>
              </a:lnSpc>
              <a:spcBef>
                <a:spcPts val="0"/>
              </a:spcBef>
              <a:spcAft>
                <a:spcPts val="0"/>
              </a:spcAft>
              <a:buNone/>
            </a:pPr>
            <a:r>
              <a:rPr b="1" lang="en-US" sz="2000">
                <a:latin typeface="Times New Roman"/>
                <a:ea typeface="Times New Roman"/>
                <a:cs typeface="Times New Roman"/>
                <a:sym typeface="Times New Roman"/>
              </a:rPr>
              <a:t>Floyd-Warshall Algorithm (Graphical Representation)</a:t>
            </a:r>
            <a:endParaRPr b="1" sz="2000">
              <a:latin typeface="Times New Roman"/>
              <a:ea typeface="Times New Roman"/>
              <a:cs typeface="Times New Roman"/>
              <a:sym typeface="Times New Roman"/>
            </a:endParaRPr>
          </a:p>
        </p:txBody>
      </p:sp>
      <p:sp>
        <p:nvSpPr>
          <p:cNvPr id="204" name="Google Shape;204;ga5a8ab46fb_0_37"/>
          <p:cNvSpPr txBox="1"/>
          <p:nvPr>
            <p:ph idx="1" type="body"/>
          </p:nvPr>
        </p:nvSpPr>
        <p:spPr>
          <a:xfrm>
            <a:off x="2008950" y="6111100"/>
            <a:ext cx="8176200" cy="630900"/>
          </a:xfrm>
          <a:prstGeom prst="rect">
            <a:avLst/>
          </a:prstGeom>
        </p:spPr>
        <p:txBody>
          <a:bodyPr anchorCtr="0" anchor="t" bIns="45700" lIns="91425" spcFirstLastPara="1" rIns="91425" wrap="square" tIns="45700">
            <a:noAutofit/>
          </a:bodyPr>
          <a:lstStyle/>
          <a:p>
            <a:pPr indent="0" lvl="0" marL="0" rtl="0" algn="ctr">
              <a:spcBef>
                <a:spcPts val="640"/>
              </a:spcBef>
              <a:spcAft>
                <a:spcPts val="0"/>
              </a:spcAft>
              <a:buNone/>
            </a:pPr>
            <a:r>
              <a:rPr b="1" i="1" lang="en-US" sz="1900">
                <a:latin typeface="Times New Roman"/>
                <a:ea typeface="Times New Roman"/>
                <a:cs typeface="Times New Roman"/>
                <a:sym typeface="Times New Roman"/>
              </a:rPr>
              <a:t>NOTE:</a:t>
            </a:r>
            <a:r>
              <a:rPr i="1" lang="en-US" sz="1900">
                <a:latin typeface="Times New Roman"/>
                <a:ea typeface="Times New Roman"/>
                <a:cs typeface="Times New Roman"/>
                <a:sym typeface="Times New Roman"/>
              </a:rPr>
              <a:t> Every nodes comes step by step.</a:t>
            </a:r>
            <a:endParaRPr i="1" sz="1900">
              <a:latin typeface="Times New Roman"/>
              <a:ea typeface="Times New Roman"/>
              <a:cs typeface="Times New Roman"/>
              <a:sym typeface="Times New Roman"/>
            </a:endParaRPr>
          </a:p>
        </p:txBody>
      </p:sp>
      <p:pic>
        <p:nvPicPr>
          <p:cNvPr id="205" name="Google Shape;205;ga5a8ab46fb_0_37"/>
          <p:cNvPicPr preferRelativeResize="0"/>
          <p:nvPr/>
        </p:nvPicPr>
        <p:blipFill rotWithShape="1">
          <a:blip r:embed="rId3">
            <a:alphaModFix/>
          </a:blip>
          <a:srcRect b="39406" l="0" r="0" t="2212"/>
          <a:stretch/>
        </p:blipFill>
        <p:spPr>
          <a:xfrm>
            <a:off x="594125" y="1621275"/>
            <a:ext cx="11005849" cy="3615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a5a8ab46fb_0_44"/>
          <p:cNvSpPr txBox="1"/>
          <p:nvPr>
            <p:ph type="title"/>
          </p:nvPr>
        </p:nvSpPr>
        <p:spPr>
          <a:xfrm>
            <a:off x="2269850" y="309525"/>
            <a:ext cx="7810200" cy="1042800"/>
          </a:xfrm>
          <a:prstGeom prst="rect">
            <a:avLst/>
          </a:prstGeom>
        </p:spPr>
        <p:txBody>
          <a:bodyPr anchorCtr="0" anchor="ctr" bIns="45700" lIns="91425" spcFirstLastPara="1" rIns="91425" wrap="square" tIns="45700">
            <a:noAutofit/>
          </a:bodyPr>
          <a:lstStyle/>
          <a:p>
            <a:pPr indent="0" lvl="0" marL="457200" rtl="0" algn="ctr">
              <a:lnSpc>
                <a:spcPct val="115000"/>
              </a:lnSpc>
              <a:spcBef>
                <a:spcPts val="0"/>
              </a:spcBef>
              <a:spcAft>
                <a:spcPts val="0"/>
              </a:spcAft>
              <a:buNone/>
            </a:pPr>
            <a:r>
              <a:rPr b="1" lang="en-US" sz="2000">
                <a:latin typeface="Times New Roman"/>
                <a:ea typeface="Times New Roman"/>
                <a:cs typeface="Times New Roman"/>
                <a:sym typeface="Times New Roman"/>
              </a:rPr>
              <a:t>Floyd-Warshall Algorithm (Graphical Representation)</a:t>
            </a:r>
            <a:endParaRPr b="1" sz="2000">
              <a:latin typeface="Times New Roman"/>
              <a:ea typeface="Times New Roman"/>
              <a:cs typeface="Times New Roman"/>
              <a:sym typeface="Times New Roman"/>
            </a:endParaRPr>
          </a:p>
        </p:txBody>
      </p:sp>
      <p:sp>
        <p:nvSpPr>
          <p:cNvPr id="212" name="Google Shape;212;ga5a8ab46fb_0_44"/>
          <p:cNvSpPr txBox="1"/>
          <p:nvPr>
            <p:ph idx="1" type="body"/>
          </p:nvPr>
        </p:nvSpPr>
        <p:spPr>
          <a:xfrm>
            <a:off x="2008950" y="6111100"/>
            <a:ext cx="8176200" cy="630900"/>
          </a:xfrm>
          <a:prstGeom prst="rect">
            <a:avLst/>
          </a:prstGeom>
        </p:spPr>
        <p:txBody>
          <a:bodyPr anchorCtr="0" anchor="t" bIns="45700" lIns="91425" spcFirstLastPara="1" rIns="91425" wrap="square" tIns="45700">
            <a:noAutofit/>
          </a:bodyPr>
          <a:lstStyle/>
          <a:p>
            <a:pPr indent="0" lvl="0" marL="0" rtl="0" algn="ctr">
              <a:spcBef>
                <a:spcPts val="640"/>
              </a:spcBef>
              <a:spcAft>
                <a:spcPts val="0"/>
              </a:spcAft>
              <a:buNone/>
            </a:pPr>
            <a:r>
              <a:rPr b="1" i="1" lang="en-US" sz="1900">
                <a:latin typeface="Times New Roman"/>
                <a:ea typeface="Times New Roman"/>
                <a:cs typeface="Times New Roman"/>
                <a:sym typeface="Times New Roman"/>
              </a:rPr>
              <a:t>NOTE:</a:t>
            </a:r>
            <a:r>
              <a:rPr i="1" lang="en-US" sz="1900">
                <a:latin typeface="Times New Roman"/>
                <a:ea typeface="Times New Roman"/>
                <a:cs typeface="Times New Roman"/>
                <a:sym typeface="Times New Roman"/>
              </a:rPr>
              <a:t> Every nodes comes step by step.</a:t>
            </a:r>
            <a:endParaRPr i="1" sz="1900">
              <a:latin typeface="Times New Roman"/>
              <a:ea typeface="Times New Roman"/>
              <a:cs typeface="Times New Roman"/>
              <a:sym typeface="Times New Roman"/>
            </a:endParaRPr>
          </a:p>
        </p:txBody>
      </p:sp>
      <p:pic>
        <p:nvPicPr>
          <p:cNvPr id="213" name="Google Shape;213;ga5a8ab46fb_0_44"/>
          <p:cNvPicPr preferRelativeResize="0"/>
          <p:nvPr/>
        </p:nvPicPr>
        <p:blipFill rotWithShape="1">
          <a:blip r:embed="rId3">
            <a:alphaModFix/>
          </a:blip>
          <a:srcRect b="42557" l="0" r="0" t="2594"/>
          <a:stretch/>
        </p:blipFill>
        <p:spPr>
          <a:xfrm>
            <a:off x="466038" y="1693925"/>
            <a:ext cx="11259924" cy="3470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a5a8ab46fb_0_51"/>
          <p:cNvSpPr txBox="1"/>
          <p:nvPr>
            <p:ph type="title"/>
          </p:nvPr>
        </p:nvSpPr>
        <p:spPr>
          <a:xfrm>
            <a:off x="2269850" y="309525"/>
            <a:ext cx="7810200" cy="1042800"/>
          </a:xfrm>
          <a:prstGeom prst="rect">
            <a:avLst/>
          </a:prstGeom>
        </p:spPr>
        <p:txBody>
          <a:bodyPr anchorCtr="0" anchor="ctr" bIns="45700" lIns="91425" spcFirstLastPara="1" rIns="91425" wrap="square" tIns="45700">
            <a:noAutofit/>
          </a:bodyPr>
          <a:lstStyle/>
          <a:p>
            <a:pPr indent="0" lvl="0" marL="457200" rtl="0" algn="ctr">
              <a:lnSpc>
                <a:spcPct val="115000"/>
              </a:lnSpc>
              <a:spcBef>
                <a:spcPts val="0"/>
              </a:spcBef>
              <a:spcAft>
                <a:spcPts val="0"/>
              </a:spcAft>
              <a:buNone/>
            </a:pPr>
            <a:r>
              <a:rPr b="1" lang="en-US" sz="2000">
                <a:latin typeface="Times New Roman"/>
                <a:ea typeface="Times New Roman"/>
                <a:cs typeface="Times New Roman"/>
                <a:sym typeface="Times New Roman"/>
              </a:rPr>
              <a:t>Floyd-Warshall Algorithm (Graphical Representation)</a:t>
            </a:r>
            <a:endParaRPr b="1" sz="2000">
              <a:latin typeface="Times New Roman"/>
              <a:ea typeface="Times New Roman"/>
              <a:cs typeface="Times New Roman"/>
              <a:sym typeface="Times New Roman"/>
            </a:endParaRPr>
          </a:p>
        </p:txBody>
      </p:sp>
      <p:sp>
        <p:nvSpPr>
          <p:cNvPr id="220" name="Google Shape;220;ga5a8ab46fb_0_51"/>
          <p:cNvSpPr txBox="1"/>
          <p:nvPr>
            <p:ph idx="1" type="body"/>
          </p:nvPr>
        </p:nvSpPr>
        <p:spPr>
          <a:xfrm>
            <a:off x="2008950" y="6111100"/>
            <a:ext cx="8176200" cy="630900"/>
          </a:xfrm>
          <a:prstGeom prst="rect">
            <a:avLst/>
          </a:prstGeom>
        </p:spPr>
        <p:txBody>
          <a:bodyPr anchorCtr="0" anchor="t" bIns="45700" lIns="91425" spcFirstLastPara="1" rIns="91425" wrap="square" tIns="45700">
            <a:noAutofit/>
          </a:bodyPr>
          <a:lstStyle/>
          <a:p>
            <a:pPr indent="0" lvl="0" marL="0" rtl="0" algn="ctr">
              <a:spcBef>
                <a:spcPts val="640"/>
              </a:spcBef>
              <a:spcAft>
                <a:spcPts val="0"/>
              </a:spcAft>
              <a:buNone/>
            </a:pPr>
            <a:r>
              <a:rPr b="1" i="1" lang="en-US" sz="1900">
                <a:latin typeface="Times New Roman"/>
                <a:ea typeface="Times New Roman"/>
                <a:cs typeface="Times New Roman"/>
                <a:sym typeface="Times New Roman"/>
              </a:rPr>
              <a:t>NOTE:</a:t>
            </a:r>
            <a:r>
              <a:rPr i="1" lang="en-US" sz="1900">
                <a:latin typeface="Times New Roman"/>
                <a:ea typeface="Times New Roman"/>
                <a:cs typeface="Times New Roman"/>
                <a:sym typeface="Times New Roman"/>
              </a:rPr>
              <a:t> Every nodes comes step by step.</a:t>
            </a:r>
            <a:endParaRPr i="1" sz="1900">
              <a:latin typeface="Times New Roman"/>
              <a:ea typeface="Times New Roman"/>
              <a:cs typeface="Times New Roman"/>
              <a:sym typeface="Times New Roman"/>
            </a:endParaRPr>
          </a:p>
        </p:txBody>
      </p:sp>
      <p:pic>
        <p:nvPicPr>
          <p:cNvPr id="221" name="Google Shape;221;ga5a8ab46fb_0_51"/>
          <p:cNvPicPr preferRelativeResize="0"/>
          <p:nvPr/>
        </p:nvPicPr>
        <p:blipFill rotWithShape="1">
          <a:blip r:embed="rId3">
            <a:alphaModFix/>
          </a:blip>
          <a:srcRect b="46707" l="0" r="0" t="2864"/>
          <a:stretch/>
        </p:blipFill>
        <p:spPr>
          <a:xfrm>
            <a:off x="395463" y="1813387"/>
            <a:ext cx="11401076" cy="3231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a5b9fd1cb7_1_55"/>
          <p:cNvSpPr txBox="1"/>
          <p:nvPr>
            <p:ph type="title"/>
          </p:nvPr>
        </p:nvSpPr>
        <p:spPr>
          <a:xfrm>
            <a:off x="0" y="197100"/>
            <a:ext cx="12192000" cy="1042800"/>
          </a:xfrm>
          <a:prstGeom prst="rect">
            <a:avLst/>
          </a:prstGeom>
        </p:spPr>
        <p:txBody>
          <a:bodyPr anchorCtr="0" anchor="ctr" bIns="45700" lIns="91425" spcFirstLastPara="1" rIns="91425" wrap="square" tIns="45700">
            <a:noAutofit/>
          </a:bodyPr>
          <a:lstStyle/>
          <a:p>
            <a:pPr indent="0" lvl="0" marL="457200" rtl="0" algn="ctr">
              <a:lnSpc>
                <a:spcPct val="115000"/>
              </a:lnSpc>
              <a:spcBef>
                <a:spcPts val="0"/>
              </a:spcBef>
              <a:spcAft>
                <a:spcPts val="0"/>
              </a:spcAft>
              <a:buNone/>
            </a:pPr>
            <a:r>
              <a:rPr b="1" lang="en-US" sz="2500">
                <a:latin typeface="Times New Roman"/>
                <a:ea typeface="Times New Roman"/>
                <a:cs typeface="Times New Roman"/>
                <a:sym typeface="Times New Roman"/>
              </a:rPr>
              <a:t>Time Complexity </a:t>
            </a:r>
            <a:r>
              <a:rPr b="1" lang="en-US" sz="2500">
                <a:latin typeface="Times New Roman"/>
                <a:ea typeface="Times New Roman"/>
                <a:cs typeface="Times New Roman"/>
                <a:sym typeface="Times New Roman"/>
              </a:rPr>
              <a:t>Graph</a:t>
            </a:r>
            <a:endParaRPr b="1" sz="2500">
              <a:latin typeface="Times New Roman"/>
              <a:ea typeface="Times New Roman"/>
              <a:cs typeface="Times New Roman"/>
              <a:sym typeface="Times New Roman"/>
            </a:endParaRPr>
          </a:p>
        </p:txBody>
      </p:sp>
      <p:pic>
        <p:nvPicPr>
          <p:cNvPr id="228" name="Google Shape;228;ga5b9fd1cb7_1_55"/>
          <p:cNvPicPr preferRelativeResize="0"/>
          <p:nvPr/>
        </p:nvPicPr>
        <p:blipFill rotWithShape="1">
          <a:blip r:embed="rId3">
            <a:alphaModFix/>
          </a:blip>
          <a:srcRect b="6877" l="0" r="0" t="2861"/>
          <a:stretch/>
        </p:blipFill>
        <p:spPr>
          <a:xfrm>
            <a:off x="749950" y="1083150"/>
            <a:ext cx="10692092" cy="5423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996b35cb92_1_6"/>
          <p:cNvSpPr txBox="1"/>
          <p:nvPr>
            <p:ph idx="1" type="body"/>
          </p:nvPr>
        </p:nvSpPr>
        <p:spPr>
          <a:xfrm>
            <a:off x="0" y="2611225"/>
            <a:ext cx="12192000" cy="13158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40"/>
              </a:spcBef>
              <a:spcAft>
                <a:spcPts val="0"/>
              </a:spcAft>
              <a:buSzPts val="3200"/>
              <a:buNone/>
            </a:pPr>
            <a:r>
              <a:rPr lang="en-US" sz="2600">
                <a:latin typeface="Times New Roman"/>
                <a:ea typeface="Times New Roman"/>
                <a:cs typeface="Times New Roman"/>
                <a:sym typeface="Times New Roman"/>
              </a:rPr>
              <a:t>Under the Guidance of:</a:t>
            </a:r>
            <a:r>
              <a:rPr lang="en-US" sz="2500">
                <a:latin typeface="Times New Roman"/>
                <a:ea typeface="Times New Roman"/>
                <a:cs typeface="Times New Roman"/>
                <a:sym typeface="Times New Roman"/>
              </a:rPr>
              <a:t>  </a:t>
            </a:r>
            <a:endParaRPr sz="2500">
              <a:latin typeface="Times New Roman"/>
              <a:ea typeface="Times New Roman"/>
              <a:cs typeface="Times New Roman"/>
              <a:sym typeface="Times New Roman"/>
            </a:endParaRPr>
          </a:p>
          <a:p>
            <a:pPr indent="0" lvl="0" marL="0" rtl="0" algn="ctr">
              <a:lnSpc>
                <a:spcPct val="100000"/>
              </a:lnSpc>
              <a:spcBef>
                <a:spcPts val="640"/>
              </a:spcBef>
              <a:spcAft>
                <a:spcPts val="0"/>
              </a:spcAft>
              <a:buClr>
                <a:schemeClr val="dk1"/>
              </a:buClr>
              <a:buSzPts val="3200"/>
              <a:buFont typeface="Arial"/>
              <a:buNone/>
            </a:pPr>
            <a:r>
              <a:rPr b="1" lang="en-US" sz="2500">
                <a:latin typeface="Times New Roman"/>
                <a:ea typeface="Times New Roman"/>
                <a:cs typeface="Times New Roman"/>
                <a:sym typeface="Times New Roman"/>
              </a:rPr>
              <a:t>Ms. Kalpana Rangraa</a:t>
            </a:r>
            <a:endParaRPr b="1" sz="2500">
              <a:latin typeface="Times New Roman"/>
              <a:ea typeface="Times New Roman"/>
              <a:cs typeface="Times New Roman"/>
              <a:sym typeface="Times New Roman"/>
            </a:endParaRPr>
          </a:p>
        </p:txBody>
      </p:sp>
      <p:sp>
        <p:nvSpPr>
          <p:cNvPr id="81" name="Google Shape;81;g996b35cb92_1_6"/>
          <p:cNvSpPr txBox="1"/>
          <p:nvPr>
            <p:ph idx="1" type="body"/>
          </p:nvPr>
        </p:nvSpPr>
        <p:spPr>
          <a:xfrm>
            <a:off x="544200" y="4392175"/>
            <a:ext cx="2669100" cy="1644600"/>
          </a:xfrm>
          <a:prstGeom prst="rect">
            <a:avLst/>
          </a:prstGeom>
          <a:noFill/>
          <a:ln>
            <a:noFill/>
          </a:ln>
        </p:spPr>
        <p:txBody>
          <a:bodyPr anchorCtr="0" anchor="t" bIns="45700" lIns="91425" spcFirstLastPara="1" rIns="91425" wrap="square" tIns="45700">
            <a:noAutofit/>
          </a:bodyPr>
          <a:lstStyle/>
          <a:p>
            <a:pPr indent="457200" lvl="0" marL="0" rtl="0" algn="ctr">
              <a:lnSpc>
                <a:spcPct val="100000"/>
              </a:lnSpc>
              <a:spcBef>
                <a:spcPts val="640"/>
              </a:spcBef>
              <a:spcAft>
                <a:spcPts val="0"/>
              </a:spcAft>
              <a:buClr>
                <a:schemeClr val="dk1"/>
              </a:buClr>
              <a:buSzPts val="3200"/>
              <a:buFont typeface="Arial"/>
              <a:buNone/>
            </a:pPr>
            <a:r>
              <a:rPr b="1" lang="en-US" sz="2200">
                <a:latin typeface="Times New Roman"/>
                <a:ea typeface="Times New Roman"/>
                <a:cs typeface="Times New Roman"/>
                <a:sym typeface="Times New Roman"/>
              </a:rPr>
              <a:t>Siddhi Gupta</a:t>
            </a:r>
            <a:endParaRPr b="1" sz="2200">
              <a:latin typeface="Times New Roman"/>
              <a:ea typeface="Times New Roman"/>
              <a:cs typeface="Times New Roman"/>
              <a:sym typeface="Times New Roman"/>
            </a:endParaRPr>
          </a:p>
          <a:p>
            <a:pPr indent="457200" lvl="0" marL="0" rtl="0" algn="ctr">
              <a:lnSpc>
                <a:spcPct val="100000"/>
              </a:lnSpc>
              <a:spcBef>
                <a:spcPts val="640"/>
              </a:spcBef>
              <a:spcAft>
                <a:spcPts val="0"/>
              </a:spcAft>
              <a:buClr>
                <a:schemeClr val="dk1"/>
              </a:buClr>
              <a:buSzPts val="3200"/>
              <a:buFont typeface="Arial"/>
              <a:buNone/>
            </a:pPr>
            <a:r>
              <a:rPr lang="en-US" sz="2200">
                <a:latin typeface="Times New Roman"/>
                <a:ea typeface="Times New Roman"/>
                <a:cs typeface="Times New Roman"/>
                <a:sym typeface="Times New Roman"/>
              </a:rPr>
              <a:t>R100218061</a:t>
            </a:r>
            <a:endParaRPr sz="2200">
              <a:latin typeface="Times New Roman"/>
              <a:ea typeface="Times New Roman"/>
              <a:cs typeface="Times New Roman"/>
              <a:sym typeface="Times New Roman"/>
            </a:endParaRPr>
          </a:p>
          <a:p>
            <a:pPr indent="457200" lvl="0" marL="0" rtl="0" algn="ctr">
              <a:lnSpc>
                <a:spcPct val="100000"/>
              </a:lnSpc>
              <a:spcBef>
                <a:spcPts val="640"/>
              </a:spcBef>
              <a:spcAft>
                <a:spcPts val="0"/>
              </a:spcAft>
              <a:buClr>
                <a:schemeClr val="dk1"/>
              </a:buClr>
              <a:buSzPts val="3200"/>
              <a:buFont typeface="Arial"/>
              <a:buNone/>
            </a:pPr>
            <a:r>
              <a:rPr lang="en-US" sz="2200">
                <a:latin typeface="Times New Roman"/>
                <a:ea typeface="Times New Roman"/>
                <a:cs typeface="Times New Roman"/>
                <a:sym typeface="Times New Roman"/>
              </a:rPr>
              <a:t>500067967</a:t>
            </a:r>
            <a:endParaRPr sz="2200">
              <a:latin typeface="Times New Roman"/>
              <a:ea typeface="Times New Roman"/>
              <a:cs typeface="Times New Roman"/>
              <a:sym typeface="Times New Roman"/>
            </a:endParaRPr>
          </a:p>
        </p:txBody>
      </p:sp>
      <p:sp>
        <p:nvSpPr>
          <p:cNvPr id="82" name="Google Shape;82;g996b35cb92_1_6"/>
          <p:cNvSpPr txBox="1"/>
          <p:nvPr>
            <p:ph idx="1" type="body"/>
          </p:nvPr>
        </p:nvSpPr>
        <p:spPr>
          <a:xfrm>
            <a:off x="8180575" y="4392175"/>
            <a:ext cx="3322800" cy="1644600"/>
          </a:xfrm>
          <a:prstGeom prst="rect">
            <a:avLst/>
          </a:prstGeom>
          <a:noFill/>
          <a:ln>
            <a:noFill/>
          </a:ln>
        </p:spPr>
        <p:txBody>
          <a:bodyPr anchorCtr="0" anchor="t" bIns="45700" lIns="91425" spcFirstLastPara="1" rIns="91425" wrap="square" tIns="45700">
            <a:noAutofit/>
          </a:bodyPr>
          <a:lstStyle/>
          <a:p>
            <a:pPr indent="457200" lvl="0" marL="0" rtl="0" algn="ctr">
              <a:lnSpc>
                <a:spcPct val="100000"/>
              </a:lnSpc>
              <a:spcBef>
                <a:spcPts val="640"/>
              </a:spcBef>
              <a:spcAft>
                <a:spcPts val="0"/>
              </a:spcAft>
              <a:buClr>
                <a:schemeClr val="dk1"/>
              </a:buClr>
              <a:buSzPts val="3200"/>
              <a:buFont typeface="Arial"/>
              <a:buNone/>
            </a:pPr>
            <a:r>
              <a:rPr b="1" lang="en-US" sz="2200">
                <a:latin typeface="Times New Roman"/>
                <a:ea typeface="Times New Roman"/>
                <a:cs typeface="Times New Roman"/>
                <a:sym typeface="Times New Roman"/>
              </a:rPr>
              <a:t>Bhavuk Baluja</a:t>
            </a:r>
            <a:endParaRPr b="1" sz="2200">
              <a:latin typeface="Times New Roman"/>
              <a:ea typeface="Times New Roman"/>
              <a:cs typeface="Times New Roman"/>
              <a:sym typeface="Times New Roman"/>
            </a:endParaRPr>
          </a:p>
          <a:p>
            <a:pPr indent="457200" lvl="0" marL="0" rtl="0" algn="ctr">
              <a:lnSpc>
                <a:spcPct val="100000"/>
              </a:lnSpc>
              <a:spcBef>
                <a:spcPts val="640"/>
              </a:spcBef>
              <a:spcAft>
                <a:spcPts val="0"/>
              </a:spcAft>
              <a:buClr>
                <a:schemeClr val="dk1"/>
              </a:buClr>
              <a:buSzPts val="3200"/>
              <a:buFont typeface="Arial"/>
              <a:buNone/>
            </a:pPr>
            <a:r>
              <a:rPr lang="en-US" sz="2200">
                <a:latin typeface="Times New Roman"/>
                <a:ea typeface="Times New Roman"/>
                <a:cs typeface="Times New Roman"/>
                <a:sym typeface="Times New Roman"/>
              </a:rPr>
              <a:t>R100218073</a:t>
            </a:r>
            <a:endParaRPr sz="2200">
              <a:latin typeface="Times New Roman"/>
              <a:ea typeface="Times New Roman"/>
              <a:cs typeface="Times New Roman"/>
              <a:sym typeface="Times New Roman"/>
            </a:endParaRPr>
          </a:p>
          <a:p>
            <a:pPr indent="457200" lvl="0" marL="0" rtl="0" algn="ctr">
              <a:lnSpc>
                <a:spcPct val="100000"/>
              </a:lnSpc>
              <a:spcBef>
                <a:spcPts val="640"/>
              </a:spcBef>
              <a:spcAft>
                <a:spcPts val="0"/>
              </a:spcAft>
              <a:buClr>
                <a:schemeClr val="dk1"/>
              </a:buClr>
              <a:buSzPts val="3200"/>
              <a:buFont typeface="Arial"/>
              <a:buNone/>
            </a:pPr>
            <a:r>
              <a:rPr lang="en-US" sz="2200">
                <a:latin typeface="Times New Roman"/>
                <a:ea typeface="Times New Roman"/>
                <a:cs typeface="Times New Roman"/>
                <a:sym typeface="Times New Roman"/>
              </a:rPr>
              <a:t>500070089</a:t>
            </a:r>
            <a:endParaRPr sz="2200">
              <a:latin typeface="Times New Roman"/>
              <a:ea typeface="Times New Roman"/>
              <a:cs typeface="Times New Roman"/>
              <a:sym typeface="Times New Roman"/>
            </a:endParaRPr>
          </a:p>
        </p:txBody>
      </p:sp>
      <p:sp>
        <p:nvSpPr>
          <p:cNvPr id="83" name="Google Shape;83;g996b35cb92_1_6"/>
          <p:cNvSpPr txBox="1"/>
          <p:nvPr>
            <p:ph idx="1" type="body"/>
          </p:nvPr>
        </p:nvSpPr>
        <p:spPr>
          <a:xfrm>
            <a:off x="2729894" y="4392175"/>
            <a:ext cx="3159900" cy="1644600"/>
          </a:xfrm>
          <a:prstGeom prst="rect">
            <a:avLst/>
          </a:prstGeom>
          <a:noFill/>
          <a:ln>
            <a:noFill/>
          </a:ln>
        </p:spPr>
        <p:txBody>
          <a:bodyPr anchorCtr="0" anchor="t" bIns="45700" lIns="91425" spcFirstLastPara="1" rIns="91425" wrap="square" tIns="45700">
            <a:noAutofit/>
          </a:bodyPr>
          <a:lstStyle/>
          <a:p>
            <a:pPr indent="457200" lvl="0" marL="0" rtl="0" algn="ctr">
              <a:lnSpc>
                <a:spcPct val="100000"/>
              </a:lnSpc>
              <a:spcBef>
                <a:spcPts val="640"/>
              </a:spcBef>
              <a:spcAft>
                <a:spcPts val="0"/>
              </a:spcAft>
              <a:buClr>
                <a:schemeClr val="dk1"/>
              </a:buClr>
              <a:buSzPts val="3200"/>
              <a:buFont typeface="Arial"/>
              <a:buNone/>
            </a:pPr>
            <a:r>
              <a:rPr b="1" lang="en-US" sz="2200">
                <a:latin typeface="Times New Roman"/>
                <a:ea typeface="Times New Roman"/>
                <a:cs typeface="Times New Roman"/>
                <a:sym typeface="Times New Roman"/>
              </a:rPr>
              <a:t>Yogesh</a:t>
            </a:r>
            <a:endParaRPr b="1" sz="2200">
              <a:latin typeface="Times New Roman"/>
              <a:ea typeface="Times New Roman"/>
              <a:cs typeface="Times New Roman"/>
              <a:sym typeface="Times New Roman"/>
            </a:endParaRPr>
          </a:p>
          <a:p>
            <a:pPr indent="457200" lvl="0" marL="0" rtl="0" algn="ctr">
              <a:lnSpc>
                <a:spcPct val="100000"/>
              </a:lnSpc>
              <a:spcBef>
                <a:spcPts val="640"/>
              </a:spcBef>
              <a:spcAft>
                <a:spcPts val="0"/>
              </a:spcAft>
              <a:buClr>
                <a:schemeClr val="dk1"/>
              </a:buClr>
              <a:buSzPts val="3200"/>
              <a:buFont typeface="Arial"/>
              <a:buNone/>
            </a:pPr>
            <a:r>
              <a:rPr lang="en-US" sz="2200">
                <a:latin typeface="Times New Roman"/>
                <a:ea typeface="Times New Roman"/>
                <a:cs typeface="Times New Roman"/>
                <a:sym typeface="Times New Roman"/>
              </a:rPr>
              <a:t>R100218069</a:t>
            </a:r>
            <a:endParaRPr sz="2200">
              <a:latin typeface="Times New Roman"/>
              <a:ea typeface="Times New Roman"/>
              <a:cs typeface="Times New Roman"/>
              <a:sym typeface="Times New Roman"/>
            </a:endParaRPr>
          </a:p>
          <a:p>
            <a:pPr indent="457200" lvl="0" marL="0" rtl="0" algn="ctr">
              <a:lnSpc>
                <a:spcPct val="100000"/>
              </a:lnSpc>
              <a:spcBef>
                <a:spcPts val="640"/>
              </a:spcBef>
              <a:spcAft>
                <a:spcPts val="0"/>
              </a:spcAft>
              <a:buClr>
                <a:schemeClr val="dk1"/>
              </a:buClr>
              <a:buSzPts val="3200"/>
              <a:buFont typeface="Arial"/>
              <a:buNone/>
            </a:pPr>
            <a:r>
              <a:rPr lang="en-US" sz="2200">
                <a:latin typeface="Times New Roman"/>
                <a:ea typeface="Times New Roman"/>
                <a:cs typeface="Times New Roman"/>
                <a:sym typeface="Times New Roman"/>
              </a:rPr>
              <a:t>500069549</a:t>
            </a:r>
            <a:endParaRPr sz="2200">
              <a:latin typeface="Times New Roman"/>
              <a:ea typeface="Times New Roman"/>
              <a:cs typeface="Times New Roman"/>
              <a:sym typeface="Times New Roman"/>
            </a:endParaRPr>
          </a:p>
        </p:txBody>
      </p:sp>
      <p:sp>
        <p:nvSpPr>
          <p:cNvPr id="84" name="Google Shape;84;g996b35cb92_1_6"/>
          <p:cNvSpPr txBox="1"/>
          <p:nvPr>
            <p:ph idx="1" type="body"/>
          </p:nvPr>
        </p:nvSpPr>
        <p:spPr>
          <a:xfrm>
            <a:off x="5435106" y="4392175"/>
            <a:ext cx="3322800" cy="1644600"/>
          </a:xfrm>
          <a:prstGeom prst="rect">
            <a:avLst/>
          </a:prstGeom>
          <a:noFill/>
          <a:ln>
            <a:noFill/>
          </a:ln>
        </p:spPr>
        <p:txBody>
          <a:bodyPr anchorCtr="0" anchor="t" bIns="45700" lIns="91425" spcFirstLastPara="1" rIns="91425" wrap="square" tIns="45700">
            <a:noAutofit/>
          </a:bodyPr>
          <a:lstStyle/>
          <a:p>
            <a:pPr indent="457200" lvl="0" marL="0" rtl="0" algn="ctr">
              <a:lnSpc>
                <a:spcPct val="100000"/>
              </a:lnSpc>
              <a:spcBef>
                <a:spcPts val="640"/>
              </a:spcBef>
              <a:spcAft>
                <a:spcPts val="0"/>
              </a:spcAft>
              <a:buClr>
                <a:schemeClr val="dk1"/>
              </a:buClr>
              <a:buSzPts val="3200"/>
              <a:buFont typeface="Arial"/>
              <a:buNone/>
            </a:pPr>
            <a:r>
              <a:rPr b="1" lang="en-US" sz="2200">
                <a:latin typeface="Times New Roman"/>
                <a:ea typeface="Times New Roman"/>
                <a:cs typeface="Times New Roman"/>
                <a:sym typeface="Times New Roman"/>
              </a:rPr>
              <a:t>Tushar Goyal</a:t>
            </a:r>
            <a:endParaRPr b="1" sz="2200">
              <a:latin typeface="Times New Roman"/>
              <a:ea typeface="Times New Roman"/>
              <a:cs typeface="Times New Roman"/>
              <a:sym typeface="Times New Roman"/>
            </a:endParaRPr>
          </a:p>
          <a:p>
            <a:pPr indent="457200" lvl="0" marL="0" rtl="0" algn="ctr">
              <a:lnSpc>
                <a:spcPct val="100000"/>
              </a:lnSpc>
              <a:spcBef>
                <a:spcPts val="640"/>
              </a:spcBef>
              <a:spcAft>
                <a:spcPts val="0"/>
              </a:spcAft>
              <a:buClr>
                <a:schemeClr val="dk1"/>
              </a:buClr>
              <a:buSzPts val="3200"/>
              <a:buFont typeface="Arial"/>
              <a:buNone/>
            </a:pPr>
            <a:r>
              <a:rPr lang="en-US" sz="2200">
                <a:latin typeface="Times New Roman"/>
                <a:ea typeface="Times New Roman"/>
                <a:cs typeface="Times New Roman"/>
                <a:sym typeface="Times New Roman"/>
              </a:rPr>
              <a:t>R100218072</a:t>
            </a:r>
            <a:endParaRPr sz="2200">
              <a:latin typeface="Times New Roman"/>
              <a:ea typeface="Times New Roman"/>
              <a:cs typeface="Times New Roman"/>
              <a:sym typeface="Times New Roman"/>
            </a:endParaRPr>
          </a:p>
          <a:p>
            <a:pPr indent="457200" lvl="0" marL="0" rtl="0" algn="ctr">
              <a:lnSpc>
                <a:spcPct val="100000"/>
              </a:lnSpc>
              <a:spcBef>
                <a:spcPts val="640"/>
              </a:spcBef>
              <a:spcAft>
                <a:spcPts val="0"/>
              </a:spcAft>
              <a:buClr>
                <a:schemeClr val="dk1"/>
              </a:buClr>
              <a:buSzPts val="3200"/>
              <a:buFont typeface="Arial"/>
              <a:buNone/>
            </a:pPr>
            <a:r>
              <a:rPr lang="en-US" sz="2200">
                <a:latin typeface="Times New Roman"/>
                <a:ea typeface="Times New Roman"/>
                <a:cs typeface="Times New Roman"/>
                <a:sym typeface="Times New Roman"/>
              </a:rPr>
              <a:t>500068373</a:t>
            </a:r>
            <a:endParaRPr sz="2200">
              <a:latin typeface="Times New Roman"/>
              <a:ea typeface="Times New Roman"/>
              <a:cs typeface="Times New Roman"/>
              <a:sym typeface="Times New Roman"/>
            </a:endParaRPr>
          </a:p>
        </p:txBody>
      </p:sp>
      <p:sp>
        <p:nvSpPr>
          <p:cNvPr id="85" name="Google Shape;85;g996b35cb92_1_6"/>
          <p:cNvSpPr txBox="1"/>
          <p:nvPr>
            <p:ph idx="1" type="body"/>
          </p:nvPr>
        </p:nvSpPr>
        <p:spPr>
          <a:xfrm>
            <a:off x="0" y="3782675"/>
            <a:ext cx="12192000" cy="7581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40"/>
              </a:spcBef>
              <a:spcAft>
                <a:spcPts val="0"/>
              </a:spcAft>
              <a:buSzPts val="3200"/>
              <a:buNone/>
            </a:pPr>
            <a:r>
              <a:rPr b="1" lang="en-US" sz="2700">
                <a:latin typeface="Times New Roman"/>
                <a:ea typeface="Times New Roman"/>
                <a:cs typeface="Times New Roman"/>
                <a:sym typeface="Times New Roman"/>
              </a:rPr>
              <a:t>Presented by:</a:t>
            </a:r>
            <a:endParaRPr sz="3600">
              <a:latin typeface="Times New Roman"/>
              <a:ea typeface="Times New Roman"/>
              <a:cs typeface="Times New Roman"/>
              <a:sym typeface="Times New Roman"/>
            </a:endParaRPr>
          </a:p>
        </p:txBody>
      </p:sp>
      <p:cxnSp>
        <p:nvCxnSpPr>
          <p:cNvPr id="86" name="Google Shape;86;g996b35cb92_1_6"/>
          <p:cNvCxnSpPr/>
          <p:nvPr/>
        </p:nvCxnSpPr>
        <p:spPr>
          <a:xfrm>
            <a:off x="1228275" y="5812625"/>
            <a:ext cx="1842900" cy="0"/>
          </a:xfrm>
          <a:prstGeom prst="straightConnector1">
            <a:avLst/>
          </a:prstGeom>
          <a:noFill/>
          <a:ln cap="flat" cmpd="sng" w="76200">
            <a:solidFill>
              <a:srgbClr val="000000"/>
            </a:solidFill>
            <a:prstDash val="solid"/>
            <a:round/>
            <a:headEnd len="sm" w="sm" type="none"/>
            <a:tailEnd len="sm" w="sm" type="none"/>
          </a:ln>
        </p:spPr>
      </p:cxnSp>
      <p:cxnSp>
        <p:nvCxnSpPr>
          <p:cNvPr id="87" name="Google Shape;87;g996b35cb92_1_6"/>
          <p:cNvCxnSpPr/>
          <p:nvPr/>
        </p:nvCxnSpPr>
        <p:spPr>
          <a:xfrm>
            <a:off x="6447150" y="5812625"/>
            <a:ext cx="1878000" cy="0"/>
          </a:xfrm>
          <a:prstGeom prst="straightConnector1">
            <a:avLst/>
          </a:prstGeom>
          <a:noFill/>
          <a:ln cap="flat" cmpd="sng" w="76200">
            <a:solidFill>
              <a:srgbClr val="000000"/>
            </a:solidFill>
            <a:prstDash val="solid"/>
            <a:round/>
            <a:headEnd len="sm" w="sm" type="none"/>
            <a:tailEnd len="sm" w="sm" type="none"/>
          </a:ln>
        </p:spPr>
      </p:cxnSp>
      <p:cxnSp>
        <p:nvCxnSpPr>
          <p:cNvPr id="88" name="Google Shape;88;g996b35cb92_1_6"/>
          <p:cNvCxnSpPr/>
          <p:nvPr/>
        </p:nvCxnSpPr>
        <p:spPr>
          <a:xfrm>
            <a:off x="9068850" y="5812625"/>
            <a:ext cx="2114700" cy="0"/>
          </a:xfrm>
          <a:prstGeom prst="straightConnector1">
            <a:avLst/>
          </a:prstGeom>
          <a:noFill/>
          <a:ln cap="flat" cmpd="sng" w="76200">
            <a:solidFill>
              <a:srgbClr val="000000"/>
            </a:solidFill>
            <a:prstDash val="solid"/>
            <a:round/>
            <a:headEnd len="sm" w="sm" type="none"/>
            <a:tailEnd len="sm" w="sm" type="none"/>
          </a:ln>
        </p:spPr>
      </p:cxnSp>
      <p:cxnSp>
        <p:nvCxnSpPr>
          <p:cNvPr id="89" name="Google Shape;89;g996b35cb92_1_6"/>
          <p:cNvCxnSpPr/>
          <p:nvPr/>
        </p:nvCxnSpPr>
        <p:spPr>
          <a:xfrm>
            <a:off x="3724800" y="5812625"/>
            <a:ext cx="1732500" cy="0"/>
          </a:xfrm>
          <a:prstGeom prst="straightConnector1">
            <a:avLst/>
          </a:prstGeom>
          <a:noFill/>
          <a:ln cap="flat" cmpd="sng" w="76200">
            <a:solidFill>
              <a:srgbClr val="000000"/>
            </a:solidFill>
            <a:prstDash val="solid"/>
            <a:round/>
            <a:headEnd len="sm" w="sm" type="none"/>
            <a:tailEnd len="sm" w="sm" type="none"/>
          </a:ln>
        </p:spPr>
      </p:cxnSp>
      <p:sp>
        <p:nvSpPr>
          <p:cNvPr id="90" name="Google Shape;90;g996b35cb92_1_6"/>
          <p:cNvSpPr txBox="1"/>
          <p:nvPr/>
        </p:nvSpPr>
        <p:spPr>
          <a:xfrm>
            <a:off x="214500" y="469525"/>
            <a:ext cx="11763000" cy="2141700"/>
          </a:xfrm>
          <a:prstGeom prst="rect">
            <a:avLst/>
          </a:prstGeom>
          <a:noFill/>
          <a:ln>
            <a:noFill/>
          </a:ln>
        </p:spPr>
        <p:txBody>
          <a:bodyPr anchorCtr="0" anchor="t" bIns="91425" lIns="91425" spcFirstLastPara="1" rIns="91425" wrap="square" tIns="91425">
            <a:noAutofit/>
          </a:bodyPr>
          <a:lstStyle/>
          <a:p>
            <a:pPr indent="0" lvl="0" marL="0" marR="0" rtl="0" algn="ctr">
              <a:lnSpc>
                <a:spcPct val="75000"/>
              </a:lnSpc>
              <a:spcBef>
                <a:spcPts val="0"/>
              </a:spcBef>
              <a:spcAft>
                <a:spcPts val="0"/>
              </a:spcAft>
              <a:buClr>
                <a:srgbClr val="595959"/>
              </a:buClr>
              <a:buSzPts val="3600"/>
              <a:buFont typeface="Calibri"/>
              <a:buNone/>
            </a:pPr>
            <a:r>
              <a:rPr b="1" i="0" lang="en-US" sz="3400" u="none" cap="none" strike="noStrike">
                <a:solidFill>
                  <a:schemeClr val="dk1"/>
                </a:solidFill>
                <a:latin typeface="Times New Roman"/>
                <a:ea typeface="Times New Roman"/>
                <a:cs typeface="Times New Roman"/>
                <a:sym typeface="Times New Roman"/>
              </a:rPr>
              <a:t>Minor Project- 1</a:t>
            </a:r>
            <a:endParaRPr b="1" i="0" sz="3400" u="none" cap="none" strike="noStrike">
              <a:solidFill>
                <a:schemeClr val="dk1"/>
              </a:solidFill>
              <a:latin typeface="Times New Roman"/>
              <a:ea typeface="Times New Roman"/>
              <a:cs typeface="Times New Roman"/>
              <a:sym typeface="Times New Roman"/>
            </a:endParaRPr>
          </a:p>
          <a:p>
            <a:pPr indent="0" lvl="0" marL="0" marR="0" rtl="0" algn="ctr">
              <a:lnSpc>
                <a:spcPct val="75000"/>
              </a:lnSpc>
              <a:spcBef>
                <a:spcPts val="0"/>
              </a:spcBef>
              <a:spcAft>
                <a:spcPts val="0"/>
              </a:spcAft>
              <a:buClr>
                <a:srgbClr val="595959"/>
              </a:buClr>
              <a:buSzPts val="3600"/>
              <a:buFont typeface="Calibri"/>
              <a:buNone/>
            </a:pPr>
            <a:r>
              <a:rPr b="0" i="0" lang="en-US" sz="2800" u="none" cap="none" strike="noStrike">
                <a:solidFill>
                  <a:schemeClr val="dk1"/>
                </a:solidFill>
                <a:latin typeface="Times New Roman"/>
                <a:ea typeface="Times New Roman"/>
                <a:cs typeface="Times New Roman"/>
                <a:sym typeface="Times New Roman"/>
              </a:rPr>
              <a:t>on</a:t>
            </a:r>
            <a:endParaRPr b="0" i="0" sz="2800" u="sng" cap="none" strike="noStrike">
              <a:solidFill>
                <a:schemeClr val="dk1"/>
              </a:solidFill>
              <a:latin typeface="Times New Roman"/>
              <a:ea typeface="Times New Roman"/>
              <a:cs typeface="Times New Roman"/>
              <a:sym typeface="Times New Roman"/>
            </a:endParaRPr>
          </a:p>
          <a:p>
            <a:pPr indent="-228600" lvl="0" marL="457200" marR="0" rtl="0" algn="ctr">
              <a:lnSpc>
                <a:spcPct val="115000"/>
              </a:lnSpc>
              <a:spcBef>
                <a:spcPts val="0"/>
              </a:spcBef>
              <a:spcAft>
                <a:spcPts val="0"/>
              </a:spcAft>
              <a:buClr>
                <a:schemeClr val="dk1"/>
              </a:buClr>
              <a:buSzPts val="1100"/>
              <a:buFont typeface="Arial"/>
              <a:buNone/>
            </a:pPr>
            <a:r>
              <a:rPr b="1" i="0" lang="en-US" sz="3400" u="sng" cap="none" strike="noStrike">
                <a:solidFill>
                  <a:schemeClr val="dk1"/>
                </a:solidFill>
                <a:highlight>
                  <a:srgbClr val="FFFFFF"/>
                </a:highlight>
                <a:latin typeface="Arial"/>
                <a:ea typeface="Arial"/>
                <a:cs typeface="Arial"/>
                <a:sym typeface="Arial"/>
              </a:rPr>
              <a:t>Comparative Analysis of shortest path algorithms on the basis of graphical plots</a:t>
            </a:r>
            <a:endParaRPr b="1" i="0" sz="3400" u="sng" cap="none" strike="noStrike">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a5a8ab46fb_0_0"/>
          <p:cNvSpPr/>
          <p:nvPr/>
        </p:nvSpPr>
        <p:spPr>
          <a:xfrm>
            <a:off x="800100" y="1078925"/>
            <a:ext cx="10850100" cy="56103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l">
              <a:spcBef>
                <a:spcPts val="0"/>
              </a:spcBef>
              <a:spcAft>
                <a:spcPts val="0"/>
              </a:spcAft>
              <a:buNone/>
            </a:pPr>
            <a:r>
              <a:t/>
            </a:r>
            <a:endParaRPr/>
          </a:p>
        </p:txBody>
      </p:sp>
      <p:sp>
        <p:nvSpPr>
          <p:cNvPr id="235" name="Google Shape;235;ga5a8ab46fb_0_0"/>
          <p:cNvSpPr txBox="1"/>
          <p:nvPr>
            <p:ph type="title"/>
          </p:nvPr>
        </p:nvSpPr>
        <p:spPr>
          <a:xfrm>
            <a:off x="0" y="131925"/>
            <a:ext cx="12192000" cy="1143000"/>
          </a:xfrm>
          <a:prstGeom prst="rect">
            <a:avLst/>
          </a:prstGeom>
        </p:spPr>
        <p:txBody>
          <a:bodyPr anchorCtr="0" anchor="ctr" bIns="45700" lIns="91425" spcFirstLastPara="1" rIns="91425" wrap="square" tIns="45700">
            <a:noAutofit/>
          </a:bodyPr>
          <a:lstStyle/>
          <a:p>
            <a:pPr indent="0" lvl="0" marL="457200" rtl="0" algn="ctr">
              <a:lnSpc>
                <a:spcPct val="115000"/>
              </a:lnSpc>
              <a:spcBef>
                <a:spcPts val="0"/>
              </a:spcBef>
              <a:spcAft>
                <a:spcPts val="0"/>
              </a:spcAft>
              <a:buNone/>
            </a:pPr>
            <a:r>
              <a:rPr b="1" lang="en-US" sz="3900">
                <a:latin typeface="Times New Roman"/>
                <a:ea typeface="Times New Roman"/>
                <a:cs typeface="Times New Roman"/>
                <a:sym typeface="Times New Roman"/>
              </a:rPr>
              <a:t>Negative Cycle</a:t>
            </a:r>
            <a:endParaRPr b="1" sz="3900">
              <a:latin typeface="Times New Roman"/>
              <a:ea typeface="Times New Roman"/>
              <a:cs typeface="Times New Roman"/>
              <a:sym typeface="Times New Roman"/>
            </a:endParaRPr>
          </a:p>
        </p:txBody>
      </p:sp>
      <p:sp>
        <p:nvSpPr>
          <p:cNvPr id="236" name="Google Shape;236;ga5a8ab46fb_0_0"/>
          <p:cNvSpPr txBox="1"/>
          <p:nvPr>
            <p:ph type="title"/>
          </p:nvPr>
        </p:nvSpPr>
        <p:spPr>
          <a:xfrm>
            <a:off x="800100" y="882175"/>
            <a:ext cx="10591800" cy="1042800"/>
          </a:xfrm>
          <a:prstGeom prst="rect">
            <a:avLst/>
          </a:prstGeom>
        </p:spPr>
        <p:txBody>
          <a:bodyPr anchorCtr="0" anchor="ctr" bIns="45700" lIns="91425" spcFirstLastPara="1" rIns="91425" wrap="square" tIns="45700">
            <a:noAutofit/>
          </a:bodyPr>
          <a:lstStyle/>
          <a:p>
            <a:pPr indent="0" lvl="0" marL="457200" rtl="0" algn="ctr">
              <a:lnSpc>
                <a:spcPct val="115000"/>
              </a:lnSpc>
              <a:spcBef>
                <a:spcPts val="0"/>
              </a:spcBef>
              <a:spcAft>
                <a:spcPts val="0"/>
              </a:spcAft>
              <a:buNone/>
            </a:pPr>
            <a:r>
              <a:rPr b="1" lang="en-US" sz="1800">
                <a:latin typeface="Times New Roman"/>
                <a:ea typeface="Times New Roman"/>
                <a:cs typeface="Times New Roman"/>
                <a:sym typeface="Times New Roman"/>
              </a:rPr>
              <a:t>Dijkstra’s</a:t>
            </a:r>
            <a:r>
              <a:rPr b="1" lang="en-US" sz="1800">
                <a:latin typeface="Times New Roman"/>
                <a:ea typeface="Times New Roman"/>
                <a:cs typeface="Times New Roman"/>
                <a:sym typeface="Times New Roman"/>
              </a:rPr>
              <a:t> Algorithm (written form)</a:t>
            </a:r>
            <a:endParaRPr b="1" sz="1800">
              <a:latin typeface="Times New Roman"/>
              <a:ea typeface="Times New Roman"/>
              <a:cs typeface="Times New Roman"/>
              <a:sym typeface="Times New Roman"/>
            </a:endParaRPr>
          </a:p>
        </p:txBody>
      </p:sp>
      <p:pic>
        <p:nvPicPr>
          <p:cNvPr id="237" name="Google Shape;237;ga5a8ab46fb_0_0"/>
          <p:cNvPicPr preferRelativeResize="0"/>
          <p:nvPr/>
        </p:nvPicPr>
        <p:blipFill rotWithShape="1">
          <a:blip r:embed="rId3">
            <a:alphaModFix/>
          </a:blip>
          <a:srcRect b="61978" l="0" r="0" t="0"/>
          <a:stretch/>
        </p:blipFill>
        <p:spPr>
          <a:xfrm>
            <a:off x="1204200" y="1629850"/>
            <a:ext cx="3386225" cy="3626075"/>
          </a:xfrm>
          <a:prstGeom prst="rect">
            <a:avLst/>
          </a:prstGeom>
          <a:noFill/>
          <a:ln>
            <a:noFill/>
          </a:ln>
        </p:spPr>
      </p:pic>
      <p:pic>
        <p:nvPicPr>
          <p:cNvPr id="238" name="Google Shape;238;ga5a8ab46fb_0_0"/>
          <p:cNvPicPr preferRelativeResize="0"/>
          <p:nvPr/>
        </p:nvPicPr>
        <p:blipFill rotWithShape="1">
          <a:blip r:embed="rId4">
            <a:alphaModFix/>
          </a:blip>
          <a:srcRect b="50757" l="0" r="0" t="37713"/>
          <a:stretch/>
        </p:blipFill>
        <p:spPr>
          <a:xfrm>
            <a:off x="1204200" y="5255930"/>
            <a:ext cx="3386225" cy="1105395"/>
          </a:xfrm>
          <a:prstGeom prst="rect">
            <a:avLst/>
          </a:prstGeom>
          <a:noFill/>
          <a:ln>
            <a:noFill/>
          </a:ln>
        </p:spPr>
      </p:pic>
      <p:pic>
        <p:nvPicPr>
          <p:cNvPr id="239" name="Google Shape;239;ga5a8ab46fb_0_0"/>
          <p:cNvPicPr preferRelativeResize="0"/>
          <p:nvPr/>
        </p:nvPicPr>
        <p:blipFill rotWithShape="1">
          <a:blip r:embed="rId4">
            <a:alphaModFix/>
          </a:blip>
          <a:srcRect b="-8270" l="0" r="0" t="53316"/>
          <a:stretch/>
        </p:blipFill>
        <p:spPr>
          <a:xfrm>
            <a:off x="4742450" y="1629850"/>
            <a:ext cx="3121225" cy="5583076"/>
          </a:xfrm>
          <a:prstGeom prst="rect">
            <a:avLst/>
          </a:prstGeom>
          <a:noFill/>
          <a:ln>
            <a:noFill/>
          </a:ln>
        </p:spPr>
      </p:pic>
      <p:pic>
        <p:nvPicPr>
          <p:cNvPr id="240" name="Google Shape;240;ga5a8ab46fb_0_0"/>
          <p:cNvPicPr preferRelativeResize="0"/>
          <p:nvPr/>
        </p:nvPicPr>
        <p:blipFill>
          <a:blip r:embed="rId5">
            <a:alphaModFix/>
          </a:blip>
          <a:stretch>
            <a:fillRect/>
          </a:stretch>
        </p:blipFill>
        <p:spPr>
          <a:xfrm>
            <a:off x="8015700" y="1629850"/>
            <a:ext cx="3236950" cy="4731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a5b9fd1ee6_0_29"/>
          <p:cNvSpPr/>
          <p:nvPr/>
        </p:nvSpPr>
        <p:spPr>
          <a:xfrm>
            <a:off x="601800" y="1096175"/>
            <a:ext cx="10950000" cy="52296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l">
              <a:spcBef>
                <a:spcPts val="0"/>
              </a:spcBef>
              <a:spcAft>
                <a:spcPts val="0"/>
              </a:spcAft>
              <a:buNone/>
            </a:pPr>
            <a:r>
              <a:t/>
            </a:r>
            <a:endParaRPr/>
          </a:p>
        </p:txBody>
      </p:sp>
      <p:sp>
        <p:nvSpPr>
          <p:cNvPr id="247" name="Google Shape;247;ga5b9fd1ee6_0_29"/>
          <p:cNvSpPr txBox="1"/>
          <p:nvPr>
            <p:ph type="title"/>
          </p:nvPr>
        </p:nvSpPr>
        <p:spPr>
          <a:xfrm>
            <a:off x="6058738" y="4168025"/>
            <a:ext cx="4925700" cy="1042800"/>
          </a:xfrm>
          <a:prstGeom prst="rect">
            <a:avLst/>
          </a:prstGeom>
        </p:spPr>
        <p:txBody>
          <a:bodyPr anchorCtr="0" anchor="ctr" bIns="45700" lIns="91425" spcFirstLastPara="1" rIns="91425" wrap="square" tIns="45700">
            <a:noAutofit/>
          </a:bodyPr>
          <a:lstStyle/>
          <a:p>
            <a:pPr indent="0" lvl="0" marL="457200" rtl="0" algn="ctr">
              <a:lnSpc>
                <a:spcPct val="115000"/>
              </a:lnSpc>
              <a:spcBef>
                <a:spcPts val="0"/>
              </a:spcBef>
              <a:spcAft>
                <a:spcPts val="0"/>
              </a:spcAft>
              <a:buNone/>
            </a:pPr>
            <a:r>
              <a:rPr b="1" lang="en-US" sz="1800">
                <a:latin typeface="Times New Roman"/>
                <a:ea typeface="Times New Roman"/>
                <a:cs typeface="Times New Roman"/>
                <a:sym typeface="Times New Roman"/>
              </a:rPr>
              <a:t>Bellman Ford Algorithm (written form)</a:t>
            </a:r>
            <a:endParaRPr b="1" sz="1800">
              <a:latin typeface="Times New Roman"/>
              <a:ea typeface="Times New Roman"/>
              <a:cs typeface="Times New Roman"/>
              <a:sym typeface="Times New Roman"/>
            </a:endParaRPr>
          </a:p>
        </p:txBody>
      </p:sp>
      <p:sp>
        <p:nvSpPr>
          <p:cNvPr id="248" name="Google Shape;248;ga5b9fd1ee6_0_29"/>
          <p:cNvSpPr txBox="1"/>
          <p:nvPr>
            <p:ph type="title"/>
          </p:nvPr>
        </p:nvSpPr>
        <p:spPr>
          <a:xfrm>
            <a:off x="1273373" y="2022325"/>
            <a:ext cx="4404300" cy="10428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b="1" lang="en-US" sz="1800">
                <a:latin typeface="Times New Roman"/>
                <a:ea typeface="Times New Roman"/>
                <a:cs typeface="Times New Roman"/>
                <a:sym typeface="Times New Roman"/>
              </a:rPr>
              <a:t>Floyd-Warshall Algorithm (written Form)</a:t>
            </a:r>
            <a:endParaRPr b="1" sz="1800">
              <a:latin typeface="Times New Roman"/>
              <a:ea typeface="Times New Roman"/>
              <a:cs typeface="Times New Roman"/>
              <a:sym typeface="Times New Roman"/>
            </a:endParaRPr>
          </a:p>
        </p:txBody>
      </p:sp>
      <p:pic>
        <p:nvPicPr>
          <p:cNvPr id="249" name="Google Shape;249;ga5b9fd1ee6_0_29"/>
          <p:cNvPicPr preferRelativeResize="0"/>
          <p:nvPr/>
        </p:nvPicPr>
        <p:blipFill>
          <a:blip r:embed="rId3">
            <a:alphaModFix/>
          </a:blip>
          <a:stretch>
            <a:fillRect/>
          </a:stretch>
        </p:blipFill>
        <p:spPr>
          <a:xfrm>
            <a:off x="6096012" y="1742663"/>
            <a:ext cx="4851199" cy="1442275"/>
          </a:xfrm>
          <a:prstGeom prst="rect">
            <a:avLst/>
          </a:prstGeom>
          <a:noFill/>
          <a:ln>
            <a:noFill/>
          </a:ln>
        </p:spPr>
      </p:pic>
      <p:pic>
        <p:nvPicPr>
          <p:cNvPr id="250" name="Google Shape;250;ga5b9fd1ee6_0_29"/>
          <p:cNvPicPr preferRelativeResize="0"/>
          <p:nvPr/>
        </p:nvPicPr>
        <p:blipFill>
          <a:blip r:embed="rId4">
            <a:alphaModFix/>
          </a:blip>
          <a:stretch>
            <a:fillRect/>
          </a:stretch>
        </p:blipFill>
        <p:spPr>
          <a:xfrm>
            <a:off x="1273363" y="4042863"/>
            <a:ext cx="5240799" cy="1293125"/>
          </a:xfrm>
          <a:prstGeom prst="rect">
            <a:avLst/>
          </a:prstGeom>
          <a:noFill/>
          <a:ln>
            <a:noFill/>
          </a:ln>
        </p:spPr>
      </p:pic>
      <p:sp>
        <p:nvSpPr>
          <p:cNvPr id="251" name="Google Shape;251;ga5b9fd1ee6_0_29"/>
          <p:cNvSpPr txBox="1"/>
          <p:nvPr>
            <p:ph type="title"/>
          </p:nvPr>
        </p:nvSpPr>
        <p:spPr>
          <a:xfrm>
            <a:off x="0" y="152850"/>
            <a:ext cx="12192000" cy="1143000"/>
          </a:xfrm>
          <a:prstGeom prst="rect">
            <a:avLst/>
          </a:prstGeom>
        </p:spPr>
        <p:txBody>
          <a:bodyPr anchorCtr="0" anchor="ctr" bIns="45700" lIns="91425" spcFirstLastPara="1" rIns="91425" wrap="square" tIns="45700">
            <a:noAutofit/>
          </a:bodyPr>
          <a:lstStyle/>
          <a:p>
            <a:pPr indent="0" lvl="0" marL="457200" rtl="0" algn="ctr">
              <a:lnSpc>
                <a:spcPct val="115000"/>
              </a:lnSpc>
              <a:spcBef>
                <a:spcPts val="0"/>
              </a:spcBef>
              <a:spcAft>
                <a:spcPts val="0"/>
              </a:spcAft>
              <a:buNone/>
            </a:pPr>
            <a:r>
              <a:rPr b="1" lang="en-US" sz="3900">
                <a:latin typeface="Times New Roman"/>
                <a:ea typeface="Times New Roman"/>
                <a:cs typeface="Times New Roman"/>
                <a:sym typeface="Times New Roman"/>
              </a:rPr>
              <a:t>Negative Cycle</a:t>
            </a:r>
            <a:endParaRPr b="1" sz="39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a5a8ab46fb_0_77"/>
          <p:cNvSpPr txBox="1"/>
          <p:nvPr>
            <p:ph type="title"/>
          </p:nvPr>
        </p:nvSpPr>
        <p:spPr>
          <a:xfrm>
            <a:off x="25" y="309525"/>
            <a:ext cx="12192000" cy="1042800"/>
          </a:xfrm>
          <a:prstGeom prst="rect">
            <a:avLst/>
          </a:prstGeom>
        </p:spPr>
        <p:txBody>
          <a:bodyPr anchorCtr="0" anchor="ctr" bIns="45700" lIns="91425" spcFirstLastPara="1" rIns="91425" wrap="square" tIns="45700">
            <a:noAutofit/>
          </a:bodyPr>
          <a:lstStyle/>
          <a:p>
            <a:pPr indent="0" lvl="0" marL="457200" rtl="0" algn="ctr">
              <a:lnSpc>
                <a:spcPct val="115000"/>
              </a:lnSpc>
              <a:spcBef>
                <a:spcPts val="0"/>
              </a:spcBef>
              <a:spcAft>
                <a:spcPts val="0"/>
              </a:spcAft>
              <a:buNone/>
            </a:pPr>
            <a:r>
              <a:rPr b="1" lang="en-US" sz="2000">
                <a:latin typeface="Times New Roman"/>
                <a:ea typeface="Times New Roman"/>
                <a:cs typeface="Times New Roman"/>
                <a:sym typeface="Times New Roman"/>
              </a:rPr>
              <a:t>Dijkstra’s</a:t>
            </a:r>
            <a:r>
              <a:rPr b="1" lang="en-US" sz="2000">
                <a:latin typeface="Times New Roman"/>
                <a:ea typeface="Times New Roman"/>
                <a:cs typeface="Times New Roman"/>
                <a:sym typeface="Times New Roman"/>
              </a:rPr>
              <a:t> Algorithm (Graphical Representation)</a:t>
            </a:r>
            <a:endParaRPr b="1" sz="2000">
              <a:latin typeface="Times New Roman"/>
              <a:ea typeface="Times New Roman"/>
              <a:cs typeface="Times New Roman"/>
              <a:sym typeface="Times New Roman"/>
            </a:endParaRPr>
          </a:p>
        </p:txBody>
      </p:sp>
      <p:sp>
        <p:nvSpPr>
          <p:cNvPr id="258" name="Google Shape;258;ga5a8ab46fb_0_77"/>
          <p:cNvSpPr txBox="1"/>
          <p:nvPr>
            <p:ph idx="1" type="body"/>
          </p:nvPr>
        </p:nvSpPr>
        <p:spPr>
          <a:xfrm>
            <a:off x="2008950" y="6111100"/>
            <a:ext cx="8176200" cy="630900"/>
          </a:xfrm>
          <a:prstGeom prst="rect">
            <a:avLst/>
          </a:prstGeom>
        </p:spPr>
        <p:txBody>
          <a:bodyPr anchorCtr="0" anchor="t" bIns="45700" lIns="91425" spcFirstLastPara="1" rIns="91425" wrap="square" tIns="45700">
            <a:noAutofit/>
          </a:bodyPr>
          <a:lstStyle/>
          <a:p>
            <a:pPr indent="0" lvl="0" marL="0" rtl="0" algn="ctr">
              <a:spcBef>
                <a:spcPts val="640"/>
              </a:spcBef>
              <a:spcAft>
                <a:spcPts val="0"/>
              </a:spcAft>
              <a:buNone/>
            </a:pPr>
            <a:r>
              <a:rPr b="1" i="1" lang="en-US" sz="1900">
                <a:latin typeface="Times New Roman"/>
                <a:ea typeface="Times New Roman"/>
                <a:cs typeface="Times New Roman"/>
                <a:sym typeface="Times New Roman"/>
              </a:rPr>
              <a:t>NOTE:</a:t>
            </a:r>
            <a:r>
              <a:rPr i="1" lang="en-US" sz="1900">
                <a:latin typeface="Times New Roman"/>
                <a:ea typeface="Times New Roman"/>
                <a:cs typeface="Times New Roman"/>
                <a:sym typeface="Times New Roman"/>
              </a:rPr>
              <a:t> Every nodes comes step by step.</a:t>
            </a:r>
            <a:endParaRPr i="1" sz="1900">
              <a:latin typeface="Times New Roman"/>
              <a:ea typeface="Times New Roman"/>
              <a:cs typeface="Times New Roman"/>
              <a:sym typeface="Times New Roman"/>
            </a:endParaRPr>
          </a:p>
        </p:txBody>
      </p:sp>
      <p:pic>
        <p:nvPicPr>
          <p:cNvPr id="259" name="Google Shape;259;ga5a8ab46fb_0_77"/>
          <p:cNvPicPr preferRelativeResize="0"/>
          <p:nvPr/>
        </p:nvPicPr>
        <p:blipFill rotWithShape="1">
          <a:blip r:embed="rId3">
            <a:alphaModFix/>
          </a:blip>
          <a:srcRect b="25922" l="0" r="0" t="2821"/>
          <a:stretch/>
        </p:blipFill>
        <p:spPr>
          <a:xfrm>
            <a:off x="400275" y="1148150"/>
            <a:ext cx="11391450" cy="4561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ga5b9fd1ee6_0_9"/>
          <p:cNvPicPr preferRelativeResize="0"/>
          <p:nvPr/>
        </p:nvPicPr>
        <p:blipFill rotWithShape="1">
          <a:blip r:embed="rId3">
            <a:alphaModFix/>
          </a:blip>
          <a:srcRect b="33339" l="0" r="0" t="2974"/>
          <a:stretch/>
        </p:blipFill>
        <p:spPr>
          <a:xfrm>
            <a:off x="403275" y="1183700"/>
            <a:ext cx="11345275" cy="4612451"/>
          </a:xfrm>
          <a:prstGeom prst="rect">
            <a:avLst/>
          </a:prstGeom>
          <a:noFill/>
          <a:ln>
            <a:noFill/>
          </a:ln>
        </p:spPr>
      </p:pic>
      <p:sp>
        <p:nvSpPr>
          <p:cNvPr id="266" name="Google Shape;266;ga5b9fd1ee6_0_9"/>
          <p:cNvSpPr txBox="1"/>
          <p:nvPr>
            <p:ph type="title"/>
          </p:nvPr>
        </p:nvSpPr>
        <p:spPr>
          <a:xfrm>
            <a:off x="2462125" y="309525"/>
            <a:ext cx="7645200" cy="1042800"/>
          </a:xfrm>
          <a:prstGeom prst="rect">
            <a:avLst/>
          </a:prstGeom>
        </p:spPr>
        <p:txBody>
          <a:bodyPr anchorCtr="0" anchor="ctr" bIns="45700" lIns="91425" spcFirstLastPara="1" rIns="91425" wrap="square" tIns="45700">
            <a:noAutofit/>
          </a:bodyPr>
          <a:lstStyle/>
          <a:p>
            <a:pPr indent="0" lvl="0" marL="457200" rtl="0" algn="ctr">
              <a:lnSpc>
                <a:spcPct val="115000"/>
              </a:lnSpc>
              <a:spcBef>
                <a:spcPts val="0"/>
              </a:spcBef>
              <a:spcAft>
                <a:spcPts val="0"/>
              </a:spcAft>
              <a:buNone/>
            </a:pPr>
            <a:r>
              <a:rPr b="1" lang="en-US" sz="2000">
                <a:latin typeface="Times New Roman"/>
                <a:ea typeface="Times New Roman"/>
                <a:cs typeface="Times New Roman"/>
                <a:sym typeface="Times New Roman"/>
              </a:rPr>
              <a:t>Bellman Ford Algorithm (Graphical Representation)</a:t>
            </a:r>
            <a:endParaRPr b="1" sz="2000">
              <a:latin typeface="Times New Roman"/>
              <a:ea typeface="Times New Roman"/>
              <a:cs typeface="Times New Roman"/>
              <a:sym typeface="Times New Roman"/>
            </a:endParaRPr>
          </a:p>
        </p:txBody>
      </p:sp>
      <p:sp>
        <p:nvSpPr>
          <p:cNvPr id="267" name="Google Shape;267;ga5b9fd1ee6_0_9"/>
          <p:cNvSpPr txBox="1"/>
          <p:nvPr>
            <p:ph idx="1" type="body"/>
          </p:nvPr>
        </p:nvSpPr>
        <p:spPr>
          <a:xfrm>
            <a:off x="2008950" y="6111100"/>
            <a:ext cx="8176200" cy="630900"/>
          </a:xfrm>
          <a:prstGeom prst="rect">
            <a:avLst/>
          </a:prstGeom>
        </p:spPr>
        <p:txBody>
          <a:bodyPr anchorCtr="0" anchor="t" bIns="45700" lIns="91425" spcFirstLastPara="1" rIns="91425" wrap="square" tIns="45700">
            <a:noAutofit/>
          </a:bodyPr>
          <a:lstStyle/>
          <a:p>
            <a:pPr indent="0" lvl="0" marL="0" rtl="0" algn="ctr">
              <a:spcBef>
                <a:spcPts val="640"/>
              </a:spcBef>
              <a:spcAft>
                <a:spcPts val="0"/>
              </a:spcAft>
              <a:buNone/>
            </a:pPr>
            <a:r>
              <a:rPr b="1" i="1" lang="en-US" sz="1900">
                <a:latin typeface="Times New Roman"/>
                <a:ea typeface="Times New Roman"/>
                <a:cs typeface="Times New Roman"/>
                <a:sym typeface="Times New Roman"/>
              </a:rPr>
              <a:t>NOTE:</a:t>
            </a:r>
            <a:r>
              <a:rPr i="1" lang="en-US" sz="1900">
                <a:latin typeface="Times New Roman"/>
                <a:ea typeface="Times New Roman"/>
                <a:cs typeface="Times New Roman"/>
                <a:sym typeface="Times New Roman"/>
              </a:rPr>
              <a:t> Every nodes comes step by step.</a:t>
            </a:r>
            <a:endParaRPr i="1" sz="19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ga5b9fd1ee6_0_16"/>
          <p:cNvPicPr preferRelativeResize="0"/>
          <p:nvPr/>
        </p:nvPicPr>
        <p:blipFill rotWithShape="1">
          <a:blip r:embed="rId3">
            <a:alphaModFix/>
          </a:blip>
          <a:srcRect b="25090" l="0" r="0" t="2287"/>
          <a:stretch/>
        </p:blipFill>
        <p:spPr>
          <a:xfrm>
            <a:off x="502888" y="1259975"/>
            <a:ext cx="11186227" cy="4851125"/>
          </a:xfrm>
          <a:prstGeom prst="rect">
            <a:avLst/>
          </a:prstGeom>
          <a:noFill/>
          <a:ln>
            <a:noFill/>
          </a:ln>
        </p:spPr>
      </p:pic>
      <p:sp>
        <p:nvSpPr>
          <p:cNvPr id="274" name="Google Shape;274;ga5b9fd1ee6_0_16"/>
          <p:cNvSpPr txBox="1"/>
          <p:nvPr>
            <p:ph type="title"/>
          </p:nvPr>
        </p:nvSpPr>
        <p:spPr>
          <a:xfrm>
            <a:off x="2269850" y="309525"/>
            <a:ext cx="7810200" cy="1042800"/>
          </a:xfrm>
          <a:prstGeom prst="rect">
            <a:avLst/>
          </a:prstGeom>
        </p:spPr>
        <p:txBody>
          <a:bodyPr anchorCtr="0" anchor="ctr" bIns="45700" lIns="91425" spcFirstLastPara="1" rIns="91425" wrap="square" tIns="45700">
            <a:noAutofit/>
          </a:bodyPr>
          <a:lstStyle/>
          <a:p>
            <a:pPr indent="0" lvl="0" marL="457200" rtl="0" algn="ctr">
              <a:lnSpc>
                <a:spcPct val="115000"/>
              </a:lnSpc>
              <a:spcBef>
                <a:spcPts val="0"/>
              </a:spcBef>
              <a:spcAft>
                <a:spcPts val="0"/>
              </a:spcAft>
              <a:buNone/>
            </a:pPr>
            <a:r>
              <a:rPr b="1" lang="en-US" sz="2000">
                <a:latin typeface="Times New Roman"/>
                <a:ea typeface="Times New Roman"/>
                <a:cs typeface="Times New Roman"/>
                <a:sym typeface="Times New Roman"/>
              </a:rPr>
              <a:t>Floyd-Warshall Algorithm (Graphical Representation)</a:t>
            </a:r>
            <a:endParaRPr b="1" sz="2000">
              <a:latin typeface="Times New Roman"/>
              <a:ea typeface="Times New Roman"/>
              <a:cs typeface="Times New Roman"/>
              <a:sym typeface="Times New Roman"/>
            </a:endParaRPr>
          </a:p>
        </p:txBody>
      </p:sp>
      <p:sp>
        <p:nvSpPr>
          <p:cNvPr id="275" name="Google Shape;275;ga5b9fd1ee6_0_16"/>
          <p:cNvSpPr txBox="1"/>
          <p:nvPr>
            <p:ph idx="1" type="body"/>
          </p:nvPr>
        </p:nvSpPr>
        <p:spPr>
          <a:xfrm>
            <a:off x="2008950" y="6111100"/>
            <a:ext cx="8176200" cy="630900"/>
          </a:xfrm>
          <a:prstGeom prst="rect">
            <a:avLst/>
          </a:prstGeom>
        </p:spPr>
        <p:txBody>
          <a:bodyPr anchorCtr="0" anchor="t" bIns="45700" lIns="91425" spcFirstLastPara="1" rIns="91425" wrap="square" tIns="45700">
            <a:noAutofit/>
          </a:bodyPr>
          <a:lstStyle/>
          <a:p>
            <a:pPr indent="0" lvl="0" marL="0" rtl="0" algn="ctr">
              <a:spcBef>
                <a:spcPts val="640"/>
              </a:spcBef>
              <a:spcAft>
                <a:spcPts val="0"/>
              </a:spcAft>
              <a:buNone/>
            </a:pPr>
            <a:r>
              <a:rPr b="1" i="1" lang="en-US" sz="1900">
                <a:latin typeface="Times New Roman"/>
                <a:ea typeface="Times New Roman"/>
                <a:cs typeface="Times New Roman"/>
                <a:sym typeface="Times New Roman"/>
              </a:rPr>
              <a:t>NOTE:</a:t>
            </a:r>
            <a:r>
              <a:rPr i="1" lang="en-US" sz="1900">
                <a:latin typeface="Times New Roman"/>
                <a:ea typeface="Times New Roman"/>
                <a:cs typeface="Times New Roman"/>
                <a:sym typeface="Times New Roman"/>
              </a:rPr>
              <a:t> Every nodes comes step by step.</a:t>
            </a:r>
            <a:endParaRPr i="1" sz="19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ga5b9fd1ee6_0_23"/>
          <p:cNvPicPr preferRelativeResize="0"/>
          <p:nvPr/>
        </p:nvPicPr>
        <p:blipFill rotWithShape="1">
          <a:blip r:embed="rId3">
            <a:alphaModFix/>
          </a:blip>
          <a:srcRect b="6788" l="0" r="0" t="2574"/>
          <a:stretch/>
        </p:blipFill>
        <p:spPr>
          <a:xfrm>
            <a:off x="711438" y="930350"/>
            <a:ext cx="10769126" cy="5642225"/>
          </a:xfrm>
          <a:prstGeom prst="rect">
            <a:avLst/>
          </a:prstGeom>
          <a:noFill/>
          <a:ln>
            <a:noFill/>
          </a:ln>
        </p:spPr>
      </p:pic>
      <p:sp>
        <p:nvSpPr>
          <p:cNvPr id="282" name="Google Shape;282;ga5b9fd1ee6_0_23"/>
          <p:cNvSpPr txBox="1"/>
          <p:nvPr>
            <p:ph type="title"/>
          </p:nvPr>
        </p:nvSpPr>
        <p:spPr>
          <a:xfrm>
            <a:off x="0" y="0"/>
            <a:ext cx="12192000" cy="1110300"/>
          </a:xfrm>
          <a:prstGeom prst="rect">
            <a:avLst/>
          </a:prstGeom>
        </p:spPr>
        <p:txBody>
          <a:bodyPr anchorCtr="0" anchor="ctr" bIns="45700" lIns="91425" spcFirstLastPara="1" rIns="91425" wrap="square" tIns="45700">
            <a:noAutofit/>
          </a:bodyPr>
          <a:lstStyle/>
          <a:p>
            <a:pPr indent="0" lvl="0" marL="457200" rtl="0" algn="ctr">
              <a:lnSpc>
                <a:spcPct val="115000"/>
              </a:lnSpc>
              <a:spcBef>
                <a:spcPts val="0"/>
              </a:spcBef>
              <a:spcAft>
                <a:spcPts val="0"/>
              </a:spcAft>
              <a:buNone/>
            </a:pPr>
            <a:r>
              <a:rPr b="1" lang="en-US" sz="2500">
                <a:latin typeface="Times New Roman"/>
                <a:ea typeface="Times New Roman"/>
                <a:cs typeface="Times New Roman"/>
                <a:sym typeface="Times New Roman"/>
              </a:rPr>
              <a:t>Time Complexity Graph</a:t>
            </a:r>
            <a:endParaRPr b="1" sz="25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af15029fc2_0_209"/>
          <p:cNvSpPr txBox="1"/>
          <p:nvPr>
            <p:ph type="title"/>
          </p:nvPr>
        </p:nvSpPr>
        <p:spPr>
          <a:xfrm>
            <a:off x="762000" y="427039"/>
            <a:ext cx="109728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sz="3900">
                <a:latin typeface="Times New Roman"/>
                <a:ea typeface="Times New Roman"/>
                <a:cs typeface="Times New Roman"/>
                <a:sym typeface="Times New Roman"/>
              </a:rPr>
              <a:t>Scope of Project</a:t>
            </a:r>
            <a:endParaRPr b="1" sz="3900">
              <a:latin typeface="Times New Roman"/>
              <a:ea typeface="Times New Roman"/>
              <a:cs typeface="Times New Roman"/>
              <a:sym typeface="Times New Roman"/>
            </a:endParaRPr>
          </a:p>
        </p:txBody>
      </p:sp>
      <p:sp>
        <p:nvSpPr>
          <p:cNvPr id="289" name="Google Shape;289;gaf15029fc2_0_209"/>
          <p:cNvSpPr txBox="1"/>
          <p:nvPr>
            <p:ph idx="1" type="body"/>
          </p:nvPr>
        </p:nvSpPr>
        <p:spPr>
          <a:xfrm>
            <a:off x="762000" y="1752601"/>
            <a:ext cx="10972800" cy="4526100"/>
          </a:xfrm>
          <a:prstGeom prst="rect">
            <a:avLst/>
          </a:prstGeom>
        </p:spPr>
        <p:txBody>
          <a:bodyPr anchorCtr="0" anchor="t" bIns="45700" lIns="91425" spcFirstLastPara="1" rIns="91425" wrap="square" tIns="45700">
            <a:noAutofit/>
          </a:bodyPr>
          <a:lstStyle/>
          <a:p>
            <a:pPr indent="-387350" lvl="0" marL="914400" rtl="0" algn="just">
              <a:lnSpc>
                <a:spcPct val="115000"/>
              </a:lnSpc>
              <a:spcBef>
                <a:spcPts val="1200"/>
              </a:spcBef>
              <a:spcAft>
                <a:spcPts val="0"/>
              </a:spcAft>
              <a:buSzPts val="2500"/>
              <a:buFont typeface="Times New Roman"/>
              <a:buChar char="❖"/>
            </a:pPr>
            <a:r>
              <a:rPr lang="en-US" sz="2500">
                <a:highlight>
                  <a:srgbClr val="FFFFFF"/>
                </a:highlight>
                <a:latin typeface="Times New Roman"/>
                <a:ea typeface="Times New Roman"/>
                <a:cs typeface="Times New Roman"/>
                <a:sym typeface="Times New Roman"/>
              </a:rPr>
              <a:t>Least-cost paths are calculated for instance to establish tracks of electricity lines and oil pipelines.</a:t>
            </a:r>
            <a:endParaRPr sz="2500">
              <a:highlight>
                <a:srgbClr val="FFFFFF"/>
              </a:highlight>
              <a:latin typeface="Times New Roman"/>
              <a:ea typeface="Times New Roman"/>
              <a:cs typeface="Times New Roman"/>
              <a:sym typeface="Times New Roman"/>
            </a:endParaRPr>
          </a:p>
          <a:p>
            <a:pPr indent="-387350" lvl="0" marL="914400" rtl="0" algn="just">
              <a:lnSpc>
                <a:spcPct val="115000"/>
              </a:lnSpc>
              <a:spcBef>
                <a:spcPts val="0"/>
              </a:spcBef>
              <a:spcAft>
                <a:spcPts val="0"/>
              </a:spcAft>
              <a:buSzPts val="2500"/>
              <a:buFont typeface="Times New Roman"/>
              <a:buChar char="❖"/>
            </a:pPr>
            <a:r>
              <a:rPr lang="en-US" sz="2500">
                <a:highlight>
                  <a:srgbClr val="FFFFFF"/>
                </a:highlight>
                <a:latin typeface="Times New Roman"/>
                <a:ea typeface="Times New Roman"/>
                <a:cs typeface="Times New Roman"/>
                <a:sym typeface="Times New Roman"/>
              </a:rPr>
              <a:t>Network Routing Protocol. </a:t>
            </a:r>
            <a:endParaRPr sz="2500">
              <a:highlight>
                <a:srgbClr val="FFFFFF"/>
              </a:highlight>
              <a:latin typeface="Times New Roman"/>
              <a:ea typeface="Times New Roman"/>
              <a:cs typeface="Times New Roman"/>
              <a:sym typeface="Times New Roman"/>
            </a:endParaRPr>
          </a:p>
          <a:p>
            <a:pPr indent="-387350" lvl="0" marL="914400" rtl="0" algn="just">
              <a:lnSpc>
                <a:spcPct val="115000"/>
              </a:lnSpc>
              <a:spcBef>
                <a:spcPts val="0"/>
              </a:spcBef>
              <a:spcAft>
                <a:spcPts val="0"/>
              </a:spcAft>
              <a:buSzPts val="2500"/>
              <a:buFont typeface="Times New Roman"/>
              <a:buChar char="❖"/>
            </a:pPr>
            <a:r>
              <a:rPr lang="en-US" sz="2500">
                <a:highlight>
                  <a:srgbClr val="FFFFFF"/>
                </a:highlight>
                <a:latin typeface="Times New Roman"/>
                <a:ea typeface="Times New Roman"/>
                <a:cs typeface="Times New Roman"/>
                <a:sym typeface="Times New Roman"/>
              </a:rPr>
              <a:t>Road Networks.</a:t>
            </a:r>
            <a:endParaRPr sz="25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af15029fc2_0_215"/>
          <p:cNvSpPr txBox="1"/>
          <p:nvPr>
            <p:ph type="title"/>
          </p:nvPr>
        </p:nvSpPr>
        <p:spPr>
          <a:xfrm>
            <a:off x="762000" y="427039"/>
            <a:ext cx="109728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sz="3900">
                <a:latin typeface="Times New Roman"/>
                <a:ea typeface="Times New Roman"/>
                <a:cs typeface="Times New Roman"/>
                <a:sym typeface="Times New Roman"/>
              </a:rPr>
              <a:t>Conclusion</a:t>
            </a:r>
            <a:endParaRPr b="1" sz="3900">
              <a:latin typeface="Times New Roman"/>
              <a:ea typeface="Times New Roman"/>
              <a:cs typeface="Times New Roman"/>
              <a:sym typeface="Times New Roman"/>
            </a:endParaRPr>
          </a:p>
        </p:txBody>
      </p:sp>
      <p:sp>
        <p:nvSpPr>
          <p:cNvPr id="296" name="Google Shape;296;gaf15029fc2_0_215"/>
          <p:cNvSpPr txBox="1"/>
          <p:nvPr>
            <p:ph idx="1" type="body"/>
          </p:nvPr>
        </p:nvSpPr>
        <p:spPr>
          <a:xfrm>
            <a:off x="762000" y="1752601"/>
            <a:ext cx="10972800" cy="4526100"/>
          </a:xfrm>
          <a:prstGeom prst="rect">
            <a:avLst/>
          </a:prstGeom>
        </p:spPr>
        <p:txBody>
          <a:bodyPr anchorCtr="0" anchor="t" bIns="45700" lIns="91425" spcFirstLastPara="1" rIns="91425" wrap="square" tIns="45700">
            <a:noAutofit/>
          </a:bodyPr>
          <a:lstStyle/>
          <a:p>
            <a:pPr indent="-374650" lvl="0" marL="457200" rtl="0" algn="just">
              <a:lnSpc>
                <a:spcPct val="115000"/>
              </a:lnSpc>
              <a:spcBef>
                <a:spcPts val="1200"/>
              </a:spcBef>
              <a:spcAft>
                <a:spcPts val="0"/>
              </a:spcAft>
              <a:buSzPts val="2300"/>
              <a:buFont typeface="Times New Roman"/>
              <a:buChar char="❖"/>
            </a:pPr>
            <a:r>
              <a:rPr lang="en-US" sz="2500">
                <a:latin typeface="Times New Roman"/>
                <a:ea typeface="Times New Roman"/>
                <a:cs typeface="Times New Roman"/>
                <a:sym typeface="Times New Roman"/>
              </a:rPr>
              <a:t>By plotting the graphs of all 3 Algorithms on the basis of their time complexities it is easy to compare the algorithms. All of the 3 Algorithms provides a solution with having some time complexities. The time complexity for each of the 3 Algorithms are on the basis of their efficiency to solve the shortest path problem.</a:t>
            </a:r>
            <a:endParaRPr sz="2500">
              <a:latin typeface="Times New Roman"/>
              <a:ea typeface="Times New Roman"/>
              <a:cs typeface="Times New Roman"/>
              <a:sym typeface="Times New Roman"/>
            </a:endParaRPr>
          </a:p>
          <a:p>
            <a:pPr indent="-374650" lvl="0" marL="457200" rtl="0" algn="just">
              <a:lnSpc>
                <a:spcPct val="115000"/>
              </a:lnSpc>
              <a:spcBef>
                <a:spcPts val="1200"/>
              </a:spcBef>
              <a:spcAft>
                <a:spcPts val="0"/>
              </a:spcAft>
              <a:buSzPts val="2300"/>
              <a:buFont typeface="Times New Roman"/>
              <a:buChar char="❖"/>
            </a:pPr>
            <a:r>
              <a:rPr lang="en-US" sz="2500">
                <a:latin typeface="Times New Roman"/>
                <a:ea typeface="Times New Roman"/>
                <a:cs typeface="Times New Roman"/>
                <a:sym typeface="Times New Roman"/>
              </a:rPr>
              <a:t>For more convenience it gives the output in written form as well as in graphical form step by step which makes it easy to understand the shortest path.</a:t>
            </a:r>
            <a:endParaRPr sz="2500">
              <a:latin typeface="Times New Roman"/>
              <a:ea typeface="Times New Roman"/>
              <a:cs typeface="Times New Roman"/>
              <a:sym typeface="Times New Roman"/>
            </a:endParaRPr>
          </a:p>
          <a:p>
            <a:pPr indent="0" lvl="0" marL="0" rtl="0" algn="l">
              <a:spcBef>
                <a:spcPts val="1200"/>
              </a:spcBef>
              <a:spcAft>
                <a:spcPts val="0"/>
              </a:spcAft>
              <a:buNone/>
            </a:pPr>
            <a:r>
              <a:t/>
            </a:r>
            <a:endParaRPr sz="25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996b35cb92_1_59"/>
          <p:cNvSpPr txBox="1"/>
          <p:nvPr>
            <p:ph type="title"/>
          </p:nvPr>
        </p:nvSpPr>
        <p:spPr>
          <a:xfrm>
            <a:off x="609600" y="329564"/>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b="1" lang="en-US" sz="3900">
                <a:latin typeface="Times New Roman"/>
                <a:ea typeface="Times New Roman"/>
                <a:cs typeface="Times New Roman"/>
                <a:sym typeface="Times New Roman"/>
              </a:rPr>
              <a:t>PERT Chart</a:t>
            </a:r>
            <a:endParaRPr b="1" sz="3900">
              <a:latin typeface="Times New Roman"/>
              <a:ea typeface="Times New Roman"/>
              <a:cs typeface="Times New Roman"/>
              <a:sym typeface="Times New Roman"/>
            </a:endParaRPr>
          </a:p>
        </p:txBody>
      </p:sp>
      <p:pic>
        <p:nvPicPr>
          <p:cNvPr id="303" name="Google Shape;303;g996b35cb92_1_59"/>
          <p:cNvPicPr preferRelativeResize="0"/>
          <p:nvPr/>
        </p:nvPicPr>
        <p:blipFill rotWithShape="1">
          <a:blip r:embed="rId3">
            <a:alphaModFix/>
          </a:blip>
          <a:srcRect b="1204" l="0" r="2075" t="0"/>
          <a:stretch/>
        </p:blipFill>
        <p:spPr>
          <a:xfrm>
            <a:off x="2212850" y="1320150"/>
            <a:ext cx="8013826" cy="49465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996b35cb92_0_0"/>
          <p:cNvSpPr txBox="1"/>
          <p:nvPr>
            <p:ph type="title"/>
          </p:nvPr>
        </p:nvSpPr>
        <p:spPr>
          <a:xfrm>
            <a:off x="609600" y="329564"/>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b="1" lang="en-US" sz="3900">
                <a:latin typeface="Times New Roman"/>
                <a:ea typeface="Times New Roman"/>
                <a:cs typeface="Times New Roman"/>
                <a:sym typeface="Times New Roman"/>
              </a:rPr>
              <a:t>Abstract</a:t>
            </a:r>
            <a:endParaRPr b="1" sz="3900">
              <a:latin typeface="Times New Roman"/>
              <a:ea typeface="Times New Roman"/>
              <a:cs typeface="Times New Roman"/>
              <a:sym typeface="Times New Roman"/>
            </a:endParaRPr>
          </a:p>
        </p:txBody>
      </p:sp>
      <p:sp>
        <p:nvSpPr>
          <p:cNvPr id="97" name="Google Shape;97;g996b35cb92_0_0"/>
          <p:cNvSpPr txBox="1"/>
          <p:nvPr>
            <p:ph idx="1" type="body"/>
          </p:nvPr>
        </p:nvSpPr>
        <p:spPr>
          <a:xfrm>
            <a:off x="849400" y="1472575"/>
            <a:ext cx="10422000" cy="4526100"/>
          </a:xfrm>
          <a:prstGeom prst="rect">
            <a:avLst/>
          </a:prstGeom>
          <a:noFill/>
          <a:ln>
            <a:noFill/>
          </a:ln>
        </p:spPr>
        <p:txBody>
          <a:bodyPr anchorCtr="0" anchor="t" bIns="45700" lIns="91425" spcFirstLastPara="1" rIns="91425" wrap="square" tIns="45700">
            <a:noAutofit/>
          </a:bodyPr>
          <a:lstStyle/>
          <a:p>
            <a:pPr indent="-374650" lvl="0" marL="457200" rtl="0" algn="just">
              <a:lnSpc>
                <a:spcPct val="115000"/>
              </a:lnSpc>
              <a:spcBef>
                <a:spcPts val="0"/>
              </a:spcBef>
              <a:spcAft>
                <a:spcPts val="0"/>
              </a:spcAft>
              <a:buSzPts val="2300"/>
              <a:buFont typeface="Times New Roman"/>
              <a:buChar char="❖"/>
            </a:pPr>
            <a:r>
              <a:rPr lang="en-US" sz="2500">
                <a:latin typeface="Times New Roman"/>
                <a:ea typeface="Times New Roman"/>
                <a:cs typeface="Times New Roman"/>
                <a:sym typeface="Times New Roman"/>
              </a:rPr>
              <a:t>Shortest Path Algorithm states that the algorithm to find the path which has minimal Distance(or path) between two nodes (or vertices).</a:t>
            </a:r>
            <a:endParaRPr sz="2500">
              <a:latin typeface="Times New Roman"/>
              <a:ea typeface="Times New Roman"/>
              <a:cs typeface="Times New Roman"/>
              <a:sym typeface="Times New Roman"/>
            </a:endParaRPr>
          </a:p>
          <a:p>
            <a:pPr indent="-374650" lvl="0" marL="457200" rtl="0" algn="just">
              <a:lnSpc>
                <a:spcPct val="115000"/>
              </a:lnSpc>
              <a:spcBef>
                <a:spcPts val="0"/>
              </a:spcBef>
              <a:spcAft>
                <a:spcPts val="0"/>
              </a:spcAft>
              <a:buSzPts val="2300"/>
              <a:buFont typeface="Times New Roman"/>
              <a:buChar char="❖"/>
            </a:pPr>
            <a:r>
              <a:rPr lang="en-US" sz="2500">
                <a:latin typeface="Times New Roman"/>
                <a:ea typeface="Times New Roman"/>
                <a:cs typeface="Times New Roman"/>
                <a:sym typeface="Times New Roman"/>
              </a:rPr>
              <a:t>Some examples of Shortest Path are: telecommunications, network routing protocols, traffic control, transportation systems, etc.</a:t>
            </a:r>
            <a:endParaRPr sz="2500">
              <a:latin typeface="Times New Roman"/>
              <a:ea typeface="Times New Roman"/>
              <a:cs typeface="Times New Roman"/>
              <a:sym typeface="Times New Roman"/>
            </a:endParaRPr>
          </a:p>
          <a:p>
            <a:pPr indent="-374650" lvl="0" marL="457200" rtl="0" algn="just">
              <a:lnSpc>
                <a:spcPct val="115000"/>
              </a:lnSpc>
              <a:spcBef>
                <a:spcPts val="0"/>
              </a:spcBef>
              <a:spcAft>
                <a:spcPts val="0"/>
              </a:spcAft>
              <a:buSzPts val="2300"/>
              <a:buFont typeface="Times New Roman"/>
              <a:buChar char="❖"/>
            </a:pPr>
            <a:r>
              <a:rPr lang="en-US" sz="2500">
                <a:latin typeface="Times New Roman"/>
                <a:ea typeface="Times New Roman"/>
                <a:cs typeface="Times New Roman"/>
                <a:sym typeface="Times New Roman"/>
              </a:rPr>
              <a:t>The algorithms used to find the shortest path are Dijkstra’s, Bellman-Ford and Floyd-Warshall Algorithm.</a:t>
            </a:r>
            <a:endParaRPr sz="2500">
              <a:latin typeface="Times New Roman"/>
              <a:ea typeface="Times New Roman"/>
              <a:cs typeface="Times New Roman"/>
              <a:sym typeface="Times New Roman"/>
            </a:endParaRPr>
          </a:p>
          <a:p>
            <a:pPr indent="-387350" lvl="0" marL="457200" rtl="0" algn="just">
              <a:lnSpc>
                <a:spcPct val="115000"/>
              </a:lnSpc>
              <a:spcBef>
                <a:spcPts val="0"/>
              </a:spcBef>
              <a:spcAft>
                <a:spcPts val="0"/>
              </a:spcAft>
              <a:buSzPts val="2500"/>
              <a:buFont typeface="Times New Roman"/>
              <a:buChar char="❖"/>
            </a:pPr>
            <a:r>
              <a:rPr lang="en-US" sz="2500">
                <a:latin typeface="Times New Roman"/>
                <a:ea typeface="Times New Roman"/>
                <a:cs typeface="Times New Roman"/>
                <a:sym typeface="Times New Roman"/>
              </a:rPr>
              <a:t>Comparing, analyzing and plotting the graphs of each algorithm makes it easy to understand which algorithm is best for finding the shortest path for a particular type of question.</a:t>
            </a:r>
            <a:endParaRPr sz="2500">
              <a:highlight>
                <a:srgbClr val="FFFF00"/>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996b35cb92_1_41"/>
          <p:cNvSpPr txBox="1"/>
          <p:nvPr>
            <p:ph idx="1" type="body"/>
          </p:nvPr>
        </p:nvSpPr>
        <p:spPr>
          <a:xfrm>
            <a:off x="874050" y="1798900"/>
            <a:ext cx="10443900" cy="4526100"/>
          </a:xfrm>
          <a:prstGeom prst="rect">
            <a:avLst/>
          </a:prstGeom>
          <a:noFill/>
          <a:ln>
            <a:noFill/>
          </a:ln>
        </p:spPr>
        <p:txBody>
          <a:bodyPr anchorCtr="0" anchor="t" bIns="45700" lIns="91425" spcFirstLastPara="1" rIns="91425" wrap="square" tIns="45700">
            <a:noAutofit/>
          </a:bodyPr>
          <a:lstStyle/>
          <a:p>
            <a:pPr indent="-374650" lvl="0" marL="457200" rtl="0" algn="just">
              <a:lnSpc>
                <a:spcPct val="100000"/>
              </a:lnSpc>
              <a:spcBef>
                <a:spcPts val="1200"/>
              </a:spcBef>
              <a:spcAft>
                <a:spcPts val="0"/>
              </a:spcAft>
              <a:buSzPts val="2300"/>
              <a:buFont typeface="Times New Roman"/>
              <a:buChar char="❖"/>
            </a:pPr>
            <a:r>
              <a:rPr lang="en-US" sz="2500">
                <a:latin typeface="Times New Roman"/>
                <a:ea typeface="Times New Roman"/>
                <a:cs typeface="Times New Roman"/>
                <a:sym typeface="Times New Roman"/>
              </a:rPr>
              <a:t>There are several projects for finding the shortest path but they all give the output in written form, which is difficult to understand and it takes more time to understand the shortest path. </a:t>
            </a:r>
            <a:endParaRPr sz="2500">
              <a:latin typeface="Times New Roman"/>
              <a:ea typeface="Times New Roman"/>
              <a:cs typeface="Times New Roman"/>
              <a:sym typeface="Times New Roman"/>
            </a:endParaRPr>
          </a:p>
          <a:p>
            <a:pPr indent="0" lvl="0" marL="457200" rtl="0" algn="just">
              <a:lnSpc>
                <a:spcPct val="100000"/>
              </a:lnSpc>
              <a:spcBef>
                <a:spcPts val="1200"/>
              </a:spcBef>
              <a:spcAft>
                <a:spcPts val="0"/>
              </a:spcAft>
              <a:buSzPts val="3200"/>
              <a:buNone/>
            </a:pPr>
            <a:r>
              <a:t/>
            </a:r>
            <a:endParaRPr sz="2500">
              <a:latin typeface="Times New Roman"/>
              <a:ea typeface="Times New Roman"/>
              <a:cs typeface="Times New Roman"/>
              <a:sym typeface="Times New Roman"/>
            </a:endParaRPr>
          </a:p>
          <a:p>
            <a:pPr indent="-374650" lvl="0" marL="457200" rtl="0" algn="just">
              <a:lnSpc>
                <a:spcPct val="100000"/>
              </a:lnSpc>
              <a:spcBef>
                <a:spcPts val="1200"/>
              </a:spcBef>
              <a:spcAft>
                <a:spcPts val="0"/>
              </a:spcAft>
              <a:buSzPts val="2300"/>
              <a:buFont typeface="Times New Roman"/>
              <a:buChar char="❖"/>
            </a:pPr>
            <a:r>
              <a:rPr lang="en-US" sz="2500">
                <a:latin typeface="Times New Roman"/>
                <a:ea typeface="Times New Roman"/>
                <a:cs typeface="Times New Roman"/>
                <a:sym typeface="Times New Roman"/>
              </a:rPr>
              <a:t>Therefore, there is a need for a project which compares all the algorithms on the basis of their time complexity and gives the output in written form as well as in graphical form step by step which makes it easy to understand the shortest path.</a:t>
            </a:r>
            <a:endParaRPr sz="2500">
              <a:latin typeface="Times New Roman"/>
              <a:ea typeface="Times New Roman"/>
              <a:cs typeface="Times New Roman"/>
              <a:sym typeface="Times New Roman"/>
            </a:endParaRPr>
          </a:p>
          <a:p>
            <a:pPr indent="0" lvl="0" marL="0" rtl="0" algn="just">
              <a:lnSpc>
                <a:spcPct val="100000"/>
              </a:lnSpc>
              <a:spcBef>
                <a:spcPts val="1200"/>
              </a:spcBef>
              <a:spcAft>
                <a:spcPts val="0"/>
              </a:spcAft>
              <a:buSzPts val="3200"/>
              <a:buNone/>
            </a:pPr>
            <a:r>
              <a:t/>
            </a:r>
            <a:endParaRPr sz="2500">
              <a:latin typeface="Times New Roman"/>
              <a:ea typeface="Times New Roman"/>
              <a:cs typeface="Times New Roman"/>
              <a:sym typeface="Times New Roman"/>
            </a:endParaRPr>
          </a:p>
        </p:txBody>
      </p:sp>
      <p:sp>
        <p:nvSpPr>
          <p:cNvPr id="104" name="Google Shape;104;g996b35cb92_1_41"/>
          <p:cNvSpPr txBox="1"/>
          <p:nvPr>
            <p:ph type="title"/>
          </p:nvPr>
        </p:nvSpPr>
        <p:spPr>
          <a:xfrm>
            <a:off x="609600" y="329564"/>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b="1" lang="en-US" sz="3900">
                <a:latin typeface="Times New Roman"/>
                <a:ea typeface="Times New Roman"/>
                <a:cs typeface="Times New Roman"/>
                <a:sym typeface="Times New Roman"/>
              </a:rPr>
              <a:t>Problem Statement</a:t>
            </a:r>
            <a:endParaRPr b="1" sz="39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996b35cb92_1_47"/>
          <p:cNvSpPr txBox="1"/>
          <p:nvPr>
            <p:ph type="title"/>
          </p:nvPr>
        </p:nvSpPr>
        <p:spPr>
          <a:xfrm>
            <a:off x="609600" y="329564"/>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b="1" lang="en-US" sz="3900">
                <a:latin typeface="Times New Roman"/>
                <a:ea typeface="Times New Roman"/>
                <a:cs typeface="Times New Roman"/>
                <a:sym typeface="Times New Roman"/>
              </a:rPr>
              <a:t>Objectives</a:t>
            </a:r>
            <a:endParaRPr b="1" sz="3900">
              <a:latin typeface="Times New Roman"/>
              <a:ea typeface="Times New Roman"/>
              <a:cs typeface="Times New Roman"/>
              <a:sym typeface="Times New Roman"/>
            </a:endParaRPr>
          </a:p>
        </p:txBody>
      </p:sp>
      <p:sp>
        <p:nvSpPr>
          <p:cNvPr id="111" name="Google Shape;111;g996b35cb92_1_47"/>
          <p:cNvSpPr txBox="1"/>
          <p:nvPr>
            <p:ph idx="1" type="body"/>
          </p:nvPr>
        </p:nvSpPr>
        <p:spPr>
          <a:xfrm>
            <a:off x="829600" y="1779375"/>
            <a:ext cx="10443900" cy="4526100"/>
          </a:xfrm>
          <a:prstGeom prst="rect">
            <a:avLst/>
          </a:prstGeom>
          <a:noFill/>
          <a:ln>
            <a:noFill/>
          </a:ln>
        </p:spPr>
        <p:txBody>
          <a:bodyPr anchorCtr="0" anchor="t" bIns="45700" lIns="91425" spcFirstLastPara="1" rIns="91425" wrap="square" tIns="45700">
            <a:noAutofit/>
          </a:bodyPr>
          <a:lstStyle/>
          <a:p>
            <a:pPr indent="-387350" lvl="0" marL="457200" rtl="0" algn="just">
              <a:lnSpc>
                <a:spcPct val="115000"/>
              </a:lnSpc>
              <a:spcBef>
                <a:spcPts val="0"/>
              </a:spcBef>
              <a:spcAft>
                <a:spcPts val="0"/>
              </a:spcAft>
              <a:buSzPts val="2500"/>
              <a:buFont typeface="Times New Roman"/>
              <a:buChar char="❖"/>
            </a:pPr>
            <a:r>
              <a:rPr lang="en-US" sz="2500">
                <a:latin typeface="Times New Roman"/>
                <a:ea typeface="Times New Roman"/>
                <a:cs typeface="Times New Roman"/>
                <a:sym typeface="Times New Roman"/>
              </a:rPr>
              <a:t>The main objective of this project is to compare all the algorithms by plotting their graphs on the basis of their time complexity and give the output in written form as well as in graphical form step by step which makes it easy to understand the shortest path and tells which algorithm should be used to solve the question more efficiently for a particular type of question.</a:t>
            </a:r>
            <a:endParaRPr sz="2500">
              <a:latin typeface="Times New Roman"/>
              <a:ea typeface="Times New Roman"/>
              <a:cs typeface="Times New Roman"/>
              <a:sym typeface="Times New Roman"/>
            </a:endParaRPr>
          </a:p>
          <a:p>
            <a:pPr indent="0" lvl="0" marL="457200" rtl="0" algn="l">
              <a:lnSpc>
                <a:spcPct val="100000"/>
              </a:lnSpc>
              <a:spcBef>
                <a:spcPts val="640"/>
              </a:spcBef>
              <a:spcAft>
                <a:spcPts val="0"/>
              </a:spcAft>
              <a:buSzPts val="3200"/>
              <a:buNone/>
            </a:pPr>
            <a:r>
              <a:t/>
            </a:r>
            <a:endParaRPr sz="25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996b35cb92_1_53"/>
          <p:cNvSpPr txBox="1"/>
          <p:nvPr>
            <p:ph type="title"/>
          </p:nvPr>
        </p:nvSpPr>
        <p:spPr>
          <a:xfrm>
            <a:off x="609600" y="329564"/>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b="1" lang="en-US" sz="3900">
                <a:latin typeface="Times New Roman"/>
                <a:ea typeface="Times New Roman"/>
                <a:cs typeface="Times New Roman"/>
                <a:sym typeface="Times New Roman"/>
              </a:rPr>
              <a:t>Methodology</a:t>
            </a:r>
            <a:endParaRPr b="1" sz="3900">
              <a:latin typeface="Times New Roman"/>
              <a:ea typeface="Times New Roman"/>
              <a:cs typeface="Times New Roman"/>
              <a:sym typeface="Times New Roman"/>
            </a:endParaRPr>
          </a:p>
        </p:txBody>
      </p:sp>
      <p:sp>
        <p:nvSpPr>
          <p:cNvPr id="118" name="Google Shape;118;g996b35cb92_1_53"/>
          <p:cNvSpPr txBox="1"/>
          <p:nvPr>
            <p:ph idx="1" type="body"/>
          </p:nvPr>
        </p:nvSpPr>
        <p:spPr>
          <a:xfrm>
            <a:off x="849400" y="1472575"/>
            <a:ext cx="10443900" cy="4526100"/>
          </a:xfrm>
          <a:prstGeom prst="rect">
            <a:avLst/>
          </a:prstGeom>
          <a:noFill/>
          <a:ln>
            <a:noFill/>
          </a:ln>
        </p:spPr>
        <p:txBody>
          <a:bodyPr anchorCtr="0" anchor="t" bIns="45700" lIns="91425" spcFirstLastPara="1" rIns="91425" wrap="square" tIns="45700">
            <a:noAutofit/>
          </a:bodyPr>
          <a:lstStyle/>
          <a:p>
            <a:pPr indent="-374650" lvl="0" marL="457200" rtl="0" algn="l">
              <a:lnSpc>
                <a:spcPct val="100000"/>
              </a:lnSpc>
              <a:spcBef>
                <a:spcPts val="640"/>
              </a:spcBef>
              <a:spcAft>
                <a:spcPts val="0"/>
              </a:spcAft>
              <a:buSzPts val="2300"/>
              <a:buFont typeface="Times New Roman"/>
              <a:buChar char="❖"/>
            </a:pPr>
            <a:r>
              <a:rPr lang="en-US" sz="2500">
                <a:latin typeface="Times New Roman"/>
                <a:ea typeface="Times New Roman"/>
                <a:cs typeface="Times New Roman"/>
                <a:sym typeface="Times New Roman"/>
              </a:rPr>
              <a:t>Preparing the data flow diagram of the project.</a:t>
            </a:r>
            <a:endParaRPr sz="2500">
              <a:latin typeface="Times New Roman"/>
              <a:ea typeface="Times New Roman"/>
              <a:cs typeface="Times New Roman"/>
              <a:sym typeface="Times New Roman"/>
            </a:endParaRPr>
          </a:p>
          <a:p>
            <a:pPr indent="-374650" lvl="0" marL="457200" rtl="0" algn="just">
              <a:lnSpc>
                <a:spcPct val="115000"/>
              </a:lnSpc>
              <a:spcBef>
                <a:spcPts val="0"/>
              </a:spcBef>
              <a:spcAft>
                <a:spcPts val="0"/>
              </a:spcAft>
              <a:buSzPts val="2300"/>
              <a:buFont typeface="Times New Roman"/>
              <a:buChar char="❖"/>
            </a:pPr>
            <a:r>
              <a:rPr lang="en-US" sz="2500">
                <a:latin typeface="Times New Roman"/>
                <a:ea typeface="Times New Roman"/>
                <a:cs typeface="Times New Roman"/>
                <a:sym typeface="Times New Roman"/>
              </a:rPr>
              <a:t>Implementation, Comparison and Analyzing of different Algorithms </a:t>
            </a:r>
            <a:r>
              <a:rPr lang="en-US" sz="2500">
                <a:highlight>
                  <a:srgbClr val="FFFFFF"/>
                </a:highlight>
                <a:latin typeface="Times New Roman"/>
                <a:ea typeface="Times New Roman"/>
                <a:cs typeface="Times New Roman"/>
                <a:sym typeface="Times New Roman"/>
              </a:rPr>
              <a:t>by plotting the graphs on the basis of their time complexity </a:t>
            </a:r>
            <a:r>
              <a:rPr lang="en-US" sz="2500">
                <a:latin typeface="Times New Roman"/>
                <a:ea typeface="Times New Roman"/>
                <a:cs typeface="Times New Roman"/>
                <a:sym typeface="Times New Roman"/>
              </a:rPr>
              <a:t>and unit testing.</a:t>
            </a:r>
            <a:endParaRPr sz="2500">
              <a:latin typeface="Times New Roman"/>
              <a:ea typeface="Times New Roman"/>
              <a:cs typeface="Times New Roman"/>
              <a:sym typeface="Times New Roman"/>
            </a:endParaRPr>
          </a:p>
          <a:p>
            <a:pPr indent="-374650" lvl="0" marL="457200" rtl="0" algn="l">
              <a:lnSpc>
                <a:spcPct val="100000"/>
              </a:lnSpc>
              <a:spcBef>
                <a:spcPts val="0"/>
              </a:spcBef>
              <a:spcAft>
                <a:spcPts val="0"/>
              </a:spcAft>
              <a:buSzPts val="2300"/>
              <a:buFont typeface="Times New Roman"/>
              <a:buChar char="❖"/>
            </a:pPr>
            <a:r>
              <a:rPr lang="en-US" sz="2500">
                <a:latin typeface="Times New Roman"/>
                <a:ea typeface="Times New Roman"/>
                <a:cs typeface="Times New Roman"/>
                <a:sym typeface="Times New Roman"/>
              </a:rPr>
              <a:t>Integrating the modules.</a:t>
            </a:r>
            <a:endParaRPr sz="2500">
              <a:latin typeface="Times New Roman"/>
              <a:ea typeface="Times New Roman"/>
              <a:cs typeface="Times New Roman"/>
              <a:sym typeface="Times New Roman"/>
            </a:endParaRPr>
          </a:p>
          <a:p>
            <a:pPr indent="-374650" lvl="0" marL="457200" rtl="0" algn="l">
              <a:lnSpc>
                <a:spcPct val="100000"/>
              </a:lnSpc>
              <a:spcBef>
                <a:spcPts val="0"/>
              </a:spcBef>
              <a:spcAft>
                <a:spcPts val="0"/>
              </a:spcAft>
              <a:buSzPts val="2300"/>
              <a:buFont typeface="Times New Roman"/>
              <a:buChar char="❖"/>
            </a:pPr>
            <a:r>
              <a:rPr lang="en-US" sz="2500">
                <a:latin typeface="Times New Roman"/>
                <a:ea typeface="Times New Roman"/>
                <a:cs typeface="Times New Roman"/>
                <a:sym typeface="Times New Roman"/>
              </a:rPr>
              <a:t>Testing the integration of modules.</a:t>
            </a:r>
            <a:endParaRPr sz="2500">
              <a:latin typeface="Times New Roman"/>
              <a:ea typeface="Times New Roman"/>
              <a:cs typeface="Times New Roman"/>
              <a:sym typeface="Times New Roman"/>
            </a:endParaRPr>
          </a:p>
          <a:p>
            <a:pPr indent="-374650" lvl="0" marL="457200" rtl="0" algn="l">
              <a:lnSpc>
                <a:spcPct val="100000"/>
              </a:lnSpc>
              <a:spcBef>
                <a:spcPts val="0"/>
              </a:spcBef>
              <a:spcAft>
                <a:spcPts val="0"/>
              </a:spcAft>
              <a:buSzPts val="2300"/>
              <a:buFont typeface="Times New Roman"/>
              <a:buChar char="❖"/>
            </a:pPr>
            <a:r>
              <a:rPr lang="en-US" sz="2500">
                <a:latin typeface="Times New Roman"/>
                <a:ea typeface="Times New Roman"/>
                <a:cs typeface="Times New Roman"/>
                <a:sym typeface="Times New Roman"/>
              </a:rPr>
              <a:t>Testing the system.</a:t>
            </a:r>
            <a:endParaRPr sz="25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af15029fc2_0_45"/>
          <p:cNvSpPr txBox="1"/>
          <p:nvPr>
            <p:ph idx="1" type="body"/>
          </p:nvPr>
        </p:nvSpPr>
        <p:spPr>
          <a:xfrm>
            <a:off x="-418450" y="1362750"/>
            <a:ext cx="6433200" cy="5411100"/>
          </a:xfrm>
          <a:prstGeom prst="rect">
            <a:avLst/>
          </a:prstGeom>
        </p:spPr>
        <p:txBody>
          <a:bodyPr anchorCtr="0" anchor="t" bIns="45700" lIns="91425" spcFirstLastPara="1" rIns="91425" wrap="square" tIns="45700">
            <a:noAutofit/>
          </a:bodyPr>
          <a:lstStyle/>
          <a:p>
            <a:pPr indent="0" lvl="0" marL="914400" rtl="0" algn="just">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function bellmanFord(G, S)</a:t>
            </a:r>
            <a:endParaRPr sz="1700">
              <a:latin typeface="Times New Roman"/>
              <a:ea typeface="Times New Roman"/>
              <a:cs typeface="Times New Roman"/>
              <a:sym typeface="Times New Roman"/>
            </a:endParaRPr>
          </a:p>
          <a:p>
            <a:pPr indent="0" lvl="0" marL="914400" rtl="0" algn="just">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for each vertex V in G</a:t>
            </a:r>
            <a:endParaRPr sz="1700">
              <a:latin typeface="Times New Roman"/>
              <a:ea typeface="Times New Roman"/>
              <a:cs typeface="Times New Roman"/>
              <a:sym typeface="Times New Roman"/>
            </a:endParaRPr>
          </a:p>
          <a:p>
            <a:pPr indent="0" lvl="0" marL="914400" rtl="0" algn="just">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distance[V] &lt;- infinite</a:t>
            </a:r>
            <a:endParaRPr sz="1700">
              <a:latin typeface="Times New Roman"/>
              <a:ea typeface="Times New Roman"/>
              <a:cs typeface="Times New Roman"/>
              <a:sym typeface="Times New Roman"/>
            </a:endParaRPr>
          </a:p>
          <a:p>
            <a:pPr indent="0" lvl="0" marL="914400" rtl="0" algn="just">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previous[V] &lt;- NULL</a:t>
            </a:r>
            <a:endParaRPr sz="1700">
              <a:latin typeface="Times New Roman"/>
              <a:ea typeface="Times New Roman"/>
              <a:cs typeface="Times New Roman"/>
              <a:sym typeface="Times New Roman"/>
            </a:endParaRPr>
          </a:p>
          <a:p>
            <a:pPr indent="0" lvl="0" marL="914400" rtl="0" algn="just">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distance[S] &lt;- 0</a:t>
            </a:r>
            <a:endParaRPr sz="1700">
              <a:latin typeface="Times New Roman"/>
              <a:ea typeface="Times New Roman"/>
              <a:cs typeface="Times New Roman"/>
              <a:sym typeface="Times New Roman"/>
            </a:endParaRPr>
          </a:p>
          <a:p>
            <a:pPr indent="0" lvl="0" marL="914400" rtl="0" algn="just">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for each vertex V in G				</a:t>
            </a:r>
            <a:endParaRPr sz="1700">
              <a:latin typeface="Times New Roman"/>
              <a:ea typeface="Times New Roman"/>
              <a:cs typeface="Times New Roman"/>
              <a:sym typeface="Times New Roman"/>
            </a:endParaRPr>
          </a:p>
          <a:p>
            <a:pPr indent="0" lvl="0" marL="914400" rtl="0" algn="just">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for each edge (U,V) in G</a:t>
            </a:r>
            <a:endParaRPr sz="1700">
              <a:latin typeface="Times New Roman"/>
              <a:ea typeface="Times New Roman"/>
              <a:cs typeface="Times New Roman"/>
              <a:sym typeface="Times New Roman"/>
            </a:endParaRPr>
          </a:p>
          <a:p>
            <a:pPr indent="0" lvl="0" marL="914400" rtl="0" algn="just">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tempDistance &lt;- distance[U] + edge_weight(U, V)</a:t>
            </a:r>
            <a:endParaRPr sz="1700">
              <a:latin typeface="Times New Roman"/>
              <a:ea typeface="Times New Roman"/>
              <a:cs typeface="Times New Roman"/>
              <a:sym typeface="Times New Roman"/>
            </a:endParaRPr>
          </a:p>
          <a:p>
            <a:pPr indent="0" lvl="0" marL="914400" rtl="0" algn="just">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if tempDistance &lt; distance[V]</a:t>
            </a:r>
            <a:endParaRPr sz="1700">
              <a:latin typeface="Times New Roman"/>
              <a:ea typeface="Times New Roman"/>
              <a:cs typeface="Times New Roman"/>
              <a:sym typeface="Times New Roman"/>
            </a:endParaRPr>
          </a:p>
          <a:p>
            <a:pPr indent="0" lvl="0" marL="914400" rtl="0" algn="just">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distance[V] &lt;- tempDistance</a:t>
            </a:r>
            <a:endParaRPr sz="1700">
              <a:latin typeface="Times New Roman"/>
              <a:ea typeface="Times New Roman"/>
              <a:cs typeface="Times New Roman"/>
              <a:sym typeface="Times New Roman"/>
            </a:endParaRPr>
          </a:p>
          <a:p>
            <a:pPr indent="0" lvl="0" marL="914400" rtl="0" algn="just">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previous[V] &lt;- U</a:t>
            </a:r>
            <a:endParaRPr sz="1700">
              <a:latin typeface="Times New Roman"/>
              <a:ea typeface="Times New Roman"/>
              <a:cs typeface="Times New Roman"/>
              <a:sym typeface="Times New Roman"/>
            </a:endParaRPr>
          </a:p>
          <a:p>
            <a:pPr indent="0" lvl="0" marL="914400" rtl="0" algn="just">
              <a:lnSpc>
                <a:spcPct val="115000"/>
              </a:lnSpc>
              <a:spcBef>
                <a:spcPts val="1200"/>
              </a:spcBef>
              <a:spcAft>
                <a:spcPts val="1200"/>
              </a:spcAft>
              <a:buClr>
                <a:schemeClr val="dk1"/>
              </a:buClr>
              <a:buSzPts val="1100"/>
              <a:buFont typeface="Arial"/>
              <a:buNone/>
            </a:pPr>
            <a:r>
              <a:t/>
            </a:r>
            <a:endParaRPr sz="1700">
              <a:latin typeface="Times New Roman"/>
              <a:ea typeface="Times New Roman"/>
              <a:cs typeface="Times New Roman"/>
              <a:sym typeface="Times New Roman"/>
            </a:endParaRPr>
          </a:p>
        </p:txBody>
      </p:sp>
      <p:sp>
        <p:nvSpPr>
          <p:cNvPr id="125" name="Google Shape;125;gaf15029fc2_0_45"/>
          <p:cNvSpPr txBox="1"/>
          <p:nvPr/>
        </p:nvSpPr>
        <p:spPr>
          <a:xfrm>
            <a:off x="6334925" y="1816575"/>
            <a:ext cx="5743500" cy="2230800"/>
          </a:xfrm>
          <a:prstGeom prst="rect">
            <a:avLst/>
          </a:prstGeom>
          <a:noFill/>
          <a:ln>
            <a:noFill/>
          </a:ln>
        </p:spPr>
        <p:txBody>
          <a:bodyPr anchorCtr="0" anchor="t" bIns="91425" lIns="91425" spcFirstLastPara="1" rIns="91425" wrap="square" tIns="91425">
            <a:noAutofit/>
          </a:bodyPr>
          <a:lstStyle/>
          <a:p>
            <a:pPr indent="457200" lvl="0" marL="457200" rtl="0" algn="just">
              <a:lnSpc>
                <a:spcPct val="115000"/>
              </a:lnSpc>
              <a:spcBef>
                <a:spcPts val="1200"/>
              </a:spcBef>
              <a:spcAft>
                <a:spcPts val="0"/>
              </a:spcAft>
              <a:buNone/>
            </a:pPr>
            <a:r>
              <a:rPr lang="en-US" sz="1700">
                <a:solidFill>
                  <a:schemeClr val="dk1"/>
                </a:solidFill>
                <a:latin typeface="Times New Roman"/>
                <a:ea typeface="Times New Roman"/>
                <a:cs typeface="Times New Roman"/>
                <a:sym typeface="Times New Roman"/>
              </a:rPr>
              <a:t>for each edge (U,V) in G</a:t>
            </a:r>
            <a:endParaRPr sz="1700">
              <a:solidFill>
                <a:schemeClr val="dk1"/>
              </a:solidFill>
              <a:latin typeface="Times New Roman"/>
              <a:ea typeface="Times New Roman"/>
              <a:cs typeface="Times New Roman"/>
              <a:sym typeface="Times New Roman"/>
            </a:endParaRPr>
          </a:p>
          <a:p>
            <a:pPr indent="0" lvl="0" marL="914400" rtl="0" algn="just">
              <a:lnSpc>
                <a:spcPct val="115000"/>
              </a:lnSpc>
              <a:spcBef>
                <a:spcPts val="1200"/>
              </a:spcBef>
              <a:spcAft>
                <a:spcPts val="0"/>
              </a:spcAft>
              <a:buNone/>
            </a:pPr>
            <a:r>
              <a:rPr lang="en-US" sz="1700">
                <a:solidFill>
                  <a:schemeClr val="dk1"/>
                </a:solidFill>
                <a:latin typeface="Times New Roman"/>
                <a:ea typeface="Times New Roman"/>
                <a:cs typeface="Times New Roman"/>
                <a:sym typeface="Times New Roman"/>
              </a:rPr>
              <a:t>    If distance[U] + edge_weight(U, V) &lt; distance[V]</a:t>
            </a:r>
            <a:endParaRPr sz="1700">
              <a:solidFill>
                <a:schemeClr val="dk1"/>
              </a:solidFill>
              <a:latin typeface="Times New Roman"/>
              <a:ea typeface="Times New Roman"/>
              <a:cs typeface="Times New Roman"/>
              <a:sym typeface="Times New Roman"/>
            </a:endParaRPr>
          </a:p>
          <a:p>
            <a:pPr indent="0" lvl="0" marL="914400" rtl="0" algn="just">
              <a:lnSpc>
                <a:spcPct val="115000"/>
              </a:lnSpc>
              <a:spcBef>
                <a:spcPts val="1200"/>
              </a:spcBef>
              <a:spcAft>
                <a:spcPts val="0"/>
              </a:spcAft>
              <a:buNone/>
            </a:pPr>
            <a:r>
              <a:rPr lang="en-US" sz="1700">
                <a:solidFill>
                  <a:schemeClr val="dk1"/>
                </a:solidFill>
                <a:latin typeface="Times New Roman"/>
                <a:ea typeface="Times New Roman"/>
                <a:cs typeface="Times New Roman"/>
                <a:sym typeface="Times New Roman"/>
              </a:rPr>
              <a:t>      	Error: Negative Cycle Exists</a:t>
            </a:r>
            <a:endParaRPr sz="1700">
              <a:solidFill>
                <a:schemeClr val="dk1"/>
              </a:solidFill>
              <a:latin typeface="Times New Roman"/>
              <a:ea typeface="Times New Roman"/>
              <a:cs typeface="Times New Roman"/>
              <a:sym typeface="Times New Roman"/>
            </a:endParaRPr>
          </a:p>
          <a:p>
            <a:pPr indent="0" lvl="0" marL="914400" rtl="0" algn="just">
              <a:lnSpc>
                <a:spcPct val="115000"/>
              </a:lnSpc>
              <a:spcBef>
                <a:spcPts val="1200"/>
              </a:spcBef>
              <a:spcAft>
                <a:spcPts val="0"/>
              </a:spcAft>
              <a:buNone/>
            </a:pPr>
            <a:r>
              <a:rPr lang="en-US" sz="1700">
                <a:solidFill>
                  <a:schemeClr val="dk1"/>
                </a:solidFill>
                <a:latin typeface="Times New Roman"/>
                <a:ea typeface="Times New Roman"/>
                <a:cs typeface="Times New Roman"/>
                <a:sym typeface="Times New Roman"/>
              </a:rPr>
              <a:t>  return distance[], previous[]</a:t>
            </a:r>
            <a:endParaRPr sz="1700">
              <a:solidFill>
                <a:schemeClr val="dk1"/>
              </a:solidFill>
              <a:latin typeface="Times New Roman"/>
              <a:ea typeface="Times New Roman"/>
              <a:cs typeface="Times New Roman"/>
              <a:sym typeface="Times New Roman"/>
            </a:endParaRPr>
          </a:p>
          <a:p>
            <a:pPr indent="0" lvl="0" marL="914400" rtl="0" algn="just">
              <a:lnSpc>
                <a:spcPct val="115000"/>
              </a:lnSpc>
              <a:spcBef>
                <a:spcPts val="1200"/>
              </a:spcBef>
              <a:spcAft>
                <a:spcPts val="1200"/>
              </a:spcAft>
              <a:buNone/>
            </a:pPr>
            <a:r>
              <a:t/>
            </a:r>
            <a:endParaRPr sz="1700">
              <a:solidFill>
                <a:schemeClr val="dk1"/>
              </a:solidFill>
              <a:latin typeface="Times New Roman"/>
              <a:ea typeface="Times New Roman"/>
              <a:cs typeface="Times New Roman"/>
              <a:sym typeface="Times New Roman"/>
            </a:endParaRPr>
          </a:p>
        </p:txBody>
      </p:sp>
      <p:cxnSp>
        <p:nvCxnSpPr>
          <p:cNvPr id="126" name="Google Shape;126;gaf15029fc2_0_45"/>
          <p:cNvCxnSpPr>
            <a:stCxn id="127" idx="2"/>
          </p:cNvCxnSpPr>
          <p:nvPr/>
        </p:nvCxnSpPr>
        <p:spPr>
          <a:xfrm>
            <a:off x="6262500" y="1911589"/>
            <a:ext cx="14100" cy="4866000"/>
          </a:xfrm>
          <a:prstGeom prst="straightConnector1">
            <a:avLst/>
          </a:prstGeom>
          <a:noFill/>
          <a:ln cap="flat" cmpd="sng" w="9525">
            <a:solidFill>
              <a:schemeClr val="dk2"/>
            </a:solidFill>
            <a:prstDash val="solid"/>
            <a:round/>
            <a:headEnd len="med" w="med" type="none"/>
            <a:tailEnd len="med" w="med" type="none"/>
          </a:ln>
        </p:spPr>
      </p:cxnSp>
      <p:sp>
        <p:nvSpPr>
          <p:cNvPr id="128" name="Google Shape;128;gaf15029fc2_0_45"/>
          <p:cNvSpPr txBox="1"/>
          <p:nvPr>
            <p:ph type="title"/>
          </p:nvPr>
        </p:nvSpPr>
        <p:spPr>
          <a:xfrm>
            <a:off x="762000" y="768539"/>
            <a:ext cx="10972800" cy="1143000"/>
          </a:xfrm>
          <a:prstGeom prst="rect">
            <a:avLst/>
          </a:prstGeom>
        </p:spPr>
        <p:txBody>
          <a:bodyPr anchorCtr="0" anchor="ctr" bIns="45700" lIns="91425" spcFirstLastPara="1" rIns="91425" wrap="square" tIns="45700">
            <a:noAutofit/>
          </a:bodyPr>
          <a:lstStyle/>
          <a:p>
            <a:pPr indent="0" lvl="0" marL="0" rtl="0" algn="ctr">
              <a:lnSpc>
                <a:spcPct val="115000"/>
              </a:lnSpc>
              <a:spcBef>
                <a:spcPts val="1200"/>
              </a:spcBef>
              <a:spcAft>
                <a:spcPts val="0"/>
              </a:spcAft>
              <a:buNone/>
            </a:pPr>
            <a:r>
              <a:rPr b="1" lang="en-US" sz="3900">
                <a:latin typeface="Times New Roman"/>
                <a:ea typeface="Times New Roman"/>
                <a:cs typeface="Times New Roman"/>
                <a:sym typeface="Times New Roman"/>
              </a:rPr>
              <a:t>Pseudocode</a:t>
            </a:r>
            <a:endParaRPr b="1" sz="3900">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rPr b="1" lang="en-US" sz="1900" u="sng">
                <a:latin typeface="Times New Roman"/>
                <a:ea typeface="Times New Roman"/>
                <a:cs typeface="Times New Roman"/>
                <a:sym typeface="Times New Roman"/>
              </a:rPr>
              <a:t>Bellman Ford</a:t>
            </a:r>
            <a:r>
              <a:rPr b="1" lang="en-US" sz="1900" u="sng">
                <a:latin typeface="Times New Roman"/>
                <a:ea typeface="Times New Roman"/>
                <a:cs typeface="Times New Roman"/>
                <a:sym typeface="Times New Roman"/>
              </a:rPr>
              <a:t> Algorithm:-</a:t>
            </a:r>
            <a:endParaRPr b="1" sz="1900" u="sng">
              <a:latin typeface="Times New Roman"/>
              <a:ea typeface="Times New Roman"/>
              <a:cs typeface="Times New Roman"/>
              <a:sym typeface="Times New Roman"/>
            </a:endParaRPr>
          </a:p>
          <a:p>
            <a:pPr indent="0" lvl="0" marL="0" rtl="0" algn="ctr">
              <a:spcBef>
                <a:spcPts val="12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af15029fc2_0_90"/>
          <p:cNvSpPr txBox="1"/>
          <p:nvPr>
            <p:ph type="title"/>
          </p:nvPr>
        </p:nvSpPr>
        <p:spPr>
          <a:xfrm>
            <a:off x="762000" y="768539"/>
            <a:ext cx="10972800" cy="1143000"/>
          </a:xfrm>
          <a:prstGeom prst="rect">
            <a:avLst/>
          </a:prstGeom>
        </p:spPr>
        <p:txBody>
          <a:bodyPr anchorCtr="0" anchor="ctr" bIns="45700" lIns="91425" spcFirstLastPara="1" rIns="91425" wrap="square" tIns="45700">
            <a:noAutofit/>
          </a:bodyPr>
          <a:lstStyle/>
          <a:p>
            <a:pPr indent="0" lvl="0" marL="0" rtl="0" algn="ctr">
              <a:lnSpc>
                <a:spcPct val="115000"/>
              </a:lnSpc>
              <a:spcBef>
                <a:spcPts val="1200"/>
              </a:spcBef>
              <a:spcAft>
                <a:spcPts val="0"/>
              </a:spcAft>
              <a:buNone/>
            </a:pPr>
            <a:r>
              <a:rPr b="1" lang="en-US" sz="3900">
                <a:latin typeface="Times New Roman"/>
                <a:ea typeface="Times New Roman"/>
                <a:cs typeface="Times New Roman"/>
                <a:sym typeface="Times New Roman"/>
              </a:rPr>
              <a:t>Pseudocode</a:t>
            </a:r>
            <a:endParaRPr b="1" sz="3900">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rPr b="1" lang="en-US" sz="1900" u="sng">
                <a:latin typeface="Times New Roman"/>
                <a:ea typeface="Times New Roman"/>
                <a:cs typeface="Times New Roman"/>
                <a:sym typeface="Times New Roman"/>
              </a:rPr>
              <a:t>Dijkstra’s Algorithm:-</a:t>
            </a:r>
            <a:endParaRPr b="1" sz="1900" u="sng">
              <a:latin typeface="Times New Roman"/>
              <a:ea typeface="Times New Roman"/>
              <a:cs typeface="Times New Roman"/>
              <a:sym typeface="Times New Roman"/>
            </a:endParaRPr>
          </a:p>
          <a:p>
            <a:pPr indent="0" lvl="0" marL="0" rtl="0" algn="ctr">
              <a:spcBef>
                <a:spcPts val="1200"/>
              </a:spcBef>
              <a:spcAft>
                <a:spcPts val="0"/>
              </a:spcAft>
              <a:buNone/>
            </a:pPr>
            <a:r>
              <a:t/>
            </a:r>
            <a:endParaRPr>
              <a:latin typeface="Times New Roman"/>
              <a:ea typeface="Times New Roman"/>
              <a:cs typeface="Times New Roman"/>
              <a:sym typeface="Times New Roman"/>
            </a:endParaRPr>
          </a:p>
        </p:txBody>
      </p:sp>
      <p:sp>
        <p:nvSpPr>
          <p:cNvPr id="135" name="Google Shape;135;gaf15029fc2_0_90"/>
          <p:cNvSpPr txBox="1"/>
          <p:nvPr>
            <p:ph idx="1" type="body"/>
          </p:nvPr>
        </p:nvSpPr>
        <p:spPr>
          <a:xfrm>
            <a:off x="-418450" y="1362750"/>
            <a:ext cx="6433200" cy="5411100"/>
          </a:xfrm>
          <a:prstGeom prst="rect">
            <a:avLst/>
          </a:prstGeom>
        </p:spPr>
        <p:txBody>
          <a:bodyPr anchorCtr="0" anchor="t" bIns="45700" lIns="91425" spcFirstLastPara="1" rIns="91425" wrap="square" tIns="45700">
            <a:noAutofit/>
          </a:bodyPr>
          <a:lstStyle/>
          <a:p>
            <a:pPr indent="0" lvl="0" marL="914400" rtl="0" algn="just">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function dijkstra(G, S)</a:t>
            </a:r>
            <a:endParaRPr sz="1700">
              <a:latin typeface="Times New Roman"/>
              <a:ea typeface="Times New Roman"/>
              <a:cs typeface="Times New Roman"/>
              <a:sym typeface="Times New Roman"/>
            </a:endParaRPr>
          </a:p>
          <a:p>
            <a:pPr indent="0" lvl="0" marL="914400" rtl="0" algn="just">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for each vertex V in G</a:t>
            </a:r>
            <a:endParaRPr sz="1700">
              <a:latin typeface="Times New Roman"/>
              <a:ea typeface="Times New Roman"/>
              <a:cs typeface="Times New Roman"/>
              <a:sym typeface="Times New Roman"/>
            </a:endParaRPr>
          </a:p>
          <a:p>
            <a:pPr indent="0" lvl="0" marL="914400" rtl="0" algn="just">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distance[V] &lt;- infinite</a:t>
            </a:r>
            <a:endParaRPr sz="1700">
              <a:latin typeface="Times New Roman"/>
              <a:ea typeface="Times New Roman"/>
              <a:cs typeface="Times New Roman"/>
              <a:sym typeface="Times New Roman"/>
            </a:endParaRPr>
          </a:p>
          <a:p>
            <a:pPr indent="0" lvl="0" marL="914400" rtl="0" algn="just">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previous[V] &lt;- NULL</a:t>
            </a:r>
            <a:endParaRPr sz="1700">
              <a:latin typeface="Times New Roman"/>
              <a:ea typeface="Times New Roman"/>
              <a:cs typeface="Times New Roman"/>
              <a:sym typeface="Times New Roman"/>
            </a:endParaRPr>
          </a:p>
          <a:p>
            <a:pPr indent="0" lvl="0" marL="914400" rtl="0" algn="just">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If V != S, add V to Priority Queue Q</a:t>
            </a:r>
            <a:endParaRPr sz="1700">
              <a:latin typeface="Times New Roman"/>
              <a:ea typeface="Times New Roman"/>
              <a:cs typeface="Times New Roman"/>
              <a:sym typeface="Times New Roman"/>
            </a:endParaRPr>
          </a:p>
          <a:p>
            <a:pPr indent="0" lvl="0" marL="914400" rtl="0" algn="just">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distance[S] &lt;- 0</a:t>
            </a:r>
            <a:endParaRPr sz="1700">
              <a:latin typeface="Times New Roman"/>
              <a:ea typeface="Times New Roman"/>
              <a:cs typeface="Times New Roman"/>
              <a:sym typeface="Times New Roman"/>
            </a:endParaRPr>
          </a:p>
          <a:p>
            <a:pPr indent="0" lvl="0" marL="914400" rtl="0" algn="just">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while Q IS NOT EMPTY</a:t>
            </a:r>
            <a:endParaRPr sz="1700">
              <a:latin typeface="Times New Roman"/>
              <a:ea typeface="Times New Roman"/>
              <a:cs typeface="Times New Roman"/>
              <a:sym typeface="Times New Roman"/>
            </a:endParaRPr>
          </a:p>
          <a:p>
            <a:pPr indent="0" lvl="0" marL="914400" rtl="0" algn="just">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U &lt;- Extract MIN from Q</a:t>
            </a:r>
            <a:endParaRPr sz="1700">
              <a:latin typeface="Times New Roman"/>
              <a:ea typeface="Times New Roman"/>
              <a:cs typeface="Times New Roman"/>
              <a:sym typeface="Times New Roman"/>
            </a:endParaRPr>
          </a:p>
          <a:p>
            <a:pPr indent="0" lvl="0" marL="914400" rtl="0" algn="just">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for each unvisited neighbour V of U</a:t>
            </a:r>
            <a:endParaRPr sz="1700">
              <a:latin typeface="Times New Roman"/>
              <a:ea typeface="Times New Roman"/>
              <a:cs typeface="Times New Roman"/>
              <a:sym typeface="Times New Roman"/>
            </a:endParaRPr>
          </a:p>
          <a:p>
            <a:pPr indent="0" lvl="0" marL="914400" rtl="0" algn="just">
              <a:lnSpc>
                <a:spcPct val="115000"/>
              </a:lnSpc>
              <a:spcBef>
                <a:spcPts val="1200"/>
              </a:spcBef>
              <a:spcAft>
                <a:spcPts val="1200"/>
              </a:spcAft>
              <a:buClr>
                <a:schemeClr val="dk1"/>
              </a:buClr>
              <a:buSzPts val="1100"/>
              <a:buFont typeface="Arial"/>
              <a:buNone/>
            </a:pPr>
            <a:r>
              <a:rPr lang="en-US" sz="1700">
                <a:latin typeface="Times New Roman"/>
                <a:ea typeface="Times New Roman"/>
                <a:cs typeface="Times New Roman"/>
                <a:sym typeface="Times New Roman"/>
              </a:rPr>
              <a:t>            	tempDistance &lt;- distance[U] + edge_weight(U, V)      </a:t>
            </a:r>
            <a:endParaRPr sz="3700">
              <a:latin typeface="Times New Roman"/>
              <a:ea typeface="Times New Roman"/>
              <a:cs typeface="Times New Roman"/>
              <a:sym typeface="Times New Roman"/>
            </a:endParaRPr>
          </a:p>
        </p:txBody>
      </p:sp>
      <p:sp>
        <p:nvSpPr>
          <p:cNvPr id="136" name="Google Shape;136;gaf15029fc2_0_90"/>
          <p:cNvSpPr txBox="1"/>
          <p:nvPr/>
        </p:nvSpPr>
        <p:spPr>
          <a:xfrm>
            <a:off x="6482050" y="1858725"/>
            <a:ext cx="5357400" cy="2230800"/>
          </a:xfrm>
          <a:prstGeom prst="rect">
            <a:avLst/>
          </a:prstGeom>
          <a:noFill/>
          <a:ln>
            <a:noFill/>
          </a:ln>
        </p:spPr>
        <p:txBody>
          <a:bodyPr anchorCtr="0" anchor="t" bIns="91425" lIns="91425" spcFirstLastPara="1" rIns="91425" wrap="square" tIns="91425">
            <a:noAutofit/>
          </a:bodyPr>
          <a:lstStyle/>
          <a:p>
            <a:pPr indent="0" lvl="0" marL="914400" rtl="0" algn="just">
              <a:lnSpc>
                <a:spcPct val="115000"/>
              </a:lnSpc>
              <a:spcBef>
                <a:spcPts val="1200"/>
              </a:spcBef>
              <a:spcAft>
                <a:spcPts val="0"/>
              </a:spcAft>
              <a:buNone/>
            </a:pPr>
            <a:r>
              <a:rPr lang="en-US" sz="1700">
                <a:solidFill>
                  <a:schemeClr val="dk1"/>
                </a:solidFill>
                <a:latin typeface="Times New Roman"/>
                <a:ea typeface="Times New Roman"/>
                <a:cs typeface="Times New Roman"/>
                <a:sym typeface="Times New Roman"/>
              </a:rPr>
              <a:t>   if tempDistance &lt; distance[V]</a:t>
            </a:r>
            <a:endParaRPr sz="1700">
              <a:solidFill>
                <a:schemeClr val="dk1"/>
              </a:solidFill>
              <a:latin typeface="Times New Roman"/>
              <a:ea typeface="Times New Roman"/>
              <a:cs typeface="Times New Roman"/>
              <a:sym typeface="Times New Roman"/>
            </a:endParaRPr>
          </a:p>
          <a:p>
            <a:pPr indent="0" lvl="0" marL="914400" rtl="0" algn="just">
              <a:lnSpc>
                <a:spcPct val="115000"/>
              </a:lnSpc>
              <a:spcBef>
                <a:spcPts val="1200"/>
              </a:spcBef>
              <a:spcAft>
                <a:spcPts val="0"/>
              </a:spcAft>
              <a:buNone/>
            </a:pPr>
            <a:r>
              <a:rPr lang="en-US" sz="1700">
                <a:solidFill>
                  <a:schemeClr val="dk1"/>
                </a:solidFill>
                <a:latin typeface="Times New Roman"/>
                <a:ea typeface="Times New Roman"/>
                <a:cs typeface="Times New Roman"/>
                <a:sym typeface="Times New Roman"/>
              </a:rPr>
              <a:t>                	distance[V] &lt;- tempDistance</a:t>
            </a:r>
            <a:endParaRPr sz="1700">
              <a:solidFill>
                <a:schemeClr val="dk1"/>
              </a:solidFill>
              <a:latin typeface="Times New Roman"/>
              <a:ea typeface="Times New Roman"/>
              <a:cs typeface="Times New Roman"/>
              <a:sym typeface="Times New Roman"/>
            </a:endParaRPr>
          </a:p>
          <a:p>
            <a:pPr indent="0" lvl="0" marL="914400" rtl="0" algn="just">
              <a:lnSpc>
                <a:spcPct val="115000"/>
              </a:lnSpc>
              <a:spcBef>
                <a:spcPts val="1200"/>
              </a:spcBef>
              <a:spcAft>
                <a:spcPts val="0"/>
              </a:spcAft>
              <a:buNone/>
            </a:pPr>
            <a:r>
              <a:rPr lang="en-US" sz="1700">
                <a:solidFill>
                  <a:schemeClr val="dk1"/>
                </a:solidFill>
                <a:latin typeface="Times New Roman"/>
                <a:ea typeface="Times New Roman"/>
                <a:cs typeface="Times New Roman"/>
                <a:sym typeface="Times New Roman"/>
              </a:rPr>
              <a:t>                	previous[V] &lt;- U</a:t>
            </a:r>
            <a:endParaRPr sz="1700">
              <a:solidFill>
                <a:schemeClr val="dk1"/>
              </a:solidFill>
              <a:latin typeface="Times New Roman"/>
              <a:ea typeface="Times New Roman"/>
              <a:cs typeface="Times New Roman"/>
              <a:sym typeface="Times New Roman"/>
            </a:endParaRPr>
          </a:p>
          <a:p>
            <a:pPr indent="0" lvl="0" marL="914400" rtl="0" algn="just">
              <a:lnSpc>
                <a:spcPct val="115000"/>
              </a:lnSpc>
              <a:spcBef>
                <a:spcPts val="1200"/>
              </a:spcBef>
              <a:spcAft>
                <a:spcPts val="1200"/>
              </a:spcAft>
              <a:buNone/>
            </a:pPr>
            <a:r>
              <a:rPr lang="en-US" sz="1700">
                <a:solidFill>
                  <a:schemeClr val="dk1"/>
                </a:solidFill>
                <a:latin typeface="Times New Roman"/>
                <a:ea typeface="Times New Roman"/>
                <a:cs typeface="Times New Roman"/>
                <a:sym typeface="Times New Roman"/>
              </a:rPr>
              <a:t>    return distance[], previous[]</a:t>
            </a:r>
            <a:endParaRPr sz="1700">
              <a:solidFill>
                <a:schemeClr val="dk1"/>
              </a:solidFill>
              <a:latin typeface="Times New Roman"/>
              <a:ea typeface="Times New Roman"/>
              <a:cs typeface="Times New Roman"/>
              <a:sym typeface="Times New Roman"/>
            </a:endParaRPr>
          </a:p>
        </p:txBody>
      </p:sp>
      <p:cxnSp>
        <p:nvCxnSpPr>
          <p:cNvPr id="137" name="Google Shape;137;gaf15029fc2_0_90"/>
          <p:cNvCxnSpPr/>
          <p:nvPr/>
        </p:nvCxnSpPr>
        <p:spPr>
          <a:xfrm>
            <a:off x="6262500" y="1712325"/>
            <a:ext cx="0" cy="4723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af15029fc2_0_135"/>
          <p:cNvSpPr txBox="1"/>
          <p:nvPr>
            <p:ph idx="1" type="body"/>
          </p:nvPr>
        </p:nvSpPr>
        <p:spPr>
          <a:xfrm>
            <a:off x="677675" y="1401275"/>
            <a:ext cx="6377100" cy="5035200"/>
          </a:xfrm>
          <a:prstGeom prst="rect">
            <a:avLst/>
          </a:prstGeom>
        </p:spPr>
        <p:txBody>
          <a:bodyPr anchorCtr="0" anchor="t" bIns="45700" lIns="91425" spcFirstLastPara="1" rIns="91425" wrap="square" tIns="45700">
            <a:noAutofit/>
          </a:bodyPr>
          <a:lstStyle/>
          <a:p>
            <a:pPr indent="0" lvl="0" marL="914400" rtl="0" algn="just">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n = no of vertices</a:t>
            </a:r>
            <a:endParaRPr sz="1700">
              <a:latin typeface="Times New Roman"/>
              <a:ea typeface="Times New Roman"/>
              <a:cs typeface="Times New Roman"/>
              <a:sym typeface="Times New Roman"/>
            </a:endParaRPr>
          </a:p>
          <a:p>
            <a:pPr indent="0" lvl="0" marL="914400" rtl="0" algn="just">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A = matrix of dimension n*n</a:t>
            </a:r>
            <a:endParaRPr sz="1700">
              <a:latin typeface="Times New Roman"/>
              <a:ea typeface="Times New Roman"/>
              <a:cs typeface="Times New Roman"/>
              <a:sym typeface="Times New Roman"/>
            </a:endParaRPr>
          </a:p>
          <a:p>
            <a:pPr indent="0" lvl="0" marL="914400" rtl="0" algn="just">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for i = 1 to n</a:t>
            </a:r>
            <a:endParaRPr sz="1700">
              <a:latin typeface="Times New Roman"/>
              <a:ea typeface="Times New Roman"/>
              <a:cs typeface="Times New Roman"/>
              <a:sym typeface="Times New Roman"/>
            </a:endParaRPr>
          </a:p>
          <a:p>
            <a:pPr indent="0" lvl="0" marL="914400" rtl="0" algn="just">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for j = 1 to n</a:t>
            </a:r>
            <a:endParaRPr sz="1700">
              <a:latin typeface="Times New Roman"/>
              <a:ea typeface="Times New Roman"/>
              <a:cs typeface="Times New Roman"/>
              <a:sym typeface="Times New Roman"/>
            </a:endParaRPr>
          </a:p>
          <a:p>
            <a:pPr indent="0" lvl="0" marL="914400" rtl="0" algn="just">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if there is an edge from i to j</a:t>
            </a:r>
            <a:endParaRPr sz="1700">
              <a:latin typeface="Times New Roman"/>
              <a:ea typeface="Times New Roman"/>
              <a:cs typeface="Times New Roman"/>
              <a:sym typeface="Times New Roman"/>
            </a:endParaRPr>
          </a:p>
          <a:p>
            <a:pPr indent="0" lvl="0" marL="914400" rtl="0" algn="just">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dist[i][j] = the length of the edge from i to j</a:t>
            </a:r>
            <a:endParaRPr sz="1700">
              <a:latin typeface="Times New Roman"/>
              <a:ea typeface="Times New Roman"/>
              <a:cs typeface="Times New Roman"/>
              <a:sym typeface="Times New Roman"/>
            </a:endParaRPr>
          </a:p>
          <a:p>
            <a:pPr indent="0" lvl="0" marL="914400" rtl="0" algn="just">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for k = 1 to n</a:t>
            </a:r>
            <a:endParaRPr sz="1700">
              <a:latin typeface="Times New Roman"/>
              <a:ea typeface="Times New Roman"/>
              <a:cs typeface="Times New Roman"/>
              <a:sym typeface="Times New Roman"/>
            </a:endParaRPr>
          </a:p>
          <a:p>
            <a:pPr indent="0" lvl="0" marL="914400" rtl="0" algn="just">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for i = 1 to n</a:t>
            </a:r>
            <a:endParaRPr sz="1700">
              <a:latin typeface="Times New Roman"/>
              <a:ea typeface="Times New Roman"/>
              <a:cs typeface="Times New Roman"/>
              <a:sym typeface="Times New Roman"/>
            </a:endParaRPr>
          </a:p>
          <a:p>
            <a:pPr indent="0" lvl="0" marL="914400" rtl="0" algn="just">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for j = 1 to n</a:t>
            </a:r>
            <a:endParaRPr sz="1700">
              <a:latin typeface="Times New Roman"/>
              <a:ea typeface="Times New Roman"/>
              <a:cs typeface="Times New Roman"/>
              <a:sym typeface="Times New Roman"/>
            </a:endParaRPr>
          </a:p>
          <a:p>
            <a:pPr indent="0" lvl="0" marL="914400" rtl="0" algn="just">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A</a:t>
            </a:r>
            <a:r>
              <a:rPr baseline="30000" lang="en-US" sz="1700">
                <a:latin typeface="Times New Roman"/>
                <a:ea typeface="Times New Roman"/>
                <a:cs typeface="Times New Roman"/>
                <a:sym typeface="Times New Roman"/>
              </a:rPr>
              <a:t>k</a:t>
            </a:r>
            <a:r>
              <a:rPr lang="en-US" sz="1700">
                <a:latin typeface="Times New Roman"/>
                <a:ea typeface="Times New Roman"/>
                <a:cs typeface="Times New Roman"/>
                <a:sym typeface="Times New Roman"/>
              </a:rPr>
              <a:t>[i, j] = min (A</a:t>
            </a:r>
            <a:r>
              <a:rPr baseline="30000" lang="en-US" sz="1700">
                <a:latin typeface="Times New Roman"/>
                <a:ea typeface="Times New Roman"/>
                <a:cs typeface="Times New Roman"/>
                <a:sym typeface="Times New Roman"/>
              </a:rPr>
              <a:t>k-1</a:t>
            </a:r>
            <a:r>
              <a:rPr lang="en-US" sz="1700">
                <a:latin typeface="Times New Roman"/>
                <a:ea typeface="Times New Roman"/>
                <a:cs typeface="Times New Roman"/>
                <a:sym typeface="Times New Roman"/>
              </a:rPr>
              <a:t>[i, j], A</a:t>
            </a:r>
            <a:r>
              <a:rPr baseline="30000" lang="en-US" sz="1700">
                <a:latin typeface="Times New Roman"/>
                <a:ea typeface="Times New Roman"/>
                <a:cs typeface="Times New Roman"/>
                <a:sym typeface="Times New Roman"/>
              </a:rPr>
              <a:t>k-1</a:t>
            </a:r>
            <a:r>
              <a:rPr lang="en-US" sz="1700">
                <a:latin typeface="Times New Roman"/>
                <a:ea typeface="Times New Roman"/>
                <a:cs typeface="Times New Roman"/>
                <a:sym typeface="Times New Roman"/>
              </a:rPr>
              <a:t>[i, k] + A</a:t>
            </a:r>
            <a:r>
              <a:rPr baseline="30000" lang="en-US" sz="1700">
                <a:latin typeface="Times New Roman"/>
                <a:ea typeface="Times New Roman"/>
                <a:cs typeface="Times New Roman"/>
                <a:sym typeface="Times New Roman"/>
              </a:rPr>
              <a:t>k-1</a:t>
            </a:r>
            <a:r>
              <a:rPr lang="en-US" sz="1700">
                <a:latin typeface="Times New Roman"/>
                <a:ea typeface="Times New Roman"/>
                <a:cs typeface="Times New Roman"/>
                <a:sym typeface="Times New Roman"/>
              </a:rPr>
              <a:t>[k, j])</a:t>
            </a:r>
            <a:endParaRPr sz="1700">
              <a:latin typeface="Times New Roman"/>
              <a:ea typeface="Times New Roman"/>
              <a:cs typeface="Times New Roman"/>
              <a:sym typeface="Times New Roman"/>
            </a:endParaRPr>
          </a:p>
          <a:p>
            <a:pPr indent="0" lvl="0" marL="914400" rtl="0" algn="just">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return A</a:t>
            </a:r>
            <a:endParaRPr sz="1700">
              <a:latin typeface="Times New Roman"/>
              <a:ea typeface="Times New Roman"/>
              <a:cs typeface="Times New Roman"/>
              <a:sym typeface="Times New Roman"/>
            </a:endParaRPr>
          </a:p>
          <a:p>
            <a:pPr indent="0" lvl="0" marL="0" rtl="0" algn="l">
              <a:spcBef>
                <a:spcPts val="1200"/>
              </a:spcBef>
              <a:spcAft>
                <a:spcPts val="0"/>
              </a:spcAft>
              <a:buNone/>
            </a:pPr>
            <a:r>
              <a:t/>
            </a:r>
            <a:endParaRPr sz="1700">
              <a:latin typeface="Times New Roman"/>
              <a:ea typeface="Times New Roman"/>
              <a:cs typeface="Times New Roman"/>
              <a:sym typeface="Times New Roman"/>
            </a:endParaRPr>
          </a:p>
        </p:txBody>
      </p:sp>
      <p:sp>
        <p:nvSpPr>
          <p:cNvPr id="144" name="Google Shape;144;gaf15029fc2_0_135"/>
          <p:cNvSpPr txBox="1"/>
          <p:nvPr>
            <p:ph type="title"/>
          </p:nvPr>
        </p:nvSpPr>
        <p:spPr>
          <a:xfrm>
            <a:off x="762000" y="768539"/>
            <a:ext cx="10972800" cy="1143000"/>
          </a:xfrm>
          <a:prstGeom prst="rect">
            <a:avLst/>
          </a:prstGeom>
        </p:spPr>
        <p:txBody>
          <a:bodyPr anchorCtr="0" anchor="ctr" bIns="45700" lIns="91425" spcFirstLastPara="1" rIns="91425" wrap="square" tIns="45700">
            <a:noAutofit/>
          </a:bodyPr>
          <a:lstStyle/>
          <a:p>
            <a:pPr indent="0" lvl="0" marL="0" rtl="0" algn="ctr">
              <a:lnSpc>
                <a:spcPct val="115000"/>
              </a:lnSpc>
              <a:spcBef>
                <a:spcPts val="1200"/>
              </a:spcBef>
              <a:spcAft>
                <a:spcPts val="0"/>
              </a:spcAft>
              <a:buNone/>
            </a:pPr>
            <a:r>
              <a:rPr b="1" lang="en-US" sz="3900">
                <a:latin typeface="Times New Roman"/>
                <a:ea typeface="Times New Roman"/>
                <a:cs typeface="Times New Roman"/>
                <a:sym typeface="Times New Roman"/>
              </a:rPr>
              <a:t>Pseudocode</a:t>
            </a:r>
            <a:endParaRPr b="1" sz="3900">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rPr b="1" lang="en-US" sz="1900" u="sng"/>
              <a:t>Floyd-Warshall</a:t>
            </a:r>
            <a:r>
              <a:rPr b="1" lang="en-US" sz="1900" u="sng"/>
              <a:t> Algorithm:-</a:t>
            </a:r>
            <a:endParaRPr b="1" sz="1900" u="sng"/>
          </a:p>
          <a:p>
            <a:pPr indent="0" lvl="0" marL="0" rtl="0" algn="ctr">
              <a:spcBef>
                <a:spcPts val="12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2017-08-14T08:34:40Z</dcterms:created>
  <dc:creator>Apple 2</dc:creator>
</cp:coreProperties>
</file>