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g1UP5c81vOokO+hGdTxTNQzX4h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d11c75e2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d11c75e2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a4d11c75e2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4d11c75e2_4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4d11c75e2_4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a4d11c75e2_4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d11c75e2_4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d11c75e2_4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a4d11c75e2_4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d11c75e2_4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4d11c75e2_4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a4d11c75e2_4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4d11c75e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4d11c75e2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a4d11c75e2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4d11c75e2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4d11c75e2_4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a4d11c75e2_4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fe3abe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fe3abe0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a4fe3abe0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fe3abe0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4fe3abe0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a4fe3abe0d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fe3abe0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fe3abe0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a4fe3abe0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fe3abe0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fe3abe0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fe3abe0d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96b35cb9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g996b35cb92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g996b35cb92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96b35cb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996b35cb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996b35cb9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96b35cb92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996b35cb92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996b35cb92_1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6b35cb92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996b35cb92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77" name="Google Shape;77;g996b35cb92_1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4d11c75e2_5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a4d11c75e2_5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a4d11c75e2_5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d11c75e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d11c75e2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a4d11c75e2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4d11c75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4d11c75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a4d11c75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d11c75e2_4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d11c75e2_4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a4d11c75e2_4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9"/>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9"/>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1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0"/>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8"/>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a4d11c75e2_4_6"/>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3900">
                <a:latin typeface="Times New Roman"/>
                <a:ea typeface="Times New Roman"/>
                <a:cs typeface="Times New Roman"/>
                <a:sym typeface="Times New Roman"/>
              </a:rPr>
              <a:t>Output/ Result	</a:t>
            </a:r>
            <a:endParaRPr b="1" sz="3900">
              <a:latin typeface="Times New Roman"/>
              <a:ea typeface="Times New Roman"/>
              <a:cs typeface="Times New Roman"/>
              <a:sym typeface="Times New Roman"/>
            </a:endParaRPr>
          </a:p>
        </p:txBody>
      </p:sp>
      <p:pic>
        <p:nvPicPr>
          <p:cNvPr id="119" name="Google Shape;119;ga4d11c75e2_4_6"/>
          <p:cNvPicPr preferRelativeResize="0"/>
          <p:nvPr/>
        </p:nvPicPr>
        <p:blipFill>
          <a:blip r:embed="rId3">
            <a:alphaModFix/>
          </a:blip>
          <a:stretch>
            <a:fillRect/>
          </a:stretch>
        </p:blipFill>
        <p:spPr>
          <a:xfrm>
            <a:off x="102275" y="1904975"/>
            <a:ext cx="11987450" cy="339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a4d11c75e2_4_38"/>
          <p:cNvPicPr preferRelativeResize="0"/>
          <p:nvPr/>
        </p:nvPicPr>
        <p:blipFill>
          <a:blip r:embed="rId3">
            <a:alphaModFix/>
          </a:blip>
          <a:stretch>
            <a:fillRect/>
          </a:stretch>
        </p:blipFill>
        <p:spPr>
          <a:xfrm>
            <a:off x="480650" y="1220475"/>
            <a:ext cx="11230700" cy="379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a4d11c75e2_4_44"/>
          <p:cNvPicPr preferRelativeResize="0"/>
          <p:nvPr/>
        </p:nvPicPr>
        <p:blipFill>
          <a:blip r:embed="rId3">
            <a:alphaModFix/>
          </a:blip>
          <a:stretch>
            <a:fillRect/>
          </a:stretch>
        </p:blipFill>
        <p:spPr>
          <a:xfrm>
            <a:off x="614138" y="450363"/>
            <a:ext cx="10963725" cy="595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a4d11c75e2_4_50"/>
          <p:cNvPicPr preferRelativeResize="0"/>
          <p:nvPr/>
        </p:nvPicPr>
        <p:blipFill rotWithShape="1">
          <a:blip r:embed="rId3">
            <a:alphaModFix/>
          </a:blip>
          <a:srcRect b="4122" l="0" r="0" t="0"/>
          <a:stretch/>
        </p:blipFill>
        <p:spPr>
          <a:xfrm>
            <a:off x="320100" y="646275"/>
            <a:ext cx="11551800" cy="556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a4d11c75e2_0_18"/>
          <p:cNvPicPr preferRelativeResize="0"/>
          <p:nvPr/>
        </p:nvPicPr>
        <p:blipFill rotWithShape="1">
          <a:blip r:embed="rId3">
            <a:alphaModFix/>
          </a:blip>
          <a:srcRect b="20394" l="0" r="0" t="0"/>
          <a:stretch/>
        </p:blipFill>
        <p:spPr>
          <a:xfrm>
            <a:off x="522388" y="718650"/>
            <a:ext cx="11147225" cy="5420700"/>
          </a:xfrm>
          <a:prstGeom prst="rect">
            <a:avLst/>
          </a:prstGeom>
          <a:noFill/>
          <a:ln>
            <a:noFill/>
          </a:ln>
        </p:spPr>
      </p:pic>
      <p:sp>
        <p:nvSpPr>
          <p:cNvPr id="144" name="Google Shape;144;ga4d11c75e2_0_18"/>
          <p:cNvSpPr txBox="1"/>
          <p:nvPr/>
        </p:nvSpPr>
        <p:spPr>
          <a:xfrm>
            <a:off x="522400" y="210800"/>
            <a:ext cx="6518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latin typeface="Calibri"/>
                <a:ea typeface="Calibri"/>
                <a:cs typeface="Calibri"/>
                <a:sym typeface="Calibri"/>
              </a:rPr>
              <a:t>All these comes Step-by-Step</a:t>
            </a:r>
            <a:endParaRPr b="1" sz="15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a4d11c75e2_4_12"/>
          <p:cNvPicPr preferRelativeResize="0"/>
          <p:nvPr/>
        </p:nvPicPr>
        <p:blipFill rotWithShape="1">
          <a:blip r:embed="rId3">
            <a:alphaModFix/>
          </a:blip>
          <a:srcRect b="17239" l="0" r="0" t="0"/>
          <a:stretch/>
        </p:blipFill>
        <p:spPr>
          <a:xfrm>
            <a:off x="640125" y="692325"/>
            <a:ext cx="11080350" cy="5473350"/>
          </a:xfrm>
          <a:prstGeom prst="rect">
            <a:avLst/>
          </a:prstGeom>
          <a:noFill/>
          <a:ln>
            <a:noFill/>
          </a:ln>
        </p:spPr>
      </p:pic>
      <p:sp>
        <p:nvSpPr>
          <p:cNvPr id="151" name="Google Shape;151;ga4d11c75e2_4_12"/>
          <p:cNvSpPr txBox="1"/>
          <p:nvPr/>
        </p:nvSpPr>
        <p:spPr>
          <a:xfrm>
            <a:off x="640125" y="284225"/>
            <a:ext cx="72093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All these comes Step-by-Step</a:t>
            </a:r>
            <a:endParaRPr b="1"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a4fe3abe0d_0_0"/>
          <p:cNvPicPr preferRelativeResize="0"/>
          <p:nvPr/>
        </p:nvPicPr>
        <p:blipFill>
          <a:blip r:embed="rId3">
            <a:alphaModFix/>
          </a:blip>
          <a:stretch>
            <a:fillRect/>
          </a:stretch>
        </p:blipFill>
        <p:spPr>
          <a:xfrm>
            <a:off x="160525" y="335100"/>
            <a:ext cx="11870949" cy="2208550"/>
          </a:xfrm>
          <a:prstGeom prst="rect">
            <a:avLst/>
          </a:prstGeom>
          <a:noFill/>
          <a:ln>
            <a:noFill/>
          </a:ln>
        </p:spPr>
      </p:pic>
      <p:pic>
        <p:nvPicPr>
          <p:cNvPr id="158" name="Google Shape;158;ga4fe3abe0d_0_0"/>
          <p:cNvPicPr preferRelativeResize="0"/>
          <p:nvPr/>
        </p:nvPicPr>
        <p:blipFill>
          <a:blip r:embed="rId4">
            <a:alphaModFix/>
          </a:blip>
          <a:stretch>
            <a:fillRect/>
          </a:stretch>
        </p:blipFill>
        <p:spPr>
          <a:xfrm>
            <a:off x="152400" y="2696050"/>
            <a:ext cx="11870951" cy="37163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a4fe3abe0d_0_12"/>
          <p:cNvPicPr preferRelativeResize="0"/>
          <p:nvPr/>
        </p:nvPicPr>
        <p:blipFill rotWithShape="1">
          <a:blip r:embed="rId3">
            <a:alphaModFix/>
          </a:blip>
          <a:srcRect b="8987" l="0" r="0" t="3760"/>
          <a:stretch/>
        </p:blipFill>
        <p:spPr>
          <a:xfrm>
            <a:off x="332050" y="264375"/>
            <a:ext cx="11527901" cy="4120275"/>
          </a:xfrm>
          <a:prstGeom prst="rect">
            <a:avLst/>
          </a:prstGeom>
          <a:noFill/>
          <a:ln>
            <a:noFill/>
          </a:ln>
        </p:spPr>
      </p:pic>
      <p:pic>
        <p:nvPicPr>
          <p:cNvPr id="165" name="Google Shape;165;ga4fe3abe0d_0_12"/>
          <p:cNvPicPr preferRelativeResize="0"/>
          <p:nvPr/>
        </p:nvPicPr>
        <p:blipFill rotWithShape="1">
          <a:blip r:embed="rId4">
            <a:alphaModFix/>
          </a:blip>
          <a:srcRect b="11016" l="0" r="0" t="0"/>
          <a:stretch/>
        </p:blipFill>
        <p:spPr>
          <a:xfrm>
            <a:off x="367175" y="4533800"/>
            <a:ext cx="11457649" cy="193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a4fe3abe0d_0_20"/>
          <p:cNvPicPr preferRelativeResize="0"/>
          <p:nvPr/>
        </p:nvPicPr>
        <p:blipFill rotWithShape="1">
          <a:blip r:embed="rId3">
            <a:alphaModFix/>
          </a:blip>
          <a:srcRect b="18005" l="0" r="0" t="0"/>
          <a:stretch/>
        </p:blipFill>
        <p:spPr>
          <a:xfrm>
            <a:off x="1351925" y="600925"/>
            <a:ext cx="9300476" cy="6164275"/>
          </a:xfrm>
          <a:prstGeom prst="rect">
            <a:avLst/>
          </a:prstGeom>
          <a:noFill/>
          <a:ln>
            <a:noFill/>
          </a:ln>
        </p:spPr>
      </p:pic>
      <p:sp>
        <p:nvSpPr>
          <p:cNvPr id="172" name="Google Shape;172;ga4fe3abe0d_0_20"/>
          <p:cNvSpPr txBox="1"/>
          <p:nvPr/>
        </p:nvSpPr>
        <p:spPr>
          <a:xfrm>
            <a:off x="1351925" y="154575"/>
            <a:ext cx="58743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All these comes Step-by-Step</a:t>
            </a:r>
            <a:endParaRPr b="1" sz="1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a4fe3abe0d_0_31"/>
          <p:cNvPicPr preferRelativeResize="0"/>
          <p:nvPr/>
        </p:nvPicPr>
        <p:blipFill rotWithShape="1">
          <a:blip r:embed="rId3">
            <a:alphaModFix/>
          </a:blip>
          <a:srcRect b="12937" l="0" r="0" t="0"/>
          <a:stretch/>
        </p:blipFill>
        <p:spPr>
          <a:xfrm>
            <a:off x="1478400" y="278875"/>
            <a:ext cx="9235175" cy="650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g996b35cb92_1_6"/>
          <p:cNvSpPr txBox="1"/>
          <p:nvPr>
            <p:ph idx="1" type="body"/>
          </p:nvPr>
        </p:nvSpPr>
        <p:spPr>
          <a:xfrm>
            <a:off x="0" y="2611225"/>
            <a:ext cx="12192000" cy="131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2600">
                <a:latin typeface="Times New Roman"/>
                <a:ea typeface="Times New Roman"/>
                <a:cs typeface="Times New Roman"/>
                <a:sym typeface="Times New Roman"/>
              </a:rPr>
              <a:t>Under the Guidance of:</a:t>
            </a:r>
            <a:r>
              <a:rPr lang="en-U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Font typeface="Arial"/>
              <a:buNone/>
            </a:pPr>
            <a:r>
              <a:rPr b="1" lang="en-US" sz="2500">
                <a:latin typeface="Times New Roman"/>
                <a:ea typeface="Times New Roman"/>
                <a:cs typeface="Times New Roman"/>
                <a:sym typeface="Times New Roman"/>
              </a:rPr>
              <a:t>Ms. Kalpana Rangraa</a:t>
            </a:r>
            <a:endParaRPr b="1" sz="2500">
              <a:latin typeface="Times New Roman"/>
              <a:ea typeface="Times New Roman"/>
              <a:cs typeface="Times New Roman"/>
              <a:sym typeface="Times New Roman"/>
            </a:endParaRPr>
          </a:p>
        </p:txBody>
      </p:sp>
      <p:sp>
        <p:nvSpPr>
          <p:cNvPr id="50" name="Google Shape;50;g996b35cb92_1_6"/>
          <p:cNvSpPr txBox="1"/>
          <p:nvPr>
            <p:ph idx="1" type="body"/>
          </p:nvPr>
        </p:nvSpPr>
        <p:spPr>
          <a:xfrm>
            <a:off x="544200" y="4392175"/>
            <a:ext cx="26691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Siddhi Gupta</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R100218061</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500067967</a:t>
            </a:r>
            <a:endParaRPr sz="2200">
              <a:latin typeface="Times New Roman"/>
              <a:ea typeface="Times New Roman"/>
              <a:cs typeface="Times New Roman"/>
              <a:sym typeface="Times New Roman"/>
            </a:endParaRPr>
          </a:p>
        </p:txBody>
      </p:sp>
      <p:sp>
        <p:nvSpPr>
          <p:cNvPr id="51" name="Google Shape;51;g996b35cb92_1_6"/>
          <p:cNvSpPr txBox="1"/>
          <p:nvPr>
            <p:ph idx="1" type="body"/>
          </p:nvPr>
        </p:nvSpPr>
        <p:spPr>
          <a:xfrm>
            <a:off x="8180575" y="4392175"/>
            <a:ext cx="33228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Bhavuk Baluja</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R100218073</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500070089</a:t>
            </a:r>
            <a:endParaRPr sz="2200">
              <a:latin typeface="Times New Roman"/>
              <a:ea typeface="Times New Roman"/>
              <a:cs typeface="Times New Roman"/>
              <a:sym typeface="Times New Roman"/>
            </a:endParaRPr>
          </a:p>
        </p:txBody>
      </p:sp>
      <p:sp>
        <p:nvSpPr>
          <p:cNvPr id="52" name="Google Shape;52;g996b35cb92_1_6"/>
          <p:cNvSpPr txBox="1"/>
          <p:nvPr>
            <p:ph idx="1" type="body"/>
          </p:nvPr>
        </p:nvSpPr>
        <p:spPr>
          <a:xfrm>
            <a:off x="2729894" y="4392175"/>
            <a:ext cx="31599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Yogesh</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R100218069</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500069549</a:t>
            </a:r>
            <a:endParaRPr sz="2200">
              <a:latin typeface="Times New Roman"/>
              <a:ea typeface="Times New Roman"/>
              <a:cs typeface="Times New Roman"/>
              <a:sym typeface="Times New Roman"/>
            </a:endParaRPr>
          </a:p>
        </p:txBody>
      </p:sp>
      <p:sp>
        <p:nvSpPr>
          <p:cNvPr id="53" name="Google Shape;53;g996b35cb92_1_6"/>
          <p:cNvSpPr txBox="1"/>
          <p:nvPr>
            <p:ph idx="1" type="body"/>
          </p:nvPr>
        </p:nvSpPr>
        <p:spPr>
          <a:xfrm>
            <a:off x="5435106" y="4392175"/>
            <a:ext cx="33228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Tushar Goyal</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R100218072</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500068373</a:t>
            </a:r>
            <a:endParaRPr sz="2200">
              <a:latin typeface="Times New Roman"/>
              <a:ea typeface="Times New Roman"/>
              <a:cs typeface="Times New Roman"/>
              <a:sym typeface="Times New Roman"/>
            </a:endParaRPr>
          </a:p>
        </p:txBody>
      </p:sp>
      <p:sp>
        <p:nvSpPr>
          <p:cNvPr id="54" name="Google Shape;54;g996b35cb92_1_6"/>
          <p:cNvSpPr txBox="1"/>
          <p:nvPr>
            <p:ph idx="1" type="body"/>
          </p:nvPr>
        </p:nvSpPr>
        <p:spPr>
          <a:xfrm>
            <a:off x="0" y="3782675"/>
            <a:ext cx="12192000" cy="758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b="1" lang="en-US" sz="2700">
                <a:latin typeface="Times New Roman"/>
                <a:ea typeface="Times New Roman"/>
                <a:cs typeface="Times New Roman"/>
                <a:sym typeface="Times New Roman"/>
              </a:rPr>
              <a:t>Presented by:</a:t>
            </a:r>
            <a:endParaRPr sz="3600">
              <a:latin typeface="Times New Roman"/>
              <a:ea typeface="Times New Roman"/>
              <a:cs typeface="Times New Roman"/>
              <a:sym typeface="Times New Roman"/>
            </a:endParaRPr>
          </a:p>
        </p:txBody>
      </p:sp>
      <p:cxnSp>
        <p:nvCxnSpPr>
          <p:cNvPr id="55" name="Google Shape;55;g996b35cb92_1_6"/>
          <p:cNvCxnSpPr/>
          <p:nvPr/>
        </p:nvCxnSpPr>
        <p:spPr>
          <a:xfrm>
            <a:off x="1228275" y="5812625"/>
            <a:ext cx="1842900" cy="0"/>
          </a:xfrm>
          <a:prstGeom prst="straightConnector1">
            <a:avLst/>
          </a:prstGeom>
          <a:noFill/>
          <a:ln cap="flat" cmpd="sng" w="76200">
            <a:solidFill>
              <a:srgbClr val="000000"/>
            </a:solidFill>
            <a:prstDash val="solid"/>
            <a:round/>
            <a:headEnd len="sm" w="sm" type="none"/>
            <a:tailEnd len="sm" w="sm" type="none"/>
          </a:ln>
        </p:spPr>
      </p:cxnSp>
      <p:cxnSp>
        <p:nvCxnSpPr>
          <p:cNvPr id="56" name="Google Shape;56;g996b35cb92_1_6"/>
          <p:cNvCxnSpPr/>
          <p:nvPr/>
        </p:nvCxnSpPr>
        <p:spPr>
          <a:xfrm>
            <a:off x="6447150" y="5812625"/>
            <a:ext cx="1878000" cy="0"/>
          </a:xfrm>
          <a:prstGeom prst="straightConnector1">
            <a:avLst/>
          </a:prstGeom>
          <a:noFill/>
          <a:ln cap="flat" cmpd="sng" w="76200">
            <a:solidFill>
              <a:srgbClr val="000000"/>
            </a:solidFill>
            <a:prstDash val="solid"/>
            <a:round/>
            <a:headEnd len="sm" w="sm" type="none"/>
            <a:tailEnd len="sm" w="sm" type="none"/>
          </a:ln>
        </p:spPr>
      </p:cxnSp>
      <p:cxnSp>
        <p:nvCxnSpPr>
          <p:cNvPr id="57" name="Google Shape;57;g996b35cb92_1_6"/>
          <p:cNvCxnSpPr/>
          <p:nvPr/>
        </p:nvCxnSpPr>
        <p:spPr>
          <a:xfrm>
            <a:off x="9068850" y="5812625"/>
            <a:ext cx="2114700" cy="0"/>
          </a:xfrm>
          <a:prstGeom prst="straightConnector1">
            <a:avLst/>
          </a:prstGeom>
          <a:noFill/>
          <a:ln cap="flat" cmpd="sng" w="76200">
            <a:solidFill>
              <a:srgbClr val="000000"/>
            </a:solidFill>
            <a:prstDash val="solid"/>
            <a:round/>
            <a:headEnd len="sm" w="sm" type="none"/>
            <a:tailEnd len="sm" w="sm" type="none"/>
          </a:ln>
        </p:spPr>
      </p:cxnSp>
      <p:cxnSp>
        <p:nvCxnSpPr>
          <p:cNvPr id="58" name="Google Shape;58;g996b35cb92_1_6"/>
          <p:cNvCxnSpPr/>
          <p:nvPr/>
        </p:nvCxnSpPr>
        <p:spPr>
          <a:xfrm>
            <a:off x="3724800" y="5812625"/>
            <a:ext cx="1732500" cy="0"/>
          </a:xfrm>
          <a:prstGeom prst="straightConnector1">
            <a:avLst/>
          </a:prstGeom>
          <a:noFill/>
          <a:ln cap="flat" cmpd="sng" w="76200">
            <a:solidFill>
              <a:srgbClr val="000000"/>
            </a:solidFill>
            <a:prstDash val="solid"/>
            <a:round/>
            <a:headEnd len="sm" w="sm" type="none"/>
            <a:tailEnd len="sm" w="sm" type="none"/>
          </a:ln>
        </p:spPr>
      </p:cxnSp>
      <p:sp>
        <p:nvSpPr>
          <p:cNvPr id="59" name="Google Shape;59;g996b35cb92_1_6"/>
          <p:cNvSpPr txBox="1"/>
          <p:nvPr/>
        </p:nvSpPr>
        <p:spPr>
          <a:xfrm>
            <a:off x="214500" y="469525"/>
            <a:ext cx="11763000" cy="21417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rgbClr val="595959"/>
              </a:buClr>
              <a:buSzPts val="3600"/>
              <a:buFont typeface="Calibri"/>
              <a:buNone/>
            </a:pPr>
            <a:r>
              <a:rPr b="1" i="0" lang="en-US" sz="3400" u="none" cap="none" strike="noStrike">
                <a:solidFill>
                  <a:schemeClr val="dk1"/>
                </a:solidFill>
                <a:latin typeface="Times New Roman"/>
                <a:ea typeface="Times New Roman"/>
                <a:cs typeface="Times New Roman"/>
                <a:sym typeface="Times New Roman"/>
              </a:rPr>
              <a:t>Minor Project- 1</a:t>
            </a:r>
            <a:endParaRPr b="1" i="0" sz="3400" u="none" cap="none" strike="noStrike">
              <a:solidFill>
                <a:schemeClr val="dk1"/>
              </a:solidFill>
              <a:latin typeface="Times New Roman"/>
              <a:ea typeface="Times New Roman"/>
              <a:cs typeface="Times New Roman"/>
              <a:sym typeface="Times New Roman"/>
            </a:endParaRPr>
          </a:p>
          <a:p>
            <a:pPr indent="0" lvl="0" marL="0" marR="0" rtl="0" algn="ctr">
              <a:lnSpc>
                <a:spcPct val="75000"/>
              </a:lnSpc>
              <a:spcBef>
                <a:spcPts val="0"/>
              </a:spcBef>
              <a:spcAft>
                <a:spcPts val="0"/>
              </a:spcAft>
              <a:buClr>
                <a:srgbClr val="595959"/>
              </a:buClr>
              <a:buSzPts val="3600"/>
              <a:buFont typeface="Calibri"/>
              <a:buNone/>
            </a:pPr>
            <a:r>
              <a:rPr b="0" i="0" lang="en-US" sz="2800" u="none" cap="none" strike="noStrike">
                <a:solidFill>
                  <a:schemeClr val="dk1"/>
                </a:solidFill>
                <a:latin typeface="Times New Roman"/>
                <a:ea typeface="Times New Roman"/>
                <a:cs typeface="Times New Roman"/>
                <a:sym typeface="Times New Roman"/>
              </a:rPr>
              <a:t>on</a:t>
            </a:r>
            <a:endParaRPr b="0" i="0" sz="2800" u="sng" cap="none" strike="noStrike">
              <a:solidFill>
                <a:schemeClr val="dk1"/>
              </a:solidFill>
              <a:latin typeface="Times New Roman"/>
              <a:ea typeface="Times New Roman"/>
              <a:cs typeface="Times New Roman"/>
              <a:sym typeface="Times New Roman"/>
            </a:endParaRPr>
          </a:p>
          <a:p>
            <a:pPr indent="-228600" lvl="0" marL="457200" marR="0" rtl="0" algn="ctr">
              <a:lnSpc>
                <a:spcPct val="115000"/>
              </a:lnSpc>
              <a:spcBef>
                <a:spcPts val="0"/>
              </a:spcBef>
              <a:spcAft>
                <a:spcPts val="0"/>
              </a:spcAft>
              <a:buClr>
                <a:schemeClr val="dk1"/>
              </a:buClr>
              <a:buSzPts val="1100"/>
              <a:buFont typeface="Arial"/>
              <a:buNone/>
            </a:pPr>
            <a:r>
              <a:rPr b="1" i="0" lang="en-US" sz="3400" u="sng" cap="none" strike="noStrike">
                <a:solidFill>
                  <a:schemeClr val="dk1"/>
                </a:solidFill>
                <a:highlight>
                  <a:srgbClr val="FFFFFF"/>
                </a:highlight>
                <a:latin typeface="Arial"/>
                <a:ea typeface="Arial"/>
                <a:cs typeface="Arial"/>
                <a:sym typeface="Arial"/>
              </a:rPr>
              <a:t>Comparative Analysis of shortest path algorithms on the basis of graphical plots</a:t>
            </a:r>
            <a:endParaRPr b="1" i="0" sz="3400" u="sng"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996b35cb92_0_0"/>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Problem Statement</a:t>
            </a:r>
            <a:endParaRPr b="1" sz="3900">
              <a:latin typeface="Times New Roman"/>
              <a:ea typeface="Times New Roman"/>
              <a:cs typeface="Times New Roman"/>
              <a:sym typeface="Times New Roman"/>
            </a:endParaRPr>
          </a:p>
        </p:txBody>
      </p:sp>
      <p:sp>
        <p:nvSpPr>
          <p:cNvPr id="66" name="Google Shape;66;g996b35cb92_0_0"/>
          <p:cNvSpPr txBox="1"/>
          <p:nvPr>
            <p:ph idx="1" type="body"/>
          </p:nvPr>
        </p:nvSpPr>
        <p:spPr>
          <a:xfrm>
            <a:off x="849400" y="1472575"/>
            <a:ext cx="104220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There are several projects for finding the shortest path but they all give the output in written form, which is difficult to understand and it takes more time to understand the shortest path.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Therefore, there is a need for a project which compares all the algorithms on the basis of their time complexity and gives the output in written form as well as in graphical form step by step which makes it easy to understand the shortest path.</a:t>
            </a:r>
            <a:endParaRPr sz="24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2400">
              <a:highlight>
                <a:srgbClr val="FFFF00"/>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996b35cb92_1_33"/>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900">
                <a:latin typeface="Times New Roman"/>
                <a:ea typeface="Times New Roman"/>
                <a:cs typeface="Times New Roman"/>
                <a:sym typeface="Times New Roman"/>
              </a:rPr>
              <a:t>Objectives Defined	</a:t>
            </a:r>
            <a:r>
              <a:rPr lang="en-US" sz="3900">
                <a:latin typeface="Times New Roman"/>
                <a:ea typeface="Times New Roman"/>
                <a:cs typeface="Times New Roman"/>
                <a:sym typeface="Times New Roman"/>
              </a:rPr>
              <a:t>	</a:t>
            </a:r>
            <a:endParaRPr b="1" sz="3900">
              <a:latin typeface="Times New Roman"/>
              <a:ea typeface="Times New Roman"/>
              <a:cs typeface="Times New Roman"/>
              <a:sym typeface="Times New Roman"/>
            </a:endParaRPr>
          </a:p>
        </p:txBody>
      </p:sp>
      <p:sp>
        <p:nvSpPr>
          <p:cNvPr id="73" name="Google Shape;73;g996b35cb92_1_33"/>
          <p:cNvSpPr txBox="1"/>
          <p:nvPr>
            <p:ph idx="1" type="body"/>
          </p:nvPr>
        </p:nvSpPr>
        <p:spPr>
          <a:xfrm>
            <a:off x="849400" y="1472575"/>
            <a:ext cx="104439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The main objective of this project is to compare all the algorithms by plotting their graphs on the basis of their time complexity and give the output in written form as well as in graphical form step by step which makes it easy to understand the shortest path and tells which algorithm should be used to solve the question more efficiently for a particular type of question.</a:t>
            </a:r>
            <a:endParaRPr sz="24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996b35cb92_1_41"/>
          <p:cNvSpPr txBox="1"/>
          <p:nvPr>
            <p:ph idx="1" type="body"/>
          </p:nvPr>
        </p:nvSpPr>
        <p:spPr>
          <a:xfrm>
            <a:off x="874050" y="1798900"/>
            <a:ext cx="104439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Implemented the code for Dijkstra’s, Bellman-Ford and Floyd-Warshall Algorithms in which all algorithms work properly, then Integrate those modules together.</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Provides the path and complexities using 2 algorithms ( Dijkstra and Bellman-Ford Algorithm) in written form.</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Provides the time complexity and </a:t>
            </a:r>
            <a:r>
              <a:rPr lang="en-US" sz="2400">
                <a:highlight>
                  <a:srgbClr val="FFFFFF"/>
                </a:highlight>
                <a:latin typeface="Times New Roman"/>
                <a:ea typeface="Times New Roman"/>
                <a:cs typeface="Times New Roman"/>
                <a:sym typeface="Times New Roman"/>
              </a:rPr>
              <a:t>shortest distance to each node from each set of starting nodes</a:t>
            </a:r>
            <a:r>
              <a:rPr lang="en-US" sz="2400">
                <a:latin typeface="Times New Roman"/>
                <a:ea typeface="Times New Roman"/>
                <a:cs typeface="Times New Roman"/>
                <a:sym typeface="Times New Roman"/>
              </a:rPr>
              <a:t> using Floyd-Warshall Algorithm in written form.</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Shows the graphical representation of Dijkastra’s and Bellman-Ford Algorithms in which complete workings are shown step by step.</a:t>
            </a:r>
            <a:endParaRPr sz="2400">
              <a:latin typeface="Times New Roman"/>
              <a:ea typeface="Times New Roman"/>
              <a:cs typeface="Times New Roman"/>
              <a:sym typeface="Times New Roman"/>
            </a:endParaRPr>
          </a:p>
        </p:txBody>
      </p:sp>
      <p:sp>
        <p:nvSpPr>
          <p:cNvPr id="80" name="Google Shape;80;g996b35cb92_1_41"/>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3900">
                <a:latin typeface="Times New Roman"/>
                <a:ea typeface="Times New Roman"/>
                <a:cs typeface="Times New Roman"/>
                <a:sym typeface="Times New Roman"/>
              </a:rPr>
              <a:t>Objectives Achieved		</a:t>
            </a:r>
            <a:endParaRPr b="1" sz="3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a4d11c75e2_5_8"/>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n-US" sz="3900">
                <a:latin typeface="Times New Roman"/>
                <a:ea typeface="Times New Roman"/>
                <a:cs typeface="Times New Roman"/>
                <a:sym typeface="Times New Roman"/>
              </a:rPr>
              <a:t>Pseudocode</a:t>
            </a:r>
            <a:endParaRPr b="1" sz="3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t>Bellman-Ford</a:t>
            </a:r>
            <a:r>
              <a:rPr b="1" lang="en-US" sz="1900" u="sng"/>
              <a:t> Algorithm:-</a:t>
            </a:r>
            <a:endParaRPr b="1" sz="1900" u="sng"/>
          </a:p>
          <a:p>
            <a:pPr indent="0" lvl="0" marL="0" rtl="0" algn="ctr">
              <a:spcBef>
                <a:spcPts val="1200"/>
              </a:spcBef>
              <a:spcAft>
                <a:spcPts val="0"/>
              </a:spcAft>
              <a:buNone/>
            </a:pPr>
            <a:r>
              <a:t/>
            </a:r>
            <a:endParaRPr/>
          </a:p>
        </p:txBody>
      </p:sp>
      <p:sp>
        <p:nvSpPr>
          <p:cNvPr id="87" name="Google Shape;87;ga4d11c75e2_5_8"/>
          <p:cNvSpPr txBox="1"/>
          <p:nvPr>
            <p:ph idx="1" type="body"/>
          </p:nvPr>
        </p:nvSpPr>
        <p:spPr>
          <a:xfrm>
            <a:off x="-418450" y="1362750"/>
            <a:ext cx="6433200" cy="54111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t>function bellmanFord(G, S)</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each vertex V in G</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distance[V] &lt;- infinite</a:t>
            </a:r>
            <a:endParaRPr sz="1700"/>
          </a:p>
          <a:p>
            <a:pPr indent="0" lvl="0" marL="914400" rtl="0" algn="just">
              <a:lnSpc>
                <a:spcPct val="115000"/>
              </a:lnSpc>
              <a:spcBef>
                <a:spcPts val="1200"/>
              </a:spcBef>
              <a:spcAft>
                <a:spcPts val="0"/>
              </a:spcAft>
              <a:buClr>
                <a:schemeClr val="dk1"/>
              </a:buClr>
              <a:buSzPts val="1100"/>
              <a:buFont typeface="Arial"/>
              <a:buNone/>
            </a:pPr>
            <a:r>
              <a:rPr lang="en-US" sz="1700"/>
              <a:t>      previous[V] &lt;- NULL</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distance[S] &lt;- 0</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each vertex V in G				</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each edge (U,V) in G</a:t>
            </a:r>
            <a:endParaRPr sz="1700"/>
          </a:p>
          <a:p>
            <a:pPr indent="0" lvl="0" marL="914400" rtl="0" algn="just">
              <a:lnSpc>
                <a:spcPct val="115000"/>
              </a:lnSpc>
              <a:spcBef>
                <a:spcPts val="1200"/>
              </a:spcBef>
              <a:spcAft>
                <a:spcPts val="0"/>
              </a:spcAft>
              <a:buClr>
                <a:schemeClr val="dk1"/>
              </a:buClr>
              <a:buSzPts val="1100"/>
              <a:buFont typeface="Arial"/>
              <a:buNone/>
            </a:pPr>
            <a:r>
              <a:rPr lang="en-US" sz="1700"/>
              <a:t>      	tempDistance &lt;- distance[U] + edge_weight(U, V)</a:t>
            </a:r>
            <a:endParaRPr sz="1700"/>
          </a:p>
          <a:p>
            <a:pPr indent="0" lvl="0" marL="914400" rtl="0" algn="just">
              <a:lnSpc>
                <a:spcPct val="115000"/>
              </a:lnSpc>
              <a:spcBef>
                <a:spcPts val="1200"/>
              </a:spcBef>
              <a:spcAft>
                <a:spcPts val="0"/>
              </a:spcAft>
              <a:buClr>
                <a:schemeClr val="dk1"/>
              </a:buClr>
              <a:buSzPts val="1100"/>
              <a:buFont typeface="Arial"/>
              <a:buNone/>
            </a:pPr>
            <a:r>
              <a:rPr lang="en-US" sz="1700"/>
              <a:t>      if tempDistance &lt; distance[V]</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distance[V] &lt;- tempDistance</a:t>
            </a:r>
            <a:endParaRPr sz="1700"/>
          </a:p>
          <a:p>
            <a:pPr indent="0" lvl="0" marL="914400" rtl="0" algn="just">
              <a:lnSpc>
                <a:spcPct val="115000"/>
              </a:lnSpc>
              <a:spcBef>
                <a:spcPts val="1200"/>
              </a:spcBef>
              <a:spcAft>
                <a:spcPts val="0"/>
              </a:spcAft>
              <a:buClr>
                <a:schemeClr val="dk1"/>
              </a:buClr>
              <a:buSzPts val="1100"/>
              <a:buFont typeface="Arial"/>
              <a:buNone/>
            </a:pPr>
            <a:r>
              <a:rPr lang="en-US" sz="1700"/>
              <a:t>        	previous[V] &lt;- U</a:t>
            </a:r>
            <a:endParaRPr sz="1700"/>
          </a:p>
          <a:p>
            <a:pPr indent="0" lvl="0" marL="914400" rtl="0" algn="just">
              <a:lnSpc>
                <a:spcPct val="115000"/>
              </a:lnSpc>
              <a:spcBef>
                <a:spcPts val="1200"/>
              </a:spcBef>
              <a:spcAft>
                <a:spcPts val="1200"/>
              </a:spcAft>
              <a:buClr>
                <a:schemeClr val="dk1"/>
              </a:buClr>
              <a:buSzPts val="1100"/>
              <a:buFont typeface="Arial"/>
              <a:buNone/>
            </a:pPr>
            <a:r>
              <a:t/>
            </a:r>
            <a:endParaRPr sz="1700"/>
          </a:p>
        </p:txBody>
      </p:sp>
      <p:sp>
        <p:nvSpPr>
          <p:cNvPr id="88" name="Google Shape;88;ga4d11c75e2_5_8"/>
          <p:cNvSpPr txBox="1"/>
          <p:nvPr/>
        </p:nvSpPr>
        <p:spPr>
          <a:xfrm>
            <a:off x="6334925" y="1816575"/>
            <a:ext cx="5743500" cy="2230800"/>
          </a:xfrm>
          <a:prstGeom prst="rect">
            <a:avLst/>
          </a:prstGeom>
          <a:noFill/>
          <a:ln>
            <a:noFill/>
          </a:ln>
        </p:spPr>
        <p:txBody>
          <a:bodyPr anchorCtr="0" anchor="t" bIns="91425" lIns="91425" spcFirstLastPara="1" rIns="91425" wrap="square" tIns="91425">
            <a:noAutofit/>
          </a:bodyPr>
          <a:lstStyle/>
          <a:p>
            <a:pPr indent="457200" lvl="0" marL="457200" rtl="0" algn="just">
              <a:lnSpc>
                <a:spcPct val="115000"/>
              </a:lnSpc>
              <a:spcBef>
                <a:spcPts val="1200"/>
              </a:spcBef>
              <a:spcAft>
                <a:spcPts val="0"/>
              </a:spcAft>
              <a:buNone/>
            </a:pPr>
            <a:r>
              <a:rPr lang="en-US" sz="1700">
                <a:solidFill>
                  <a:schemeClr val="dk1"/>
                </a:solidFill>
                <a:latin typeface="Calibri"/>
                <a:ea typeface="Calibri"/>
                <a:cs typeface="Calibri"/>
                <a:sym typeface="Calibri"/>
              </a:rPr>
              <a:t>for each edge (U,V) in G</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If distance[U] + edge_weight(U, V) &lt; distance[V]</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Error: Negative Cycle Exists</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return distance[], previous[]</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1200"/>
              </a:spcAft>
              <a:buNone/>
            </a:pPr>
            <a:r>
              <a:t/>
            </a:r>
            <a:endParaRPr sz="1700">
              <a:solidFill>
                <a:schemeClr val="dk1"/>
              </a:solidFill>
              <a:latin typeface="Calibri"/>
              <a:ea typeface="Calibri"/>
              <a:cs typeface="Calibri"/>
              <a:sym typeface="Calibri"/>
            </a:endParaRPr>
          </a:p>
        </p:txBody>
      </p:sp>
      <p:cxnSp>
        <p:nvCxnSpPr>
          <p:cNvPr id="89" name="Google Shape;89;ga4d11c75e2_5_8"/>
          <p:cNvCxnSpPr/>
          <p:nvPr/>
        </p:nvCxnSpPr>
        <p:spPr>
          <a:xfrm>
            <a:off x="6234300" y="1362750"/>
            <a:ext cx="28200" cy="507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a4d11c75e2_4_0"/>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n-US" sz="3900">
                <a:latin typeface="Times New Roman"/>
                <a:ea typeface="Times New Roman"/>
                <a:cs typeface="Times New Roman"/>
                <a:sym typeface="Times New Roman"/>
              </a:rPr>
              <a:t>Pseudocode</a:t>
            </a:r>
            <a:endParaRPr b="1" sz="3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t>Dijkstra’s Algorithm:-</a:t>
            </a:r>
            <a:endParaRPr b="1" sz="1900" u="sng"/>
          </a:p>
          <a:p>
            <a:pPr indent="0" lvl="0" marL="0" rtl="0" algn="ctr">
              <a:spcBef>
                <a:spcPts val="1200"/>
              </a:spcBef>
              <a:spcAft>
                <a:spcPts val="0"/>
              </a:spcAft>
              <a:buNone/>
            </a:pPr>
            <a:r>
              <a:t/>
            </a:r>
            <a:endParaRPr/>
          </a:p>
        </p:txBody>
      </p:sp>
      <p:sp>
        <p:nvSpPr>
          <p:cNvPr id="96" name="Google Shape;96;ga4d11c75e2_4_0"/>
          <p:cNvSpPr txBox="1"/>
          <p:nvPr>
            <p:ph idx="1" type="body"/>
          </p:nvPr>
        </p:nvSpPr>
        <p:spPr>
          <a:xfrm>
            <a:off x="-418450" y="1362750"/>
            <a:ext cx="6433200" cy="54111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t>function dijkstra(G, S)</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each vertex V in G</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distance[V] &lt;- infinite</a:t>
            </a:r>
            <a:endParaRPr sz="1700"/>
          </a:p>
          <a:p>
            <a:pPr indent="0" lvl="0" marL="914400" rtl="0" algn="just">
              <a:lnSpc>
                <a:spcPct val="115000"/>
              </a:lnSpc>
              <a:spcBef>
                <a:spcPts val="1200"/>
              </a:spcBef>
              <a:spcAft>
                <a:spcPts val="0"/>
              </a:spcAft>
              <a:buClr>
                <a:schemeClr val="dk1"/>
              </a:buClr>
              <a:buSzPts val="1100"/>
              <a:buFont typeface="Arial"/>
              <a:buNone/>
            </a:pPr>
            <a:r>
              <a:rPr lang="en-US" sz="1700"/>
              <a:t>        previous[V] &lt;- NULL</a:t>
            </a:r>
            <a:endParaRPr sz="1700"/>
          </a:p>
          <a:p>
            <a:pPr indent="0" lvl="0" marL="914400" rtl="0" algn="just">
              <a:lnSpc>
                <a:spcPct val="115000"/>
              </a:lnSpc>
              <a:spcBef>
                <a:spcPts val="1200"/>
              </a:spcBef>
              <a:spcAft>
                <a:spcPts val="0"/>
              </a:spcAft>
              <a:buClr>
                <a:schemeClr val="dk1"/>
              </a:buClr>
              <a:buSzPts val="1100"/>
              <a:buFont typeface="Arial"/>
              <a:buNone/>
            </a:pPr>
            <a:r>
              <a:rPr lang="en-US" sz="1700"/>
              <a:t>        If V != S, add V to Priority Queue Q</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distance[S] &lt;- 0</a:t>
            </a:r>
            <a:endParaRPr sz="1700"/>
          </a:p>
          <a:p>
            <a:pPr indent="0" lvl="0" marL="914400" rtl="0" algn="just">
              <a:lnSpc>
                <a:spcPct val="115000"/>
              </a:lnSpc>
              <a:spcBef>
                <a:spcPts val="1200"/>
              </a:spcBef>
              <a:spcAft>
                <a:spcPts val="0"/>
              </a:spcAft>
              <a:buClr>
                <a:schemeClr val="dk1"/>
              </a:buClr>
              <a:buSzPts val="1100"/>
              <a:buFont typeface="Arial"/>
              <a:buNone/>
            </a:pPr>
            <a:r>
              <a:rPr lang="en-US" sz="1700"/>
              <a:t>while Q IS NOT EMPTY</a:t>
            </a:r>
            <a:endParaRPr sz="1700"/>
          </a:p>
          <a:p>
            <a:pPr indent="0" lvl="0" marL="914400" rtl="0" algn="just">
              <a:lnSpc>
                <a:spcPct val="115000"/>
              </a:lnSpc>
              <a:spcBef>
                <a:spcPts val="1200"/>
              </a:spcBef>
              <a:spcAft>
                <a:spcPts val="0"/>
              </a:spcAft>
              <a:buClr>
                <a:schemeClr val="dk1"/>
              </a:buClr>
              <a:buSzPts val="1100"/>
              <a:buFont typeface="Arial"/>
              <a:buNone/>
            </a:pPr>
            <a:r>
              <a:rPr lang="en-US" sz="1700"/>
              <a:t>       	U &lt;- Extract MIN from Q</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each unvisited neighbour V of U</a:t>
            </a:r>
            <a:endParaRPr sz="1700"/>
          </a:p>
          <a:p>
            <a:pPr indent="0" lvl="0" marL="914400" rtl="0" algn="just">
              <a:lnSpc>
                <a:spcPct val="115000"/>
              </a:lnSpc>
              <a:spcBef>
                <a:spcPts val="1200"/>
              </a:spcBef>
              <a:spcAft>
                <a:spcPts val="0"/>
              </a:spcAft>
              <a:buClr>
                <a:schemeClr val="dk1"/>
              </a:buClr>
              <a:buSzPts val="1100"/>
              <a:buFont typeface="Arial"/>
              <a:buNone/>
            </a:pPr>
            <a:r>
              <a:rPr lang="en-US" sz="1700"/>
              <a:t>            	tempDistance &lt;- distance[U] + edge_weight(U, V)</a:t>
            </a:r>
            <a:endParaRPr sz="1700"/>
          </a:p>
          <a:p>
            <a:pPr indent="0" lvl="0" marL="914400" rtl="0" algn="just">
              <a:lnSpc>
                <a:spcPct val="115000"/>
              </a:lnSpc>
              <a:spcBef>
                <a:spcPts val="1200"/>
              </a:spcBef>
              <a:spcAft>
                <a:spcPts val="0"/>
              </a:spcAft>
              <a:buClr>
                <a:schemeClr val="dk1"/>
              </a:buClr>
              <a:buSzPts val="1100"/>
              <a:buFont typeface="Arial"/>
              <a:buNone/>
            </a:pPr>
            <a:r>
              <a:t/>
            </a:r>
            <a:endParaRPr sz="1700"/>
          </a:p>
          <a:p>
            <a:pPr indent="0" lvl="0" marL="914400" rtl="0" algn="just">
              <a:lnSpc>
                <a:spcPct val="115000"/>
              </a:lnSpc>
              <a:spcBef>
                <a:spcPts val="1200"/>
              </a:spcBef>
              <a:spcAft>
                <a:spcPts val="0"/>
              </a:spcAft>
              <a:buClr>
                <a:schemeClr val="dk1"/>
              </a:buClr>
              <a:buSzPts val="1100"/>
              <a:buFont typeface="Arial"/>
              <a:buNone/>
            </a:pPr>
            <a:r>
              <a:rPr lang="en-US" sz="1700"/>
              <a:t>   </a:t>
            </a:r>
            <a:endParaRPr sz="1700"/>
          </a:p>
          <a:p>
            <a:pPr indent="0" lvl="0" marL="914400" rtl="0" algn="just">
              <a:lnSpc>
                <a:spcPct val="115000"/>
              </a:lnSpc>
              <a:spcBef>
                <a:spcPts val="1200"/>
              </a:spcBef>
              <a:spcAft>
                <a:spcPts val="1200"/>
              </a:spcAft>
              <a:buClr>
                <a:schemeClr val="dk1"/>
              </a:buClr>
              <a:buSzPts val="1100"/>
              <a:buFont typeface="Arial"/>
              <a:buNone/>
            </a:pPr>
            <a:r>
              <a:rPr lang="en-US" sz="1700"/>
              <a:t>        </a:t>
            </a:r>
            <a:endParaRPr sz="3700"/>
          </a:p>
        </p:txBody>
      </p:sp>
      <p:sp>
        <p:nvSpPr>
          <p:cNvPr id="97" name="Google Shape;97;ga4d11c75e2_4_0"/>
          <p:cNvSpPr txBox="1"/>
          <p:nvPr/>
        </p:nvSpPr>
        <p:spPr>
          <a:xfrm>
            <a:off x="6482050" y="1858725"/>
            <a:ext cx="5357400" cy="2230800"/>
          </a:xfrm>
          <a:prstGeom prst="rect">
            <a:avLst/>
          </a:prstGeom>
          <a:noFill/>
          <a:ln>
            <a:noFill/>
          </a:ln>
        </p:spPr>
        <p:txBody>
          <a:bodyPr anchorCtr="0" anchor="t" bIns="91425" lIns="91425" spcFirstLastPara="1" rIns="91425" wrap="square" tIns="91425">
            <a:noAutofit/>
          </a:bodyPr>
          <a:lstStyle/>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if tempDistance &lt; distance[V]</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distance[V] &lt;- tempDistance</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0"/>
              </a:spcAft>
              <a:buNone/>
            </a:pPr>
            <a:r>
              <a:rPr lang="en-US" sz="1700">
                <a:solidFill>
                  <a:schemeClr val="dk1"/>
                </a:solidFill>
                <a:latin typeface="Calibri"/>
                <a:ea typeface="Calibri"/>
                <a:cs typeface="Calibri"/>
                <a:sym typeface="Calibri"/>
              </a:rPr>
              <a:t>                	previous[V] &lt;- U</a:t>
            </a:r>
            <a:endParaRPr sz="1700">
              <a:solidFill>
                <a:schemeClr val="dk1"/>
              </a:solidFill>
              <a:latin typeface="Calibri"/>
              <a:ea typeface="Calibri"/>
              <a:cs typeface="Calibri"/>
              <a:sym typeface="Calibri"/>
            </a:endParaRPr>
          </a:p>
          <a:p>
            <a:pPr indent="0" lvl="0" marL="914400" rtl="0" algn="just">
              <a:lnSpc>
                <a:spcPct val="115000"/>
              </a:lnSpc>
              <a:spcBef>
                <a:spcPts val="1200"/>
              </a:spcBef>
              <a:spcAft>
                <a:spcPts val="1200"/>
              </a:spcAft>
              <a:buNone/>
            </a:pPr>
            <a:r>
              <a:rPr lang="en-US" sz="1700">
                <a:solidFill>
                  <a:schemeClr val="dk1"/>
                </a:solidFill>
                <a:latin typeface="Calibri"/>
                <a:ea typeface="Calibri"/>
                <a:cs typeface="Calibri"/>
                <a:sym typeface="Calibri"/>
              </a:rPr>
              <a:t>    return distance[], previous[]</a:t>
            </a:r>
            <a:endParaRPr sz="1700">
              <a:solidFill>
                <a:schemeClr val="dk1"/>
              </a:solidFill>
              <a:latin typeface="Calibri"/>
              <a:ea typeface="Calibri"/>
              <a:cs typeface="Calibri"/>
              <a:sym typeface="Calibri"/>
            </a:endParaRPr>
          </a:p>
        </p:txBody>
      </p:sp>
      <p:cxnSp>
        <p:nvCxnSpPr>
          <p:cNvPr id="98" name="Google Shape;98;ga4d11c75e2_4_0"/>
          <p:cNvCxnSpPr/>
          <p:nvPr/>
        </p:nvCxnSpPr>
        <p:spPr>
          <a:xfrm>
            <a:off x="6234300" y="1362750"/>
            <a:ext cx="28200" cy="507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a4d11c75e2_0_0"/>
          <p:cNvSpPr txBox="1"/>
          <p:nvPr>
            <p:ph idx="1" type="body"/>
          </p:nvPr>
        </p:nvSpPr>
        <p:spPr>
          <a:xfrm>
            <a:off x="677675" y="1401275"/>
            <a:ext cx="6377100" cy="50352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t>n = no of vertices</a:t>
            </a:r>
            <a:endParaRPr sz="1700"/>
          </a:p>
          <a:p>
            <a:pPr indent="0" lvl="0" marL="914400" rtl="0" algn="just">
              <a:lnSpc>
                <a:spcPct val="115000"/>
              </a:lnSpc>
              <a:spcBef>
                <a:spcPts val="1200"/>
              </a:spcBef>
              <a:spcAft>
                <a:spcPts val="0"/>
              </a:spcAft>
              <a:buClr>
                <a:schemeClr val="dk1"/>
              </a:buClr>
              <a:buSzPts val="1100"/>
              <a:buFont typeface="Arial"/>
              <a:buNone/>
            </a:pPr>
            <a:r>
              <a:rPr lang="en-US" sz="1700"/>
              <a:t>A = matrix of dimension n*n</a:t>
            </a:r>
            <a:endParaRPr sz="1700"/>
          </a:p>
          <a:p>
            <a:pPr indent="0" lvl="0" marL="914400" rtl="0" algn="just">
              <a:lnSpc>
                <a:spcPct val="115000"/>
              </a:lnSpc>
              <a:spcBef>
                <a:spcPts val="1200"/>
              </a:spcBef>
              <a:spcAft>
                <a:spcPts val="0"/>
              </a:spcAft>
              <a:buClr>
                <a:schemeClr val="dk1"/>
              </a:buClr>
              <a:buSzPts val="1100"/>
              <a:buFont typeface="Arial"/>
              <a:buNone/>
            </a:pPr>
            <a:r>
              <a:rPr lang="en-US" sz="1700"/>
              <a:t>for i = 1 to n</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j = 1 to n</a:t>
            </a:r>
            <a:endParaRPr sz="1700"/>
          </a:p>
          <a:p>
            <a:pPr indent="0" lvl="0" marL="914400" rtl="0" algn="just">
              <a:lnSpc>
                <a:spcPct val="115000"/>
              </a:lnSpc>
              <a:spcBef>
                <a:spcPts val="1200"/>
              </a:spcBef>
              <a:spcAft>
                <a:spcPts val="0"/>
              </a:spcAft>
              <a:buClr>
                <a:schemeClr val="dk1"/>
              </a:buClr>
              <a:buSzPts val="1100"/>
              <a:buFont typeface="Arial"/>
              <a:buNone/>
            </a:pPr>
            <a:r>
              <a:rPr lang="en-US" sz="1700"/>
              <a:t>      if there is an edge from i to j</a:t>
            </a:r>
            <a:endParaRPr sz="1700"/>
          </a:p>
          <a:p>
            <a:pPr indent="0" lvl="0" marL="914400" rtl="0" algn="just">
              <a:lnSpc>
                <a:spcPct val="115000"/>
              </a:lnSpc>
              <a:spcBef>
                <a:spcPts val="1200"/>
              </a:spcBef>
              <a:spcAft>
                <a:spcPts val="0"/>
              </a:spcAft>
              <a:buClr>
                <a:schemeClr val="dk1"/>
              </a:buClr>
              <a:buSzPts val="1100"/>
              <a:buFont typeface="Arial"/>
              <a:buNone/>
            </a:pPr>
            <a:r>
              <a:rPr lang="en-US" sz="1700"/>
              <a:t>         dist[i][j] = the length of the edge from i to j</a:t>
            </a:r>
            <a:endParaRPr sz="1700"/>
          </a:p>
          <a:p>
            <a:pPr indent="0" lvl="0" marL="914400" rtl="0" algn="just">
              <a:lnSpc>
                <a:spcPct val="115000"/>
              </a:lnSpc>
              <a:spcBef>
                <a:spcPts val="1200"/>
              </a:spcBef>
              <a:spcAft>
                <a:spcPts val="0"/>
              </a:spcAft>
              <a:buClr>
                <a:schemeClr val="dk1"/>
              </a:buClr>
              <a:buSzPts val="1100"/>
              <a:buFont typeface="Arial"/>
              <a:buNone/>
            </a:pPr>
            <a:r>
              <a:rPr lang="en-US" sz="1700"/>
              <a:t>for k = 1 to n</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i = 1 to n</a:t>
            </a:r>
            <a:endParaRPr sz="1700"/>
          </a:p>
          <a:p>
            <a:pPr indent="0" lvl="0" marL="914400" rtl="0" algn="just">
              <a:lnSpc>
                <a:spcPct val="115000"/>
              </a:lnSpc>
              <a:spcBef>
                <a:spcPts val="1200"/>
              </a:spcBef>
              <a:spcAft>
                <a:spcPts val="0"/>
              </a:spcAft>
              <a:buClr>
                <a:schemeClr val="dk1"/>
              </a:buClr>
              <a:buSzPts val="1100"/>
              <a:buFont typeface="Arial"/>
              <a:buNone/>
            </a:pPr>
            <a:r>
              <a:rPr lang="en-US" sz="1700"/>
              <a:t>        for j = 1 to n</a:t>
            </a:r>
            <a:endParaRPr sz="1700"/>
          </a:p>
          <a:p>
            <a:pPr indent="0" lvl="0" marL="914400" rtl="0" algn="just">
              <a:lnSpc>
                <a:spcPct val="115000"/>
              </a:lnSpc>
              <a:spcBef>
                <a:spcPts val="1200"/>
              </a:spcBef>
              <a:spcAft>
                <a:spcPts val="0"/>
              </a:spcAft>
              <a:buClr>
                <a:schemeClr val="dk1"/>
              </a:buClr>
              <a:buSzPts val="1100"/>
              <a:buFont typeface="Arial"/>
              <a:buNone/>
            </a:pPr>
            <a:r>
              <a:rPr lang="en-US" sz="1700"/>
              <a:t>            A</a:t>
            </a:r>
            <a:r>
              <a:rPr baseline="30000" lang="en-US" sz="1700"/>
              <a:t>k</a:t>
            </a:r>
            <a:r>
              <a:rPr lang="en-US" sz="1700"/>
              <a:t>[i, j] = min (A</a:t>
            </a:r>
            <a:r>
              <a:rPr baseline="30000" lang="en-US" sz="1700"/>
              <a:t>k-1</a:t>
            </a:r>
            <a:r>
              <a:rPr lang="en-US" sz="1700"/>
              <a:t>[i, j], A</a:t>
            </a:r>
            <a:r>
              <a:rPr baseline="30000" lang="en-US" sz="1700"/>
              <a:t>k-1</a:t>
            </a:r>
            <a:r>
              <a:rPr lang="en-US" sz="1700"/>
              <a:t>[i, k] + A</a:t>
            </a:r>
            <a:r>
              <a:rPr baseline="30000" lang="en-US" sz="1700"/>
              <a:t>k-1</a:t>
            </a:r>
            <a:r>
              <a:rPr lang="en-US" sz="1700"/>
              <a:t>[k, j])</a:t>
            </a:r>
            <a:endParaRPr sz="1700"/>
          </a:p>
          <a:p>
            <a:pPr indent="0" lvl="0" marL="914400" rtl="0" algn="just">
              <a:lnSpc>
                <a:spcPct val="115000"/>
              </a:lnSpc>
              <a:spcBef>
                <a:spcPts val="1200"/>
              </a:spcBef>
              <a:spcAft>
                <a:spcPts val="0"/>
              </a:spcAft>
              <a:buClr>
                <a:schemeClr val="dk1"/>
              </a:buClr>
              <a:buSzPts val="1100"/>
              <a:buFont typeface="Arial"/>
              <a:buNone/>
            </a:pPr>
            <a:r>
              <a:rPr lang="en-US" sz="1700"/>
              <a:t>return A</a:t>
            </a:r>
            <a:endParaRPr sz="1700"/>
          </a:p>
          <a:p>
            <a:pPr indent="0" lvl="0" marL="0" rtl="0" algn="l">
              <a:spcBef>
                <a:spcPts val="1200"/>
              </a:spcBef>
              <a:spcAft>
                <a:spcPts val="0"/>
              </a:spcAft>
              <a:buNone/>
            </a:pPr>
            <a:r>
              <a:t/>
            </a:r>
            <a:endParaRPr sz="1700"/>
          </a:p>
        </p:txBody>
      </p:sp>
      <p:sp>
        <p:nvSpPr>
          <p:cNvPr id="105" name="Google Shape;105;ga4d11c75e2_0_0"/>
          <p:cNvSpPr txBox="1"/>
          <p:nvPr/>
        </p:nvSpPr>
        <p:spPr>
          <a:xfrm>
            <a:off x="0" y="0"/>
            <a:ext cx="11734800" cy="175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3900">
                <a:solidFill>
                  <a:schemeClr val="dk1"/>
                </a:solidFill>
                <a:latin typeface="Times New Roman"/>
                <a:ea typeface="Times New Roman"/>
                <a:cs typeface="Times New Roman"/>
                <a:sym typeface="Times New Roman"/>
              </a:rPr>
              <a:t>Pseudocode</a:t>
            </a:r>
            <a:endParaRPr b="1" sz="39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solidFill>
                  <a:schemeClr val="dk1"/>
                </a:solidFill>
                <a:latin typeface="Times New Roman"/>
                <a:ea typeface="Times New Roman"/>
                <a:cs typeface="Times New Roman"/>
                <a:sym typeface="Times New Roman"/>
              </a:rPr>
              <a:t>Floyd-Warshall Algorithm:-</a:t>
            </a:r>
            <a:endParaRPr b="1" sz="1900" u="sng">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t/>
            </a:r>
            <a:endParaRPr b="1" sz="1700" u="sng">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a4d11c75e2_4_32"/>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None/>
            </a:pPr>
            <a:r>
              <a:rPr b="1" lang="en-US" sz="3900">
                <a:latin typeface="Times New Roman"/>
                <a:ea typeface="Times New Roman"/>
                <a:cs typeface="Times New Roman"/>
                <a:sym typeface="Times New Roman"/>
              </a:rPr>
              <a:t>Participation and role of each student in work done:-</a:t>
            </a:r>
            <a:endParaRPr b="1" sz="3900"/>
          </a:p>
        </p:txBody>
      </p:sp>
      <p:sp>
        <p:nvSpPr>
          <p:cNvPr id="112" name="Google Shape;112;ga4d11c75e2_4_32"/>
          <p:cNvSpPr txBox="1"/>
          <p:nvPr>
            <p:ph idx="1" type="body"/>
          </p:nvPr>
        </p:nvSpPr>
        <p:spPr>
          <a:xfrm>
            <a:off x="762000" y="1752601"/>
            <a:ext cx="10972800" cy="45261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Siddhi Gupta:</a:t>
            </a:r>
            <a:r>
              <a:rPr lang="en-US" sz="2400">
                <a:latin typeface="Times New Roman"/>
                <a:ea typeface="Times New Roman"/>
                <a:cs typeface="Times New Roman"/>
                <a:sym typeface="Times New Roman"/>
              </a:rPr>
              <a:t> Code implementation, Research about the Topic, Design Analysis.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Yogesh: </a:t>
            </a:r>
            <a:r>
              <a:rPr lang="en-US" sz="2400">
                <a:latin typeface="Times New Roman"/>
                <a:ea typeface="Times New Roman"/>
                <a:cs typeface="Times New Roman"/>
                <a:sym typeface="Times New Roman"/>
              </a:rPr>
              <a:t>Code implementation, Research about the Topic, Testing code and Error Resolving.</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Tushar Goyal:</a:t>
            </a:r>
            <a:r>
              <a:rPr lang="en-US" sz="2400">
                <a:latin typeface="Times New Roman"/>
                <a:ea typeface="Times New Roman"/>
                <a:cs typeface="Times New Roman"/>
                <a:sym typeface="Times New Roman"/>
              </a:rPr>
              <a:t> Code implementation, Testing code and Error Resolving, Research about Topics, Installation of Necessary Header files.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Bhavuk Baluja:</a:t>
            </a:r>
            <a:r>
              <a:rPr lang="en-US" sz="2400">
                <a:latin typeface="Times New Roman"/>
                <a:ea typeface="Times New Roman"/>
                <a:cs typeface="Times New Roman"/>
                <a:sym typeface="Times New Roman"/>
              </a:rPr>
              <a:t> Research about the Topic, Code implementation, Integrating the Modules, Testing the integration of modules.</a:t>
            </a:r>
            <a:endParaRPr sz="2400">
              <a:latin typeface="Times New Roman"/>
              <a:ea typeface="Times New Roman"/>
              <a:cs typeface="Times New Roman"/>
              <a:sym typeface="Times New Roman"/>
            </a:endParaRPr>
          </a:p>
          <a:p>
            <a:pPr indent="0" lvl="0" marL="45720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cp:coreProperties>
</file>