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19" r:id="rId1"/>
  </p:sldMasterIdLst>
  <p:notesMasterIdLst>
    <p:notesMasterId r:id="rId24"/>
  </p:notesMasterIdLst>
  <p:sldIdLst>
    <p:sldId id="256" r:id="rId2"/>
    <p:sldId id="257" r:id="rId3"/>
    <p:sldId id="259" r:id="rId4"/>
    <p:sldId id="277" r:id="rId5"/>
    <p:sldId id="260" r:id="rId6"/>
    <p:sldId id="261" r:id="rId7"/>
    <p:sldId id="262" r:id="rId8"/>
    <p:sldId id="263" r:id="rId9"/>
    <p:sldId id="264" r:id="rId10"/>
    <p:sldId id="265" r:id="rId11"/>
    <p:sldId id="272" r:id="rId12"/>
    <p:sldId id="273" r:id="rId13"/>
    <p:sldId id="278" r:id="rId14"/>
    <p:sldId id="279" r:id="rId15"/>
    <p:sldId id="280" r:id="rId16"/>
    <p:sldId id="281" r:id="rId17"/>
    <p:sldId id="282" r:id="rId18"/>
    <p:sldId id="284" r:id="rId19"/>
    <p:sldId id="28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i852WacLp3aIRRGBHPxwWMt3U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65"/>
    <p:restoredTop sz="94698"/>
  </p:normalViewPr>
  <p:slideViewPr>
    <p:cSldViewPr snapToGrid="0">
      <p:cViewPr varScale="1">
        <p:scale>
          <a:sx n="95" d="100"/>
          <a:sy n="95" d="100"/>
        </p:scale>
        <p:origin x="21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87982574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c87982574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c8798257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2c8798257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87982574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2c87982574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2178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a:extLst>
            <a:ext uri="{FF2B5EF4-FFF2-40B4-BE49-F238E27FC236}">
              <a16:creationId xmlns:a16="http://schemas.microsoft.com/office/drawing/2014/main" id="{F913008A-802B-3680-295F-C709A3CE8604}"/>
            </a:ext>
          </a:extLst>
        </p:cNvPr>
        <p:cNvGrpSpPr/>
        <p:nvPr/>
      </p:nvGrpSpPr>
      <p:grpSpPr>
        <a:xfrm>
          <a:off x="0" y="0"/>
          <a:ext cx="0" cy="0"/>
          <a:chOff x="0" y="0"/>
          <a:chExt cx="0" cy="0"/>
        </a:xfrm>
      </p:grpSpPr>
      <p:sp>
        <p:nvSpPr>
          <p:cNvPr id="138" name="Google Shape;138;p4:notes">
            <a:extLst>
              <a:ext uri="{FF2B5EF4-FFF2-40B4-BE49-F238E27FC236}">
                <a16:creationId xmlns:a16="http://schemas.microsoft.com/office/drawing/2014/main" id="{1B0B1BE9-27DF-A8E3-3792-05C90480AC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a:extLst>
              <a:ext uri="{FF2B5EF4-FFF2-40B4-BE49-F238E27FC236}">
                <a16:creationId xmlns:a16="http://schemas.microsoft.com/office/drawing/2014/main" id="{9FE03B9D-1846-D3CE-0D29-63F7E8ACD2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024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346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33969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51001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377200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pPr marL="0" lvl="0" indent="0" algn="l" rtl="0">
              <a:spcBef>
                <a:spcPts val="0"/>
              </a:spcBef>
              <a:spcAft>
                <a:spcPts val="0"/>
              </a:spcAft>
              <a:buNone/>
            </a:pPr>
            <a:fld id="{00000000-1234-1234-1234-12341234123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0710797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09123236"/>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65785632"/>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677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632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53731483"/>
      </p:ext>
    </p:extLst>
  </p:cSld>
  <p:clrMapOvr>
    <a:masterClrMapping/>
  </p:clrMapOvr>
  <p:hf sldNum="0" hdr="0" ftr="0" dt="0"/>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00272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6406950"/>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4"/>
        <p:cNvGrpSpPr/>
        <p:nvPr/>
      </p:nvGrpSpPr>
      <p:grpSpPr>
        <a:xfrm>
          <a:off x="0" y="0"/>
          <a:ext cx="0" cy="0"/>
          <a:chOff x="0" y="0"/>
          <a:chExt cx="0" cy="0"/>
        </a:xfrm>
      </p:grpSpPr>
      <p:sp>
        <p:nvSpPr>
          <p:cNvPr id="106" name="Google Shape;106;p1"/>
          <p:cNvSpPr txBox="1">
            <a:spLocks noGrp="1"/>
          </p:cNvSpPr>
          <p:nvPr>
            <p:ph type="ctrTitle"/>
          </p:nvPr>
        </p:nvSpPr>
        <p:spPr>
          <a:xfrm>
            <a:off x="1019309" y="1944398"/>
            <a:ext cx="5274860" cy="2706454"/>
          </a:xfrm>
          <a:prstGeom prst="rect">
            <a:avLst/>
          </a:prstGeom>
          <a:noFill/>
          <a:ln>
            <a:noFill/>
          </a:ln>
        </p:spPr>
        <p:txBody>
          <a:bodyPr spcFirstLastPara="1" wrap="square" lIns="109725" tIns="109725" rIns="109725" bIns="91425" anchor="b" anchorCtr="0">
            <a:noAutofit/>
          </a:bodyPr>
          <a:lstStyle/>
          <a:p>
            <a:pPr lvl="0">
              <a:buSzPct val="100000"/>
            </a:pPr>
            <a:r>
              <a:rPr lang="en-US" sz="4400" dirty="0">
                <a:solidFill>
                  <a:schemeClr val="tx1"/>
                </a:solidFill>
                <a:latin typeface="Angsana New" panose="02020603050405020304" pitchFamily="18" charset="-34"/>
                <a:cs typeface="Angsana New" panose="02020603050405020304" pitchFamily="18" charset="-34"/>
              </a:rPr>
              <a:t>EXPLORATORY DATA ANALYSIS ON WINE QUALITY</a:t>
            </a:r>
            <a:endParaRPr sz="4400" dirty="0">
              <a:solidFill>
                <a:schemeClr val="tx1"/>
              </a:solidFill>
            </a:endParaRPr>
          </a:p>
        </p:txBody>
      </p:sp>
      <p:sp>
        <p:nvSpPr>
          <p:cNvPr id="107" name="Google Shape;107;p1"/>
          <p:cNvSpPr/>
          <p:nvPr/>
        </p:nvSpPr>
        <p:spPr>
          <a:xfrm flipH="1">
            <a:off x="6986049" y="0"/>
            <a:ext cx="5205951" cy="6858000"/>
          </a:xfrm>
          <a:custGeom>
            <a:avLst/>
            <a:gdLst/>
            <a:ahLst/>
            <a:cxnLst/>
            <a:rect l="l" t="t" r="r" b="b"/>
            <a:pathLst>
              <a:path w="5205951" h="6858000" extrusionOk="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08" name="Google Shape;108;p1"/>
          <p:cNvSpPr/>
          <p:nvPr/>
        </p:nvSpPr>
        <p:spPr>
          <a:xfrm flipH="1">
            <a:off x="6553480"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09" name="Google Shape;109;p1"/>
          <p:cNvSpPr/>
          <p:nvPr/>
        </p:nvSpPr>
        <p:spPr>
          <a:xfrm flipH="1">
            <a:off x="6758825"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pic>
        <p:nvPicPr>
          <p:cNvPr id="110" name="Google Shape;110;p1" descr="Wine glasses on a table"/>
          <p:cNvPicPr preferRelativeResize="0"/>
          <p:nvPr/>
        </p:nvPicPr>
        <p:blipFill rotWithShape="1">
          <a:blip r:embed="rId3">
            <a:alphaModFix/>
          </a:blip>
          <a:srcRect l="29109" r="22184" b="-1"/>
          <a:stretch/>
        </p:blipFill>
        <p:spPr>
          <a:xfrm>
            <a:off x="7187979" y="10"/>
            <a:ext cx="5004021" cy="6857990"/>
          </a:xfrm>
          <a:custGeom>
            <a:avLst/>
            <a:gdLst/>
            <a:ahLst/>
            <a:cxnLst/>
            <a:rect l="l" t="t" r="r" b="b"/>
            <a:pathLst>
              <a:path w="4901771" h="6858000" extrusionOk="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sp>
        <p:nvSpPr>
          <p:cNvPr id="111" name="Google Shape;111;p1"/>
          <p:cNvSpPr txBox="1"/>
          <p:nvPr/>
        </p:nvSpPr>
        <p:spPr>
          <a:xfrm>
            <a:off x="3443844" y="3087584"/>
            <a:ext cx="3835730" cy="723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dk1"/>
              </a:solidFill>
              <a:latin typeface="Meiryo"/>
              <a:ea typeface="Meiryo"/>
              <a:cs typeface="Meiryo"/>
              <a:sym typeface="Meiryo"/>
            </a:endParaRPr>
          </a:p>
          <a:p>
            <a:pPr marL="0" marR="0" lvl="0" indent="0" algn="l" rtl="0">
              <a:spcBef>
                <a:spcPts val="600"/>
              </a:spcBef>
              <a:spcAft>
                <a:spcPts val="0"/>
              </a:spcAft>
              <a:buNone/>
            </a:pPr>
            <a:endParaRPr sz="1800" b="0" i="0" u="none" strike="noStrike" cap="none">
              <a:solidFill>
                <a:schemeClr val="dk1"/>
              </a:solidFill>
              <a:latin typeface="Meiryo"/>
              <a:ea typeface="Meiryo"/>
              <a:cs typeface="Meiryo"/>
              <a:sym typeface="Meiryo"/>
            </a:endParaRPr>
          </a:p>
        </p:txBody>
      </p:sp>
      <p:sp>
        <p:nvSpPr>
          <p:cNvPr id="4" name="TextBox 3">
            <a:extLst>
              <a:ext uri="{FF2B5EF4-FFF2-40B4-BE49-F238E27FC236}">
                <a16:creationId xmlns:a16="http://schemas.microsoft.com/office/drawing/2014/main" id="{CF11BD44-9E16-F08F-C33D-6B55477BFCE4}"/>
              </a:ext>
            </a:extLst>
          </p:cNvPr>
          <p:cNvSpPr txBox="1"/>
          <p:nvPr/>
        </p:nvSpPr>
        <p:spPr>
          <a:xfrm>
            <a:off x="3036036" y="6143651"/>
            <a:ext cx="1241405" cy="523220"/>
          </a:xfrm>
          <a:prstGeom prst="rect">
            <a:avLst/>
          </a:prstGeom>
          <a:noFill/>
        </p:spPr>
        <p:txBody>
          <a:bodyPr wrap="square">
            <a:spAutoFit/>
          </a:bodyPr>
          <a:lstStyle/>
          <a:p>
            <a:r>
              <a:rPr lang="en-US" sz="2800" dirty="0">
                <a:latin typeface="Angsana New" panose="02020603050405020304" pitchFamily="18" charset="-34"/>
                <a:cs typeface="Angsana New" panose="02020603050405020304" pitchFamily="18" charset="-34"/>
              </a:rPr>
              <a:t>Group - 5</a:t>
            </a:r>
            <a:endParaRPr lang="en-US" sz="4000" dirty="0"/>
          </a:p>
        </p:txBody>
      </p:sp>
    </p:spTree>
  </p:cSld>
  <p:clrMapOvr>
    <a:masterClrMapping/>
  </p:clrMapOvr>
  <mc:AlternateContent xmlns:mc="http://schemas.openxmlformats.org/markup-compatibility/2006" xmlns:p14="http://schemas.microsoft.com/office/powerpoint/2010/main">
    <mc:Choice Requires="p14">
      <p:transition spd="slow" p14:dur="2000" advTm="16383"/>
    </mc:Choice>
    <mc:Fallback xmlns="">
      <p:transition spd="slow" advTm="163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4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pSp>
        <p:nvGrpSpPr>
          <p:cNvPr id="219" name="Google Shape;219;g2c879825743_0_24"/>
          <p:cNvGrpSpPr/>
          <p:nvPr/>
        </p:nvGrpSpPr>
        <p:grpSpPr>
          <a:xfrm>
            <a:off x="-1" y="0"/>
            <a:ext cx="10854239" cy="6858000"/>
            <a:chOff x="-1" y="0"/>
            <a:chExt cx="10934058" cy="6858000"/>
          </a:xfrm>
        </p:grpSpPr>
        <p:sp>
          <p:nvSpPr>
            <p:cNvPr id="220" name="Google Shape;220;g2c879825743_0_24"/>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21" name="Google Shape;221;g2c879825743_0_24"/>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22" name="Google Shape;222;g2c879825743_0_24"/>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23" name="Google Shape;223;g2c879825743_0_24"/>
            <p:cNvSpPr/>
            <p:nvPr/>
          </p:nvSpPr>
          <p:spPr>
            <a:xfrm>
              <a:off x="7953086" y="0"/>
              <a:ext cx="2262979"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24" name="Google Shape;224;g2c879825743_0_24"/>
          <p:cNvSpPr txBox="1">
            <a:spLocks noGrp="1"/>
          </p:cNvSpPr>
          <p:nvPr>
            <p:ph type="title"/>
          </p:nvPr>
        </p:nvSpPr>
        <p:spPr>
          <a:xfrm>
            <a:off x="1659618" y="668338"/>
            <a:ext cx="6857400" cy="976200"/>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a:t>Graphs:</a:t>
            </a:r>
            <a:endParaRPr/>
          </a:p>
        </p:txBody>
      </p:sp>
      <p:pic>
        <p:nvPicPr>
          <p:cNvPr id="225" name="Google Shape;225;g2c879825743_0_24" descr="A diagram of a sugar level&#10;&#10;Description automatically generated with medium confidence"/>
          <p:cNvPicPr preferRelativeResize="0">
            <a:picLocks noGrp="1"/>
          </p:cNvPicPr>
          <p:nvPr>
            <p:ph idx="1"/>
          </p:nvPr>
        </p:nvPicPr>
        <p:blipFill rotWithShape="1">
          <a:blip r:embed="rId3">
            <a:alphaModFix/>
          </a:blip>
          <a:srcRect l="9"/>
          <a:stretch/>
        </p:blipFill>
        <p:spPr>
          <a:xfrm>
            <a:off x="1659618" y="1920321"/>
            <a:ext cx="3726600" cy="3017400"/>
          </a:xfrm>
          <a:prstGeom prst="rect">
            <a:avLst/>
          </a:prstGeom>
          <a:noFill/>
          <a:ln>
            <a:noFill/>
          </a:ln>
        </p:spPr>
      </p:pic>
      <p:pic>
        <p:nvPicPr>
          <p:cNvPr id="226" name="Google Shape;226;g2c879825743_0_24" descr="A blue and white dotted diagram&#10;&#10;Description automatically generated"/>
          <p:cNvPicPr preferRelativeResize="0"/>
          <p:nvPr/>
        </p:nvPicPr>
        <p:blipFill rotWithShape="1">
          <a:blip r:embed="rId4">
            <a:alphaModFix/>
          </a:blip>
          <a:srcRect t="553" b="543"/>
          <a:stretch/>
        </p:blipFill>
        <p:spPr>
          <a:xfrm>
            <a:off x="5857456" y="1920321"/>
            <a:ext cx="3786135" cy="3017357"/>
          </a:xfrm>
          <a:prstGeom prst="rect">
            <a:avLst/>
          </a:prstGeom>
          <a:noFill/>
          <a:ln>
            <a:noFill/>
          </a:ln>
        </p:spPr>
      </p:pic>
      <p:sp>
        <p:nvSpPr>
          <p:cNvPr id="227" name="Google Shape;227;g2c879825743_0_24"/>
          <p:cNvSpPr txBox="1"/>
          <p:nvPr/>
        </p:nvSpPr>
        <p:spPr>
          <a:xfrm>
            <a:off x="1659625" y="5213500"/>
            <a:ext cx="3535200" cy="57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3F3F3F"/>
                </a:solidFill>
                <a:ea typeface="Meiryo"/>
                <a:cs typeface="Meiryo"/>
                <a:sym typeface="Meiryo"/>
              </a:rPr>
              <a:t>Graph displays a scatter plot</a:t>
            </a:r>
            <a:endParaRPr sz="1800" dirty="0">
              <a:solidFill>
                <a:srgbClr val="3F3F3F"/>
              </a:solidFill>
              <a:ea typeface="Meiryo"/>
              <a:cs typeface="Meiryo"/>
              <a:sym typeface="Meiryo"/>
            </a:endParaRPr>
          </a:p>
        </p:txBody>
      </p:sp>
    </p:spTree>
  </p:cSld>
  <p:clrMapOvr>
    <a:masterClrMapping/>
  </p:clrMapOvr>
  <mc:AlternateContent xmlns:mc="http://schemas.openxmlformats.org/markup-compatibility/2006" xmlns:p14="http://schemas.microsoft.com/office/powerpoint/2010/main">
    <mc:Choice Requires="p14">
      <p:transition spd="slow" p14:dur="2000" advTm="107269"/>
    </mc:Choice>
    <mc:Fallback xmlns="">
      <p:transition spd="slow" advTm="10726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pSp>
        <p:nvGrpSpPr>
          <p:cNvPr id="233" name="Google Shape;233;g2c879825743_0_0"/>
          <p:cNvGrpSpPr/>
          <p:nvPr/>
        </p:nvGrpSpPr>
        <p:grpSpPr>
          <a:xfrm>
            <a:off x="-1" y="0"/>
            <a:ext cx="10854239" cy="6858000"/>
            <a:chOff x="-1" y="0"/>
            <a:chExt cx="10934058" cy="6858000"/>
          </a:xfrm>
        </p:grpSpPr>
        <p:sp>
          <p:nvSpPr>
            <p:cNvPr id="234" name="Google Shape;234;g2c879825743_0_0"/>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35" name="Google Shape;235;g2c879825743_0_0"/>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36" name="Google Shape;236;g2c879825743_0_0"/>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37" name="Google Shape;237;g2c879825743_0_0"/>
            <p:cNvSpPr/>
            <p:nvPr/>
          </p:nvSpPr>
          <p:spPr>
            <a:xfrm>
              <a:off x="7953086" y="0"/>
              <a:ext cx="2262979"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38" name="Google Shape;238;g2c879825743_0_0"/>
          <p:cNvSpPr txBox="1">
            <a:spLocks noGrp="1"/>
          </p:cNvSpPr>
          <p:nvPr>
            <p:ph type="title"/>
          </p:nvPr>
        </p:nvSpPr>
        <p:spPr>
          <a:xfrm>
            <a:off x="1659618" y="668338"/>
            <a:ext cx="6857400" cy="976200"/>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a:t>Graphs:</a:t>
            </a:r>
            <a:endParaRPr/>
          </a:p>
        </p:txBody>
      </p:sp>
      <p:pic>
        <p:nvPicPr>
          <p:cNvPr id="239" name="Google Shape;239;g2c879825743_0_0"/>
          <p:cNvPicPr preferRelativeResize="0">
            <a:picLocks noGrp="1"/>
          </p:cNvPicPr>
          <p:nvPr>
            <p:ph idx="1"/>
          </p:nvPr>
        </p:nvPicPr>
        <p:blipFill rotWithShape="1">
          <a:blip r:embed="rId3">
            <a:alphaModFix/>
          </a:blip>
          <a:srcRect t="4742" b="4751"/>
          <a:stretch/>
        </p:blipFill>
        <p:spPr>
          <a:xfrm>
            <a:off x="1659618" y="1920321"/>
            <a:ext cx="3726600" cy="3017400"/>
          </a:xfrm>
          <a:prstGeom prst="rect">
            <a:avLst/>
          </a:prstGeom>
          <a:noFill/>
          <a:ln>
            <a:noFill/>
          </a:ln>
        </p:spPr>
      </p:pic>
      <p:pic>
        <p:nvPicPr>
          <p:cNvPr id="240" name="Google Shape;240;g2c879825743_0_0"/>
          <p:cNvPicPr preferRelativeResize="0"/>
          <p:nvPr/>
        </p:nvPicPr>
        <p:blipFill rotWithShape="1">
          <a:blip r:embed="rId4">
            <a:alphaModFix/>
          </a:blip>
          <a:srcRect t="89" b="89"/>
          <a:stretch/>
        </p:blipFill>
        <p:spPr>
          <a:xfrm>
            <a:off x="5857456" y="1920321"/>
            <a:ext cx="3786136" cy="301735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121535"/>
    </mc:Choice>
    <mc:Fallback xmlns="">
      <p:transition spd="slow" advTm="12153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grpSp>
        <p:nvGrpSpPr>
          <p:cNvPr id="246" name="Google Shape;246;g2c879825743_0_12"/>
          <p:cNvGrpSpPr/>
          <p:nvPr/>
        </p:nvGrpSpPr>
        <p:grpSpPr>
          <a:xfrm>
            <a:off x="-1" y="0"/>
            <a:ext cx="10854239" cy="6858000"/>
            <a:chOff x="-1" y="0"/>
            <a:chExt cx="10934058" cy="6858000"/>
          </a:xfrm>
        </p:grpSpPr>
        <p:sp>
          <p:nvSpPr>
            <p:cNvPr id="247" name="Google Shape;247;g2c879825743_0_12"/>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48" name="Google Shape;248;g2c879825743_0_12"/>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49" name="Google Shape;249;g2c879825743_0_12"/>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50" name="Google Shape;250;g2c879825743_0_12"/>
            <p:cNvSpPr/>
            <p:nvPr/>
          </p:nvSpPr>
          <p:spPr>
            <a:xfrm>
              <a:off x="7953086" y="0"/>
              <a:ext cx="2262979"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51" name="Google Shape;251;g2c879825743_0_12"/>
          <p:cNvSpPr txBox="1">
            <a:spLocks noGrp="1"/>
          </p:cNvSpPr>
          <p:nvPr>
            <p:ph type="title"/>
          </p:nvPr>
        </p:nvSpPr>
        <p:spPr>
          <a:xfrm>
            <a:off x="1659618" y="201713"/>
            <a:ext cx="6857400" cy="976200"/>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a:t>Graph:</a:t>
            </a:r>
            <a:endParaRPr/>
          </a:p>
        </p:txBody>
      </p:sp>
      <p:pic>
        <p:nvPicPr>
          <p:cNvPr id="252" name="Google Shape;252;g2c879825743_0_12"/>
          <p:cNvPicPr preferRelativeResize="0">
            <a:picLocks noGrp="1"/>
          </p:cNvPicPr>
          <p:nvPr>
            <p:ph idx="1"/>
          </p:nvPr>
        </p:nvPicPr>
        <p:blipFill rotWithShape="1">
          <a:blip r:embed="rId3">
            <a:alphaModFix/>
          </a:blip>
          <a:srcRect t="9645" b="9637"/>
          <a:stretch/>
        </p:blipFill>
        <p:spPr>
          <a:xfrm>
            <a:off x="1659625" y="1177925"/>
            <a:ext cx="6463200" cy="5233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70430"/>
    </mc:Choice>
    <mc:Fallback xmlns="">
      <p:transition spd="slow" advTm="704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CF9D-DC35-78BF-6868-854F2C14D599}"/>
              </a:ext>
            </a:extLst>
          </p:cNvPr>
          <p:cNvSpPr>
            <a:spLocks noGrp="1"/>
          </p:cNvSpPr>
          <p:nvPr>
            <p:ph type="title"/>
          </p:nvPr>
        </p:nvSpPr>
        <p:spPr/>
        <p:txBody>
          <a:bodyPr/>
          <a:lstStyle/>
          <a:p>
            <a:r>
              <a:rPr lang="en-IN" dirty="0"/>
              <a:t>Red Wine Quality Prediction</a:t>
            </a:r>
            <a:endParaRPr lang="en-US" dirty="0"/>
          </a:p>
        </p:txBody>
      </p:sp>
      <p:sp>
        <p:nvSpPr>
          <p:cNvPr id="3" name="Content Placeholder 2">
            <a:extLst>
              <a:ext uri="{FF2B5EF4-FFF2-40B4-BE49-F238E27FC236}">
                <a16:creationId xmlns:a16="http://schemas.microsoft.com/office/drawing/2014/main" id="{F905EF72-C2DB-3102-D164-7023C9F26449}"/>
              </a:ext>
            </a:extLst>
          </p:cNvPr>
          <p:cNvSpPr>
            <a:spLocks noGrp="1"/>
          </p:cNvSpPr>
          <p:nvPr>
            <p:ph idx="1"/>
          </p:nvPr>
        </p:nvSpPr>
        <p:spPr/>
        <p:txBody>
          <a:bodyPr>
            <a:normAutofit/>
          </a:bodyPr>
          <a:lstStyle/>
          <a:p>
            <a:pPr>
              <a:defRPr sz="1800"/>
            </a:pPr>
            <a:r>
              <a:rPr lang="en-IN" dirty="0"/>
              <a:t>Created binary label high_quality (quality ≥ 7)</a:t>
            </a:r>
          </a:p>
          <a:p>
            <a:pPr>
              <a:defRPr sz="1800"/>
            </a:pPr>
            <a:r>
              <a:rPr lang="en-IN" dirty="0"/>
              <a:t>Split data into regression and classification tasks</a:t>
            </a:r>
          </a:p>
          <a:p>
            <a:pPr>
              <a:defRPr sz="1800"/>
            </a:pPr>
            <a:r>
              <a:rPr lang="en-IN" dirty="0"/>
              <a:t>Goal: Predict quality score and classify high vs. low quality</a:t>
            </a:r>
          </a:p>
        </p:txBody>
      </p:sp>
    </p:spTree>
    <p:extLst>
      <p:ext uri="{BB962C8B-B14F-4D97-AF65-F5344CB8AC3E}">
        <p14:creationId xmlns:p14="http://schemas.microsoft.com/office/powerpoint/2010/main" val="265549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841EFD0D-0D37-447B-B1EA-4F7197EB2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n-US"/>
          </a:p>
        </p:txBody>
      </p:sp>
      <p:sp>
        <p:nvSpPr>
          <p:cNvPr id="12" name="Rectangle 11">
            <a:extLst>
              <a:ext uri="{FF2B5EF4-FFF2-40B4-BE49-F238E27FC236}">
                <a16:creationId xmlns:a16="http://schemas.microsoft.com/office/drawing/2014/main" id="{5A6DFF24-307B-44B0-93F0-893676F14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4" name="Rectangle 13">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6391D7AC-FEBA-1EA3-83F2-F0B51978C73B}"/>
              </a:ext>
            </a:extLst>
          </p:cNvPr>
          <p:cNvSpPr>
            <a:spLocks noGrp="1"/>
          </p:cNvSpPr>
          <p:nvPr>
            <p:ph type="title"/>
          </p:nvPr>
        </p:nvSpPr>
        <p:spPr>
          <a:xfrm>
            <a:off x="8339328" y="457200"/>
            <a:ext cx="3090672" cy="1197864"/>
          </a:xfrm>
        </p:spPr>
        <p:txBody>
          <a:bodyPr vert="horz" lIns="91440" tIns="45720" rIns="91440" bIns="45720" rtlCol="0" anchor="b">
            <a:normAutofit/>
          </a:bodyPr>
          <a:lstStyle/>
          <a:p>
            <a:pPr>
              <a:lnSpc>
                <a:spcPct val="90000"/>
              </a:lnSpc>
            </a:pPr>
            <a:r>
              <a:rPr lang="en-US" spc="200">
                <a:latin typeface="+mj-lt"/>
              </a:rPr>
              <a:t>Linear Regression</a:t>
            </a:r>
          </a:p>
        </p:txBody>
      </p:sp>
      <p:pic>
        <p:nvPicPr>
          <p:cNvPr id="5" name="Content Placeholder 4" descr="A graph with blue dots and red line&#10;&#10;AI-generated content may be incorrect.">
            <a:extLst>
              <a:ext uri="{FF2B5EF4-FFF2-40B4-BE49-F238E27FC236}">
                <a16:creationId xmlns:a16="http://schemas.microsoft.com/office/drawing/2014/main" id="{603760D9-DA84-07F4-FAFE-4A1E68EF6A3B}"/>
              </a:ext>
            </a:extLst>
          </p:cNvPr>
          <p:cNvPicPr>
            <a:picLocks noGrp="1" noChangeAspect="1"/>
          </p:cNvPicPr>
          <p:nvPr>
            <p:ph idx="1"/>
          </p:nvPr>
        </p:nvPicPr>
        <p:blipFill>
          <a:blip r:embed="rId2"/>
          <a:stretch>
            <a:fillRect/>
          </a:stretch>
        </p:blipFill>
        <p:spPr>
          <a:xfrm>
            <a:off x="885825" y="874060"/>
            <a:ext cx="6482402" cy="4677196"/>
          </a:xfrm>
          <a:prstGeom prst="rect">
            <a:avLst/>
          </a:prstGeom>
        </p:spPr>
      </p:pic>
      <p:sp>
        <p:nvSpPr>
          <p:cNvPr id="4" name="Text Placeholder 3">
            <a:extLst>
              <a:ext uri="{FF2B5EF4-FFF2-40B4-BE49-F238E27FC236}">
                <a16:creationId xmlns:a16="http://schemas.microsoft.com/office/drawing/2014/main" id="{EE3E982F-BA73-EE89-00A7-5E0802943876}"/>
              </a:ext>
            </a:extLst>
          </p:cNvPr>
          <p:cNvSpPr>
            <a:spLocks noGrp="1"/>
          </p:cNvSpPr>
          <p:nvPr>
            <p:ph type="body" sz="half" idx="2"/>
          </p:nvPr>
        </p:nvSpPr>
        <p:spPr>
          <a:xfrm>
            <a:off x="8339328" y="1655065"/>
            <a:ext cx="3090672" cy="4224528"/>
          </a:xfrm>
        </p:spPr>
        <p:txBody>
          <a:bodyPr vert="horz" lIns="91440" tIns="45720" rIns="91440" bIns="45720" rtlCol="0">
            <a:normAutofit/>
          </a:bodyPr>
          <a:lstStyle/>
          <a:p>
            <a:pPr indent="-228600">
              <a:lnSpc>
                <a:spcPct val="110000"/>
              </a:lnSpc>
              <a:spcBef>
                <a:spcPts val="700"/>
              </a:spcBef>
              <a:defRPr sz="1800"/>
            </a:pPr>
            <a:r>
              <a:rPr lang="en-US" sz="1800">
                <a:solidFill>
                  <a:schemeClr val="bg1"/>
                </a:solidFill>
              </a:rPr>
              <a:t>• R² ≈ 0.40, RMSE ≈ 0.62</a:t>
            </a:r>
          </a:p>
          <a:p>
            <a:pPr indent="-228600">
              <a:lnSpc>
                <a:spcPct val="110000"/>
              </a:lnSpc>
              <a:spcBef>
                <a:spcPts val="700"/>
              </a:spcBef>
              <a:defRPr sz="1800"/>
            </a:pPr>
            <a:r>
              <a:rPr lang="en-US" sz="1800">
                <a:solidFill>
                  <a:schemeClr val="bg1"/>
                </a:solidFill>
              </a:rPr>
              <a:t>• Predicts numeric wine quality</a:t>
            </a:r>
          </a:p>
        </p:txBody>
      </p:sp>
    </p:spTree>
    <p:extLst>
      <p:ext uri="{BB962C8B-B14F-4D97-AF65-F5344CB8AC3E}">
        <p14:creationId xmlns:p14="http://schemas.microsoft.com/office/powerpoint/2010/main" val="3280368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4503-08CE-57EF-9E22-D226B738C414}"/>
              </a:ext>
            </a:extLst>
          </p:cNvPr>
          <p:cNvSpPr>
            <a:spLocks noGrp="1"/>
          </p:cNvSpPr>
          <p:nvPr>
            <p:ph type="title"/>
          </p:nvPr>
        </p:nvSpPr>
        <p:spPr/>
        <p:txBody>
          <a:bodyPr/>
          <a:lstStyle/>
          <a:p>
            <a:r>
              <a:rPr lang="en-IN" dirty="0"/>
              <a:t>Logistic Regression</a:t>
            </a:r>
            <a:endParaRPr lang="en-US" dirty="0"/>
          </a:p>
        </p:txBody>
      </p:sp>
      <p:pic>
        <p:nvPicPr>
          <p:cNvPr id="5" name="Content Placeholder 4">
            <a:extLst>
              <a:ext uri="{FF2B5EF4-FFF2-40B4-BE49-F238E27FC236}">
                <a16:creationId xmlns:a16="http://schemas.microsoft.com/office/drawing/2014/main" id="{3AEFAD61-0980-FD9A-ABB1-892317C2D71E}"/>
              </a:ext>
            </a:extLst>
          </p:cNvPr>
          <p:cNvPicPr>
            <a:picLocks noGrp="1" noChangeAspect="1"/>
          </p:cNvPicPr>
          <p:nvPr>
            <p:ph idx="1"/>
          </p:nvPr>
        </p:nvPicPr>
        <p:blipFill>
          <a:blip r:embed="rId2"/>
          <a:stretch>
            <a:fillRect/>
          </a:stretch>
        </p:blipFill>
        <p:spPr>
          <a:xfrm>
            <a:off x="789750" y="920750"/>
            <a:ext cx="6108762" cy="4984750"/>
          </a:xfrm>
          <a:prstGeom prst="rect">
            <a:avLst/>
          </a:prstGeom>
        </p:spPr>
      </p:pic>
      <p:sp>
        <p:nvSpPr>
          <p:cNvPr id="4" name="Text Placeholder 3">
            <a:extLst>
              <a:ext uri="{FF2B5EF4-FFF2-40B4-BE49-F238E27FC236}">
                <a16:creationId xmlns:a16="http://schemas.microsoft.com/office/drawing/2014/main" id="{3A4564EA-65DB-D357-2D71-9AAEC7B49612}"/>
              </a:ext>
            </a:extLst>
          </p:cNvPr>
          <p:cNvSpPr>
            <a:spLocks noGrp="1"/>
          </p:cNvSpPr>
          <p:nvPr>
            <p:ph type="body" sz="half" idx="2"/>
          </p:nvPr>
        </p:nvSpPr>
        <p:spPr/>
        <p:txBody>
          <a:bodyPr/>
          <a:lstStyle/>
          <a:p>
            <a:pPr>
              <a:defRPr sz="1800"/>
            </a:pPr>
            <a:r>
              <a:rPr lang="en-IN" dirty="0"/>
              <a:t>• Accuracy ≈ 86%</a:t>
            </a:r>
          </a:p>
          <a:p>
            <a:pPr>
              <a:defRPr sz="1800"/>
            </a:pPr>
            <a:r>
              <a:rPr lang="en-IN" dirty="0"/>
              <a:t>• Precision ≈ 55%, Recall ≈ 23%, F1 ≈ 33%</a:t>
            </a:r>
          </a:p>
          <a:p>
            <a:pPr>
              <a:defRPr sz="1800"/>
            </a:pPr>
            <a:r>
              <a:rPr lang="en-IN" dirty="0"/>
              <a:t>• Struggles with class imbalance</a:t>
            </a:r>
          </a:p>
          <a:p>
            <a:endParaRPr lang="en-US" dirty="0"/>
          </a:p>
        </p:txBody>
      </p:sp>
    </p:spTree>
    <p:extLst>
      <p:ext uri="{BB962C8B-B14F-4D97-AF65-F5344CB8AC3E}">
        <p14:creationId xmlns:p14="http://schemas.microsoft.com/office/powerpoint/2010/main" val="156733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9C2C-DA42-4B14-3ADD-A27DFBB5747B}"/>
              </a:ext>
            </a:extLst>
          </p:cNvPr>
          <p:cNvSpPr>
            <a:spLocks noGrp="1"/>
          </p:cNvSpPr>
          <p:nvPr>
            <p:ph type="title"/>
          </p:nvPr>
        </p:nvSpPr>
        <p:spPr/>
        <p:txBody>
          <a:bodyPr/>
          <a:lstStyle/>
          <a:p>
            <a:r>
              <a:rPr lang="en-IN" dirty="0"/>
              <a:t>Decision Tree</a:t>
            </a:r>
            <a:endParaRPr lang="en-US" dirty="0"/>
          </a:p>
        </p:txBody>
      </p:sp>
      <p:pic>
        <p:nvPicPr>
          <p:cNvPr id="5" name="Content Placeholder 4">
            <a:extLst>
              <a:ext uri="{FF2B5EF4-FFF2-40B4-BE49-F238E27FC236}">
                <a16:creationId xmlns:a16="http://schemas.microsoft.com/office/drawing/2014/main" id="{8554D79A-7379-368E-E9F2-9D327ED8C129}"/>
              </a:ext>
            </a:extLst>
          </p:cNvPr>
          <p:cNvPicPr>
            <a:picLocks noGrp="1" noChangeAspect="1"/>
          </p:cNvPicPr>
          <p:nvPr>
            <p:ph idx="1"/>
          </p:nvPr>
        </p:nvPicPr>
        <p:blipFill>
          <a:blip r:embed="rId2"/>
          <a:stretch>
            <a:fillRect/>
          </a:stretch>
        </p:blipFill>
        <p:spPr>
          <a:xfrm>
            <a:off x="789750" y="920750"/>
            <a:ext cx="6108762" cy="4984750"/>
          </a:xfrm>
          <a:prstGeom prst="rect">
            <a:avLst/>
          </a:prstGeom>
        </p:spPr>
      </p:pic>
      <p:sp>
        <p:nvSpPr>
          <p:cNvPr id="4" name="Text Placeholder 3">
            <a:extLst>
              <a:ext uri="{FF2B5EF4-FFF2-40B4-BE49-F238E27FC236}">
                <a16:creationId xmlns:a16="http://schemas.microsoft.com/office/drawing/2014/main" id="{174A98D7-9839-BE14-E5C4-0F170BAA7574}"/>
              </a:ext>
            </a:extLst>
          </p:cNvPr>
          <p:cNvSpPr>
            <a:spLocks noGrp="1"/>
          </p:cNvSpPr>
          <p:nvPr>
            <p:ph type="body" sz="half" idx="2"/>
          </p:nvPr>
        </p:nvSpPr>
        <p:spPr/>
        <p:txBody>
          <a:bodyPr/>
          <a:lstStyle/>
          <a:p>
            <a:pPr>
              <a:defRPr sz="1800"/>
            </a:pPr>
            <a:r>
              <a:rPr lang="en-IN" dirty="0"/>
              <a:t>• Accuracy ≈ 87%</a:t>
            </a:r>
          </a:p>
          <a:p>
            <a:pPr>
              <a:defRPr sz="1800"/>
            </a:pPr>
            <a:r>
              <a:rPr lang="en-IN" dirty="0"/>
              <a:t>• Precision ≈ 57%, Recall ≈ 51%, F1 ≈ 54%</a:t>
            </a:r>
          </a:p>
          <a:p>
            <a:pPr>
              <a:defRPr sz="1800"/>
            </a:pPr>
            <a:r>
              <a:rPr lang="en-IN" dirty="0"/>
              <a:t>• Improved minority class performance</a:t>
            </a:r>
          </a:p>
          <a:p>
            <a:endParaRPr lang="en-US" dirty="0"/>
          </a:p>
        </p:txBody>
      </p:sp>
    </p:spTree>
    <p:extLst>
      <p:ext uri="{BB962C8B-B14F-4D97-AF65-F5344CB8AC3E}">
        <p14:creationId xmlns:p14="http://schemas.microsoft.com/office/powerpoint/2010/main" val="36519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BD9C-B2AB-7429-3283-3D37D7D11CA3}"/>
              </a:ext>
            </a:extLst>
          </p:cNvPr>
          <p:cNvSpPr>
            <a:spLocks noGrp="1"/>
          </p:cNvSpPr>
          <p:nvPr>
            <p:ph type="title"/>
          </p:nvPr>
        </p:nvSpPr>
        <p:spPr/>
        <p:txBody>
          <a:bodyPr/>
          <a:lstStyle/>
          <a:p>
            <a:r>
              <a:rPr lang="en-IN" dirty="0"/>
              <a:t>Random Forest</a:t>
            </a:r>
            <a:endParaRPr lang="en-US" dirty="0"/>
          </a:p>
        </p:txBody>
      </p:sp>
      <p:pic>
        <p:nvPicPr>
          <p:cNvPr id="5" name="Content Placeholder 4">
            <a:extLst>
              <a:ext uri="{FF2B5EF4-FFF2-40B4-BE49-F238E27FC236}">
                <a16:creationId xmlns:a16="http://schemas.microsoft.com/office/drawing/2014/main" id="{40D20A19-0D2A-062B-ED18-5B081EA6AD68}"/>
              </a:ext>
            </a:extLst>
          </p:cNvPr>
          <p:cNvPicPr>
            <a:picLocks noGrp="1" noChangeAspect="1"/>
          </p:cNvPicPr>
          <p:nvPr>
            <p:ph idx="1"/>
          </p:nvPr>
        </p:nvPicPr>
        <p:blipFill>
          <a:blip r:embed="rId2"/>
          <a:stretch>
            <a:fillRect/>
          </a:stretch>
        </p:blipFill>
        <p:spPr>
          <a:xfrm>
            <a:off x="789750" y="920750"/>
            <a:ext cx="6108762" cy="4984750"/>
          </a:xfrm>
          <a:prstGeom prst="rect">
            <a:avLst/>
          </a:prstGeom>
        </p:spPr>
      </p:pic>
      <p:sp>
        <p:nvSpPr>
          <p:cNvPr id="4" name="Text Placeholder 3">
            <a:extLst>
              <a:ext uri="{FF2B5EF4-FFF2-40B4-BE49-F238E27FC236}">
                <a16:creationId xmlns:a16="http://schemas.microsoft.com/office/drawing/2014/main" id="{CC3767D1-12C8-209B-54F8-95648BEDAB76}"/>
              </a:ext>
            </a:extLst>
          </p:cNvPr>
          <p:cNvSpPr>
            <a:spLocks noGrp="1"/>
          </p:cNvSpPr>
          <p:nvPr>
            <p:ph type="body" sz="half" idx="2"/>
          </p:nvPr>
        </p:nvSpPr>
        <p:spPr/>
        <p:txBody>
          <a:bodyPr/>
          <a:lstStyle/>
          <a:p>
            <a:pPr>
              <a:defRPr sz="1800"/>
            </a:pPr>
            <a:r>
              <a:rPr lang="en-IN" dirty="0"/>
              <a:t>• Accuracy ≈ 90%</a:t>
            </a:r>
          </a:p>
          <a:p>
            <a:pPr>
              <a:defRPr sz="1800"/>
            </a:pPr>
            <a:r>
              <a:rPr lang="en-IN" dirty="0"/>
              <a:t>• Precision ≈ 73%, Recall ≈ 51%, F1 ≈ 60%</a:t>
            </a:r>
          </a:p>
          <a:p>
            <a:pPr>
              <a:defRPr sz="1800"/>
            </a:pPr>
            <a:r>
              <a:rPr lang="en-IN" dirty="0"/>
              <a:t>• Top features: alcohol, sulphates, volatile acidity, density</a:t>
            </a:r>
          </a:p>
          <a:p>
            <a:endParaRPr lang="en-US" dirty="0"/>
          </a:p>
        </p:txBody>
      </p:sp>
    </p:spTree>
    <p:extLst>
      <p:ext uri="{BB962C8B-B14F-4D97-AF65-F5344CB8AC3E}">
        <p14:creationId xmlns:p14="http://schemas.microsoft.com/office/powerpoint/2010/main" val="93282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B911-B5C9-0FBA-9920-F0C25252BF9B}"/>
              </a:ext>
            </a:extLst>
          </p:cNvPr>
          <p:cNvSpPr>
            <a:spLocks noGrp="1"/>
          </p:cNvSpPr>
          <p:nvPr>
            <p:ph type="title"/>
          </p:nvPr>
        </p:nvSpPr>
        <p:spPr/>
        <p:txBody>
          <a:bodyPr/>
          <a:lstStyle/>
          <a:p>
            <a:r>
              <a:rPr lang="en-IN" b="0" i="0" u="none" strike="noStrike" dirty="0">
                <a:solidFill>
                  <a:srgbClr val="FFC000"/>
                </a:solidFill>
                <a:effectLst/>
              </a:rPr>
              <a:t>Feature importance</a:t>
            </a:r>
            <a:endParaRPr lang="en-US" dirty="0">
              <a:solidFill>
                <a:srgbClr val="FFC000"/>
              </a:solidFill>
            </a:endParaRPr>
          </a:p>
        </p:txBody>
      </p:sp>
      <p:pic>
        <p:nvPicPr>
          <p:cNvPr id="4" name="Content Placeholder 3">
            <a:extLst>
              <a:ext uri="{FF2B5EF4-FFF2-40B4-BE49-F238E27FC236}">
                <a16:creationId xmlns:a16="http://schemas.microsoft.com/office/drawing/2014/main" id="{7925D489-92A5-4560-09DD-9EE13B72D509}"/>
              </a:ext>
            </a:extLst>
          </p:cNvPr>
          <p:cNvPicPr>
            <a:picLocks noGrp="1" noChangeAspect="1"/>
          </p:cNvPicPr>
          <p:nvPr>
            <p:ph idx="1"/>
          </p:nvPr>
        </p:nvPicPr>
        <p:blipFill>
          <a:blip r:embed="rId2"/>
          <a:stretch>
            <a:fillRect/>
          </a:stretch>
        </p:blipFill>
        <p:spPr>
          <a:xfrm>
            <a:off x="1501281" y="1438275"/>
            <a:ext cx="9678388" cy="4441825"/>
          </a:xfrm>
          <a:prstGeom prst="rect">
            <a:avLst/>
          </a:prstGeom>
        </p:spPr>
      </p:pic>
    </p:spTree>
    <p:extLst>
      <p:ext uri="{BB962C8B-B14F-4D97-AF65-F5344CB8AC3E}">
        <p14:creationId xmlns:p14="http://schemas.microsoft.com/office/powerpoint/2010/main" val="4082570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7520F84D-966A-41CD-B818-16BF32EF1E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txBody>
          <a:bodyPr/>
          <a:lstStyle/>
          <a:p>
            <a:endParaRPr lang="en-US"/>
          </a:p>
        </p:txBody>
      </p:sp>
      <p:sp>
        <p:nvSpPr>
          <p:cNvPr id="10" name="Rectangle 9">
            <a:extLst>
              <a:ext uri="{FF2B5EF4-FFF2-40B4-BE49-F238E27FC236}">
                <a16:creationId xmlns:a16="http://schemas.microsoft.com/office/drawing/2014/main" id="{57510D23-E323-4577-A8EA-12C6C6019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2" name="Rectangle 11">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62D32-2968-049B-F5D0-76C510AAA090}"/>
              </a:ext>
            </a:extLst>
          </p:cNvPr>
          <p:cNvSpPr>
            <a:spLocks noGrp="1"/>
          </p:cNvSpPr>
          <p:nvPr>
            <p:ph type="title"/>
          </p:nvPr>
        </p:nvSpPr>
        <p:spPr>
          <a:xfrm>
            <a:off x="1580257" y="864911"/>
            <a:ext cx="9031484" cy="3467282"/>
          </a:xfrm>
        </p:spPr>
        <p:txBody>
          <a:bodyPr vert="horz" lIns="91440" tIns="45720" rIns="91440" bIns="45720" rtlCol="0" anchor="b">
            <a:normAutofit/>
          </a:bodyPr>
          <a:lstStyle/>
          <a:p>
            <a:pPr algn="ctr">
              <a:defRPr sz="1800"/>
            </a:pPr>
            <a:r>
              <a:rPr lang="en-US" sz="3200" dirty="0"/>
              <a:t>• Apply SMOTE or resampling to improve recall</a:t>
            </a:r>
            <a:br>
              <a:rPr lang="en-US" sz="3200" dirty="0"/>
            </a:br>
            <a:r>
              <a:rPr lang="en-US" sz="3200" dirty="0"/>
              <a:t>• Tune hyperparameters (GridSearchCV)</a:t>
            </a:r>
            <a:br>
              <a:rPr lang="en-US" sz="3200" dirty="0"/>
            </a:br>
            <a:r>
              <a:rPr lang="en-US" sz="3200" dirty="0"/>
              <a:t>• Explore more features or additional data</a:t>
            </a:r>
            <a:br>
              <a:rPr lang="en-US" sz="3200" dirty="0"/>
            </a:br>
            <a:endParaRPr lang="en-US" sz="3200" dirty="0"/>
          </a:p>
        </p:txBody>
      </p:sp>
      <p:sp>
        <p:nvSpPr>
          <p:cNvPr id="14" name="Freeform: Shape 13">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B582DB7-661A-9217-863C-7D8F6B1C53AE}"/>
              </a:ext>
            </a:extLst>
          </p:cNvPr>
          <p:cNvSpPr>
            <a:spLocks noGrp="1"/>
          </p:cNvSpPr>
          <p:nvPr>
            <p:ph type="body" idx="1"/>
          </p:nvPr>
        </p:nvSpPr>
        <p:spPr>
          <a:xfrm>
            <a:off x="2073314" y="5493376"/>
            <a:ext cx="8045373" cy="742279"/>
          </a:xfrm>
        </p:spPr>
        <p:txBody>
          <a:bodyPr vert="horz" lIns="91440" tIns="45720" rIns="91440" bIns="45720" rtlCol="0" anchor="ctr">
            <a:normAutofit fontScale="62500" lnSpcReduction="20000"/>
          </a:bodyPr>
          <a:lstStyle/>
          <a:p>
            <a:pPr algn="ctr"/>
            <a:r>
              <a:rPr lang="en-IN" sz="4000" dirty="0">
                <a:solidFill>
                  <a:schemeClr val="tx1"/>
                </a:solidFill>
              </a:rPr>
              <a:t>Recommendations after Machine Learning Techniques</a:t>
            </a:r>
            <a:endParaRPr lang="en-US" sz="1800" dirty="0">
              <a:solidFill>
                <a:schemeClr val="tx1"/>
              </a:solidFill>
            </a:endParaRPr>
          </a:p>
        </p:txBody>
      </p:sp>
    </p:spTree>
    <p:extLst>
      <p:ext uri="{BB962C8B-B14F-4D97-AF65-F5344CB8AC3E}">
        <p14:creationId xmlns:p14="http://schemas.microsoft.com/office/powerpoint/2010/main" val="17664286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15"/>
        <p:cNvGrpSpPr/>
        <p:nvPr/>
      </p:nvGrpSpPr>
      <p:grpSpPr>
        <a:xfrm>
          <a:off x="0" y="0"/>
          <a:ext cx="0" cy="0"/>
          <a:chOff x="0" y="0"/>
          <a:chExt cx="0" cy="0"/>
        </a:xfrm>
      </p:grpSpPr>
      <p:grpSp>
        <p:nvGrpSpPr>
          <p:cNvPr id="117" name="Google Shape;117;p2"/>
          <p:cNvGrpSpPr/>
          <p:nvPr/>
        </p:nvGrpSpPr>
        <p:grpSpPr>
          <a:xfrm>
            <a:off x="-1" y="0"/>
            <a:ext cx="10853745" cy="6858000"/>
            <a:chOff x="-1" y="0"/>
            <a:chExt cx="10934058" cy="6858000"/>
          </a:xfrm>
        </p:grpSpPr>
        <p:sp>
          <p:nvSpPr>
            <p:cNvPr id="118" name="Google Shape;118;p2"/>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eiryo"/>
                <a:ea typeface="Meiryo"/>
                <a:cs typeface="Meiryo"/>
                <a:sym typeface="Meiryo"/>
              </a:endParaRPr>
            </a:p>
          </p:txBody>
        </p:sp>
        <p:sp>
          <p:nvSpPr>
            <p:cNvPr id="119" name="Google Shape;119;p2"/>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20" name="Google Shape;120;p2"/>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21" name="Google Shape;121;p2"/>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22" name="Google Shape;122;p2"/>
          <p:cNvSpPr txBox="1">
            <a:spLocks noGrp="1"/>
          </p:cNvSpPr>
          <p:nvPr>
            <p:ph type="title"/>
          </p:nvPr>
        </p:nvSpPr>
        <p:spPr>
          <a:xfrm>
            <a:off x="1920875" y="442913"/>
            <a:ext cx="6857365" cy="1344612"/>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3200"/>
              <a:buFont typeface="Meiryo"/>
              <a:buNone/>
            </a:pPr>
            <a:r>
              <a:rPr lang="en-US" dirty="0"/>
              <a:t>Introduction: </a:t>
            </a:r>
            <a:endParaRPr dirty="0"/>
          </a:p>
        </p:txBody>
      </p:sp>
      <p:sp>
        <p:nvSpPr>
          <p:cNvPr id="123" name="Google Shape;123;p2"/>
          <p:cNvSpPr txBox="1">
            <a:spLocks noGrp="1"/>
          </p:cNvSpPr>
          <p:nvPr>
            <p:ph idx="1"/>
          </p:nvPr>
        </p:nvSpPr>
        <p:spPr>
          <a:xfrm>
            <a:off x="1753640" y="1959800"/>
            <a:ext cx="6857365" cy="3992563"/>
          </a:xfrm>
          <a:prstGeom prst="rect">
            <a:avLst/>
          </a:prstGeom>
          <a:noFill/>
          <a:ln>
            <a:noFill/>
          </a:ln>
        </p:spPr>
        <p:txBody>
          <a:bodyPr spcFirstLastPara="1" wrap="square" lIns="109725" tIns="109725" rIns="109725" bIns="91425" anchor="t" anchorCtr="0">
            <a:noAutofit/>
          </a:bodyPr>
          <a:lstStyle/>
          <a:p>
            <a:pPr marL="285750" lvl="0" indent="-285750" algn="just" rtl="0">
              <a:lnSpc>
                <a:spcPct val="130000"/>
              </a:lnSpc>
              <a:spcBef>
                <a:spcPts val="0"/>
              </a:spcBef>
              <a:spcAft>
                <a:spcPts val="0"/>
              </a:spcAft>
              <a:buClr>
                <a:srgbClr val="3F3F3F"/>
              </a:buClr>
              <a:buSzPts val="1600"/>
              <a:buFont typeface="Arial"/>
              <a:buChar char="•"/>
            </a:pPr>
            <a:r>
              <a:rPr lang="en-US" sz="1400" dirty="0">
                <a:solidFill>
                  <a:schemeClr val="tx1"/>
                </a:solidFill>
              </a:rPr>
              <a:t>Now let's explore the quality of red wine by looking at its chemical characteristics and sensory experiences.</a:t>
            </a:r>
          </a:p>
          <a:p>
            <a:pPr marL="285750" lvl="0" indent="-285750" algn="just" rtl="0">
              <a:lnSpc>
                <a:spcPct val="130000"/>
              </a:lnSpc>
              <a:spcBef>
                <a:spcPts val="0"/>
              </a:spcBef>
              <a:spcAft>
                <a:spcPts val="0"/>
              </a:spcAft>
              <a:buClr>
                <a:srgbClr val="3F3F3F"/>
              </a:buClr>
              <a:buSzPts val="1600"/>
              <a:buFont typeface="Arial"/>
              <a:buChar char="•"/>
            </a:pPr>
            <a:r>
              <a:rPr lang="en-US" sz="1400" dirty="0">
                <a:solidFill>
                  <a:schemeClr val="tx1"/>
                </a:solidFill>
              </a:rPr>
              <a:t>We'll be looking at a dataset that includes basic physicochemical characteristics of red wine, such as fixed acidity, volatile acidity, citric acid, residual sugar, chlorides, free sulfur dioxide, total sulfur dioxide, density, pH, sulphates, and alcohol, all of which converge to determine the wine's quality.</a:t>
            </a:r>
          </a:p>
          <a:p>
            <a:pPr marL="285750" lvl="0" indent="-285750" algn="just" rtl="0">
              <a:lnSpc>
                <a:spcPct val="130000"/>
              </a:lnSpc>
              <a:spcBef>
                <a:spcPts val="0"/>
              </a:spcBef>
              <a:spcAft>
                <a:spcPts val="0"/>
              </a:spcAft>
              <a:buClr>
                <a:srgbClr val="3F3F3F"/>
              </a:buClr>
              <a:buSzPts val="1600"/>
              <a:buFont typeface="Arial"/>
              <a:buChar char="•"/>
            </a:pPr>
            <a:r>
              <a:rPr lang="en-US" sz="1400" dirty="0">
                <a:solidFill>
                  <a:schemeClr val="tx1"/>
                </a:solidFill>
              </a:rPr>
              <a:t>For customers to make wise decisions and for winemakers looking to improve their craft, it is essential to comprehend the elements affecting wine quality.</a:t>
            </a: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6155"/>
    </mc:Choice>
    <mc:Fallback xmlns="">
      <p:transition spd="slow" advTm="4615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8" name="Google Shape;258;p10"/>
          <p:cNvGrpSpPr/>
          <p:nvPr/>
        </p:nvGrpSpPr>
        <p:grpSpPr>
          <a:xfrm>
            <a:off x="-1" y="0"/>
            <a:ext cx="10853745" cy="6858000"/>
            <a:chOff x="-1" y="0"/>
            <a:chExt cx="10934058" cy="6858000"/>
          </a:xfrm>
        </p:grpSpPr>
        <p:sp>
          <p:nvSpPr>
            <p:cNvPr id="259" name="Google Shape;259;p10"/>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60" name="Google Shape;260;p10"/>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61" name="Google Shape;261;p10"/>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62" name="Google Shape;262;p10"/>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63" name="Google Shape;263;p10"/>
          <p:cNvSpPr txBox="1">
            <a:spLocks noGrp="1"/>
          </p:cNvSpPr>
          <p:nvPr>
            <p:ph type="title"/>
          </p:nvPr>
        </p:nvSpPr>
        <p:spPr>
          <a:xfrm>
            <a:off x="1920875" y="442913"/>
            <a:ext cx="6857365" cy="976313"/>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dirty="0"/>
              <a:t>Recommendations</a:t>
            </a:r>
            <a:endParaRPr dirty="0"/>
          </a:p>
        </p:txBody>
      </p:sp>
      <p:sp>
        <p:nvSpPr>
          <p:cNvPr id="264" name="Google Shape;264;p10"/>
          <p:cNvSpPr txBox="1">
            <a:spLocks noGrp="1"/>
          </p:cNvSpPr>
          <p:nvPr>
            <p:ph idx="1"/>
          </p:nvPr>
        </p:nvSpPr>
        <p:spPr>
          <a:xfrm>
            <a:off x="1920875" y="1674421"/>
            <a:ext cx="6857365" cy="4289817"/>
          </a:xfrm>
          <a:prstGeom prst="rect">
            <a:avLst/>
          </a:prstGeom>
          <a:noFill/>
          <a:ln>
            <a:noFill/>
          </a:ln>
        </p:spPr>
        <p:txBody>
          <a:bodyPr spcFirstLastPara="1" wrap="square" lIns="109725" tIns="109725" rIns="109725" bIns="91425" anchor="t" anchorCtr="0">
            <a:normAutofit/>
          </a:bodyPr>
          <a:lstStyle/>
          <a:p>
            <a:pPr marL="0" lvl="0" indent="0" algn="just" rtl="0">
              <a:lnSpc>
                <a:spcPct val="140000"/>
              </a:lnSpc>
              <a:spcBef>
                <a:spcPts val="0"/>
              </a:spcBef>
              <a:spcAft>
                <a:spcPts val="0"/>
              </a:spcAft>
              <a:buClr>
                <a:srgbClr val="3F3F3F"/>
              </a:buClr>
              <a:buSzPts val="1600"/>
              <a:buNone/>
            </a:pPr>
            <a:r>
              <a:rPr lang="en-US" sz="1800" dirty="0">
                <a:solidFill>
                  <a:schemeClr val="tx1"/>
                </a:solidFill>
              </a:rPr>
              <a:t>Based on our analysis, we recommend:</a:t>
            </a:r>
            <a:endParaRPr sz="1800" dirty="0">
              <a:solidFill>
                <a:schemeClr val="tx1"/>
              </a:solidFill>
            </a:endParaRPr>
          </a:p>
          <a:p>
            <a:pPr algn="just">
              <a:lnSpc>
                <a:spcPct val="140000"/>
              </a:lnSpc>
              <a:spcBef>
                <a:spcPts val="930"/>
              </a:spcBef>
              <a:buClr>
                <a:srgbClr val="3F3F3F"/>
              </a:buClr>
              <a:buSzPts val="1600"/>
            </a:pPr>
            <a:r>
              <a:rPr lang="en-US" sz="1800" dirty="0">
                <a:solidFill>
                  <a:schemeClr val="tx1"/>
                </a:solidFill>
              </a:rPr>
              <a:t>To improve wine quality, winemakers should concentrate on maximizing amounts of alcohol, sulphates, and citric acid.</a:t>
            </a:r>
            <a:endParaRPr sz="1800" dirty="0">
              <a:solidFill>
                <a:schemeClr val="tx1"/>
              </a:solidFill>
            </a:endParaRPr>
          </a:p>
          <a:p>
            <a:pPr algn="just">
              <a:lnSpc>
                <a:spcPct val="140000"/>
              </a:lnSpc>
              <a:spcBef>
                <a:spcPts val="930"/>
              </a:spcBef>
              <a:buClr>
                <a:srgbClr val="3F3F3F"/>
              </a:buClr>
              <a:buSzPts val="1600"/>
            </a:pPr>
            <a:r>
              <a:rPr lang="en-US" sz="1800" dirty="0">
                <a:solidFill>
                  <a:schemeClr val="tx1"/>
                </a:solidFill>
              </a:rPr>
              <a:t>Minimizing density and volatile acidity to enhance overall quality.</a:t>
            </a:r>
            <a:endParaRPr sz="1800" dirty="0">
              <a:solidFill>
                <a:schemeClr val="tx1"/>
              </a:solidFill>
            </a:endParaRPr>
          </a:p>
          <a:p>
            <a:pPr algn="just">
              <a:lnSpc>
                <a:spcPct val="140000"/>
              </a:lnSpc>
              <a:spcBef>
                <a:spcPts val="930"/>
              </a:spcBef>
              <a:buClr>
                <a:srgbClr val="3F3F3F"/>
              </a:buClr>
              <a:buSzPts val="1600"/>
            </a:pPr>
            <a:r>
              <a:rPr lang="en-US" sz="1800" dirty="0">
                <a:solidFill>
                  <a:schemeClr val="tx1"/>
                </a:solidFill>
              </a:rPr>
              <a:t>To have a more thorough knowledge, subsequent research might examine other elements affecting wine quality, such as grape variety and fermenting methods.</a:t>
            </a:r>
          </a:p>
        </p:txBody>
      </p:sp>
    </p:spTree>
  </p:cSld>
  <p:clrMapOvr>
    <a:masterClrMapping/>
  </p:clrMapOvr>
  <mc:AlternateContent xmlns:mc="http://schemas.openxmlformats.org/markup-compatibility/2006" xmlns:p14="http://schemas.microsoft.com/office/powerpoint/2010/main">
    <mc:Choice Requires="p14">
      <p:transition spd="slow" p14:dur="2000" advTm="96411"/>
    </mc:Choice>
    <mc:Fallback xmlns="">
      <p:transition spd="slow" advTm="9641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70" name="Google Shape;270;p11"/>
          <p:cNvGrpSpPr/>
          <p:nvPr/>
        </p:nvGrpSpPr>
        <p:grpSpPr>
          <a:xfrm>
            <a:off x="-1" y="0"/>
            <a:ext cx="10853745" cy="6858000"/>
            <a:chOff x="-1" y="0"/>
            <a:chExt cx="10934058" cy="6858000"/>
          </a:xfrm>
        </p:grpSpPr>
        <p:sp>
          <p:nvSpPr>
            <p:cNvPr id="271" name="Google Shape;271;p11"/>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72" name="Google Shape;272;p11"/>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73" name="Google Shape;273;p11"/>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74" name="Google Shape;274;p11"/>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75" name="Google Shape;275;p11"/>
          <p:cNvSpPr txBox="1">
            <a:spLocks noGrp="1"/>
          </p:cNvSpPr>
          <p:nvPr>
            <p:ph type="title"/>
          </p:nvPr>
        </p:nvSpPr>
        <p:spPr>
          <a:xfrm>
            <a:off x="1733803" y="875661"/>
            <a:ext cx="7008812" cy="703758"/>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30000"/>
              </a:lnSpc>
              <a:spcBef>
                <a:spcPts val="0"/>
              </a:spcBef>
              <a:spcAft>
                <a:spcPts val="0"/>
              </a:spcAft>
              <a:buClr>
                <a:srgbClr val="3F3F3F"/>
              </a:buClr>
              <a:buSzPct val="100000"/>
              <a:buFont typeface="Meiryo"/>
              <a:buNone/>
            </a:pPr>
            <a:r>
              <a:rPr lang="en-US" dirty="0"/>
              <a:t>Conclusion:</a:t>
            </a:r>
            <a:endParaRPr dirty="0"/>
          </a:p>
        </p:txBody>
      </p:sp>
      <p:sp>
        <p:nvSpPr>
          <p:cNvPr id="276" name="Google Shape;276;p11"/>
          <p:cNvSpPr txBox="1">
            <a:spLocks noGrp="1"/>
          </p:cNvSpPr>
          <p:nvPr>
            <p:ph idx="1"/>
          </p:nvPr>
        </p:nvSpPr>
        <p:spPr>
          <a:xfrm>
            <a:off x="1549986" y="1805627"/>
            <a:ext cx="7008813" cy="4176713"/>
          </a:xfrm>
          <a:prstGeom prst="rect">
            <a:avLst/>
          </a:prstGeom>
          <a:noFill/>
          <a:ln>
            <a:noFill/>
          </a:ln>
        </p:spPr>
        <p:txBody>
          <a:bodyPr spcFirstLastPara="1" wrap="square" lIns="109725" tIns="109725" rIns="109725" bIns="91425" anchor="t" anchorCtr="0">
            <a:normAutofit/>
          </a:bodyPr>
          <a:lstStyle/>
          <a:p>
            <a:pPr marL="285750" lvl="0" indent="-285750" algn="just" rtl="0">
              <a:lnSpc>
                <a:spcPct val="150000"/>
              </a:lnSpc>
              <a:spcBef>
                <a:spcPts val="0"/>
              </a:spcBef>
              <a:spcAft>
                <a:spcPts val="0"/>
              </a:spcAft>
              <a:buClr>
                <a:srgbClr val="3F3F3F"/>
              </a:buClr>
              <a:buSzPts val="1800"/>
              <a:buFont typeface="Arial"/>
              <a:buChar char="•"/>
            </a:pPr>
            <a:r>
              <a:rPr lang="en-US" sz="1800" dirty="0">
                <a:solidFill>
                  <a:schemeClr val="tx1"/>
                </a:solidFill>
              </a:rPr>
              <a:t>Our EDA of the dataset on red wine quality offers important new information about the variables affecting wine quality. The significance of several chemical features and their connection to quality ratings are highlighted by our investigation. Both winemakers and customers may find these insights useful.</a:t>
            </a:r>
          </a:p>
          <a:p>
            <a:pPr marL="285750" lvl="0" indent="-285750" algn="just" rtl="0">
              <a:lnSpc>
                <a:spcPct val="150000"/>
              </a:lnSpc>
              <a:spcBef>
                <a:spcPts val="0"/>
              </a:spcBef>
              <a:spcAft>
                <a:spcPts val="0"/>
              </a:spcAft>
              <a:buClr>
                <a:srgbClr val="3F3F3F"/>
              </a:buClr>
              <a:buSzPts val="1800"/>
              <a:buFont typeface="Arial"/>
              <a:buChar char="•"/>
            </a:pPr>
            <a:r>
              <a:rPr lang="en-US" sz="1800" dirty="0">
                <a:solidFill>
                  <a:schemeClr val="tx1"/>
                </a:solidFill>
              </a:rPr>
              <a:t>Winemakers can improve their production methods and consumers can make well-informed decisions by utilizing data-driven tactics.</a:t>
            </a:r>
            <a:endParaRPr sz="1800" dirty="0">
              <a:solidFill>
                <a:schemeClr val="tx1"/>
              </a:solidFill>
            </a:endParaRPr>
          </a:p>
          <a:p>
            <a:pPr marL="285750" lvl="0" indent="-285750" algn="just" rtl="0">
              <a:lnSpc>
                <a:spcPct val="150000"/>
              </a:lnSpc>
              <a:spcBef>
                <a:spcPts val="930"/>
              </a:spcBef>
              <a:spcAft>
                <a:spcPts val="0"/>
              </a:spcAft>
              <a:buClr>
                <a:srgbClr val="3F3F3F"/>
              </a:buClr>
              <a:buSzPts val="1800"/>
              <a:buFont typeface="Arial"/>
              <a:buChar char="•"/>
            </a:pPr>
            <a:r>
              <a:rPr lang="en-US" sz="1800" dirty="0">
                <a:solidFill>
                  <a:schemeClr val="tx1"/>
                </a:solidFill>
              </a:rPr>
              <a:t>Let's celebrate a greater understanding of the art and science underlying the quality of red wine!</a:t>
            </a:r>
            <a:endParaRPr sz="1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4113"/>
    </mc:Choice>
    <mc:Fallback xmlns="">
      <p:transition spd="slow" advTm="5411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2"/>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82" name="Google Shape;282;p12"/>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3" name="Google Shape;283;p12"/>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4" name="Google Shape;284;p12"/>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5" name="Google Shape;285;p12"/>
          <p:cNvSpPr/>
          <p:nvPr/>
        </p:nvSpPr>
        <p:spPr>
          <a:xfrm>
            <a:off x="0" y="0"/>
            <a:ext cx="3496422" cy="6858000"/>
          </a:xfrm>
          <a:custGeom>
            <a:avLst/>
            <a:gdLst/>
            <a:ahLst/>
            <a:cxnLst/>
            <a:rect l="l" t="t" r="r" b="b"/>
            <a:pathLst>
              <a:path w="3496422" h="6858000" extrusionOk="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86" name="Google Shape;286;p12"/>
          <p:cNvSpPr/>
          <p:nvPr/>
        </p:nvSpPr>
        <p:spPr>
          <a:xfrm>
            <a:off x="1375409"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7" name="Google Shape;287;p12"/>
          <p:cNvSpPr/>
          <p:nvPr/>
        </p:nvSpPr>
        <p:spPr>
          <a:xfrm>
            <a:off x="1155402"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8" name="Google Shape;288;p12"/>
          <p:cNvSpPr/>
          <p:nvPr/>
        </p:nvSpPr>
        <p:spPr>
          <a:xfrm>
            <a:off x="924161"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89" name="Google Shape;289;p12"/>
          <p:cNvSpPr/>
          <p:nvPr/>
        </p:nvSpPr>
        <p:spPr>
          <a:xfrm>
            <a:off x="305" y="0"/>
            <a:ext cx="12191695"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90" name="Google Shape;290;p12"/>
          <p:cNvSpPr txBox="1">
            <a:spLocks noGrp="1"/>
          </p:cNvSpPr>
          <p:nvPr>
            <p:ph type="title"/>
          </p:nvPr>
        </p:nvSpPr>
        <p:spPr>
          <a:xfrm>
            <a:off x="1180531" y="2576944"/>
            <a:ext cx="5274860" cy="1258785"/>
          </a:xfrm>
          <a:prstGeom prst="rect">
            <a:avLst/>
          </a:prstGeom>
          <a:noFill/>
          <a:ln>
            <a:noFill/>
          </a:ln>
        </p:spPr>
        <p:txBody>
          <a:bodyPr spcFirstLastPara="1" wrap="square" lIns="109725" tIns="109725" rIns="109725" bIns="91425" anchor="b" anchorCtr="0">
            <a:normAutofit/>
          </a:bodyPr>
          <a:lstStyle/>
          <a:p>
            <a:pPr marL="0" lvl="0" indent="0" algn="l" rtl="0">
              <a:lnSpc>
                <a:spcPct val="120000"/>
              </a:lnSpc>
              <a:spcBef>
                <a:spcPts val="0"/>
              </a:spcBef>
              <a:spcAft>
                <a:spcPts val="0"/>
              </a:spcAft>
              <a:buClr>
                <a:srgbClr val="262626"/>
              </a:buClr>
              <a:buSzPts val="5400"/>
              <a:buFont typeface="Meiryo"/>
              <a:buNone/>
            </a:pPr>
            <a:r>
              <a:rPr lang="en-US" sz="5400" dirty="0">
                <a:solidFill>
                  <a:srgbClr val="262626"/>
                </a:solidFill>
              </a:rPr>
              <a:t>THANK YOU! </a:t>
            </a:r>
            <a:endParaRPr dirty="0"/>
          </a:p>
        </p:txBody>
      </p:sp>
      <p:sp>
        <p:nvSpPr>
          <p:cNvPr id="291" name="Google Shape;291;p12"/>
          <p:cNvSpPr/>
          <p:nvPr/>
        </p:nvSpPr>
        <p:spPr>
          <a:xfrm flipH="1">
            <a:off x="6986049" y="0"/>
            <a:ext cx="5205951" cy="6858000"/>
          </a:xfrm>
          <a:custGeom>
            <a:avLst/>
            <a:gdLst/>
            <a:ahLst/>
            <a:cxnLst/>
            <a:rect l="l" t="t" r="r" b="b"/>
            <a:pathLst>
              <a:path w="5205951" h="6858000" extrusionOk="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92" name="Google Shape;292;p12"/>
          <p:cNvSpPr/>
          <p:nvPr/>
        </p:nvSpPr>
        <p:spPr>
          <a:xfrm flipH="1">
            <a:off x="6553480"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93" name="Google Shape;293;p12"/>
          <p:cNvSpPr/>
          <p:nvPr/>
        </p:nvSpPr>
        <p:spPr>
          <a:xfrm flipH="1">
            <a:off x="6758825"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pic>
        <p:nvPicPr>
          <p:cNvPr id="294" name="Google Shape;294;p12" descr="Laid wine bottles, glass and grapes"/>
          <p:cNvPicPr preferRelativeResize="0"/>
          <p:nvPr/>
        </p:nvPicPr>
        <p:blipFill rotWithShape="1">
          <a:blip r:embed="rId3">
            <a:alphaModFix/>
          </a:blip>
          <a:srcRect r="51294" b="-1"/>
          <a:stretch/>
        </p:blipFill>
        <p:spPr>
          <a:xfrm>
            <a:off x="7187979" y="10"/>
            <a:ext cx="5004021" cy="6857990"/>
          </a:xfrm>
          <a:custGeom>
            <a:avLst/>
            <a:gdLst/>
            <a:ahLst/>
            <a:cxnLst/>
            <a:rect l="l" t="t" r="r" b="b"/>
            <a:pathLst>
              <a:path w="4901771" h="6858000" extrusionOk="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4130"/>
    </mc:Choice>
    <mc:Fallback xmlns="">
      <p:transition spd="slow" advTm="41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0"/>
        <p:cNvGrpSpPr/>
        <p:nvPr/>
      </p:nvGrpSpPr>
      <p:grpSpPr>
        <a:xfrm>
          <a:off x="0" y="0"/>
          <a:ext cx="0" cy="0"/>
          <a:chOff x="0" y="0"/>
          <a:chExt cx="0" cy="0"/>
        </a:xfrm>
      </p:grpSpPr>
      <p:grpSp>
        <p:nvGrpSpPr>
          <p:cNvPr id="142" name="Google Shape;142;p4"/>
          <p:cNvGrpSpPr/>
          <p:nvPr/>
        </p:nvGrpSpPr>
        <p:grpSpPr>
          <a:xfrm>
            <a:off x="-1" y="0"/>
            <a:ext cx="10853745" cy="6858000"/>
            <a:chOff x="-1" y="0"/>
            <a:chExt cx="10934058" cy="6858000"/>
          </a:xfrm>
        </p:grpSpPr>
        <p:sp>
          <p:nvSpPr>
            <p:cNvPr id="143" name="Google Shape;143;p4"/>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44" name="Google Shape;144;p4"/>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45" name="Google Shape;145;p4"/>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46" name="Google Shape;146;p4"/>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47" name="Google Shape;147;p4"/>
          <p:cNvSpPr txBox="1">
            <a:spLocks noGrp="1"/>
          </p:cNvSpPr>
          <p:nvPr>
            <p:ph type="title"/>
          </p:nvPr>
        </p:nvSpPr>
        <p:spPr>
          <a:xfrm>
            <a:off x="1224784" y="1364310"/>
            <a:ext cx="7439984" cy="750557"/>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30000"/>
              </a:lnSpc>
              <a:spcBef>
                <a:spcPts val="0"/>
              </a:spcBef>
              <a:spcAft>
                <a:spcPts val="0"/>
              </a:spcAft>
              <a:buClr>
                <a:srgbClr val="3F3F3F"/>
              </a:buClr>
              <a:buSzPct val="100000"/>
              <a:buFont typeface="Meiryo"/>
              <a:buNone/>
            </a:pPr>
            <a:r>
              <a:rPr lang="en-US" sz="5400" dirty="0">
                <a:solidFill>
                  <a:srgbClr val="3F3F3F"/>
                </a:solidFill>
              </a:rPr>
              <a:t>Dataset Overview:</a:t>
            </a:r>
            <a:endParaRPr dirty="0"/>
          </a:p>
        </p:txBody>
      </p:sp>
      <p:sp>
        <p:nvSpPr>
          <p:cNvPr id="148" name="Google Shape;148;p4"/>
          <p:cNvSpPr txBox="1">
            <a:spLocks noGrp="1"/>
          </p:cNvSpPr>
          <p:nvPr>
            <p:ph idx="1"/>
          </p:nvPr>
        </p:nvSpPr>
        <p:spPr>
          <a:xfrm>
            <a:off x="1224784" y="2408663"/>
            <a:ext cx="7792255" cy="3780263"/>
          </a:xfrm>
          <a:prstGeom prst="rect">
            <a:avLst/>
          </a:prstGeom>
          <a:noFill/>
          <a:ln>
            <a:noFill/>
          </a:ln>
        </p:spPr>
        <p:txBody>
          <a:bodyPr spcFirstLastPara="1" wrap="square" lIns="109725" tIns="109725" rIns="109725" bIns="91425" anchor="t" anchorCtr="0">
            <a:noAutofit/>
          </a:bodyPr>
          <a:lstStyle/>
          <a:p>
            <a:pPr marL="0" lvl="0" indent="0" algn="just" rtl="0">
              <a:lnSpc>
                <a:spcPct val="130000"/>
              </a:lnSpc>
              <a:spcBef>
                <a:spcPts val="0"/>
              </a:spcBef>
              <a:spcAft>
                <a:spcPts val="0"/>
              </a:spcAft>
              <a:buClr>
                <a:srgbClr val="3F3F3F"/>
              </a:buClr>
              <a:buSzPts val="1600"/>
              <a:buFont typeface="Corbel"/>
              <a:buChar char="•"/>
            </a:pPr>
            <a:r>
              <a:rPr lang="en-US" sz="1400" dirty="0">
                <a:solidFill>
                  <a:schemeClr val="tx1"/>
                </a:solidFill>
              </a:rPr>
              <a:t>Our dataset, "</a:t>
            </a:r>
            <a:r>
              <a:rPr lang="en-US" sz="1400" dirty="0" err="1">
                <a:solidFill>
                  <a:schemeClr val="tx1"/>
                </a:solidFill>
              </a:rPr>
              <a:t>Redwinequality.csv</a:t>
            </a:r>
            <a:r>
              <a:rPr lang="en-US" sz="1400" dirty="0">
                <a:solidFill>
                  <a:schemeClr val="tx1"/>
                </a:solidFill>
              </a:rPr>
              <a:t>," contains a wealth of data about the quality of red wines.</a:t>
            </a:r>
          </a:p>
          <a:p>
            <a:pPr marL="0" lvl="0" indent="0" algn="just" rtl="0">
              <a:lnSpc>
                <a:spcPct val="130000"/>
              </a:lnSpc>
              <a:spcBef>
                <a:spcPts val="0"/>
              </a:spcBef>
              <a:spcAft>
                <a:spcPts val="0"/>
              </a:spcAft>
              <a:buClr>
                <a:srgbClr val="3F3F3F"/>
              </a:buClr>
              <a:buSzPts val="1600"/>
              <a:buFont typeface="Corbel"/>
              <a:buChar char="•"/>
            </a:pPr>
            <a:r>
              <a:rPr lang="en-US" sz="1400" dirty="0">
                <a:solidFill>
                  <a:schemeClr val="tx1"/>
                </a:solidFill>
              </a:rPr>
              <a:t>The overall quality grade is influenced by a number of factors, including density, pH, sulphates, alcohol, citric acid, residual sugar, chlorides, free sulfur dioxide, total sulfur dioxide, fixed acidity, volatile acidity, and quality.</a:t>
            </a:r>
          </a:p>
          <a:p>
            <a:pPr marL="0" lvl="0" indent="0" algn="just" rtl="0">
              <a:lnSpc>
                <a:spcPct val="130000"/>
              </a:lnSpc>
              <a:spcBef>
                <a:spcPts val="930"/>
              </a:spcBef>
              <a:spcAft>
                <a:spcPts val="0"/>
              </a:spcAft>
              <a:buClr>
                <a:srgbClr val="3F3F3F"/>
              </a:buClr>
              <a:buSzPts val="1600"/>
              <a:buFont typeface="Corbel"/>
              <a:buChar char="•"/>
            </a:pPr>
            <a:r>
              <a:rPr lang="en-US" sz="1400" dirty="0">
                <a:solidFill>
                  <a:schemeClr val="tx1"/>
                </a:solidFill>
              </a:rPr>
              <a:t>A thorough evaluation of each wine sample is conducted using a scale ranging from 0 (very bad) to 10 (outstanding), offering a thorough understanding of wine quality.</a:t>
            </a:r>
          </a:p>
          <a:p>
            <a:pPr marL="0" lvl="0" indent="101600" algn="just" rtl="0">
              <a:lnSpc>
                <a:spcPct val="130000"/>
              </a:lnSpc>
              <a:spcBef>
                <a:spcPts val="930"/>
              </a:spcBef>
              <a:spcAft>
                <a:spcPts val="0"/>
              </a:spcAft>
              <a:buClr>
                <a:srgbClr val="262626"/>
              </a:buClr>
              <a:buSzPts val="1600"/>
              <a:buFont typeface="Corbel"/>
              <a:buNone/>
            </a:pPr>
            <a:endParaRPr lang="en-US"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6442"/>
    </mc:Choice>
    <mc:Fallback xmlns="">
      <p:transition spd="slow" advTm="664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0">
          <a:extLst>
            <a:ext uri="{FF2B5EF4-FFF2-40B4-BE49-F238E27FC236}">
              <a16:creationId xmlns:a16="http://schemas.microsoft.com/office/drawing/2014/main" id="{CC6D9579-3832-03AC-EFA5-B4E71F6CE042}"/>
            </a:ext>
          </a:extLst>
        </p:cNvPr>
        <p:cNvGrpSpPr/>
        <p:nvPr/>
      </p:nvGrpSpPr>
      <p:grpSpPr>
        <a:xfrm>
          <a:off x="0" y="0"/>
          <a:ext cx="0" cy="0"/>
          <a:chOff x="0" y="0"/>
          <a:chExt cx="0" cy="0"/>
        </a:xfrm>
      </p:grpSpPr>
      <p:grpSp>
        <p:nvGrpSpPr>
          <p:cNvPr id="142" name="Google Shape;142;p4">
            <a:extLst>
              <a:ext uri="{FF2B5EF4-FFF2-40B4-BE49-F238E27FC236}">
                <a16:creationId xmlns:a16="http://schemas.microsoft.com/office/drawing/2014/main" id="{F3D7792B-5CB9-FEC4-5131-23B1BFF43322}"/>
              </a:ext>
            </a:extLst>
          </p:cNvPr>
          <p:cNvGrpSpPr/>
          <p:nvPr/>
        </p:nvGrpSpPr>
        <p:grpSpPr>
          <a:xfrm>
            <a:off x="-1" y="0"/>
            <a:ext cx="10853745" cy="6858000"/>
            <a:chOff x="-1" y="0"/>
            <a:chExt cx="10934058" cy="6858000"/>
          </a:xfrm>
        </p:grpSpPr>
        <p:sp>
          <p:nvSpPr>
            <p:cNvPr id="143" name="Google Shape;143;p4">
              <a:extLst>
                <a:ext uri="{FF2B5EF4-FFF2-40B4-BE49-F238E27FC236}">
                  <a16:creationId xmlns:a16="http://schemas.microsoft.com/office/drawing/2014/main" id="{7B0B94DF-29C3-B958-EF30-9C08D76FE824}"/>
                </a:ext>
              </a:extLst>
            </p:cNvPr>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44" name="Google Shape;144;p4">
              <a:extLst>
                <a:ext uri="{FF2B5EF4-FFF2-40B4-BE49-F238E27FC236}">
                  <a16:creationId xmlns:a16="http://schemas.microsoft.com/office/drawing/2014/main" id="{89812904-5B8A-AA7B-3E41-BB9F9AF11AAB}"/>
                </a:ext>
              </a:extLst>
            </p:cNvPr>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45" name="Google Shape;145;p4">
              <a:extLst>
                <a:ext uri="{FF2B5EF4-FFF2-40B4-BE49-F238E27FC236}">
                  <a16:creationId xmlns:a16="http://schemas.microsoft.com/office/drawing/2014/main" id="{20720CCB-7BA1-9E0C-9183-A90F7B85C3A0}"/>
                </a:ext>
              </a:extLst>
            </p:cNvPr>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46" name="Google Shape;146;p4">
              <a:extLst>
                <a:ext uri="{FF2B5EF4-FFF2-40B4-BE49-F238E27FC236}">
                  <a16:creationId xmlns:a16="http://schemas.microsoft.com/office/drawing/2014/main" id="{C6C5F264-8D91-4E7C-738C-18A644C9AFCC}"/>
                </a:ext>
              </a:extLst>
            </p:cNvPr>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47" name="Google Shape;147;p4">
            <a:extLst>
              <a:ext uri="{FF2B5EF4-FFF2-40B4-BE49-F238E27FC236}">
                <a16:creationId xmlns:a16="http://schemas.microsoft.com/office/drawing/2014/main" id="{E5BB3C1C-E700-7F83-F323-971BA3C4A0E4}"/>
              </a:ext>
            </a:extLst>
          </p:cNvPr>
          <p:cNvSpPr txBox="1">
            <a:spLocks noGrp="1"/>
          </p:cNvSpPr>
          <p:nvPr>
            <p:ph type="title"/>
          </p:nvPr>
        </p:nvSpPr>
        <p:spPr>
          <a:xfrm>
            <a:off x="1338256" y="699391"/>
            <a:ext cx="7439984" cy="750557"/>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30000"/>
              </a:lnSpc>
              <a:spcBef>
                <a:spcPts val="0"/>
              </a:spcBef>
              <a:spcAft>
                <a:spcPts val="0"/>
              </a:spcAft>
              <a:buClr>
                <a:srgbClr val="3F3F3F"/>
              </a:buClr>
              <a:buSzPct val="100000"/>
              <a:buFont typeface="Meiryo"/>
              <a:buNone/>
            </a:pPr>
            <a:r>
              <a:rPr lang="en-US" dirty="0"/>
              <a:t>EDA Methodology:</a:t>
            </a:r>
            <a:endParaRPr dirty="0"/>
          </a:p>
        </p:txBody>
      </p:sp>
      <p:sp>
        <p:nvSpPr>
          <p:cNvPr id="148" name="Google Shape;148;p4">
            <a:extLst>
              <a:ext uri="{FF2B5EF4-FFF2-40B4-BE49-F238E27FC236}">
                <a16:creationId xmlns:a16="http://schemas.microsoft.com/office/drawing/2014/main" id="{C3CBD91C-5DBA-D16D-5622-CE394C842399}"/>
              </a:ext>
            </a:extLst>
          </p:cNvPr>
          <p:cNvSpPr txBox="1">
            <a:spLocks noGrp="1"/>
          </p:cNvSpPr>
          <p:nvPr>
            <p:ph idx="1"/>
          </p:nvPr>
        </p:nvSpPr>
        <p:spPr>
          <a:xfrm>
            <a:off x="1162121" y="1751031"/>
            <a:ext cx="7792255" cy="4304081"/>
          </a:xfrm>
          <a:prstGeom prst="rect">
            <a:avLst/>
          </a:prstGeom>
          <a:noFill/>
          <a:ln>
            <a:noFill/>
          </a:ln>
        </p:spPr>
        <p:txBody>
          <a:bodyPr spcFirstLastPara="1" wrap="square" lIns="109725" tIns="109725" rIns="109725" bIns="91425" anchor="t" anchorCtr="0">
            <a:noAutofit/>
          </a:bodyPr>
          <a:lstStyle/>
          <a:p>
            <a:pPr marL="285750" lvl="0" indent="-285750" algn="just" rtl="0">
              <a:lnSpc>
                <a:spcPct val="140000"/>
              </a:lnSpc>
              <a:spcBef>
                <a:spcPts val="0"/>
              </a:spcBef>
              <a:spcAft>
                <a:spcPts val="0"/>
              </a:spcAft>
              <a:buClr>
                <a:srgbClr val="3F3F3F"/>
              </a:buClr>
              <a:buSzPts val="1600"/>
              <a:buFont typeface="Arial"/>
              <a:buChar char="•"/>
            </a:pPr>
            <a:r>
              <a:rPr lang="en-US" sz="1400" dirty="0">
                <a:solidFill>
                  <a:schemeClr val="tx1"/>
                </a:solidFill>
              </a:rPr>
              <a:t>EDA methodology comprises several crucial steps to unearth insights from the data:</a:t>
            </a:r>
            <a:endParaRPr sz="1400" dirty="0">
              <a:solidFill>
                <a:schemeClr val="tx1"/>
              </a:solidFill>
            </a:endParaRPr>
          </a:p>
          <a:p>
            <a:pPr marL="342900" lvl="0" indent="-342900" algn="just" rtl="0">
              <a:lnSpc>
                <a:spcPct val="140000"/>
              </a:lnSpc>
              <a:spcBef>
                <a:spcPts val="930"/>
              </a:spcBef>
              <a:spcAft>
                <a:spcPts val="0"/>
              </a:spcAft>
              <a:buClr>
                <a:srgbClr val="3F3F3F"/>
              </a:buClr>
              <a:buSzPts val="1600"/>
              <a:buFont typeface="Meiryo"/>
              <a:buAutoNum type="arabicPeriod"/>
            </a:pPr>
            <a:r>
              <a:rPr lang="en-US" sz="1400" b="1" dirty="0">
                <a:solidFill>
                  <a:schemeClr val="tx1"/>
                </a:solidFill>
              </a:rPr>
              <a:t>Data Acquisition</a:t>
            </a:r>
            <a:r>
              <a:rPr lang="en-US" sz="1400" dirty="0">
                <a:solidFill>
                  <a:schemeClr val="tx1"/>
                </a:solidFill>
              </a:rPr>
              <a:t>: Loading the red wine quality dataset.</a:t>
            </a:r>
            <a:endParaRPr sz="1400" dirty="0">
              <a:solidFill>
                <a:schemeClr val="tx1"/>
              </a:solidFill>
            </a:endParaRPr>
          </a:p>
          <a:p>
            <a:pPr marL="342900" lvl="0" indent="-342900" algn="just" rtl="0">
              <a:lnSpc>
                <a:spcPct val="140000"/>
              </a:lnSpc>
              <a:spcBef>
                <a:spcPts val="930"/>
              </a:spcBef>
              <a:spcAft>
                <a:spcPts val="0"/>
              </a:spcAft>
              <a:buClr>
                <a:srgbClr val="3F3F3F"/>
              </a:buClr>
              <a:buSzPts val="1600"/>
              <a:buFont typeface="Meiryo"/>
              <a:buAutoNum type="arabicPeriod"/>
            </a:pPr>
            <a:r>
              <a:rPr lang="en-US" sz="1400" b="1" dirty="0">
                <a:solidFill>
                  <a:schemeClr val="tx1"/>
                </a:solidFill>
              </a:rPr>
              <a:t>Preprocessing</a:t>
            </a:r>
            <a:r>
              <a:rPr lang="en-US" sz="1400" dirty="0">
                <a:solidFill>
                  <a:schemeClr val="tx1"/>
                </a:solidFill>
              </a:rPr>
              <a:t>: Cleaning the data by handling missing values, detecting and treating outliers, and normalizing the data.</a:t>
            </a:r>
            <a:endParaRPr sz="1400" dirty="0">
              <a:solidFill>
                <a:schemeClr val="tx1"/>
              </a:solidFill>
            </a:endParaRPr>
          </a:p>
          <a:p>
            <a:pPr marL="342900" lvl="0" indent="-342900" algn="just" rtl="0">
              <a:lnSpc>
                <a:spcPct val="140000"/>
              </a:lnSpc>
              <a:spcBef>
                <a:spcPts val="930"/>
              </a:spcBef>
              <a:spcAft>
                <a:spcPts val="0"/>
              </a:spcAft>
              <a:buClr>
                <a:srgbClr val="3F3F3F"/>
              </a:buClr>
              <a:buSzPts val="1600"/>
              <a:buFont typeface="Meiryo"/>
              <a:buAutoNum type="arabicPeriod"/>
            </a:pPr>
            <a:r>
              <a:rPr lang="en-US" sz="1400" b="1" dirty="0">
                <a:solidFill>
                  <a:schemeClr val="tx1"/>
                </a:solidFill>
              </a:rPr>
              <a:t>Exploratory Data Analysis (EDA): </a:t>
            </a:r>
            <a:r>
              <a:rPr lang="en-US" sz="1400" dirty="0">
                <a:solidFill>
                  <a:schemeClr val="tx1"/>
                </a:solidFill>
              </a:rPr>
              <a:t>In order to find links and patterns, exploratory data analysis (EDA) involves visualizing the data using a variety of approaches, including heatmaps, boxplots, scatter plots, and category plots.</a:t>
            </a:r>
          </a:p>
          <a:p>
            <a:pPr marL="285750" lvl="0" indent="-285750" algn="just" rtl="0">
              <a:lnSpc>
                <a:spcPct val="140000"/>
              </a:lnSpc>
              <a:spcBef>
                <a:spcPts val="930"/>
              </a:spcBef>
              <a:spcAft>
                <a:spcPts val="0"/>
              </a:spcAft>
              <a:buClr>
                <a:srgbClr val="3F3F3F"/>
              </a:buClr>
              <a:buSzPts val="1600"/>
              <a:buFont typeface="Arial"/>
              <a:buChar char="•"/>
            </a:pPr>
            <a:r>
              <a:rPr lang="en-US" sz="1400" dirty="0">
                <a:solidFill>
                  <a:schemeClr val="tx1"/>
                </a:solidFill>
              </a:rPr>
              <a:t>Our objective is to better comprehend the features of the dataset and how they relate to wine quality.</a:t>
            </a:r>
          </a:p>
        </p:txBody>
      </p:sp>
    </p:spTree>
    <p:extLst>
      <p:ext uri="{BB962C8B-B14F-4D97-AF65-F5344CB8AC3E}">
        <p14:creationId xmlns:p14="http://schemas.microsoft.com/office/powerpoint/2010/main" val="3259523771"/>
      </p:ext>
    </p:extLst>
  </p:cSld>
  <p:clrMapOvr>
    <a:masterClrMapping/>
  </p:clrMapOvr>
  <mc:AlternateContent xmlns:mc="http://schemas.openxmlformats.org/markup-compatibility/2006" xmlns:p14="http://schemas.microsoft.com/office/powerpoint/2010/main">
    <mc:Choice Requires="p14">
      <p:transition spd="slow" p14:dur="2000" advTm="66442"/>
    </mc:Choice>
    <mc:Fallback xmlns="">
      <p:transition spd="slow" advTm="664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52"/>
        <p:cNvGrpSpPr/>
        <p:nvPr/>
      </p:nvGrpSpPr>
      <p:grpSpPr>
        <a:xfrm>
          <a:off x="0" y="0"/>
          <a:ext cx="0" cy="0"/>
          <a:chOff x="0" y="0"/>
          <a:chExt cx="0" cy="0"/>
        </a:xfrm>
      </p:grpSpPr>
      <p:grpSp>
        <p:nvGrpSpPr>
          <p:cNvPr id="154" name="Google Shape;154;p5"/>
          <p:cNvGrpSpPr/>
          <p:nvPr/>
        </p:nvGrpSpPr>
        <p:grpSpPr>
          <a:xfrm>
            <a:off x="0" y="442913"/>
            <a:ext cx="10853745" cy="6858000"/>
            <a:chOff x="-1" y="0"/>
            <a:chExt cx="10934058" cy="6858000"/>
          </a:xfrm>
        </p:grpSpPr>
        <p:sp>
          <p:nvSpPr>
            <p:cNvPr id="155" name="Google Shape;155;p5"/>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56" name="Google Shape;156;p5"/>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57" name="Google Shape;157;p5"/>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58" name="Google Shape;158;p5"/>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59" name="Google Shape;159;p5"/>
          <p:cNvSpPr txBox="1">
            <a:spLocks noGrp="1"/>
          </p:cNvSpPr>
          <p:nvPr>
            <p:ph type="title"/>
          </p:nvPr>
        </p:nvSpPr>
        <p:spPr>
          <a:xfrm>
            <a:off x="1872883" y="1379615"/>
            <a:ext cx="6857365" cy="976313"/>
          </a:xfrm>
          <a:prstGeom prst="rect">
            <a:avLst/>
          </a:prstGeom>
          <a:noFill/>
          <a:ln>
            <a:noFill/>
          </a:ln>
        </p:spPr>
        <p:txBody>
          <a:bodyPr spcFirstLastPara="1" wrap="square" lIns="109725" tIns="109725" rIns="109725" bIns="91425" anchor="b" anchorCtr="0">
            <a:normAutofit fontScale="90000"/>
          </a:bodyPr>
          <a:lstStyle/>
          <a:p>
            <a:pPr marL="0" lvl="0" indent="0" algn="l" rtl="0">
              <a:lnSpc>
                <a:spcPct val="130000"/>
              </a:lnSpc>
              <a:spcBef>
                <a:spcPts val="0"/>
              </a:spcBef>
              <a:spcAft>
                <a:spcPts val="0"/>
              </a:spcAft>
              <a:buClr>
                <a:srgbClr val="3F3F3F"/>
              </a:buClr>
              <a:buSzPts val="3200"/>
              <a:buFont typeface="Meiryo"/>
              <a:buNone/>
            </a:pPr>
            <a:r>
              <a:rPr lang="en-US" dirty="0"/>
              <a:t>Key Insights:</a:t>
            </a:r>
            <a:endParaRPr dirty="0"/>
          </a:p>
        </p:txBody>
      </p:sp>
      <p:sp>
        <p:nvSpPr>
          <p:cNvPr id="160" name="Google Shape;160;p5"/>
          <p:cNvSpPr txBox="1">
            <a:spLocks noGrp="1"/>
          </p:cNvSpPr>
          <p:nvPr>
            <p:ph idx="1"/>
          </p:nvPr>
        </p:nvSpPr>
        <p:spPr>
          <a:xfrm>
            <a:off x="1549985" y="2776539"/>
            <a:ext cx="7180263" cy="3445841"/>
          </a:xfrm>
          <a:prstGeom prst="rect">
            <a:avLst/>
          </a:prstGeom>
          <a:noFill/>
          <a:ln>
            <a:noFill/>
          </a:ln>
        </p:spPr>
        <p:txBody>
          <a:bodyPr spcFirstLastPara="1" wrap="square" lIns="109725" tIns="109725" rIns="109725" bIns="91425" anchor="t" anchorCtr="0">
            <a:normAutofit/>
          </a:bodyPr>
          <a:lstStyle/>
          <a:p>
            <a:pPr marL="285750" lvl="0" indent="-285750" algn="just" rtl="0">
              <a:lnSpc>
                <a:spcPct val="140000"/>
              </a:lnSpc>
              <a:spcBef>
                <a:spcPts val="0"/>
              </a:spcBef>
              <a:spcAft>
                <a:spcPts val="0"/>
              </a:spcAft>
              <a:buClr>
                <a:srgbClr val="3F3F3F"/>
              </a:buClr>
              <a:buSzPts val="1600"/>
              <a:buFont typeface="Arial"/>
              <a:buChar char="•"/>
            </a:pPr>
            <a:r>
              <a:rPr lang="en-US" sz="1400" dirty="0">
                <a:solidFill>
                  <a:schemeClr val="tx1"/>
                </a:solidFill>
              </a:rPr>
              <a:t>Citric acid, sulphates, and alcohol all show a significant link with wine quality, suggesting their significance in identifying premium wine.</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dirty="0">
                <a:solidFill>
                  <a:schemeClr val="tx1"/>
                </a:solidFill>
              </a:rPr>
              <a:t>On the other hand, density and volatile acidity have a negative relationship with wine quality, indicating that these characteristics should be reduced for higher quality.</a:t>
            </a:r>
          </a:p>
          <a:p>
            <a:pPr marL="285750" lvl="0" indent="-285750" algn="just" rtl="0">
              <a:lnSpc>
                <a:spcPct val="140000"/>
              </a:lnSpc>
              <a:spcBef>
                <a:spcPts val="930"/>
              </a:spcBef>
              <a:spcAft>
                <a:spcPts val="0"/>
              </a:spcAft>
              <a:buClr>
                <a:srgbClr val="3F3F3F"/>
              </a:buClr>
              <a:buSzPts val="1600"/>
              <a:buFont typeface="Arial"/>
              <a:buChar char="•"/>
            </a:pPr>
            <a:r>
              <a:rPr lang="en-US" sz="1400" dirty="0">
                <a:solidFill>
                  <a:schemeClr val="tx1"/>
                </a:solidFill>
              </a:rPr>
              <a:t>With fewer wines at the very low and high ends of the quality scale, the distribution of quality ratings shows a bias towards the medium range.</a:t>
            </a:r>
            <a:endParaRPr sz="14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8483"/>
    </mc:Choice>
    <mc:Fallback xmlns="">
      <p:transition spd="slow" advTm="584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6" name="Google Shape;166;p6"/>
          <p:cNvGrpSpPr/>
          <p:nvPr/>
        </p:nvGrpSpPr>
        <p:grpSpPr>
          <a:xfrm>
            <a:off x="-1" y="0"/>
            <a:ext cx="10853745" cy="6858000"/>
            <a:chOff x="-1" y="0"/>
            <a:chExt cx="10934058" cy="6858000"/>
          </a:xfrm>
        </p:grpSpPr>
        <p:sp>
          <p:nvSpPr>
            <p:cNvPr id="167" name="Google Shape;167;p6"/>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Meiryo"/>
                <a:ea typeface="Meiryo"/>
                <a:cs typeface="Meiryo"/>
                <a:sym typeface="Meiryo"/>
              </a:endParaRPr>
            </a:p>
          </p:txBody>
        </p:sp>
        <p:sp>
          <p:nvSpPr>
            <p:cNvPr id="168" name="Google Shape;168;p6"/>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69" name="Google Shape;169;p6"/>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70" name="Google Shape;170;p6"/>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71" name="Google Shape;171;p6"/>
          <p:cNvSpPr txBox="1">
            <a:spLocks noGrp="1"/>
          </p:cNvSpPr>
          <p:nvPr>
            <p:ph type="title"/>
          </p:nvPr>
        </p:nvSpPr>
        <p:spPr>
          <a:xfrm>
            <a:off x="1659295" y="726524"/>
            <a:ext cx="6857365" cy="814387"/>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dirty="0"/>
              <a:t>Visual Aids:</a:t>
            </a:r>
            <a:endParaRPr dirty="0"/>
          </a:p>
        </p:txBody>
      </p:sp>
      <p:sp>
        <p:nvSpPr>
          <p:cNvPr id="172" name="Google Shape;172;p6"/>
          <p:cNvSpPr txBox="1">
            <a:spLocks noGrp="1"/>
          </p:cNvSpPr>
          <p:nvPr>
            <p:ph idx="1"/>
          </p:nvPr>
        </p:nvSpPr>
        <p:spPr>
          <a:xfrm>
            <a:off x="1393304" y="1787523"/>
            <a:ext cx="7651750" cy="3936759"/>
          </a:xfrm>
          <a:prstGeom prst="rect">
            <a:avLst/>
          </a:prstGeom>
          <a:noFill/>
          <a:ln>
            <a:noFill/>
          </a:ln>
        </p:spPr>
        <p:txBody>
          <a:bodyPr spcFirstLastPara="1" wrap="square" lIns="109725" tIns="109725" rIns="109725" bIns="91425" anchor="t" anchorCtr="0">
            <a:normAutofit/>
          </a:bodyPr>
          <a:lstStyle/>
          <a:p>
            <a:pPr marL="285750" lvl="0" indent="-285750" algn="just" rtl="0">
              <a:lnSpc>
                <a:spcPct val="140000"/>
              </a:lnSpc>
              <a:spcBef>
                <a:spcPts val="0"/>
              </a:spcBef>
              <a:spcAft>
                <a:spcPts val="0"/>
              </a:spcAft>
              <a:buClr>
                <a:srgbClr val="3F3F3F"/>
              </a:buClr>
              <a:buSzPts val="1600"/>
              <a:buFont typeface="Arial"/>
              <a:buChar char="•"/>
            </a:pPr>
            <a:r>
              <a:rPr lang="en-US" sz="1400" b="1" dirty="0">
                <a:solidFill>
                  <a:schemeClr val="tx1"/>
                </a:solidFill>
              </a:rPr>
              <a:t>Correlation Heatmap</a:t>
            </a:r>
            <a:r>
              <a:rPr lang="en-US" sz="1400" dirty="0">
                <a:solidFill>
                  <a:schemeClr val="tx1"/>
                </a:solidFill>
              </a:rPr>
              <a:t>: Visual representation of correlations between different variables, highlighting their strength and direction.</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b="1" dirty="0">
                <a:solidFill>
                  <a:schemeClr val="tx1"/>
                </a:solidFill>
              </a:rPr>
              <a:t>Quality Distribution: </a:t>
            </a:r>
            <a:r>
              <a:rPr lang="en-US" sz="1400" dirty="0">
                <a:solidFill>
                  <a:schemeClr val="tx1"/>
                </a:solidFill>
              </a:rPr>
              <a:t>Histogram showcasing the distribution of wine quality ratings, providing an overview of the dataset.</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b="1" dirty="0">
                <a:solidFill>
                  <a:schemeClr val="tx1"/>
                </a:solidFill>
              </a:rPr>
              <a:t>Quality and Fixed Acidity: </a:t>
            </a:r>
            <a:r>
              <a:rPr lang="en-US" sz="1400" dirty="0">
                <a:solidFill>
                  <a:schemeClr val="tx1"/>
                </a:solidFill>
              </a:rPr>
              <a:t>Boxplot demonstrating the distribution of fixed acidity across different quality ratings.</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b="1" dirty="0">
                <a:solidFill>
                  <a:schemeClr val="tx1"/>
                </a:solidFill>
              </a:rPr>
              <a:t>Residual Sugar and Alcohol Content: </a:t>
            </a:r>
            <a:r>
              <a:rPr lang="en-US" sz="1400" dirty="0">
                <a:solidFill>
                  <a:schemeClr val="tx1"/>
                </a:solidFill>
              </a:rPr>
              <a:t>Scatter plot illustrating the relationship between residual sugar and alcohol content.</a:t>
            </a:r>
            <a:endParaRPr sz="1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pSp>
        <p:nvGrpSpPr>
          <p:cNvPr id="178" name="Google Shape;178;p7"/>
          <p:cNvGrpSpPr/>
          <p:nvPr/>
        </p:nvGrpSpPr>
        <p:grpSpPr>
          <a:xfrm>
            <a:off x="-1" y="0"/>
            <a:ext cx="10853745" cy="6858000"/>
            <a:chOff x="-1" y="0"/>
            <a:chExt cx="10934058" cy="6858000"/>
          </a:xfrm>
        </p:grpSpPr>
        <p:sp>
          <p:nvSpPr>
            <p:cNvPr id="179" name="Google Shape;179;p7"/>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80" name="Google Shape;180;p7"/>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81" name="Google Shape;181;p7"/>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82" name="Google Shape;182;p7"/>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83" name="Google Shape;183;p7"/>
          <p:cNvSpPr txBox="1">
            <a:spLocks noGrp="1"/>
          </p:cNvSpPr>
          <p:nvPr>
            <p:ph type="title"/>
          </p:nvPr>
        </p:nvSpPr>
        <p:spPr>
          <a:xfrm>
            <a:off x="1916096" y="829175"/>
            <a:ext cx="6857365" cy="976313"/>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dirty="0"/>
              <a:t>Visual Aids:</a:t>
            </a:r>
            <a:endParaRPr dirty="0"/>
          </a:p>
        </p:txBody>
      </p:sp>
      <p:sp>
        <p:nvSpPr>
          <p:cNvPr id="184" name="Google Shape;184;p7"/>
          <p:cNvSpPr txBox="1">
            <a:spLocks noGrp="1"/>
          </p:cNvSpPr>
          <p:nvPr>
            <p:ph idx="1"/>
          </p:nvPr>
        </p:nvSpPr>
        <p:spPr>
          <a:xfrm>
            <a:off x="1659617" y="1985670"/>
            <a:ext cx="6857365" cy="4203992"/>
          </a:xfrm>
          <a:prstGeom prst="rect">
            <a:avLst/>
          </a:prstGeom>
          <a:noFill/>
          <a:ln>
            <a:noFill/>
          </a:ln>
        </p:spPr>
        <p:txBody>
          <a:bodyPr spcFirstLastPara="1" wrap="square" lIns="109725" tIns="109725" rIns="109725" bIns="91425" anchor="t" anchorCtr="0">
            <a:normAutofit/>
          </a:bodyPr>
          <a:lstStyle/>
          <a:p>
            <a:pPr marL="285750" lvl="0" indent="-285750" algn="just" rtl="0">
              <a:lnSpc>
                <a:spcPct val="140000"/>
              </a:lnSpc>
              <a:spcBef>
                <a:spcPts val="0"/>
              </a:spcBef>
              <a:spcAft>
                <a:spcPts val="0"/>
              </a:spcAft>
              <a:buClr>
                <a:srgbClr val="3F3F3F"/>
              </a:buClr>
              <a:buSzPts val="1600"/>
              <a:buFont typeface="Arial"/>
              <a:buChar char="•"/>
            </a:pPr>
            <a:r>
              <a:rPr lang="en-US" sz="1400" b="1" dirty="0">
                <a:solidFill>
                  <a:schemeClr val="tx1"/>
                </a:solidFill>
              </a:rPr>
              <a:t>Wine Quality and pH: </a:t>
            </a:r>
            <a:r>
              <a:rPr lang="en-US" sz="1400" dirty="0">
                <a:solidFill>
                  <a:schemeClr val="tx1"/>
                </a:solidFill>
              </a:rPr>
              <a:t>Plot showcasing the negative correlation between wine quality and pH levels.</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b="1" dirty="0">
                <a:solidFill>
                  <a:schemeClr val="tx1"/>
                </a:solidFill>
              </a:rPr>
              <a:t>Quality and Volatile Acidity: </a:t>
            </a:r>
            <a:r>
              <a:rPr lang="en-US" sz="1400" dirty="0">
                <a:solidFill>
                  <a:schemeClr val="tx1"/>
                </a:solidFill>
              </a:rPr>
              <a:t>Box plot indicating the relationship between wine quality and volatile acidity.</a:t>
            </a:r>
            <a:endParaRPr sz="1400" dirty="0">
              <a:solidFill>
                <a:schemeClr val="tx1"/>
              </a:solidFill>
            </a:endParaRPr>
          </a:p>
          <a:p>
            <a:pPr marL="285750" lvl="0" indent="-285750" algn="just" rtl="0">
              <a:lnSpc>
                <a:spcPct val="140000"/>
              </a:lnSpc>
              <a:spcBef>
                <a:spcPts val="930"/>
              </a:spcBef>
              <a:spcAft>
                <a:spcPts val="0"/>
              </a:spcAft>
              <a:buClr>
                <a:srgbClr val="3F3F3F"/>
              </a:buClr>
              <a:buSzPts val="1600"/>
              <a:buFont typeface="Arial"/>
              <a:buChar char="•"/>
            </a:pPr>
            <a:r>
              <a:rPr lang="en-US" sz="1400" b="1" dirty="0">
                <a:solidFill>
                  <a:schemeClr val="tx1"/>
                </a:solidFill>
              </a:rPr>
              <a:t>Citric Acid Content and Wine Quality: </a:t>
            </a:r>
            <a:r>
              <a:rPr lang="en-US" sz="1400" dirty="0">
                <a:solidFill>
                  <a:schemeClr val="tx1"/>
                </a:solidFill>
              </a:rPr>
              <a:t>Line graph displaying the relationship between citric acid content and wine quality.</a:t>
            </a:r>
            <a:endParaRPr sz="14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90" name="Google Shape;190;p8"/>
          <p:cNvGrpSpPr/>
          <p:nvPr/>
        </p:nvGrpSpPr>
        <p:grpSpPr>
          <a:xfrm>
            <a:off x="-1" y="0"/>
            <a:ext cx="10853745" cy="6858000"/>
            <a:chOff x="-1" y="0"/>
            <a:chExt cx="10934058" cy="6858000"/>
          </a:xfrm>
        </p:grpSpPr>
        <p:sp>
          <p:nvSpPr>
            <p:cNvPr id="191" name="Google Shape;191;p8"/>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eiryo"/>
                <a:ea typeface="Meiryo"/>
                <a:cs typeface="Meiryo"/>
                <a:sym typeface="Meiryo"/>
              </a:endParaRPr>
            </a:p>
          </p:txBody>
        </p:sp>
        <p:sp>
          <p:nvSpPr>
            <p:cNvPr id="192" name="Google Shape;192;p8"/>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93" name="Google Shape;193;p8"/>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194" name="Google Shape;194;p8"/>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195" name="Google Shape;195;p8"/>
          <p:cNvSpPr txBox="1">
            <a:spLocks noGrp="1"/>
          </p:cNvSpPr>
          <p:nvPr>
            <p:ph type="title"/>
          </p:nvPr>
        </p:nvSpPr>
        <p:spPr>
          <a:xfrm>
            <a:off x="1659618" y="668338"/>
            <a:ext cx="6857365" cy="976313"/>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a:t>Graphs:</a:t>
            </a:r>
            <a:endParaRPr/>
          </a:p>
        </p:txBody>
      </p:sp>
      <p:pic>
        <p:nvPicPr>
          <p:cNvPr id="196" name="Google Shape;196;p8"/>
          <p:cNvPicPr preferRelativeResize="0">
            <a:picLocks noGrp="1"/>
          </p:cNvPicPr>
          <p:nvPr>
            <p:ph idx="1"/>
          </p:nvPr>
        </p:nvPicPr>
        <p:blipFill rotWithShape="1">
          <a:blip r:embed="rId3">
            <a:alphaModFix/>
          </a:blip>
          <a:srcRect/>
          <a:stretch/>
        </p:blipFill>
        <p:spPr>
          <a:xfrm>
            <a:off x="1659618" y="1950041"/>
            <a:ext cx="3898861" cy="2957917"/>
          </a:xfrm>
          <a:prstGeom prst="rect">
            <a:avLst/>
          </a:prstGeom>
          <a:noFill/>
          <a:ln>
            <a:noFill/>
          </a:ln>
        </p:spPr>
      </p:pic>
      <p:pic>
        <p:nvPicPr>
          <p:cNvPr id="197" name="Google Shape;197;p8"/>
          <p:cNvPicPr preferRelativeResize="0"/>
          <p:nvPr/>
        </p:nvPicPr>
        <p:blipFill rotWithShape="1">
          <a:blip r:embed="rId4">
            <a:alphaModFix/>
          </a:blip>
          <a:srcRect l="3823" r="3823"/>
          <a:stretch/>
        </p:blipFill>
        <p:spPr>
          <a:xfrm>
            <a:off x="5997275" y="1950040"/>
            <a:ext cx="3387480" cy="2957918"/>
          </a:xfrm>
          <a:prstGeom prst="rect">
            <a:avLst/>
          </a:prstGeom>
          <a:noFill/>
          <a:ln>
            <a:noFill/>
          </a:ln>
        </p:spPr>
      </p:pic>
      <p:sp>
        <p:nvSpPr>
          <p:cNvPr id="198" name="Google Shape;198;p8"/>
          <p:cNvSpPr txBox="1"/>
          <p:nvPr/>
        </p:nvSpPr>
        <p:spPr>
          <a:xfrm>
            <a:off x="1636025" y="5059459"/>
            <a:ext cx="41723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chemeClr val="dk1"/>
                </a:solidFill>
                <a:ea typeface="Meiryo"/>
                <a:cs typeface="Meiryo"/>
                <a:sym typeface="Meiryo"/>
              </a:rPr>
              <a:t>Correlation between two variables</a:t>
            </a:r>
            <a:endParaRPr sz="1400" dirty="0">
              <a:solidFill>
                <a:schemeClr val="dk1"/>
              </a:solidFill>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4" name="Google Shape;204;p9"/>
          <p:cNvGrpSpPr/>
          <p:nvPr/>
        </p:nvGrpSpPr>
        <p:grpSpPr>
          <a:xfrm>
            <a:off x="-1" y="0"/>
            <a:ext cx="10853745" cy="6858000"/>
            <a:chOff x="-1" y="0"/>
            <a:chExt cx="10934058" cy="6858000"/>
          </a:xfrm>
        </p:grpSpPr>
        <p:sp>
          <p:nvSpPr>
            <p:cNvPr id="205" name="Google Shape;205;p9"/>
            <p:cNvSpPr/>
            <p:nvPr/>
          </p:nvSpPr>
          <p:spPr>
            <a:xfrm>
              <a:off x="-1" y="0"/>
              <a:ext cx="10515600" cy="6858000"/>
            </a:xfrm>
            <a:custGeom>
              <a:avLst/>
              <a:gdLst/>
              <a:ahLst/>
              <a:cxnLst/>
              <a:rect l="l" t="t" r="r" b="b"/>
              <a:pathLst>
                <a:path w="10515600" h="6858000" extrusionOk="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eiryo"/>
                <a:ea typeface="Meiryo"/>
                <a:cs typeface="Meiryo"/>
                <a:sym typeface="Meiryo"/>
              </a:endParaRPr>
            </a:p>
          </p:txBody>
        </p:sp>
        <p:sp>
          <p:nvSpPr>
            <p:cNvPr id="206" name="Google Shape;206;p9"/>
            <p:cNvSpPr/>
            <p:nvPr/>
          </p:nvSpPr>
          <p:spPr>
            <a:xfrm>
              <a:off x="8404334" y="0"/>
              <a:ext cx="2529723" cy="6858000"/>
            </a:xfrm>
            <a:custGeom>
              <a:avLst/>
              <a:gdLst/>
              <a:ahLst/>
              <a:cxnLst/>
              <a:rect l="l" t="t" r="r" b="b"/>
              <a:pathLst>
                <a:path w="2529723" h="6858000" extrusionOk="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07" name="Google Shape;207;p9"/>
            <p:cNvSpPr/>
            <p:nvPr/>
          </p:nvSpPr>
          <p:spPr>
            <a:xfrm>
              <a:off x="8184327" y="0"/>
              <a:ext cx="2536434" cy="6858000"/>
            </a:xfrm>
            <a:custGeom>
              <a:avLst/>
              <a:gdLst/>
              <a:ahLst/>
              <a:cxnLst/>
              <a:rect l="l" t="t" r="r" b="b"/>
              <a:pathLst>
                <a:path w="2536434" h="6858000" extrusionOk="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sp>
          <p:nvSpPr>
            <p:cNvPr id="208" name="Google Shape;208;p9"/>
            <p:cNvSpPr/>
            <p:nvPr/>
          </p:nvSpPr>
          <p:spPr>
            <a:xfrm>
              <a:off x="7953086" y="0"/>
              <a:ext cx="2261351" cy="6858000"/>
            </a:xfrm>
            <a:custGeom>
              <a:avLst/>
              <a:gdLst/>
              <a:ahLst/>
              <a:cxnLst/>
              <a:rect l="l" t="t" r="r" b="b"/>
              <a:pathLst>
                <a:path w="2521425" h="6858000" extrusionOk="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C8CA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Meiryo"/>
                <a:buNone/>
              </a:pPr>
              <a:endParaRPr sz="1800" b="0" i="0" u="none" strike="noStrike" cap="none">
                <a:solidFill>
                  <a:srgbClr val="FFFFFF"/>
                </a:solidFill>
                <a:latin typeface="Meiryo"/>
                <a:ea typeface="Meiryo"/>
                <a:cs typeface="Meiryo"/>
                <a:sym typeface="Meiryo"/>
              </a:endParaRPr>
            </a:p>
          </p:txBody>
        </p:sp>
      </p:grpSp>
      <p:sp>
        <p:nvSpPr>
          <p:cNvPr id="209" name="Google Shape;209;p9"/>
          <p:cNvSpPr txBox="1">
            <a:spLocks noGrp="1"/>
          </p:cNvSpPr>
          <p:nvPr>
            <p:ph type="title"/>
          </p:nvPr>
        </p:nvSpPr>
        <p:spPr>
          <a:xfrm>
            <a:off x="1659618" y="668338"/>
            <a:ext cx="6857365" cy="976313"/>
          </a:xfrm>
          <a:prstGeom prst="rect">
            <a:avLst/>
          </a:prstGeom>
          <a:noFill/>
          <a:ln>
            <a:noFill/>
          </a:ln>
        </p:spPr>
        <p:txBody>
          <a:bodyPr spcFirstLastPara="1" wrap="square" lIns="109725" tIns="109725" rIns="109725" bIns="91425" anchor="b" anchorCtr="0">
            <a:normAutofit/>
          </a:bodyPr>
          <a:lstStyle/>
          <a:p>
            <a:pPr marL="0" lvl="0" indent="0" algn="l" rtl="0">
              <a:lnSpc>
                <a:spcPct val="130000"/>
              </a:lnSpc>
              <a:spcBef>
                <a:spcPts val="0"/>
              </a:spcBef>
              <a:spcAft>
                <a:spcPts val="0"/>
              </a:spcAft>
              <a:buClr>
                <a:srgbClr val="3F3F3F"/>
              </a:buClr>
              <a:buSzPts val="2800"/>
              <a:buFont typeface="Meiryo"/>
              <a:buNone/>
            </a:pPr>
            <a:r>
              <a:rPr lang="en-US" sz="2800"/>
              <a:t>Graphs:</a:t>
            </a:r>
            <a:endParaRPr/>
          </a:p>
        </p:txBody>
      </p:sp>
      <p:pic>
        <p:nvPicPr>
          <p:cNvPr id="210" name="Google Shape;210;p9"/>
          <p:cNvPicPr preferRelativeResize="0">
            <a:picLocks noGrp="1"/>
          </p:cNvPicPr>
          <p:nvPr>
            <p:ph idx="1"/>
          </p:nvPr>
        </p:nvPicPr>
        <p:blipFill rotWithShape="1">
          <a:blip r:embed="rId3">
            <a:alphaModFix/>
          </a:blip>
          <a:srcRect l="169" r="159"/>
          <a:stretch/>
        </p:blipFill>
        <p:spPr>
          <a:xfrm>
            <a:off x="1659618" y="1920321"/>
            <a:ext cx="3726600" cy="3017400"/>
          </a:xfrm>
          <a:prstGeom prst="rect">
            <a:avLst/>
          </a:prstGeom>
          <a:noFill/>
          <a:ln>
            <a:noFill/>
          </a:ln>
        </p:spPr>
      </p:pic>
      <p:pic>
        <p:nvPicPr>
          <p:cNvPr id="211" name="Google Shape;211;p9"/>
          <p:cNvPicPr preferRelativeResize="0"/>
          <p:nvPr/>
        </p:nvPicPr>
        <p:blipFill rotWithShape="1">
          <a:blip r:embed="rId4">
            <a:alphaModFix/>
          </a:blip>
          <a:srcRect t="4254" b="4254"/>
          <a:stretch/>
        </p:blipFill>
        <p:spPr>
          <a:xfrm>
            <a:off x="5857456" y="1920321"/>
            <a:ext cx="3786134" cy="3017357"/>
          </a:xfrm>
          <a:prstGeom prst="rect">
            <a:avLst/>
          </a:prstGeom>
          <a:noFill/>
          <a:ln>
            <a:noFill/>
          </a:ln>
        </p:spPr>
      </p:pic>
      <p:sp>
        <p:nvSpPr>
          <p:cNvPr id="212" name="Google Shape;212;p9"/>
          <p:cNvSpPr txBox="1"/>
          <p:nvPr/>
        </p:nvSpPr>
        <p:spPr>
          <a:xfrm>
            <a:off x="2053150" y="5152700"/>
            <a:ext cx="2856300" cy="50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ea typeface="Meiryo"/>
                <a:cs typeface="Meiryo"/>
                <a:sym typeface="Meiryo"/>
              </a:rPr>
              <a:t>Line graph</a:t>
            </a:r>
            <a:endParaRPr dirty="0">
              <a:ea typeface="Meiryo"/>
              <a:cs typeface="Meiryo"/>
              <a:sym typeface="Meiryo"/>
            </a:endParaRPr>
          </a:p>
        </p:txBody>
      </p:sp>
      <p:sp>
        <p:nvSpPr>
          <p:cNvPr id="213" name="Google Shape;213;p9"/>
          <p:cNvSpPr txBox="1"/>
          <p:nvPr/>
        </p:nvSpPr>
        <p:spPr>
          <a:xfrm>
            <a:off x="6322375" y="5152700"/>
            <a:ext cx="2856300" cy="50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3F3F3F"/>
                </a:solidFill>
                <a:latin typeface="Meiryo"/>
                <a:ea typeface="Meiryo"/>
                <a:cs typeface="Meiryo"/>
                <a:sym typeface="Meiryo"/>
              </a:rPr>
              <a:t>Histogram</a:t>
            </a:r>
            <a:endParaRPr dirty="0">
              <a:solidFill>
                <a:srgbClr val="3F3F3F"/>
              </a:solidFill>
              <a:latin typeface="Meiryo"/>
              <a:ea typeface="Meiryo"/>
              <a:cs typeface="Meiryo"/>
              <a:sym typeface="Meiryo"/>
            </a:endParaRPr>
          </a:p>
        </p:txBody>
      </p:sp>
    </p:spTree>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602</TotalTime>
  <Words>870</Words>
  <Application>Microsoft Macintosh PowerPoint</Application>
  <PresentationFormat>Widescreen</PresentationFormat>
  <Paragraphs>70</Paragraphs>
  <Slides>22</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Meiryo</vt:lpstr>
      <vt:lpstr>Angsana New</vt:lpstr>
      <vt:lpstr>Arial</vt:lpstr>
      <vt:lpstr>Corbel</vt:lpstr>
      <vt:lpstr>Gill Sans MT</vt:lpstr>
      <vt:lpstr>Impact</vt:lpstr>
      <vt:lpstr>Badge</vt:lpstr>
      <vt:lpstr>EXPLORATORY DATA ANALYSIS ON WINE QUALITY</vt:lpstr>
      <vt:lpstr>Introduction: </vt:lpstr>
      <vt:lpstr>Dataset Overview:</vt:lpstr>
      <vt:lpstr>EDA Methodology:</vt:lpstr>
      <vt:lpstr>Key Insights:</vt:lpstr>
      <vt:lpstr>Visual Aids:</vt:lpstr>
      <vt:lpstr>Visual Aids:</vt:lpstr>
      <vt:lpstr>Graphs:</vt:lpstr>
      <vt:lpstr>Graphs:</vt:lpstr>
      <vt:lpstr>Graphs:</vt:lpstr>
      <vt:lpstr>Graphs:</vt:lpstr>
      <vt:lpstr>Graph:</vt:lpstr>
      <vt:lpstr>Red Wine Quality Prediction</vt:lpstr>
      <vt:lpstr>Linear Regression</vt:lpstr>
      <vt:lpstr>Logistic Regression</vt:lpstr>
      <vt:lpstr>Decision Tree</vt:lpstr>
      <vt:lpstr>Random Forest</vt:lpstr>
      <vt:lpstr>Feature importance</vt:lpstr>
      <vt:lpstr>• Apply SMOTE or resampling to improve recall • Tune hyperparameters (GridSearchCV) • Explore more features or additional data </vt:lpstr>
      <vt:lpstr>Recommendations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WINE QUALITY</dc:title>
  <dc:creator>Devikoppa Suresh, Ms. Tejashwini</dc:creator>
  <cp:lastModifiedBy>Punmiya, Mr. Yogesh Mahipal</cp:lastModifiedBy>
  <cp:revision>16</cp:revision>
  <dcterms:created xsi:type="dcterms:W3CDTF">2024-04-01T14:56:18Z</dcterms:created>
  <dcterms:modified xsi:type="dcterms:W3CDTF">2025-05-07T22:45:41Z</dcterms:modified>
</cp:coreProperties>
</file>