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97" autoAdjust="0"/>
  </p:normalViewPr>
  <p:slideViewPr>
    <p:cSldViewPr snapToGrid="0">
      <p:cViewPr varScale="1">
        <p:scale>
          <a:sx n="94" d="100"/>
          <a:sy n="94" d="100"/>
        </p:scale>
        <p:origin x="1138" y="8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08-04-2025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32916"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81441" y="4093954"/>
            <a:ext cx="1644951" cy="276999"/>
          </a:xfrm>
          <a:prstGeom prst="rect">
            <a:avLst/>
          </a:prstGeom>
          <a:noFill/>
        </p:spPr>
        <p:txBody>
          <a:bodyPr wrap="square" rtlCol="0" anchor="ctr">
            <a:spAutoFit/>
          </a:bodyPr>
          <a:lstStyle/>
          <a:p>
            <a:r>
              <a:rPr lang="en-US" sz="1200" dirty="0">
                <a:solidFill>
                  <a:srgbClr val="161D23"/>
                </a:solidFill>
              </a:rPr>
              <a:t>Yogesh R</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394253"/>
            <a:ext cx="3855207" cy="646331"/>
          </a:xfrm>
          <a:prstGeom prst="rect">
            <a:avLst/>
          </a:prstGeom>
          <a:noFill/>
        </p:spPr>
        <p:txBody>
          <a:bodyPr wrap="square" rtlCol="0" anchor="ctr">
            <a:spAutoFit/>
          </a:bodyPr>
          <a:lstStyle/>
          <a:p>
            <a:r>
              <a:rPr lang="en-US" sz="1200" b="1" dirty="0">
                <a:solidFill>
                  <a:srgbClr val="161D23"/>
                </a:solidFill>
              </a:rPr>
              <a:t>Student ID :</a:t>
            </a:r>
          </a:p>
          <a:p>
            <a:r>
              <a:rPr lang="en-US" sz="1200" b="1" dirty="0">
                <a:solidFill>
                  <a:srgbClr val="161D23"/>
                </a:solidFill>
              </a:rPr>
              <a:t>STU67b036a09f2f11739601568</a:t>
            </a:r>
          </a:p>
          <a:p>
            <a:endParaRPr lang="en-US" sz="1200" b="1"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58970" y="4613508"/>
            <a:ext cx="3626721" cy="461665"/>
          </a:xfrm>
          <a:prstGeom prst="rect">
            <a:avLst/>
          </a:prstGeom>
          <a:noFill/>
        </p:spPr>
        <p:txBody>
          <a:bodyPr wrap="square" rtlCol="0" anchor="ctr">
            <a:spAutoFit/>
          </a:bodyPr>
          <a:lstStyle/>
          <a:p>
            <a:r>
              <a:rPr lang="en-US" sz="1200" dirty="0">
                <a:solidFill>
                  <a:srgbClr val="161D23"/>
                </a:solidFill>
              </a:rPr>
              <a:t>VIVEKANANDA INSTITUTE OF TECHNOLOGY BENGALURU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81C7D7E-52EF-66AA-EDCD-D54C2CE4751A}"/>
              </a:ext>
            </a:extLst>
          </p:cNvPr>
          <p:cNvPicPr>
            <a:picLocks noChangeAspect="1"/>
          </p:cNvPicPr>
          <p:nvPr/>
        </p:nvPicPr>
        <p:blipFill>
          <a:blip r:embed="rId3"/>
          <a:srcRect t="4648" b="4921"/>
          <a:stretch/>
        </p:blipFill>
        <p:spPr>
          <a:xfrm>
            <a:off x="1156591" y="1167779"/>
            <a:ext cx="6848284"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30174" y="1070590"/>
            <a:ext cx="4655586" cy="407291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The development of this MERN stack e-commerce application successfully demonstrates the power and flexibility of modern web technologies in creating a scalable, user-friendly, and feature-rich online shopping platform. By integrating MongoDB, Express.js, React, and Node.js, the project offers a complete solution for both customers and administrators — from seamless product browsing and secure checkout to efficient backend management. The application is designed with performance, usability, and future scalability in mind, making it suitable for small and medium-sized businesses seeking a customized e-commerce solution. Overall, this project not only meets the core requirements of an online store but also lays a strong foundation for future enhancements like analytics, reviews, and mobile app integration.</a:t>
            </a:r>
          </a:p>
          <a:p>
            <a:pPr marL="173736" indent="-173736">
              <a:spcAft>
                <a:spcPts val="800"/>
              </a:spcAft>
              <a:buFont typeface="Arial" panose="020B0604020202020204" pitchFamily="34" charset="0"/>
              <a:buChar char="•"/>
            </a:pP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39" y="2530711"/>
              <a:ext cx="5323429" cy="5013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0" i="0" dirty="0">
                  <a:solidFill>
                    <a:srgbClr val="212529"/>
                  </a:solidFill>
                  <a:effectLst/>
                  <a:latin typeface="Nunito" panose="020F0502020204030204" pitchFamily="2" charset="0"/>
                </a:rPr>
                <a:t>Custom E-commerce Platform with MERN Technology​</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t>This MERN stack e-commerce application is a full-featured online shopping platform built using MongoDB, Express.js, React, and Node.js. It offers user authentication, product browsing, cart management, secure checkout, and order tracking. </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t>The backend efficiently handles product data, user sessions, and payment integration, while the frontend delivers a responsive and intuitive user experience.</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t>It features seamless user registration/login, product filtering, cart and </a:t>
                </a:r>
                <a:r>
                  <a:rPr lang="en-US" dirty="0" err="1"/>
                  <a:t>wishlist</a:t>
                </a:r>
                <a:r>
                  <a:rPr lang="en-US" dirty="0"/>
                  <a:t> management, and integrated payment gateways.</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t>Built with modular architecture, the app is easily extendable for admin dashboards, inventory management, and analytics.</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485154" cy="2462213"/>
          </a:xfrm>
          <a:prstGeom prst="rect">
            <a:avLst/>
          </a:prstGeom>
          <a:noFill/>
        </p:spPr>
        <p:txBody>
          <a:bodyPr wrap="square" rtlCol="0">
            <a:spAutoFit/>
          </a:bodyPr>
          <a:lstStyle/>
          <a:p>
            <a:pPr algn="just">
              <a:spcAft>
                <a:spcPts val="800"/>
              </a:spcAft>
            </a:pPr>
            <a:r>
              <a:rPr lang="en-US" dirty="0">
                <a:latin typeface="Times New Roman" panose="02020603050405020304" pitchFamily="18" charset="0"/>
                <a:cs typeface="Times New Roman" panose="02020603050405020304" pitchFamily="18" charset="0"/>
              </a:rPr>
              <a:t>In today’s digital era, many small to medium-sized businesses lack an affordable, scalable, and customizable online platform to showcase their products and manage sales efficiently. Existing solutions are often either too complex, too generic, or come with high subscription costs. There is a growing need for a full-stack web application that enables businesses to easily list products, manage customer interactions, and securely process transactions — all while offering a seamless and responsive user experience. This project aims to solve this problem by developing an e-commerce application using the MERN stack (MongoDB, Express.js, React, Node.js) that is cost-effective, scalable, and user-friendly for both store owners and customers</a:t>
            </a:r>
            <a:r>
              <a:rPr lang="en-US" dirty="0"/>
              <a:t>.</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097410"/>
            <a:ext cx="5055021" cy="363176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a:t>This project is a full-stack e-commerce web application built using the MERN stack — MongoDB, Express.js, React, and Node.js.</a:t>
            </a:r>
          </a:p>
          <a:p>
            <a:pPr marL="285750" indent="-285750">
              <a:spcAft>
                <a:spcPts val="800"/>
              </a:spcAft>
              <a:buFont typeface="Arial" panose="020B0604020202020204" pitchFamily="34" charset="0"/>
              <a:buChar char="•"/>
            </a:pPr>
            <a:r>
              <a:rPr lang="en-US" dirty="0"/>
              <a:t>It allows users to browse products, add items to the cart, manage </a:t>
            </a:r>
            <a:r>
              <a:rPr lang="en-US" dirty="0" err="1"/>
              <a:t>wishlists</a:t>
            </a:r>
            <a:r>
              <a:rPr lang="en-US" dirty="0"/>
              <a:t>, and complete secure online payments.</a:t>
            </a:r>
            <a:br>
              <a:rPr lang="en-US" dirty="0"/>
            </a:br>
            <a:r>
              <a:rPr lang="en-US" dirty="0"/>
              <a:t>The frontend is built with React for a responsive and intuitive shopping experience.</a:t>
            </a:r>
          </a:p>
          <a:p>
            <a:pPr marL="285750" indent="-285750">
              <a:spcAft>
                <a:spcPts val="800"/>
              </a:spcAft>
              <a:buFont typeface="Arial" panose="020B0604020202020204" pitchFamily="34" charset="0"/>
              <a:buChar char="•"/>
            </a:pPr>
            <a:r>
              <a:rPr lang="en-US" dirty="0"/>
              <a:t>The backend uses Node.js and Express.js to handle API requests, authentication, and business logic.</a:t>
            </a:r>
            <a:br>
              <a:rPr lang="en-US" dirty="0"/>
            </a:br>
            <a:r>
              <a:rPr lang="en-US" dirty="0"/>
              <a:t>Product and user data are stored in MongoDB, ensuring fast and scalable database operations.</a:t>
            </a:r>
            <a:br>
              <a:rPr lang="en-US" dirty="0"/>
            </a:br>
            <a:r>
              <a:rPr lang="en-US" dirty="0"/>
              <a:t>Admins can manage product listings, track orders, and oversee customer activity.</a:t>
            </a:r>
          </a:p>
          <a:p>
            <a:pPr marL="285750" indent="-285750">
              <a:spcAft>
                <a:spcPts val="800"/>
              </a:spcAft>
              <a:buFont typeface="Arial" panose="020B0604020202020204" pitchFamily="34" charset="0"/>
              <a:buChar char="•"/>
            </a:pPr>
            <a:r>
              <a:rPr lang="en-US" dirty="0"/>
              <a:t>The platform is designed to be fully responsive, user-friendly, and easy to expand with new features.</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TextBox 3">
            <a:extLst>
              <a:ext uri="{FF2B5EF4-FFF2-40B4-BE49-F238E27FC236}">
                <a16:creationId xmlns:a16="http://schemas.microsoft.com/office/drawing/2014/main" id="{257A15E3-8651-B6A3-556B-B8D55302096B}"/>
              </a:ext>
            </a:extLst>
          </p:cNvPr>
          <p:cNvSpPr txBox="1"/>
          <p:nvPr/>
        </p:nvSpPr>
        <p:spPr>
          <a:xfrm>
            <a:off x="143933" y="1167161"/>
            <a:ext cx="8003891" cy="3323987"/>
          </a:xfrm>
          <a:prstGeom prst="rect">
            <a:avLst/>
          </a:prstGeom>
          <a:noFill/>
        </p:spPr>
        <p:txBody>
          <a:bodyPr wrap="square" rtlCol="0">
            <a:spAutoFit/>
          </a:bodyPr>
          <a:lstStyle/>
          <a:p>
            <a:pPr marL="285750" indent="-285750">
              <a:buFont typeface="Arial" panose="020B0604020202020204" pitchFamily="34" charset="0"/>
              <a:buChar char="•"/>
            </a:pPr>
            <a:r>
              <a:rPr lang="en-US" dirty="0"/>
              <a:t>To address the need for a flexible, modern, and scalable e-commerce platform, this project proposes the development of a web-based application using the MERN stack (MongoDB, Express.js, React, Node.js).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application will offer a user-friendly interface where customers can browse products, manage their shopping cart, and complete secure transactions with integrated payment gateways.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backend, a API will manage product data, user authentication, and order processing, while MongoDB will serve as a robust NoSQL database to store and retrieve information efficiently.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admin panel will allow business owners to add, update, or remove products, monitor sales, and manage customer orders in real-time. The React-based frontend will ensure smooth navigation, responsiveness, and fast interactions, enhancing the overall user experience. </a:t>
            </a:r>
            <a:endParaRPr lang="en-IN"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1579920"/>
          </a:xfrm>
          <a:prstGeom prst="rect">
            <a:avLst/>
          </a:prstGeom>
          <a:noFill/>
        </p:spPr>
        <p:txBody>
          <a:bodyPr wrap="square" rtlCol="0">
            <a:spAutoFit/>
          </a:bodyPr>
          <a:lstStyle/>
          <a:p>
            <a:pPr>
              <a:spcAft>
                <a:spcPts val="800"/>
              </a:spcAft>
            </a:pPr>
            <a:r>
              <a:rPr lang="en-US" dirty="0">
                <a:latin typeface="+mn-lt"/>
              </a:rPr>
              <a:t>Frontend : MERN , </a:t>
            </a:r>
            <a:r>
              <a:rPr lang="en-US" dirty="0" err="1">
                <a:latin typeface="+mn-lt"/>
              </a:rPr>
              <a:t>javascript</a:t>
            </a:r>
            <a:r>
              <a:rPr lang="en-US" dirty="0">
                <a:latin typeface="+mn-lt"/>
              </a:rPr>
              <a:t>, </a:t>
            </a:r>
            <a:r>
              <a:rPr lang="en-US" dirty="0" err="1">
                <a:latin typeface="+mn-lt"/>
              </a:rPr>
              <a:t>TailwindCSS</a:t>
            </a:r>
            <a:endParaRPr lang="en-US" dirty="0">
              <a:latin typeface="+mn-lt"/>
            </a:endParaRPr>
          </a:p>
          <a:p>
            <a:pPr>
              <a:spcAft>
                <a:spcPts val="800"/>
              </a:spcAft>
            </a:pPr>
            <a:endParaRPr lang="en-US" dirty="0">
              <a:latin typeface="+mn-lt"/>
            </a:endParaRPr>
          </a:p>
          <a:p>
            <a:pPr>
              <a:spcAft>
                <a:spcPts val="800"/>
              </a:spcAft>
            </a:pPr>
            <a:r>
              <a:rPr lang="en-US" dirty="0">
                <a:latin typeface="+mn-lt"/>
              </a:rPr>
              <a:t>Backend : MongoDB, </a:t>
            </a:r>
            <a:r>
              <a:rPr lang="en-US" dirty="0" err="1">
                <a:latin typeface="+mn-lt"/>
              </a:rPr>
              <a:t>Cloudinary</a:t>
            </a:r>
            <a:r>
              <a:rPr lang="en-US" dirty="0">
                <a:latin typeface="+mn-lt"/>
              </a:rPr>
              <a:t>, Node.js, Express.js</a:t>
            </a:r>
          </a:p>
          <a:p>
            <a:pPr>
              <a:spcAft>
                <a:spcPts val="800"/>
              </a:spcAft>
            </a:pPr>
            <a:endParaRPr lang="en-US" dirty="0">
              <a:latin typeface="+mn-lt"/>
            </a:endParaRPr>
          </a:p>
          <a:p>
            <a:pPr>
              <a:spcAft>
                <a:spcPts val="800"/>
              </a:spcAft>
            </a:pPr>
            <a:r>
              <a:rPr lang="en-US" dirty="0">
                <a:latin typeface="+mn-lt"/>
              </a:rPr>
              <a:t>Integrations : </a:t>
            </a:r>
            <a:r>
              <a:rPr lang="en-US" dirty="0" err="1">
                <a:latin typeface="+mn-lt"/>
              </a:rPr>
              <a:t>Razorpay</a:t>
            </a:r>
            <a:r>
              <a:rPr lang="en-US" dirty="0">
                <a:latin typeface="+mn-lt"/>
              </a:rPr>
              <a:t> and Stripe payment gateway</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024DB14-819E-08E2-F90B-1FC02BABCCA0}"/>
              </a:ext>
            </a:extLst>
          </p:cNvPr>
          <p:cNvPicPr>
            <a:picLocks noChangeAspect="1"/>
          </p:cNvPicPr>
          <p:nvPr/>
        </p:nvPicPr>
        <p:blipFill>
          <a:blip r:embed="rId3"/>
          <a:srcRect t="4697" b="4112"/>
          <a:stretch/>
        </p:blipFill>
        <p:spPr>
          <a:xfrm>
            <a:off x="1571219" y="1330724"/>
            <a:ext cx="6319277" cy="3308956"/>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513DE6B-C122-420C-FFA5-EDA1BEA436E8}"/>
              </a:ext>
            </a:extLst>
          </p:cNvPr>
          <p:cNvPicPr>
            <a:picLocks noChangeAspect="1"/>
          </p:cNvPicPr>
          <p:nvPr/>
        </p:nvPicPr>
        <p:blipFill>
          <a:blip r:embed="rId3"/>
          <a:srcRect t="4626" b="5618"/>
          <a:stretch/>
        </p:blipFill>
        <p:spPr>
          <a:xfrm>
            <a:off x="1571330" y="1243419"/>
            <a:ext cx="6433545" cy="3312222"/>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9162bd5b-4ed9-4da3-b376-05204580ba3f"/>
    <ds:schemaRef ds:uri="http://www.w3.org/XML/1998/namespace"/>
    <ds:schemaRef ds:uri="http://purl.org/dc/elements/1.1/"/>
    <ds:schemaRef ds:uri="http://schemas.microsoft.com/office/2006/documentManagement/types"/>
    <ds:schemaRef ds:uri="http://schemas.microsoft.com/office/2006/metadata/properties"/>
    <ds:schemaRef ds:uri="c0fa2617-96bd-425d-8578-e93563fe37c5"/>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3066</TotalTime>
  <Words>768</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Nunito</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ramaswamy thimmegowda</cp:lastModifiedBy>
  <cp:revision>58</cp:revision>
  <dcterms:modified xsi:type="dcterms:W3CDTF">2025-04-08T11:15:34Z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