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398" y="12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67C220-6C47-496E-B633-DE4DA8163167}"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F40464A-AC24-4F9E-BDFA-C624298D1BC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67C220-6C47-496E-B633-DE4DA8163167}"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67C220-6C47-496E-B633-DE4DA8163167}"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67C220-6C47-496E-B633-DE4DA8163167}"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167C220-6C47-496E-B633-DE4DA8163167}" type="datetimeFigureOut">
              <a:rPr lang="en-IN" smtClean="0"/>
              <a:t>09-09-2020</a:t>
            </a:fld>
            <a:endParaRPr lang="en-IN"/>
          </a:p>
        </p:txBody>
      </p:sp>
      <p:sp>
        <p:nvSpPr>
          <p:cNvPr id="8" name="Slide Number Placeholder 7"/>
          <p:cNvSpPr>
            <a:spLocks noGrp="1"/>
          </p:cNvSpPr>
          <p:nvPr>
            <p:ph type="sldNum" sz="quarter" idx="11"/>
          </p:nvPr>
        </p:nvSpPr>
        <p:spPr/>
        <p:txBody>
          <a:bodyPr/>
          <a:lstStyle/>
          <a:p>
            <a:fld id="{CF40464A-AC24-4F9E-BDFA-C624298D1BC8}"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67C220-6C47-496E-B633-DE4DA8163167}"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67C220-6C47-496E-B633-DE4DA8163167}" type="datetimeFigureOut">
              <a:rPr lang="en-IN" smtClean="0"/>
              <a:t>09-09-2020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67C220-6C47-496E-B633-DE4DA8163167}" type="datetimeFigureOut">
              <a:rPr lang="en-IN" smtClean="0"/>
              <a:t>09-09-2020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7C220-6C47-496E-B633-DE4DA8163167}" type="datetimeFigureOut">
              <a:rPr lang="en-IN" smtClean="0"/>
              <a:t>09-09-2020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40464A-AC24-4F9E-BDFA-C624298D1BC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7C220-6C47-496E-B633-DE4DA8163167}"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0464A-AC24-4F9E-BDFA-C624298D1BC8}"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7C220-6C47-496E-B633-DE4DA8163167}"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F40464A-AC24-4F9E-BDFA-C624298D1BC8}"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167C220-6C47-496E-B633-DE4DA8163167}" type="datetimeFigureOut">
              <a:rPr lang="en-IN" smtClean="0"/>
              <a:t>09-09-2020</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F40464A-AC24-4F9E-BDFA-C624298D1BC8}"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subTitle" idx="1"/>
          </p:nvPr>
        </p:nvSpPr>
        <p:spPr bwMode="auto">
          <a:xfrm>
            <a:off x="3166237" y="908720"/>
            <a:ext cx="29870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r>
              <a:rPr lang="en-IN" dirty="0" smtClean="0">
                <a:latin typeface="Yu Gothic UI Semibold" pitchFamily="34" charset="-128"/>
                <a:ea typeface="Yu Gothic UI Semibold" pitchFamily="34" charset="-128"/>
              </a:rPr>
              <a:t>PERSONA-LIBRARIAN</a:t>
            </a:r>
            <a:endParaRPr lang="en-IN" dirty="0">
              <a:latin typeface="Yu Gothic UI Semibold" pitchFamily="34" charset="-128"/>
              <a:ea typeface="Yu Gothic UI Semibold" pitchFamily="34" charset="-128"/>
            </a:endParaRPr>
          </a:p>
        </p:txBody>
      </p:sp>
      <p:sp>
        <p:nvSpPr>
          <p:cNvPr id="3" name="Rectangle 1"/>
          <p:cNvSpPr>
            <a:spLocks noChangeArrowheads="1"/>
          </p:cNvSpPr>
          <p:nvPr/>
        </p:nvSpPr>
        <p:spPr bwMode="auto">
          <a:xfrm>
            <a:off x="2187575" y="1625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19153300"/>
              </p:ext>
            </p:extLst>
          </p:nvPr>
        </p:nvGraphicFramePr>
        <p:xfrm>
          <a:off x="1187624" y="1556790"/>
          <a:ext cx="6768752" cy="4968554"/>
        </p:xfrm>
        <a:graphic>
          <a:graphicData uri="http://schemas.openxmlformats.org/drawingml/2006/table">
            <a:tbl>
              <a:tblPr firstRow="1" firstCol="1" bandRow="1">
                <a:tableStyleId>{5C22544A-7EE6-4342-B048-85BDC9FD1C3A}</a:tableStyleId>
              </a:tblPr>
              <a:tblGrid>
                <a:gridCol w="3079576"/>
                <a:gridCol w="3689176"/>
              </a:tblGrid>
              <a:tr h="377716">
                <a:tc>
                  <a:txBody>
                    <a:bodyPr/>
                    <a:lstStyle/>
                    <a:p>
                      <a:pPr>
                        <a:lnSpc>
                          <a:spcPct val="115000"/>
                        </a:lnSpc>
                        <a:spcAft>
                          <a:spcPts val="0"/>
                        </a:spcAft>
                      </a:pPr>
                      <a:r>
                        <a:rPr lang="en-IN" sz="700" dirty="0">
                          <a:effectLst/>
                        </a:rPr>
                        <a:t>General</a:t>
                      </a:r>
                      <a:endParaRPr lang="en-IN" sz="700" dirty="0">
                        <a:effectLst/>
                        <a:latin typeface="Calibri"/>
                        <a:ea typeface="Calibri"/>
                        <a:cs typeface="Times New Roman"/>
                      </a:endParaRPr>
                    </a:p>
                  </a:txBody>
                  <a:tcPr marL="43217" marR="43217" marT="0" marB="0"/>
                </a:tc>
                <a:tc>
                  <a:txBody>
                    <a:bodyPr/>
                    <a:lstStyle/>
                    <a:p>
                      <a:pPr>
                        <a:lnSpc>
                          <a:spcPct val="115000"/>
                        </a:lnSpc>
                        <a:spcAft>
                          <a:spcPts val="0"/>
                        </a:spcAft>
                      </a:pPr>
                      <a:r>
                        <a:rPr lang="en-IN" sz="700">
                          <a:effectLst/>
                        </a:rPr>
                        <a:t>52 years old, Head librarian. Joined the St Nicholas Augustine College, about 20 years ago. Has an 18-year-old granddaughter.</a:t>
                      </a:r>
                      <a:endParaRPr lang="en-IN" sz="700">
                        <a:effectLst/>
                        <a:latin typeface="Calibri"/>
                        <a:ea typeface="Calibri"/>
                        <a:cs typeface="Times New Roman"/>
                      </a:endParaRPr>
                    </a:p>
                  </a:txBody>
                  <a:tcPr marL="43217" marR="43217" marT="0" marB="0"/>
                </a:tc>
              </a:tr>
              <a:tr h="251810">
                <a:tc>
                  <a:txBody>
                    <a:bodyPr/>
                    <a:lstStyle/>
                    <a:p>
                      <a:pPr>
                        <a:lnSpc>
                          <a:spcPct val="115000"/>
                        </a:lnSpc>
                        <a:spcAft>
                          <a:spcPts val="0"/>
                        </a:spcAft>
                      </a:pPr>
                      <a:r>
                        <a:rPr lang="en-IN" sz="700">
                          <a:effectLst/>
                        </a:rPr>
                        <a:t>Objective</a:t>
                      </a:r>
                      <a:endParaRPr lang="en-IN" sz="700">
                        <a:effectLst/>
                        <a:latin typeface="Calibri"/>
                        <a:ea typeface="Calibri"/>
                        <a:cs typeface="Times New Roman"/>
                      </a:endParaRPr>
                    </a:p>
                  </a:txBody>
                  <a:tcPr marL="43217" marR="43217" marT="0" marB="0"/>
                </a:tc>
                <a:tc>
                  <a:txBody>
                    <a:bodyPr/>
                    <a:lstStyle/>
                    <a:p>
                      <a:pPr>
                        <a:lnSpc>
                          <a:spcPct val="115000"/>
                        </a:lnSpc>
                        <a:spcAft>
                          <a:spcPts val="0"/>
                        </a:spcAft>
                      </a:pPr>
                      <a:r>
                        <a:rPr lang="en-IN" sz="700">
                          <a:effectLst/>
                        </a:rPr>
                        <a:t>Have more than 20 years of experience as a librarian.</a:t>
                      </a:r>
                      <a:endParaRPr lang="en-IN" sz="700">
                        <a:effectLst/>
                        <a:latin typeface="Calibri"/>
                        <a:ea typeface="Calibri"/>
                        <a:cs typeface="Times New Roman"/>
                      </a:endParaRPr>
                    </a:p>
                  </a:txBody>
                  <a:tcPr marL="43217" marR="43217" marT="0" marB="0"/>
                </a:tc>
              </a:tr>
              <a:tr h="377716">
                <a:tc>
                  <a:txBody>
                    <a:bodyPr/>
                    <a:lstStyle/>
                    <a:p>
                      <a:pPr>
                        <a:lnSpc>
                          <a:spcPct val="115000"/>
                        </a:lnSpc>
                        <a:spcAft>
                          <a:spcPts val="0"/>
                        </a:spcAft>
                      </a:pPr>
                      <a:r>
                        <a:rPr lang="en-IN" sz="700">
                          <a:effectLst/>
                        </a:rPr>
                        <a:t>Key tasks</a:t>
                      </a:r>
                      <a:endParaRPr lang="en-IN" sz="700">
                        <a:effectLst/>
                        <a:latin typeface="Calibri"/>
                        <a:ea typeface="Calibri"/>
                        <a:cs typeface="Times New Roman"/>
                      </a:endParaRPr>
                    </a:p>
                  </a:txBody>
                  <a:tcPr marL="43217" marR="43217" marT="0" marB="0"/>
                </a:tc>
                <a:tc>
                  <a:txBody>
                    <a:bodyPr/>
                    <a:lstStyle/>
                    <a:p>
                      <a:pPr>
                        <a:lnSpc>
                          <a:spcPct val="115000"/>
                        </a:lnSpc>
                        <a:spcAft>
                          <a:spcPts val="0"/>
                        </a:spcAft>
                      </a:pPr>
                      <a:r>
                        <a:rPr lang="en-IN" sz="700">
                          <a:effectLst/>
                        </a:rPr>
                        <a:t>Arrange books on shelves, help visitors in finding what they are looking for. Explore ways of getting readers back to the library.</a:t>
                      </a:r>
                      <a:endParaRPr lang="en-IN" sz="700">
                        <a:effectLst/>
                        <a:latin typeface="Calibri"/>
                        <a:ea typeface="Calibri"/>
                        <a:cs typeface="Times New Roman"/>
                      </a:endParaRPr>
                    </a:p>
                  </a:txBody>
                  <a:tcPr marL="43217" marR="43217" marT="0" marB="0"/>
                </a:tc>
              </a:tr>
              <a:tr h="127143">
                <a:tc>
                  <a:txBody>
                    <a:bodyPr/>
                    <a:lstStyle/>
                    <a:p>
                      <a:pPr>
                        <a:lnSpc>
                          <a:spcPct val="115000"/>
                        </a:lnSpc>
                        <a:spcAft>
                          <a:spcPts val="0"/>
                        </a:spcAft>
                      </a:pPr>
                      <a:r>
                        <a:rPr lang="en-IN" sz="700">
                          <a:effectLst/>
                        </a:rPr>
                        <a:t>Motivations</a:t>
                      </a:r>
                      <a:endParaRPr lang="en-IN" sz="700">
                        <a:effectLst/>
                        <a:latin typeface="Calibri"/>
                        <a:ea typeface="Calibri"/>
                        <a:cs typeface="Times New Roman"/>
                      </a:endParaRPr>
                    </a:p>
                  </a:txBody>
                  <a:tcPr marL="43217" marR="43217" marT="0" marB="0"/>
                </a:tc>
                <a:tc>
                  <a:txBody>
                    <a:bodyPr/>
                    <a:lstStyle/>
                    <a:p>
                      <a:pPr>
                        <a:lnSpc>
                          <a:spcPct val="115000"/>
                        </a:lnSpc>
                        <a:spcAft>
                          <a:spcPts val="0"/>
                        </a:spcAft>
                      </a:pPr>
                      <a:r>
                        <a:rPr lang="en-IN" sz="700">
                          <a:effectLst/>
                        </a:rPr>
                        <a:t>Explore new books and suggest those to people.</a:t>
                      </a:r>
                      <a:endParaRPr lang="en-IN" sz="700">
                        <a:effectLst/>
                        <a:latin typeface="Calibri"/>
                        <a:ea typeface="Calibri"/>
                        <a:cs typeface="Times New Roman"/>
                      </a:endParaRPr>
                    </a:p>
                  </a:txBody>
                  <a:tcPr marL="43217" marR="43217" marT="0" marB="0"/>
                </a:tc>
              </a:tr>
              <a:tr h="503620">
                <a:tc>
                  <a:txBody>
                    <a:bodyPr/>
                    <a:lstStyle/>
                    <a:p>
                      <a:pPr>
                        <a:lnSpc>
                          <a:spcPct val="115000"/>
                        </a:lnSpc>
                        <a:spcAft>
                          <a:spcPts val="0"/>
                        </a:spcAft>
                      </a:pPr>
                      <a:r>
                        <a:rPr lang="en-IN" sz="700">
                          <a:effectLst/>
                        </a:rPr>
                        <a:t>Attitude to technology</a:t>
                      </a:r>
                      <a:endParaRPr lang="en-IN" sz="700">
                        <a:effectLst/>
                        <a:latin typeface="Calibri"/>
                        <a:ea typeface="Calibri"/>
                        <a:cs typeface="Times New Roman"/>
                      </a:endParaRPr>
                    </a:p>
                  </a:txBody>
                  <a:tcPr marL="43217" marR="43217" marT="0" marB="0"/>
                </a:tc>
                <a:tc>
                  <a:txBody>
                    <a:bodyPr/>
                    <a:lstStyle/>
                    <a:p>
                      <a:pPr>
                        <a:lnSpc>
                          <a:spcPct val="115000"/>
                        </a:lnSpc>
                        <a:spcAft>
                          <a:spcPts val="0"/>
                        </a:spcAft>
                      </a:pPr>
                      <a:r>
                        <a:rPr lang="en-IN" sz="700" dirty="0" smtClean="0">
                          <a:effectLst/>
                        </a:rPr>
                        <a:t>She </a:t>
                      </a:r>
                      <a:r>
                        <a:rPr lang="en-IN" sz="700" dirty="0">
                          <a:effectLst/>
                        </a:rPr>
                        <a:t>is used to the old library management systems but </a:t>
                      </a:r>
                      <a:r>
                        <a:rPr lang="en-IN" sz="700" dirty="0" smtClean="0">
                          <a:effectLst/>
                        </a:rPr>
                        <a:t>she </a:t>
                      </a:r>
                      <a:r>
                        <a:rPr lang="en-IN" sz="700" dirty="0">
                          <a:effectLst/>
                        </a:rPr>
                        <a:t>is receptive towards any new technologies that are effective than the former and snappy to use.</a:t>
                      </a:r>
                      <a:endParaRPr lang="en-IN" sz="700" dirty="0">
                        <a:effectLst/>
                        <a:latin typeface="Calibri"/>
                        <a:ea typeface="Calibri"/>
                        <a:cs typeface="Times New Roman"/>
                      </a:endParaRPr>
                    </a:p>
                  </a:txBody>
                  <a:tcPr marL="43217" marR="43217" marT="0" marB="0"/>
                </a:tc>
              </a:tr>
              <a:tr h="629525">
                <a:tc>
                  <a:txBody>
                    <a:bodyPr/>
                    <a:lstStyle/>
                    <a:p>
                      <a:pPr>
                        <a:lnSpc>
                          <a:spcPct val="115000"/>
                        </a:lnSpc>
                        <a:spcAft>
                          <a:spcPts val="0"/>
                        </a:spcAft>
                      </a:pPr>
                      <a:r>
                        <a:rPr lang="en-IN" sz="700">
                          <a:effectLst/>
                        </a:rPr>
                        <a:t>Favourite activities</a:t>
                      </a:r>
                      <a:endParaRPr lang="en-IN" sz="700">
                        <a:effectLst/>
                        <a:latin typeface="Calibri"/>
                        <a:ea typeface="Calibri"/>
                        <a:cs typeface="Times New Roman"/>
                      </a:endParaRPr>
                    </a:p>
                  </a:txBody>
                  <a:tcPr marL="43217" marR="43217" marT="0" marB="0"/>
                </a:tc>
                <a:tc>
                  <a:txBody>
                    <a:bodyPr/>
                    <a:lstStyle/>
                    <a:p>
                      <a:pPr>
                        <a:lnSpc>
                          <a:spcPct val="115000"/>
                        </a:lnSpc>
                        <a:spcAft>
                          <a:spcPts val="0"/>
                        </a:spcAft>
                      </a:pPr>
                      <a:r>
                        <a:rPr lang="en-IN" sz="700" dirty="0">
                          <a:effectLst/>
                        </a:rPr>
                        <a:t>Being a librarian </a:t>
                      </a:r>
                      <a:r>
                        <a:rPr lang="en-IN" sz="700" dirty="0" smtClean="0">
                          <a:effectLst/>
                        </a:rPr>
                        <a:t>herself she </a:t>
                      </a:r>
                      <a:r>
                        <a:rPr lang="en-IN" sz="700" dirty="0">
                          <a:effectLst/>
                        </a:rPr>
                        <a:t>loves reading books and also to inspire reading in others especially when it comes to kids. </a:t>
                      </a:r>
                      <a:r>
                        <a:rPr lang="en-IN" sz="700" dirty="0" smtClean="0">
                          <a:effectLst/>
                        </a:rPr>
                        <a:t>She </a:t>
                      </a:r>
                      <a:r>
                        <a:rPr lang="en-IN" sz="700" dirty="0">
                          <a:effectLst/>
                        </a:rPr>
                        <a:t>is very eager to help children who wants to cultivate the habit of reading and </a:t>
                      </a:r>
                      <a:r>
                        <a:rPr lang="en-IN" sz="700" dirty="0" smtClean="0">
                          <a:effectLst/>
                        </a:rPr>
                        <a:t>she </a:t>
                      </a:r>
                      <a:r>
                        <a:rPr lang="en-IN" sz="700" dirty="0">
                          <a:effectLst/>
                        </a:rPr>
                        <a:t>puts them first</a:t>
                      </a:r>
                      <a:endParaRPr lang="en-IN" sz="700" dirty="0">
                        <a:effectLst/>
                        <a:latin typeface="Calibri"/>
                        <a:ea typeface="Calibri"/>
                        <a:cs typeface="Times New Roman"/>
                      </a:endParaRPr>
                    </a:p>
                  </a:txBody>
                  <a:tcPr marL="43217" marR="43217" marT="0" marB="0"/>
                </a:tc>
              </a:tr>
              <a:tr h="629525">
                <a:tc>
                  <a:txBody>
                    <a:bodyPr/>
                    <a:lstStyle/>
                    <a:p>
                      <a:pPr>
                        <a:lnSpc>
                          <a:spcPct val="115000"/>
                        </a:lnSpc>
                        <a:spcAft>
                          <a:spcPts val="0"/>
                        </a:spcAft>
                      </a:pPr>
                      <a:r>
                        <a:rPr lang="en-IN" sz="700">
                          <a:effectLst/>
                        </a:rPr>
                        <a:t>Hated activities</a:t>
                      </a:r>
                      <a:endParaRPr lang="en-IN" sz="700">
                        <a:effectLst/>
                        <a:latin typeface="Calibri"/>
                        <a:ea typeface="Calibri"/>
                        <a:cs typeface="Times New Roman"/>
                      </a:endParaRPr>
                    </a:p>
                  </a:txBody>
                  <a:tcPr marL="43217" marR="43217" marT="0" marB="0"/>
                </a:tc>
                <a:tc>
                  <a:txBody>
                    <a:bodyPr/>
                    <a:lstStyle/>
                    <a:p>
                      <a:pPr>
                        <a:lnSpc>
                          <a:spcPct val="115000"/>
                        </a:lnSpc>
                        <a:spcAft>
                          <a:spcPts val="0"/>
                        </a:spcAft>
                      </a:pPr>
                      <a:r>
                        <a:rPr lang="en-IN" sz="700" dirty="0">
                          <a:effectLst/>
                        </a:rPr>
                        <a:t>Though she is a really patient </a:t>
                      </a:r>
                      <a:r>
                        <a:rPr lang="en-IN" sz="700" dirty="0" smtClean="0">
                          <a:effectLst/>
                        </a:rPr>
                        <a:t>women </a:t>
                      </a:r>
                      <a:r>
                        <a:rPr lang="en-IN" sz="700" dirty="0">
                          <a:effectLst/>
                        </a:rPr>
                        <a:t>she sometimes occasionally grow angry because of the children's lack of responsibility and some children who intentionally do mischiefs by misplacing the books as </a:t>
                      </a:r>
                      <a:r>
                        <a:rPr lang="en-IN" sz="700">
                          <a:effectLst/>
                        </a:rPr>
                        <a:t>a </a:t>
                      </a:r>
                      <a:r>
                        <a:rPr lang="en-IN" sz="700" smtClean="0">
                          <a:effectLst/>
                        </a:rPr>
                        <a:t>play tool.</a:t>
                      </a:r>
                      <a:endParaRPr lang="en-IN" sz="700" dirty="0">
                        <a:effectLst/>
                        <a:latin typeface="Calibri"/>
                        <a:ea typeface="Calibri"/>
                        <a:cs typeface="Times New Roman"/>
                      </a:endParaRPr>
                    </a:p>
                  </a:txBody>
                  <a:tcPr marL="43217" marR="43217" marT="0" marB="0"/>
                </a:tc>
              </a:tr>
              <a:tr h="629525">
                <a:tc>
                  <a:txBody>
                    <a:bodyPr/>
                    <a:lstStyle/>
                    <a:p>
                      <a:pPr>
                        <a:lnSpc>
                          <a:spcPct val="115000"/>
                        </a:lnSpc>
                        <a:spcAft>
                          <a:spcPts val="0"/>
                        </a:spcAft>
                      </a:pPr>
                      <a:r>
                        <a:rPr lang="en-IN" sz="700">
                          <a:effectLst/>
                        </a:rPr>
                        <a:t>Pain points</a:t>
                      </a:r>
                      <a:endParaRPr lang="en-IN" sz="700">
                        <a:effectLst/>
                        <a:latin typeface="Calibri"/>
                        <a:ea typeface="Calibri"/>
                        <a:cs typeface="Times New Roman"/>
                      </a:endParaRPr>
                    </a:p>
                  </a:txBody>
                  <a:tcPr marL="43217" marR="43217" marT="0" marB="0"/>
                </a:tc>
                <a:tc>
                  <a:txBody>
                    <a:bodyPr/>
                    <a:lstStyle/>
                    <a:p>
                      <a:pPr>
                        <a:lnSpc>
                          <a:spcPct val="115000"/>
                        </a:lnSpc>
                        <a:spcAft>
                          <a:spcPts val="0"/>
                        </a:spcAft>
                      </a:pPr>
                      <a:r>
                        <a:rPr lang="en-IN" sz="700">
                          <a:effectLst/>
                        </a:rPr>
                        <a:t>Feeling sad as not many students are not utilizing the library. Despair on hearing the news that the college authority is discussing to transform the library space into something else for better space utilization.</a:t>
                      </a:r>
                      <a:endParaRPr lang="en-IN" sz="700">
                        <a:effectLst/>
                        <a:latin typeface="Calibri"/>
                        <a:ea typeface="Calibri"/>
                        <a:cs typeface="Times New Roman"/>
                      </a:endParaRPr>
                    </a:p>
                  </a:txBody>
                  <a:tcPr marL="43217" marR="43217" marT="0" marB="0"/>
                </a:tc>
              </a:tr>
              <a:tr h="377716">
                <a:tc>
                  <a:txBody>
                    <a:bodyPr/>
                    <a:lstStyle/>
                    <a:p>
                      <a:pPr>
                        <a:lnSpc>
                          <a:spcPct val="115000"/>
                        </a:lnSpc>
                        <a:spcAft>
                          <a:spcPts val="0"/>
                        </a:spcAft>
                      </a:pPr>
                      <a:r>
                        <a:rPr lang="en-IN" sz="700">
                          <a:effectLst/>
                        </a:rPr>
                        <a:t>Happy moments</a:t>
                      </a:r>
                      <a:endParaRPr lang="en-IN" sz="700">
                        <a:effectLst/>
                        <a:latin typeface="Calibri"/>
                        <a:ea typeface="Calibri"/>
                        <a:cs typeface="Times New Roman"/>
                      </a:endParaRPr>
                    </a:p>
                  </a:txBody>
                  <a:tcPr marL="43217" marR="43217" marT="0" marB="0"/>
                </a:tc>
                <a:tc>
                  <a:txBody>
                    <a:bodyPr/>
                    <a:lstStyle/>
                    <a:p>
                      <a:pPr>
                        <a:lnSpc>
                          <a:spcPct val="115000"/>
                        </a:lnSpc>
                        <a:spcAft>
                          <a:spcPts val="0"/>
                        </a:spcAft>
                      </a:pPr>
                      <a:r>
                        <a:rPr lang="en-IN" sz="700">
                          <a:effectLst/>
                        </a:rPr>
                        <a:t>When students used to come to the library regularly and when there was a high demand for reference books as well as fiction books.</a:t>
                      </a:r>
                      <a:endParaRPr lang="en-IN" sz="700">
                        <a:effectLst/>
                        <a:latin typeface="Calibri"/>
                        <a:ea typeface="Calibri"/>
                        <a:cs typeface="Times New Roman"/>
                      </a:endParaRPr>
                    </a:p>
                  </a:txBody>
                  <a:tcPr marL="43217" marR="43217" marT="0" marB="0"/>
                </a:tc>
              </a:tr>
              <a:tr h="1064258">
                <a:tc>
                  <a:txBody>
                    <a:bodyPr/>
                    <a:lstStyle/>
                    <a:p>
                      <a:pPr>
                        <a:lnSpc>
                          <a:spcPct val="115000"/>
                        </a:lnSpc>
                        <a:spcAft>
                          <a:spcPts val="0"/>
                        </a:spcAft>
                      </a:pPr>
                      <a:r>
                        <a:rPr lang="en-IN" sz="700">
                          <a:effectLst/>
                        </a:rPr>
                        <a:t>Opportunities, needs and wants</a:t>
                      </a:r>
                      <a:endParaRPr lang="en-IN" sz="700">
                        <a:effectLst/>
                        <a:latin typeface="Calibri"/>
                        <a:ea typeface="Calibri"/>
                        <a:cs typeface="Times New Roman"/>
                      </a:endParaRPr>
                    </a:p>
                  </a:txBody>
                  <a:tcPr marL="43217" marR="43217" marT="0" marB="0"/>
                </a:tc>
                <a:tc>
                  <a:txBody>
                    <a:bodyPr/>
                    <a:lstStyle/>
                    <a:p>
                      <a:pPr>
                        <a:lnSpc>
                          <a:spcPct val="115000"/>
                        </a:lnSpc>
                        <a:spcAft>
                          <a:spcPts val="0"/>
                        </a:spcAft>
                      </a:pPr>
                      <a:r>
                        <a:rPr lang="en-IN" sz="700" dirty="0">
                          <a:effectLst/>
                        </a:rPr>
                        <a:t>He has many years of experience as a librarian; he needs to use his experience to bring back the students to the library but also wants the support of the administration in order to attract the students towards the library. </a:t>
                      </a:r>
                      <a:endParaRPr lang="en-IN" sz="700" dirty="0">
                        <a:effectLst/>
                        <a:latin typeface="Calibri"/>
                        <a:ea typeface="Calibri"/>
                        <a:cs typeface="Times New Roman"/>
                      </a:endParaRPr>
                    </a:p>
                  </a:txBody>
                  <a:tcPr marL="43217" marR="43217" marT="0" marB="0"/>
                </a:tc>
              </a:tr>
            </a:tbl>
          </a:graphicData>
        </a:graphic>
      </p:graphicFrame>
    </p:spTree>
    <p:extLst>
      <p:ext uri="{BB962C8B-B14F-4D97-AF65-F5344CB8AC3E}">
        <p14:creationId xmlns:p14="http://schemas.microsoft.com/office/powerpoint/2010/main" val="1484518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70</TotalTime>
  <Words>299</Words>
  <Application>Microsoft Office PowerPoint</Application>
  <PresentationFormat>On-screen Show (4:3)</PresentationFormat>
  <Paragraphs>21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Essential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dc:creator>
  <cp:lastModifiedBy>Mohan</cp:lastModifiedBy>
  <cp:revision>5</cp:revision>
  <dcterms:created xsi:type="dcterms:W3CDTF">2020-09-08T14:42:00Z</dcterms:created>
  <dcterms:modified xsi:type="dcterms:W3CDTF">2020-09-09T05:50:00Z</dcterms:modified>
</cp:coreProperties>
</file>