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6" d="100"/>
          <a:sy n="86" d="100"/>
        </p:scale>
        <p:origin x="1382"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167C220-6C47-496E-B633-DE4DA8163167}" type="datetimeFigureOut">
              <a:rPr lang="en-IN" smtClean="0"/>
              <a:t>16-09-2020</a:t>
            </a:fld>
            <a:endParaRPr lang="en-IN"/>
          </a:p>
        </p:txBody>
      </p:sp>
      <p:sp>
        <p:nvSpPr>
          <p:cNvPr id="5" name="Footer Placeholder 4"/>
          <p:cNvSpPr>
            <a:spLocks noGrp="1"/>
          </p:cNvSpPr>
          <p:nvPr>
            <p:ph type="ftr" sz="quarter" idx="11"/>
          </p:nvPr>
        </p:nvSpPr>
        <p:spPr/>
        <p:txBody>
          <a:bodyPr/>
          <a:lstStyle/>
          <a:p>
            <a:endParaRPr lang="en-IN"/>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CF40464A-AC24-4F9E-BDFA-C624298D1BC8}"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67C220-6C47-496E-B633-DE4DA8163167}" type="datetimeFigureOut">
              <a:rPr lang="en-IN" smtClean="0"/>
              <a:t>16-09-2020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40464A-AC24-4F9E-BDFA-C624298D1BC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67C220-6C47-496E-B633-DE4DA8163167}" type="datetimeFigureOut">
              <a:rPr lang="en-IN" smtClean="0"/>
              <a:t>16-09-2020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40464A-AC24-4F9E-BDFA-C624298D1BC8}"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67C220-6C47-496E-B633-DE4DA8163167}" type="datetimeFigureOut">
              <a:rPr lang="en-IN" smtClean="0"/>
              <a:t>16-09-2020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40464A-AC24-4F9E-BDFA-C624298D1BC8}"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F167C220-6C47-496E-B633-DE4DA8163167}" type="datetimeFigureOut">
              <a:rPr lang="en-IN" smtClean="0"/>
              <a:t>16-09-2020</a:t>
            </a:fld>
            <a:endParaRPr lang="en-IN"/>
          </a:p>
        </p:txBody>
      </p:sp>
      <p:sp>
        <p:nvSpPr>
          <p:cNvPr id="8" name="Slide Number Placeholder 7"/>
          <p:cNvSpPr>
            <a:spLocks noGrp="1"/>
          </p:cNvSpPr>
          <p:nvPr>
            <p:ph type="sldNum" sz="quarter" idx="11"/>
          </p:nvPr>
        </p:nvSpPr>
        <p:spPr/>
        <p:txBody>
          <a:bodyPr/>
          <a:lstStyle/>
          <a:p>
            <a:fld id="{CF40464A-AC24-4F9E-BDFA-C624298D1BC8}"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67C220-6C47-496E-B633-DE4DA8163167}" type="datetimeFigureOut">
              <a:rPr lang="en-IN" smtClean="0"/>
              <a:t>16-09-2020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40464A-AC24-4F9E-BDFA-C624298D1BC8}"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67C220-6C47-496E-B633-DE4DA8163167}" type="datetimeFigureOut">
              <a:rPr lang="en-IN" smtClean="0"/>
              <a:t>16-09-2020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F40464A-AC24-4F9E-BDFA-C624298D1BC8}"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167C220-6C47-496E-B633-DE4DA8163167}" type="datetimeFigureOut">
              <a:rPr lang="en-IN" smtClean="0"/>
              <a:t>16-09-2020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F40464A-AC24-4F9E-BDFA-C624298D1BC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7C220-6C47-496E-B633-DE4DA8163167}" type="datetimeFigureOut">
              <a:rPr lang="en-IN" smtClean="0"/>
              <a:t>16-09-2020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F40464A-AC24-4F9E-BDFA-C624298D1BC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67C220-6C47-496E-B633-DE4DA8163167}" type="datetimeFigureOut">
              <a:rPr lang="en-IN" smtClean="0"/>
              <a:t>16-09-2020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40464A-AC24-4F9E-BDFA-C624298D1BC8}" type="slidenum">
              <a:rPr lang="en-IN" smtClean="0"/>
              <a:t>‹#›</a:t>
            </a:fld>
            <a:endParaRPr lang="en-IN"/>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67C220-6C47-496E-B633-DE4DA8163167}" type="datetimeFigureOut">
              <a:rPr lang="en-IN" smtClean="0"/>
              <a:t>16-09-2020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CF40464A-AC24-4F9E-BDFA-C624298D1BC8}" type="slidenum">
              <a:rPr lang="en-IN" smtClean="0"/>
              <a:t>‹#›</a:t>
            </a:fld>
            <a:endParaRPr lang="en-IN"/>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F167C220-6C47-496E-B633-DE4DA8163167}" type="datetimeFigureOut">
              <a:rPr lang="en-IN" smtClean="0"/>
              <a:t>16-09-2020</a:t>
            </a:fld>
            <a:endParaRPr lang="en-IN"/>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CF40464A-AC24-4F9E-BDFA-C624298D1BC8}" type="slidenum">
              <a:rPr lang="en-IN" smtClean="0"/>
              <a:t>‹#›</a:t>
            </a:fld>
            <a:endParaRPr lang="en-IN"/>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Grp="1" noChangeArrowheads="1"/>
          </p:cNvSpPr>
          <p:nvPr>
            <p:ph type="subTitle" idx="1"/>
          </p:nvPr>
        </p:nvSpPr>
        <p:spPr bwMode="auto">
          <a:xfrm>
            <a:off x="3078482" y="188640"/>
            <a:ext cx="298703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a:r>
              <a:rPr lang="en-IN" dirty="0">
                <a:latin typeface="Yu Gothic UI Semibold" pitchFamily="34" charset="-128"/>
                <a:ea typeface="Yu Gothic UI Semibold" pitchFamily="34" charset="-128"/>
              </a:rPr>
              <a:t>PERSONA-LIBRARIAN</a:t>
            </a:r>
          </a:p>
        </p:txBody>
      </p:sp>
      <p:sp>
        <p:nvSpPr>
          <p:cNvPr id="3" name="Rectangle 1"/>
          <p:cNvSpPr>
            <a:spLocks noChangeArrowheads="1"/>
          </p:cNvSpPr>
          <p:nvPr/>
        </p:nvSpPr>
        <p:spPr bwMode="auto">
          <a:xfrm>
            <a:off x="2187575" y="16256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483871332"/>
              </p:ext>
            </p:extLst>
          </p:nvPr>
        </p:nvGraphicFramePr>
        <p:xfrm>
          <a:off x="1187624" y="663715"/>
          <a:ext cx="6768752" cy="5989783"/>
        </p:xfrm>
        <a:graphic>
          <a:graphicData uri="http://schemas.openxmlformats.org/drawingml/2006/table">
            <a:tbl>
              <a:tblPr firstRow="1" firstCol="1" bandRow="1">
                <a:tableStyleId>{5C22544A-7EE6-4342-B048-85BDC9FD1C3A}</a:tableStyleId>
              </a:tblPr>
              <a:tblGrid>
                <a:gridCol w="3079576">
                  <a:extLst>
                    <a:ext uri="{9D8B030D-6E8A-4147-A177-3AD203B41FA5}">
                      <a16:colId xmlns:a16="http://schemas.microsoft.com/office/drawing/2014/main" val="20000"/>
                    </a:ext>
                  </a:extLst>
                </a:gridCol>
                <a:gridCol w="3689176">
                  <a:extLst>
                    <a:ext uri="{9D8B030D-6E8A-4147-A177-3AD203B41FA5}">
                      <a16:colId xmlns:a16="http://schemas.microsoft.com/office/drawing/2014/main" val="20001"/>
                    </a:ext>
                  </a:extLst>
                </a:gridCol>
              </a:tblGrid>
              <a:tr h="377716">
                <a:tc>
                  <a:txBody>
                    <a:bodyPr/>
                    <a:lstStyle/>
                    <a:p>
                      <a:pPr>
                        <a:lnSpc>
                          <a:spcPct val="115000"/>
                        </a:lnSpc>
                        <a:spcAft>
                          <a:spcPts val="0"/>
                        </a:spcAft>
                      </a:pPr>
                      <a:r>
                        <a:rPr lang="en-IN" sz="1000" dirty="0" err="1">
                          <a:effectLst/>
                        </a:rPr>
                        <a:t>Generalf</a:t>
                      </a:r>
                      <a:endParaRPr lang="en-IN" sz="1000" dirty="0">
                        <a:effectLst/>
                        <a:latin typeface="Calibri"/>
                        <a:ea typeface="Calibri"/>
                        <a:cs typeface="Times New Roman"/>
                      </a:endParaRPr>
                    </a:p>
                  </a:txBody>
                  <a:tcPr marL="43217" marR="43217" marT="0" marB="0"/>
                </a:tc>
                <a:tc>
                  <a:txBody>
                    <a:bodyPr/>
                    <a:lstStyle/>
                    <a:p>
                      <a:pPr>
                        <a:lnSpc>
                          <a:spcPct val="115000"/>
                        </a:lnSpc>
                        <a:spcAft>
                          <a:spcPts val="0"/>
                        </a:spcAft>
                      </a:pPr>
                      <a:r>
                        <a:rPr lang="en-IN" sz="1000" dirty="0">
                          <a:effectLst/>
                        </a:rPr>
                        <a:t>49 years old, An agricultural daily-wage. Started working as a daily-wage from her childhood following her </a:t>
                      </a:r>
                      <a:r>
                        <a:rPr lang="en-IN" sz="1000" dirty="0" err="1">
                          <a:effectLst/>
                        </a:rPr>
                        <a:t>parents.Has</a:t>
                      </a:r>
                      <a:r>
                        <a:rPr lang="en-IN" sz="1000" dirty="0">
                          <a:effectLst/>
                        </a:rPr>
                        <a:t> two children-married.</a:t>
                      </a:r>
                      <a:endParaRPr lang="en-IN" sz="1000" dirty="0">
                        <a:effectLst/>
                        <a:latin typeface="Calibri"/>
                        <a:ea typeface="Calibri"/>
                        <a:cs typeface="Times New Roman"/>
                      </a:endParaRPr>
                    </a:p>
                  </a:txBody>
                  <a:tcPr marL="43217" marR="43217" marT="0" marB="0"/>
                </a:tc>
                <a:extLst>
                  <a:ext uri="{0D108BD9-81ED-4DB2-BD59-A6C34878D82A}">
                    <a16:rowId xmlns:a16="http://schemas.microsoft.com/office/drawing/2014/main" val="10000"/>
                  </a:ext>
                </a:extLst>
              </a:tr>
              <a:tr h="522616">
                <a:tc>
                  <a:txBody>
                    <a:bodyPr/>
                    <a:lstStyle/>
                    <a:p>
                      <a:pPr>
                        <a:lnSpc>
                          <a:spcPct val="115000"/>
                        </a:lnSpc>
                        <a:spcAft>
                          <a:spcPts val="0"/>
                        </a:spcAft>
                      </a:pPr>
                      <a:r>
                        <a:rPr lang="en-IN" sz="1000">
                          <a:effectLst/>
                        </a:rPr>
                        <a:t>Objective</a:t>
                      </a:r>
                      <a:endParaRPr lang="en-IN" sz="1000">
                        <a:effectLst/>
                        <a:latin typeface="Calibri"/>
                        <a:ea typeface="Calibri"/>
                        <a:cs typeface="Times New Roman"/>
                      </a:endParaRPr>
                    </a:p>
                  </a:txBody>
                  <a:tcPr marL="43217" marR="43217" marT="0" marB="0"/>
                </a:tc>
                <a:tc>
                  <a:txBody>
                    <a:bodyPr/>
                    <a:lstStyle/>
                    <a:p>
                      <a:pPr>
                        <a:lnSpc>
                          <a:spcPct val="115000"/>
                        </a:lnSpc>
                        <a:spcAft>
                          <a:spcPts val="0"/>
                        </a:spcAft>
                      </a:pPr>
                      <a:r>
                        <a:rPr lang="en-IN" sz="1000" dirty="0">
                          <a:effectLst/>
                          <a:latin typeface="Calibri"/>
                          <a:ea typeface="Calibri"/>
                          <a:cs typeface="Times New Roman"/>
                        </a:rPr>
                        <a:t>Have been working as a daily-wage for almost 38 years. To assess her comforts and pain points.</a:t>
                      </a:r>
                    </a:p>
                  </a:txBody>
                  <a:tcPr marL="43217" marR="43217" marT="0" marB="0"/>
                </a:tc>
                <a:extLst>
                  <a:ext uri="{0D108BD9-81ED-4DB2-BD59-A6C34878D82A}">
                    <a16:rowId xmlns:a16="http://schemas.microsoft.com/office/drawing/2014/main" val="10001"/>
                  </a:ext>
                </a:extLst>
              </a:tr>
              <a:tr h="504056">
                <a:tc>
                  <a:txBody>
                    <a:bodyPr/>
                    <a:lstStyle/>
                    <a:p>
                      <a:pPr>
                        <a:lnSpc>
                          <a:spcPct val="115000"/>
                        </a:lnSpc>
                        <a:spcAft>
                          <a:spcPts val="0"/>
                        </a:spcAft>
                      </a:pPr>
                      <a:r>
                        <a:rPr lang="en-IN" sz="1000">
                          <a:effectLst/>
                        </a:rPr>
                        <a:t>Key tasks</a:t>
                      </a:r>
                      <a:endParaRPr lang="en-IN" sz="1000">
                        <a:effectLst/>
                        <a:latin typeface="Calibri"/>
                        <a:ea typeface="Calibri"/>
                        <a:cs typeface="Times New Roman"/>
                      </a:endParaRPr>
                    </a:p>
                  </a:txBody>
                  <a:tcPr marL="43217" marR="43217" marT="0" marB="0"/>
                </a:tc>
                <a:tc>
                  <a:txBody>
                    <a:bodyPr/>
                    <a:lstStyle/>
                    <a:p>
                      <a:pPr>
                        <a:lnSpc>
                          <a:spcPct val="115000"/>
                        </a:lnSpc>
                        <a:spcAft>
                          <a:spcPts val="0"/>
                        </a:spcAft>
                      </a:pPr>
                      <a:r>
                        <a:rPr lang="en-IN" sz="1000" dirty="0">
                          <a:effectLst/>
                          <a:latin typeface="Calibri"/>
                          <a:ea typeface="Calibri"/>
                          <a:cs typeface="Times New Roman"/>
                        </a:rPr>
                        <a:t>Do all sorts of agricultural works to support her family, weeding, irrigating, sowing, spraying pesticides etc.</a:t>
                      </a:r>
                    </a:p>
                  </a:txBody>
                  <a:tcPr marL="43217" marR="43217" marT="0" marB="0"/>
                </a:tc>
                <a:extLst>
                  <a:ext uri="{0D108BD9-81ED-4DB2-BD59-A6C34878D82A}">
                    <a16:rowId xmlns:a16="http://schemas.microsoft.com/office/drawing/2014/main" val="10002"/>
                  </a:ext>
                </a:extLst>
              </a:tr>
              <a:tr h="576064">
                <a:tc>
                  <a:txBody>
                    <a:bodyPr/>
                    <a:lstStyle/>
                    <a:p>
                      <a:pPr>
                        <a:lnSpc>
                          <a:spcPct val="115000"/>
                        </a:lnSpc>
                        <a:spcAft>
                          <a:spcPts val="0"/>
                        </a:spcAft>
                      </a:pPr>
                      <a:r>
                        <a:rPr lang="en-IN" sz="1000">
                          <a:effectLst/>
                        </a:rPr>
                        <a:t>Motivations</a:t>
                      </a:r>
                      <a:endParaRPr lang="en-IN" sz="1000">
                        <a:effectLst/>
                        <a:latin typeface="Calibri"/>
                        <a:ea typeface="Calibri"/>
                        <a:cs typeface="Times New Roman"/>
                      </a:endParaRPr>
                    </a:p>
                  </a:txBody>
                  <a:tcPr marL="43217" marR="43217" marT="0" marB="0"/>
                </a:tc>
                <a:tc>
                  <a:txBody>
                    <a:bodyPr/>
                    <a:lstStyle/>
                    <a:p>
                      <a:pPr>
                        <a:lnSpc>
                          <a:spcPct val="115000"/>
                        </a:lnSpc>
                        <a:spcAft>
                          <a:spcPts val="0"/>
                        </a:spcAft>
                      </a:pPr>
                      <a:r>
                        <a:rPr lang="en-IN" sz="1000" dirty="0">
                          <a:effectLst/>
                        </a:rPr>
                        <a:t>Passion towards farming and feeling a need to take up the old traditional methods of farming.</a:t>
                      </a:r>
                      <a:endParaRPr lang="en-IN" sz="1000" dirty="0">
                        <a:effectLst/>
                        <a:latin typeface="Calibri"/>
                        <a:ea typeface="Calibri"/>
                        <a:cs typeface="Times New Roman"/>
                      </a:endParaRPr>
                    </a:p>
                  </a:txBody>
                  <a:tcPr marL="43217" marR="43217" marT="0" marB="0"/>
                </a:tc>
                <a:extLst>
                  <a:ext uri="{0D108BD9-81ED-4DB2-BD59-A6C34878D82A}">
                    <a16:rowId xmlns:a16="http://schemas.microsoft.com/office/drawing/2014/main" val="10003"/>
                  </a:ext>
                </a:extLst>
              </a:tr>
              <a:tr h="504056">
                <a:tc>
                  <a:txBody>
                    <a:bodyPr/>
                    <a:lstStyle/>
                    <a:p>
                      <a:pPr>
                        <a:lnSpc>
                          <a:spcPct val="115000"/>
                        </a:lnSpc>
                        <a:spcAft>
                          <a:spcPts val="0"/>
                        </a:spcAft>
                      </a:pPr>
                      <a:r>
                        <a:rPr lang="en-IN" sz="1000">
                          <a:effectLst/>
                        </a:rPr>
                        <a:t>Attitude to technology</a:t>
                      </a:r>
                      <a:endParaRPr lang="en-IN" sz="1000">
                        <a:effectLst/>
                        <a:latin typeface="Calibri"/>
                        <a:ea typeface="Calibri"/>
                        <a:cs typeface="Times New Roman"/>
                      </a:endParaRPr>
                    </a:p>
                  </a:txBody>
                  <a:tcPr marL="43217" marR="43217" marT="0" marB="0"/>
                </a:tc>
                <a:tc>
                  <a:txBody>
                    <a:bodyPr/>
                    <a:lstStyle/>
                    <a:p>
                      <a:pPr>
                        <a:lnSpc>
                          <a:spcPct val="115000"/>
                        </a:lnSpc>
                        <a:spcAft>
                          <a:spcPts val="0"/>
                        </a:spcAft>
                      </a:pPr>
                      <a:r>
                        <a:rPr lang="en-IN" sz="1000" dirty="0">
                          <a:effectLst/>
                        </a:rPr>
                        <a:t>Not much used to technology, but expresses a lot of willingness to learn the new smartphones and get connected.</a:t>
                      </a:r>
                      <a:endParaRPr lang="en-IN" sz="1000" dirty="0">
                        <a:effectLst/>
                        <a:latin typeface="Calibri"/>
                        <a:ea typeface="Calibri"/>
                        <a:cs typeface="Times New Roman"/>
                      </a:endParaRPr>
                    </a:p>
                  </a:txBody>
                  <a:tcPr marL="43217" marR="43217" marT="0" marB="0"/>
                </a:tc>
                <a:extLst>
                  <a:ext uri="{0D108BD9-81ED-4DB2-BD59-A6C34878D82A}">
                    <a16:rowId xmlns:a16="http://schemas.microsoft.com/office/drawing/2014/main" val="10004"/>
                  </a:ext>
                </a:extLst>
              </a:tr>
              <a:tr h="792088">
                <a:tc>
                  <a:txBody>
                    <a:bodyPr/>
                    <a:lstStyle/>
                    <a:p>
                      <a:pPr>
                        <a:lnSpc>
                          <a:spcPct val="115000"/>
                        </a:lnSpc>
                        <a:spcAft>
                          <a:spcPts val="0"/>
                        </a:spcAft>
                      </a:pPr>
                      <a:r>
                        <a:rPr lang="en-IN" sz="1000">
                          <a:effectLst/>
                        </a:rPr>
                        <a:t>Favourite activities</a:t>
                      </a:r>
                      <a:endParaRPr lang="en-IN" sz="1000">
                        <a:effectLst/>
                        <a:latin typeface="Calibri"/>
                        <a:ea typeface="Calibri"/>
                        <a:cs typeface="Times New Roman"/>
                      </a:endParaRPr>
                    </a:p>
                  </a:txBody>
                  <a:tcPr marL="43217" marR="43217" marT="0" marB="0"/>
                </a:tc>
                <a:tc>
                  <a:txBody>
                    <a:bodyPr/>
                    <a:lstStyle/>
                    <a:p>
                      <a:pPr>
                        <a:lnSpc>
                          <a:spcPct val="115000"/>
                        </a:lnSpc>
                        <a:spcAft>
                          <a:spcPts val="0"/>
                        </a:spcAft>
                      </a:pPr>
                      <a:r>
                        <a:rPr lang="en-IN" sz="1000" dirty="0">
                          <a:effectLst/>
                        </a:rPr>
                        <a:t>Besides from working in a field she loves to play with her grand children, watching movies ,serials and sharing family time together.</a:t>
                      </a:r>
                      <a:endParaRPr lang="en-IN" sz="1000" dirty="0">
                        <a:effectLst/>
                        <a:latin typeface="Calibri"/>
                        <a:ea typeface="Calibri"/>
                        <a:cs typeface="Times New Roman"/>
                      </a:endParaRPr>
                    </a:p>
                  </a:txBody>
                  <a:tcPr marL="43217" marR="43217" marT="0" marB="0"/>
                </a:tc>
                <a:extLst>
                  <a:ext uri="{0D108BD9-81ED-4DB2-BD59-A6C34878D82A}">
                    <a16:rowId xmlns:a16="http://schemas.microsoft.com/office/drawing/2014/main" val="10005"/>
                  </a:ext>
                </a:extLst>
              </a:tr>
              <a:tr h="504056">
                <a:tc>
                  <a:txBody>
                    <a:bodyPr/>
                    <a:lstStyle/>
                    <a:p>
                      <a:pPr>
                        <a:lnSpc>
                          <a:spcPct val="115000"/>
                        </a:lnSpc>
                        <a:spcAft>
                          <a:spcPts val="0"/>
                        </a:spcAft>
                      </a:pPr>
                      <a:r>
                        <a:rPr lang="en-IN" sz="1000" dirty="0">
                          <a:effectLst/>
                        </a:rPr>
                        <a:t>Hated activities</a:t>
                      </a:r>
                      <a:endParaRPr lang="en-IN" sz="1000" dirty="0">
                        <a:effectLst/>
                        <a:latin typeface="Calibri"/>
                        <a:ea typeface="Calibri"/>
                        <a:cs typeface="Times New Roman"/>
                      </a:endParaRPr>
                    </a:p>
                  </a:txBody>
                  <a:tcPr marL="43217" marR="43217" marT="0" marB="0"/>
                </a:tc>
                <a:tc>
                  <a:txBody>
                    <a:bodyPr/>
                    <a:lstStyle/>
                    <a:p>
                      <a:pPr>
                        <a:lnSpc>
                          <a:spcPct val="115000"/>
                        </a:lnSpc>
                        <a:spcAft>
                          <a:spcPts val="0"/>
                        </a:spcAft>
                      </a:pPr>
                      <a:r>
                        <a:rPr lang="en-IN" sz="1000" dirty="0">
                          <a:effectLst/>
                        </a:rPr>
                        <a:t>She really hates working when if when the weather outside is bad.</a:t>
                      </a:r>
                      <a:endParaRPr lang="en-IN" sz="1000" dirty="0">
                        <a:effectLst/>
                        <a:latin typeface="Calibri"/>
                        <a:ea typeface="Calibri"/>
                        <a:cs typeface="Times New Roman"/>
                      </a:endParaRPr>
                    </a:p>
                  </a:txBody>
                  <a:tcPr marL="43217" marR="43217" marT="0" marB="0"/>
                </a:tc>
                <a:extLst>
                  <a:ext uri="{0D108BD9-81ED-4DB2-BD59-A6C34878D82A}">
                    <a16:rowId xmlns:a16="http://schemas.microsoft.com/office/drawing/2014/main" val="10006"/>
                  </a:ext>
                </a:extLst>
              </a:tr>
              <a:tr h="504056">
                <a:tc>
                  <a:txBody>
                    <a:bodyPr/>
                    <a:lstStyle/>
                    <a:p>
                      <a:pPr>
                        <a:lnSpc>
                          <a:spcPct val="115000"/>
                        </a:lnSpc>
                        <a:spcAft>
                          <a:spcPts val="0"/>
                        </a:spcAft>
                      </a:pPr>
                      <a:r>
                        <a:rPr lang="en-IN" sz="1000" dirty="0">
                          <a:effectLst/>
                        </a:rPr>
                        <a:t>Pain points</a:t>
                      </a:r>
                      <a:endParaRPr lang="en-IN" sz="1000" dirty="0">
                        <a:effectLst/>
                        <a:latin typeface="Calibri"/>
                        <a:ea typeface="Calibri"/>
                        <a:cs typeface="Times New Roman"/>
                      </a:endParaRPr>
                    </a:p>
                  </a:txBody>
                  <a:tcPr marL="43217" marR="43217" marT="0" marB="0"/>
                </a:tc>
                <a:tc>
                  <a:txBody>
                    <a:bodyPr/>
                    <a:lstStyle/>
                    <a:p>
                      <a:pPr>
                        <a:lnSpc>
                          <a:spcPct val="115000"/>
                        </a:lnSpc>
                        <a:spcAft>
                          <a:spcPts val="0"/>
                        </a:spcAft>
                      </a:pPr>
                      <a:r>
                        <a:rPr lang="en-IN" sz="1000" dirty="0">
                          <a:effectLst/>
                        </a:rPr>
                        <a:t>She is more and more worried about the agricultural techniques that we use as she can see the potential danger in using it.</a:t>
                      </a:r>
                      <a:endParaRPr lang="en-IN" sz="1000" dirty="0">
                        <a:effectLst/>
                        <a:latin typeface="Calibri"/>
                        <a:ea typeface="Calibri"/>
                        <a:cs typeface="Times New Roman"/>
                      </a:endParaRPr>
                    </a:p>
                  </a:txBody>
                  <a:tcPr marL="43217" marR="43217" marT="0" marB="0"/>
                </a:tc>
                <a:extLst>
                  <a:ext uri="{0D108BD9-81ED-4DB2-BD59-A6C34878D82A}">
                    <a16:rowId xmlns:a16="http://schemas.microsoft.com/office/drawing/2014/main" val="10007"/>
                  </a:ext>
                </a:extLst>
              </a:tr>
              <a:tr h="504056">
                <a:tc>
                  <a:txBody>
                    <a:bodyPr/>
                    <a:lstStyle/>
                    <a:p>
                      <a:pPr>
                        <a:lnSpc>
                          <a:spcPct val="115000"/>
                        </a:lnSpc>
                        <a:spcAft>
                          <a:spcPts val="0"/>
                        </a:spcAft>
                      </a:pPr>
                      <a:r>
                        <a:rPr lang="en-IN" sz="1000" dirty="0">
                          <a:effectLst/>
                        </a:rPr>
                        <a:t>Happy moments</a:t>
                      </a:r>
                      <a:endParaRPr lang="en-IN" sz="1000" dirty="0">
                        <a:effectLst/>
                        <a:latin typeface="Calibri"/>
                        <a:ea typeface="Calibri"/>
                        <a:cs typeface="Times New Roman"/>
                      </a:endParaRPr>
                    </a:p>
                  </a:txBody>
                  <a:tcPr marL="43217" marR="43217" marT="0" marB="0"/>
                </a:tc>
                <a:tc>
                  <a:txBody>
                    <a:bodyPr/>
                    <a:lstStyle/>
                    <a:p>
                      <a:pPr>
                        <a:lnSpc>
                          <a:spcPct val="115000"/>
                        </a:lnSpc>
                        <a:spcAft>
                          <a:spcPts val="0"/>
                        </a:spcAft>
                      </a:pPr>
                      <a:r>
                        <a:rPr lang="en-IN" sz="1000" dirty="0">
                          <a:effectLst/>
                        </a:rPr>
                        <a:t>Working as a group while in the fields, the harvest times, to see the rain after a long time.</a:t>
                      </a:r>
                      <a:endParaRPr lang="en-IN" sz="1000" dirty="0">
                        <a:effectLst/>
                        <a:latin typeface="Calibri"/>
                        <a:ea typeface="Calibri"/>
                        <a:cs typeface="Times New Roman"/>
                      </a:endParaRPr>
                    </a:p>
                  </a:txBody>
                  <a:tcPr marL="43217" marR="43217" marT="0" marB="0"/>
                </a:tc>
                <a:extLst>
                  <a:ext uri="{0D108BD9-81ED-4DB2-BD59-A6C34878D82A}">
                    <a16:rowId xmlns:a16="http://schemas.microsoft.com/office/drawing/2014/main" val="10008"/>
                  </a:ext>
                </a:extLst>
              </a:tr>
              <a:tr h="1064258">
                <a:tc>
                  <a:txBody>
                    <a:bodyPr/>
                    <a:lstStyle/>
                    <a:p>
                      <a:pPr>
                        <a:lnSpc>
                          <a:spcPct val="115000"/>
                        </a:lnSpc>
                        <a:spcAft>
                          <a:spcPts val="0"/>
                        </a:spcAft>
                      </a:pPr>
                      <a:r>
                        <a:rPr lang="en-IN" sz="1000">
                          <a:effectLst/>
                        </a:rPr>
                        <a:t>Opportunities, needs and wants</a:t>
                      </a:r>
                      <a:endParaRPr lang="en-IN" sz="1000">
                        <a:effectLst/>
                        <a:latin typeface="Calibri"/>
                        <a:ea typeface="Calibri"/>
                        <a:cs typeface="Times New Roman"/>
                      </a:endParaRPr>
                    </a:p>
                  </a:txBody>
                  <a:tcPr marL="43217" marR="43217" marT="0" marB="0"/>
                </a:tc>
                <a:tc>
                  <a:txBody>
                    <a:bodyPr/>
                    <a:lstStyle/>
                    <a:p>
                      <a:pPr>
                        <a:lnSpc>
                          <a:spcPct val="115000"/>
                        </a:lnSpc>
                        <a:spcAft>
                          <a:spcPts val="0"/>
                        </a:spcAft>
                      </a:pPr>
                      <a:r>
                        <a:rPr lang="en-IN" sz="1000" dirty="0">
                          <a:effectLst/>
                        </a:rPr>
                        <a:t>Though she have been working as a daily labour for a long time sometimes the wages are not enough ,sometimes she feel like the wage isn’t  enough to support her family well, she feels the need to earn more, but she could not stop working as an agricultural daily-wage.</a:t>
                      </a:r>
                      <a:endParaRPr lang="en-IN" sz="1000" dirty="0">
                        <a:effectLst/>
                        <a:latin typeface="Calibri"/>
                        <a:ea typeface="Calibri"/>
                        <a:cs typeface="Times New Roman"/>
                      </a:endParaRPr>
                    </a:p>
                  </a:txBody>
                  <a:tcPr marL="43217" marR="43217" marT="0" marB="0"/>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4845184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260</TotalTime>
  <Words>261</Words>
  <Application>Microsoft Office PowerPoint</Application>
  <PresentationFormat>On-screen Show (4:3)</PresentationFormat>
  <Paragraphs>21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Yu Gothic UI Semibold</vt:lpstr>
      <vt:lpstr>Arial</vt:lpstr>
      <vt:lpstr>Arial Black</vt:lpstr>
      <vt:lpstr>Calibri</vt:lpstr>
      <vt:lpstr>Essential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Mohan</dc:creator>
  <cp:lastModifiedBy>yogesh raja</cp:lastModifiedBy>
  <cp:revision>13</cp:revision>
  <dcterms:created xsi:type="dcterms:W3CDTF">2020-09-08T14:42:00Z</dcterms:created>
  <dcterms:modified xsi:type="dcterms:W3CDTF">2020-09-16T05:00:01Z</dcterms:modified>
</cp:coreProperties>
</file>