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4"/>
  </p:notesMasterIdLst>
  <p:sldIdLst>
    <p:sldId id="256" r:id="rId2"/>
    <p:sldId id="280" r:id="rId3"/>
    <p:sldId id="282" r:id="rId4"/>
    <p:sldId id="281" r:id="rId5"/>
    <p:sldId id="288" r:id="rId6"/>
    <p:sldId id="267" r:id="rId7"/>
    <p:sldId id="283" r:id="rId8"/>
    <p:sldId id="284" r:id="rId9"/>
    <p:sldId id="285" r:id="rId10"/>
    <p:sldId id="286" r:id="rId11"/>
    <p:sldId id="28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6265E-3CDB-4894-A91A-780F062E1EC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E698E7-2633-4EE4-90B6-F29DB8D98CA9}">
      <dgm:prSet phldrT="[Text]" custT="1"/>
      <dgm:spPr/>
      <dgm:t>
        <a:bodyPr/>
        <a:lstStyle/>
        <a:p>
          <a:pPr algn="l"/>
          <a:endParaRPr lang="en-IN" sz="3600" dirty="0"/>
        </a:p>
      </dgm:t>
    </dgm:pt>
    <dgm:pt modelId="{1490EF0E-F458-4DA4-9A18-CEDEB267CD4A}" type="parTrans" cxnId="{E41C415D-FC61-476D-AF16-6A1BAE402DA6}">
      <dgm:prSet/>
      <dgm:spPr/>
      <dgm:t>
        <a:bodyPr/>
        <a:lstStyle/>
        <a:p>
          <a:endParaRPr lang="en-IN"/>
        </a:p>
      </dgm:t>
    </dgm:pt>
    <dgm:pt modelId="{EE3135AE-F3C0-495F-B641-72089D385069}" type="sibTrans" cxnId="{E41C415D-FC61-476D-AF16-6A1BAE402DA6}">
      <dgm:prSet/>
      <dgm:spPr/>
      <dgm:t>
        <a:bodyPr/>
        <a:lstStyle/>
        <a:p>
          <a:endParaRPr lang="en-IN"/>
        </a:p>
      </dgm:t>
    </dgm:pt>
    <dgm:pt modelId="{971C9C6F-668B-46D3-9E32-4298EA18FD34}">
      <dgm:prSet phldrT="[Text]" custT="1"/>
      <dgm:spPr/>
      <dgm:t>
        <a:bodyPr/>
        <a:lstStyle/>
        <a:p>
          <a:pPr algn="r"/>
          <a:endParaRPr lang="en-IN" sz="4000" dirty="0"/>
        </a:p>
      </dgm:t>
    </dgm:pt>
    <dgm:pt modelId="{FDF87E0A-6F4F-4BE6-A74C-94DF73C919C0}" type="parTrans" cxnId="{DB50EF7E-5186-4255-83E3-DAF1459C1275}">
      <dgm:prSet/>
      <dgm:spPr/>
      <dgm:t>
        <a:bodyPr/>
        <a:lstStyle/>
        <a:p>
          <a:endParaRPr lang="en-IN"/>
        </a:p>
      </dgm:t>
    </dgm:pt>
    <dgm:pt modelId="{A45B5FE7-EC3D-4F27-82C6-B5BBF90136AD}" type="sibTrans" cxnId="{DB50EF7E-5186-4255-83E3-DAF1459C1275}">
      <dgm:prSet/>
      <dgm:spPr/>
      <dgm:t>
        <a:bodyPr/>
        <a:lstStyle/>
        <a:p>
          <a:endParaRPr lang="en-IN"/>
        </a:p>
      </dgm:t>
    </dgm:pt>
    <dgm:pt modelId="{0B08433F-9375-431B-8572-7EB4C1DC3C08}" type="pres">
      <dgm:prSet presAssocID="{69D6265E-3CDB-4894-A91A-780F062E1EC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81C759-2C36-41C9-A627-E3A076EEF178}" type="pres">
      <dgm:prSet presAssocID="{69D6265E-3CDB-4894-A91A-780F062E1ECA}" presName="radial" presStyleCnt="0">
        <dgm:presLayoutVars>
          <dgm:animLvl val="ctr"/>
        </dgm:presLayoutVars>
      </dgm:prSet>
      <dgm:spPr/>
    </dgm:pt>
    <dgm:pt modelId="{E401A9AA-5BC3-4800-877D-D983D2BFA387}" type="pres">
      <dgm:prSet presAssocID="{2CE698E7-2633-4EE4-90B6-F29DB8D98CA9}" presName="centerShape" presStyleLbl="vennNode1" presStyleIdx="0" presStyleCnt="2" custLinFactNeighborX="-3600" custLinFactNeighborY="1283"/>
      <dgm:spPr/>
      <dgm:t>
        <a:bodyPr/>
        <a:lstStyle/>
        <a:p>
          <a:endParaRPr lang="en-IN"/>
        </a:p>
      </dgm:t>
    </dgm:pt>
    <dgm:pt modelId="{BE48841F-C4CE-4AD7-974C-3125A0164F13}" type="pres">
      <dgm:prSet presAssocID="{971C9C6F-668B-46D3-9E32-4298EA18FD34}" presName="node" presStyleLbl="vennNode1" presStyleIdx="1" presStyleCnt="2" custScaleX="195348" custScaleY="195348" custRadScaleRad="115255" custRadScaleInc="3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0DD0AFC-EECD-42DB-8518-031685EF08D8}" type="presOf" srcId="{69D6265E-3CDB-4894-A91A-780F062E1ECA}" destId="{0B08433F-9375-431B-8572-7EB4C1DC3C08}" srcOrd="0" destOrd="0" presId="urn:microsoft.com/office/officeart/2005/8/layout/radial3"/>
    <dgm:cxn modelId="{E41C415D-FC61-476D-AF16-6A1BAE402DA6}" srcId="{69D6265E-3CDB-4894-A91A-780F062E1ECA}" destId="{2CE698E7-2633-4EE4-90B6-F29DB8D98CA9}" srcOrd="0" destOrd="0" parTransId="{1490EF0E-F458-4DA4-9A18-CEDEB267CD4A}" sibTransId="{EE3135AE-F3C0-495F-B641-72089D385069}"/>
    <dgm:cxn modelId="{5220AEE6-E8A2-4BAA-9E86-968E3BE33B61}" type="presOf" srcId="{2CE698E7-2633-4EE4-90B6-F29DB8D98CA9}" destId="{E401A9AA-5BC3-4800-877D-D983D2BFA387}" srcOrd="0" destOrd="0" presId="urn:microsoft.com/office/officeart/2005/8/layout/radial3"/>
    <dgm:cxn modelId="{87EAE867-6D48-4F27-AD8E-AA674568DDC1}" type="presOf" srcId="{971C9C6F-668B-46D3-9E32-4298EA18FD34}" destId="{BE48841F-C4CE-4AD7-974C-3125A0164F13}" srcOrd="0" destOrd="0" presId="urn:microsoft.com/office/officeart/2005/8/layout/radial3"/>
    <dgm:cxn modelId="{DB50EF7E-5186-4255-83E3-DAF1459C1275}" srcId="{2CE698E7-2633-4EE4-90B6-F29DB8D98CA9}" destId="{971C9C6F-668B-46D3-9E32-4298EA18FD34}" srcOrd="0" destOrd="0" parTransId="{FDF87E0A-6F4F-4BE6-A74C-94DF73C919C0}" sibTransId="{A45B5FE7-EC3D-4F27-82C6-B5BBF90136AD}"/>
    <dgm:cxn modelId="{1807940C-ED64-4E0D-8CF2-14928F1BDCE2}" type="presParOf" srcId="{0B08433F-9375-431B-8572-7EB4C1DC3C08}" destId="{CB81C759-2C36-41C9-A627-E3A076EEF178}" srcOrd="0" destOrd="0" presId="urn:microsoft.com/office/officeart/2005/8/layout/radial3"/>
    <dgm:cxn modelId="{DBCB9E77-2FD8-4402-93E9-C2F22A89FAE7}" type="presParOf" srcId="{CB81C759-2C36-41C9-A627-E3A076EEF178}" destId="{E401A9AA-5BC3-4800-877D-D983D2BFA387}" srcOrd="0" destOrd="0" presId="urn:microsoft.com/office/officeart/2005/8/layout/radial3"/>
    <dgm:cxn modelId="{72ED87A7-4CCB-4079-ACBE-A0DFA7CB85F5}" type="presParOf" srcId="{CB81C759-2C36-41C9-A627-E3A076EEF178}" destId="{BE48841F-C4CE-4AD7-974C-3125A0164F13}" srcOrd="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5B896-0713-443D-BF62-22C8200259D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DDD98-145A-45C3-8031-113049B7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F328FC-A024-4039-941F-C2EB6CACB2E7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70A7-2BE5-45AE-B062-E1F003B12515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8956-61FC-43B4-9601-703DB409BCDA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DC29-7CB1-40F6-A2B6-738D2438B68B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D6E9-C3F3-45E0-BBA5-152664A3822C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77E9-9959-461D-9616-A0AAB0CB8E94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FA98-996B-4674-8BF6-7C8A9B1E8046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1C66-F2E6-492F-8060-67C23DFA174E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1F26-C076-45AB-84A0-0AE0A5AC9CD5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D8-B1F9-4949-BB74-4EDB71B22410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B6A6-64C0-4460-96B1-B8ECC47FB229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F54C90C-958E-40E6-B58E-125C6E2E3EFA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664" y="1503705"/>
            <a:ext cx="8199120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>The NYC Taxi CRISIS – Week </a:t>
            </a:r>
            <a:r>
              <a:rPr lang="en-US" sz="6600" dirty="0"/>
              <a:t>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Haardik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Harsha </a:t>
            </a:r>
            <a:r>
              <a:rPr lang="en-US" dirty="0" err="1" smtClean="0"/>
              <a:t>Chandar</a:t>
            </a:r>
            <a:endParaRPr lang="en-US" dirty="0" smtClean="0"/>
          </a:p>
          <a:p>
            <a:r>
              <a:rPr lang="en-US" dirty="0" err="1" smtClean="0"/>
              <a:t>Madhukiran</a:t>
            </a:r>
            <a:r>
              <a:rPr lang="en-US" dirty="0" smtClean="0"/>
              <a:t> M</a:t>
            </a:r>
          </a:p>
          <a:p>
            <a:r>
              <a:rPr lang="en-US" dirty="0" smtClean="0"/>
              <a:t>Yogesh Reddy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10400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Group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3816" y="111491"/>
            <a:ext cx="10997184" cy="1517904"/>
          </a:xfrm>
        </p:spPr>
        <p:txBody>
          <a:bodyPr/>
          <a:lstStyle/>
          <a:p>
            <a:pPr marL="285750" indent="-285750"/>
            <a:r>
              <a:rPr lang="en-US" dirty="0"/>
              <a:t>The trend was similar across </a:t>
            </a:r>
            <a:r>
              <a:rPr lang="en-US" dirty="0" smtClean="0"/>
              <a:t>different days of the </a:t>
            </a:r>
            <a:r>
              <a:rPr lang="en-US" dirty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0" y="1487277"/>
            <a:ext cx="10349775" cy="53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2" y="132202"/>
            <a:ext cx="10240689" cy="6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096" y="2240280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 Scale up the Analysis for other locations.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 Increase the Time Period under consideration.</a:t>
            </a:r>
          </a:p>
          <a:p>
            <a:pPr marL="128016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63" y="2048903"/>
            <a:ext cx="9720071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Does </a:t>
            </a:r>
            <a:r>
              <a:rPr lang="en-IN" dirty="0"/>
              <a:t>Uber serve </a:t>
            </a:r>
            <a:r>
              <a:rPr lang="en-IN" b="1" dirty="0"/>
              <a:t>u</a:t>
            </a:r>
            <a:r>
              <a:rPr lang="en-IN" b="1" dirty="0" smtClean="0"/>
              <a:t>nmet </a:t>
            </a:r>
            <a:r>
              <a:rPr lang="en-IN" b="1" dirty="0"/>
              <a:t>d</a:t>
            </a:r>
            <a:r>
              <a:rPr lang="en-IN" b="1" dirty="0" smtClean="0"/>
              <a:t>emand </a:t>
            </a:r>
            <a:r>
              <a:rPr lang="en-IN" dirty="0"/>
              <a:t>or </a:t>
            </a:r>
            <a:r>
              <a:rPr lang="en-IN" b="1" dirty="0" smtClean="0"/>
              <a:t>compete</a:t>
            </a:r>
            <a:r>
              <a:rPr lang="en-IN" dirty="0" smtClean="0"/>
              <a:t> </a:t>
            </a:r>
            <a:r>
              <a:rPr lang="en-IN" dirty="0"/>
              <a:t>with </a:t>
            </a:r>
            <a:r>
              <a:rPr lang="en-IN" dirty="0" smtClean="0"/>
              <a:t>NYC yellow </a:t>
            </a:r>
            <a:r>
              <a:rPr lang="en-IN" dirty="0"/>
              <a:t>taxis in </a:t>
            </a:r>
            <a:r>
              <a:rPr lang="en-IN" dirty="0" smtClean="0"/>
              <a:t>New York?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>
          <a:xfrm>
            <a:off x="1930220" y="2881714"/>
            <a:ext cx="7357690" cy="3726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27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r>
              <a:rPr lang="en-US" sz="2000" dirty="0" smtClean="0"/>
              <a:t>Continued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688028"/>
              </p:ext>
            </p:extLst>
          </p:nvPr>
        </p:nvGraphicFramePr>
        <p:xfrm>
          <a:off x="1023938" y="1156448"/>
          <a:ext cx="9720262" cy="5152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9077" y="2088099"/>
            <a:ext cx="285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Pure Competition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84565" y="1987512"/>
            <a:ext cx="418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800" b="1" dirty="0"/>
              <a:t>Unmet Demand Serving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9752" y="5947484"/>
            <a:ext cx="70731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Partial Competition – Partial Demand Serving</a:t>
            </a:r>
            <a:endParaRPr lang="en-IN" sz="2800" b="1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1792013" y="2559211"/>
            <a:ext cx="508000" cy="91463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 rot="5400000">
            <a:off x="9548904" y="2458577"/>
            <a:ext cx="508000" cy="91463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10800000">
            <a:off x="5765585" y="5064264"/>
            <a:ext cx="508000" cy="721242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r>
              <a:rPr lang="en-US" sz="2000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69140"/>
            <a:ext cx="9919643" cy="460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out of a total of </a:t>
            </a:r>
            <a:r>
              <a:rPr lang="en-IN" dirty="0" smtClean="0"/>
              <a:t>1,000,000 rides</a:t>
            </a:r>
            <a:r>
              <a:rPr lang="en-IN" dirty="0"/>
              <a:t>, the NYC taxis are serving 800,000 rides, and Uber is serving 200,000 rides, there could be three possibilities:</a:t>
            </a:r>
          </a:p>
          <a:p>
            <a:r>
              <a:rPr lang="en-IN" dirty="0"/>
              <a:t>(</a:t>
            </a:r>
            <a:r>
              <a:rPr lang="en-IN" b="1" dirty="0"/>
              <a:t>a</a:t>
            </a:r>
            <a:r>
              <a:rPr lang="en-IN" dirty="0"/>
              <a:t>)  If Uber was not there, NYC taxis might have served 1 million rides. In this case, Uber is </a:t>
            </a:r>
            <a:r>
              <a:rPr lang="en-IN" b="1" dirty="0"/>
              <a:t>fully competing </a:t>
            </a:r>
            <a:r>
              <a:rPr lang="en-IN" dirty="0"/>
              <a:t>with NYC Taxis for customers.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IN" b="1" dirty="0"/>
              <a:t>b</a:t>
            </a:r>
            <a:r>
              <a:rPr lang="en-IN" dirty="0"/>
              <a:t>)  If Uber was not there, NYC taxis still serve 800,000 rides. In this case, Uber is said to </a:t>
            </a:r>
            <a:r>
              <a:rPr lang="en-IN" b="1" dirty="0"/>
              <a:t>serve unmet demand</a:t>
            </a:r>
            <a:r>
              <a:rPr lang="en-IN" dirty="0"/>
              <a:t>.</a:t>
            </a:r>
          </a:p>
          <a:p>
            <a:r>
              <a:rPr lang="en-IN" dirty="0" smtClean="0"/>
              <a:t>(</a:t>
            </a:r>
            <a:r>
              <a:rPr lang="en-IN" b="1" dirty="0"/>
              <a:t>c</a:t>
            </a:r>
            <a:r>
              <a:rPr lang="en-IN" dirty="0"/>
              <a:t>) </a:t>
            </a:r>
            <a:r>
              <a:rPr lang="en-IN" dirty="0" smtClean="0"/>
              <a:t>  If </a:t>
            </a:r>
            <a:r>
              <a:rPr lang="en-IN" dirty="0"/>
              <a:t>Uber was not there, NYC taxis might have served 950,000 rides. In this case, Uber is </a:t>
            </a:r>
            <a:r>
              <a:rPr lang="en-IN" b="1" dirty="0"/>
              <a:t>partially serving unmet demand </a:t>
            </a:r>
            <a:r>
              <a:rPr lang="en-IN" dirty="0"/>
              <a:t>(50,000 rides) and </a:t>
            </a:r>
            <a:r>
              <a:rPr lang="en-IN" b="1" dirty="0"/>
              <a:t>partially competing </a:t>
            </a:r>
            <a:r>
              <a:rPr lang="en-IN" dirty="0"/>
              <a:t>with NYC Taxis (150,000 rides</a:t>
            </a:r>
            <a:r>
              <a:rPr lang="en-IN" dirty="0" smtClean="0"/>
              <a:t>).</a:t>
            </a:r>
          </a:p>
          <a:p>
            <a:endParaRPr lang="en-US" dirty="0"/>
          </a:p>
          <a:p>
            <a:pPr algn="ctr"/>
            <a:r>
              <a:rPr lang="en-IN" sz="2800" b="1" dirty="0"/>
              <a:t>Estimate the extent to which Uber is competing with NYC </a:t>
            </a:r>
            <a:r>
              <a:rPr lang="en-IN" sz="2800" b="1" dirty="0" smtClean="0"/>
              <a:t>Taxis ?</a:t>
            </a:r>
            <a:endParaRPr lang="en-IN" sz="2800" b="1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42" y="-152914"/>
            <a:ext cx="9720072" cy="1499616"/>
          </a:xfrm>
        </p:spPr>
        <p:txBody>
          <a:bodyPr/>
          <a:lstStyle/>
          <a:p>
            <a:r>
              <a:rPr lang="en-US" dirty="0" smtClean="0"/>
              <a:t>THE DATA – APRIL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43" y="1008043"/>
            <a:ext cx="11355157" cy="402336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NYC TAXI: </a:t>
            </a:r>
          </a:p>
          <a:p>
            <a:r>
              <a:rPr lang="en-US" sz="1800" dirty="0" smtClean="0"/>
              <a:t>PICKUP TIMESTAMP| DROPOFF TIMESTAMP | PICKUP LONGITUDE|PICKUP LATITUDE| DROPOFF LONGITUDE|DROPOFF LATITUDE</a:t>
            </a:r>
          </a:p>
          <a:p>
            <a:r>
              <a:rPr lang="en-US" sz="1800" b="1" dirty="0" smtClean="0"/>
              <a:t>UBER:</a:t>
            </a:r>
          </a:p>
          <a:p>
            <a:r>
              <a:rPr lang="en-US" sz="1800" dirty="0"/>
              <a:t>PICKUP TIMESTAMP| </a:t>
            </a:r>
            <a:r>
              <a:rPr lang="en-US" sz="1800" dirty="0" smtClean="0"/>
              <a:t>PICKUP </a:t>
            </a:r>
            <a:r>
              <a:rPr lang="en-US" sz="1800" dirty="0"/>
              <a:t>LONGITUDE|PICKUP </a:t>
            </a:r>
            <a:r>
              <a:rPr lang="en-US" sz="1800" dirty="0" smtClean="0"/>
              <a:t>LATITUDE |BASECODE</a:t>
            </a:r>
          </a:p>
          <a:p>
            <a:r>
              <a:rPr lang="en-US" sz="1800" b="1" dirty="0" smtClean="0"/>
              <a:t>DERIVED </a:t>
            </a:r>
            <a:r>
              <a:rPr lang="en-US" sz="1800" b="1" dirty="0" smtClean="0"/>
              <a:t>COLUMNS: </a:t>
            </a:r>
          </a:p>
          <a:p>
            <a:r>
              <a:rPr lang="en-US" sz="1800" dirty="0" smtClean="0"/>
              <a:t>&gt; DISTANCE – Distance of the pickup/</a:t>
            </a:r>
            <a:r>
              <a:rPr lang="en-US" sz="1800" dirty="0" err="1" smtClean="0"/>
              <a:t>dropoff</a:t>
            </a:r>
            <a:r>
              <a:rPr lang="en-US" sz="1800" dirty="0" smtClean="0"/>
              <a:t> coordinates from the point of interest</a:t>
            </a:r>
          </a:p>
          <a:p>
            <a:r>
              <a:rPr lang="en-US" sz="1800" dirty="0" smtClean="0"/>
              <a:t>&gt; TIMEBUCKETS – To bin the timestamp with a 5 minute interval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2" y="4549966"/>
            <a:ext cx="11208044" cy="19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35" y="478971"/>
            <a:ext cx="9720072" cy="1499616"/>
          </a:xfrm>
        </p:spPr>
        <p:txBody>
          <a:bodyPr/>
          <a:lstStyle/>
          <a:p>
            <a:r>
              <a:rPr lang="en-US" dirty="0" smtClean="0"/>
              <a:t>Analysis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Selected 5 locations in the New York Region: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Considered a good mix of High-foot fall locations, Tourist spots and Transport hubs.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813816" lvl="2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Rockefeller </a:t>
            </a:r>
            <a:r>
              <a:rPr lang="en-US" sz="2000" dirty="0"/>
              <a:t>Center </a:t>
            </a:r>
            <a:endParaRPr lang="en-US" sz="2000" dirty="0" smtClean="0"/>
          </a:p>
          <a:p>
            <a:pPr marL="813816" lvl="2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Times </a:t>
            </a:r>
            <a:r>
              <a:rPr lang="en-US" sz="2000" dirty="0"/>
              <a:t>Square </a:t>
            </a:r>
            <a:r>
              <a:rPr lang="en-US" sz="2000" dirty="0" smtClean="0"/>
              <a:t> </a:t>
            </a:r>
          </a:p>
          <a:p>
            <a:pPr marL="813816" lvl="2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World </a:t>
            </a:r>
            <a:r>
              <a:rPr lang="en-US" sz="2000" dirty="0"/>
              <a:t>Trade Center </a:t>
            </a:r>
            <a:r>
              <a:rPr lang="en-US" sz="2000" dirty="0" smtClean="0"/>
              <a:t> </a:t>
            </a:r>
          </a:p>
          <a:p>
            <a:pPr marL="813816" lvl="2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Grand </a:t>
            </a:r>
            <a:r>
              <a:rPr lang="en-US" sz="2000" dirty="0"/>
              <a:t>Central </a:t>
            </a:r>
            <a:endParaRPr lang="en-US" sz="2000" dirty="0" smtClean="0"/>
          </a:p>
          <a:p>
            <a:pPr marL="813816" lvl="2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Port Authority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Found </a:t>
            </a:r>
            <a:r>
              <a:rPr lang="en-US" dirty="0"/>
              <a:t>out the number of Uber VS NYC Taxi Pickups for these location.</a:t>
            </a:r>
          </a:p>
          <a:p>
            <a:pPr marL="630936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35" y="478971"/>
            <a:ext cx="9720072" cy="1499616"/>
          </a:xfrm>
        </p:spPr>
        <p:txBody>
          <a:bodyPr/>
          <a:lstStyle/>
          <a:p>
            <a:r>
              <a:rPr lang="en-US" dirty="0" smtClean="0"/>
              <a:t>Analysis Approach</a:t>
            </a:r>
            <a:r>
              <a:rPr lang="en-US" sz="20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 Continued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Calculated the number of pickups happening around the 100 meter radius of our locations of interest.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/>
              <a:t>This was done </a:t>
            </a:r>
            <a:r>
              <a:rPr lang="en-US" dirty="0" smtClean="0"/>
              <a:t>by:</a:t>
            </a:r>
          </a:p>
          <a:p>
            <a:pPr marL="466344" lvl="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 smtClean="0"/>
              <a:t> Bucketing </a:t>
            </a:r>
            <a:r>
              <a:rPr lang="en-US" sz="2200" dirty="0"/>
              <a:t>the </a:t>
            </a:r>
            <a:r>
              <a:rPr lang="en-US" sz="2200" dirty="0" smtClean="0"/>
              <a:t>Pickup Distances</a:t>
            </a:r>
            <a:endParaRPr lang="en-US" sz="22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 smtClean="0"/>
              <a:t> Bucketing </a:t>
            </a:r>
            <a:r>
              <a:rPr lang="en-US" sz="2200" dirty="0"/>
              <a:t>the </a:t>
            </a:r>
            <a:r>
              <a:rPr lang="en-US" sz="2200" dirty="0" smtClean="0"/>
              <a:t>Time Window</a:t>
            </a:r>
            <a:endParaRPr lang="en-US" sz="2200" dirty="0"/>
          </a:p>
          <a:p>
            <a:pPr marL="630936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0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325" y="929255"/>
            <a:ext cx="1937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Average Demand was around 3 to 4 taxis at every 5 minute interval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here was a constant demand for taxis across all days of the week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24" y="191824"/>
            <a:ext cx="93345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64592"/>
            <a:ext cx="11045952" cy="748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Taxi availability was consistently above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6" y="913220"/>
            <a:ext cx="10884113" cy="58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5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666</TotalTime>
  <Words>308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The NYC Taxi CRISIS – Week V</vt:lpstr>
      <vt:lpstr>Problem statement</vt:lpstr>
      <vt:lpstr>Problem Statement Continued</vt:lpstr>
      <vt:lpstr>Problem Statement Continued</vt:lpstr>
      <vt:lpstr>THE DATA – APRIL 2014</vt:lpstr>
      <vt:lpstr>Analysis Approach</vt:lpstr>
      <vt:lpstr>Analysis Approach Continued</vt:lpstr>
      <vt:lpstr>PowerPoint Presentation</vt:lpstr>
      <vt:lpstr>NYC Taxi availability was consistently above demand</vt:lpstr>
      <vt:lpstr>The trend was similar across different days of the week</vt:lpstr>
      <vt:lpstr>PowerPoint Presentation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NYC CAB CRISIS</dc:title>
  <dc:creator>Haardik Sharma</dc:creator>
  <cp:lastModifiedBy>Harsha Chandar</cp:lastModifiedBy>
  <cp:revision>61</cp:revision>
  <dcterms:created xsi:type="dcterms:W3CDTF">2016-05-19T13:54:22Z</dcterms:created>
  <dcterms:modified xsi:type="dcterms:W3CDTF">2016-06-17T19:06:55Z</dcterms:modified>
</cp:coreProperties>
</file>