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19"/>
  </p:notesMasterIdLst>
  <p:sldIdLst>
    <p:sldId id="256" r:id="rId2"/>
    <p:sldId id="280" r:id="rId3"/>
    <p:sldId id="290" r:id="rId4"/>
    <p:sldId id="301" r:id="rId5"/>
    <p:sldId id="291" r:id="rId6"/>
    <p:sldId id="297" r:id="rId7"/>
    <p:sldId id="298" r:id="rId8"/>
    <p:sldId id="302" r:id="rId9"/>
    <p:sldId id="303" r:id="rId10"/>
    <p:sldId id="304" r:id="rId11"/>
    <p:sldId id="306" r:id="rId12"/>
    <p:sldId id="305" r:id="rId13"/>
    <p:sldId id="300" r:id="rId14"/>
    <p:sldId id="292" r:id="rId15"/>
    <p:sldId id="294" r:id="rId16"/>
    <p:sldId id="295" r:id="rId17"/>
    <p:sldId id="29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BE4D1A-327F-45E9-BBBE-36BFF72DA4A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2A653C6-3C55-4C3B-AB66-4D29672E78EE}">
      <dgm:prSet phldrT="[Text]"/>
      <dgm:spPr/>
      <dgm:t>
        <a:bodyPr/>
        <a:lstStyle/>
        <a:p>
          <a:r>
            <a:rPr lang="en-US" dirty="0" smtClean="0"/>
            <a:t>Identify demand for NYC taxis in the absence of Uber</a:t>
          </a:r>
          <a:endParaRPr lang="en-US" dirty="0"/>
        </a:p>
      </dgm:t>
    </dgm:pt>
    <dgm:pt modelId="{8C879A13-F7C6-47CF-8A17-8565344E9D11}" type="parTrans" cxnId="{440DBA00-9F16-4E71-BACA-17640659C043}">
      <dgm:prSet/>
      <dgm:spPr/>
      <dgm:t>
        <a:bodyPr/>
        <a:lstStyle/>
        <a:p>
          <a:endParaRPr lang="en-US"/>
        </a:p>
      </dgm:t>
    </dgm:pt>
    <dgm:pt modelId="{EAE4B708-2ECF-4AE2-AEFD-50B5CF66934E}" type="sibTrans" cxnId="{440DBA00-9F16-4E71-BACA-17640659C043}">
      <dgm:prSet/>
      <dgm:spPr/>
      <dgm:t>
        <a:bodyPr/>
        <a:lstStyle/>
        <a:p>
          <a:endParaRPr lang="en-US"/>
        </a:p>
      </dgm:t>
    </dgm:pt>
    <dgm:pt modelId="{2969A29E-EE6B-4C0F-858A-93F72C781A93}">
      <dgm:prSet phldrT="[Text]"/>
      <dgm:spPr/>
      <dgm:t>
        <a:bodyPr/>
        <a:lstStyle/>
        <a:p>
          <a:r>
            <a:rPr lang="en-US" dirty="0" smtClean="0"/>
            <a:t>Calculate the demand for NYC taxis after the introduction of Uber</a:t>
          </a:r>
          <a:endParaRPr lang="en-US" dirty="0"/>
        </a:p>
      </dgm:t>
    </dgm:pt>
    <dgm:pt modelId="{7DCAF7B5-EBA5-4E2E-9167-1BD02BB16E01}" type="parTrans" cxnId="{A6383EAB-C59E-4A70-AF8A-A31763F999BD}">
      <dgm:prSet/>
      <dgm:spPr/>
      <dgm:t>
        <a:bodyPr/>
        <a:lstStyle/>
        <a:p>
          <a:endParaRPr lang="en-US"/>
        </a:p>
      </dgm:t>
    </dgm:pt>
    <dgm:pt modelId="{7975FEE0-A9F5-421C-B300-3EFD366D0CD6}" type="sibTrans" cxnId="{A6383EAB-C59E-4A70-AF8A-A31763F999BD}">
      <dgm:prSet/>
      <dgm:spPr/>
      <dgm:t>
        <a:bodyPr/>
        <a:lstStyle/>
        <a:p>
          <a:endParaRPr lang="en-US"/>
        </a:p>
      </dgm:t>
    </dgm:pt>
    <dgm:pt modelId="{9ABDEBF6-A2E6-4AE5-9CFC-F0E8F8C3FB98}">
      <dgm:prSet phldrT="[Text]"/>
      <dgm:spPr/>
      <dgm:t>
        <a:bodyPr/>
        <a:lstStyle/>
        <a:p>
          <a:r>
            <a:rPr lang="en-US" dirty="0" smtClean="0"/>
            <a:t>Is Uber competing with yellow cabs?</a:t>
          </a:r>
          <a:endParaRPr lang="en-US" dirty="0"/>
        </a:p>
      </dgm:t>
    </dgm:pt>
    <dgm:pt modelId="{41C559DE-AB60-4145-8B85-24ED2AC7709F}" type="parTrans" cxnId="{1E47AEC5-8E86-4422-9B83-8EBC7BF46120}">
      <dgm:prSet/>
      <dgm:spPr/>
      <dgm:t>
        <a:bodyPr/>
        <a:lstStyle/>
        <a:p>
          <a:endParaRPr lang="en-US"/>
        </a:p>
      </dgm:t>
    </dgm:pt>
    <dgm:pt modelId="{2DAE5454-F9FA-4D9C-94DB-2042F9E5F768}" type="sibTrans" cxnId="{1E47AEC5-8E86-4422-9B83-8EBC7BF46120}">
      <dgm:prSet/>
      <dgm:spPr/>
      <dgm:t>
        <a:bodyPr/>
        <a:lstStyle/>
        <a:p>
          <a:endParaRPr lang="en-US"/>
        </a:p>
      </dgm:t>
    </dgm:pt>
    <dgm:pt modelId="{8EB19624-B4E4-4B8C-9F52-CA93E7D63A74}" type="pres">
      <dgm:prSet presAssocID="{0CBE4D1A-327F-45E9-BBBE-36BFF72DA4A9}" presName="linearFlow" presStyleCnt="0">
        <dgm:presLayoutVars>
          <dgm:resizeHandles val="exact"/>
        </dgm:presLayoutVars>
      </dgm:prSet>
      <dgm:spPr/>
    </dgm:pt>
    <dgm:pt modelId="{EF2DE380-C515-4BA5-B544-A07BF63B6C78}" type="pres">
      <dgm:prSet presAssocID="{C2A653C6-3C55-4C3B-AB66-4D29672E78E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5980E-2CCE-4E59-BFC5-6A009C0E4275}" type="pres">
      <dgm:prSet presAssocID="{EAE4B708-2ECF-4AE2-AEFD-50B5CF66934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06958BB-DC56-4D70-8EAF-1D15856E86E2}" type="pres">
      <dgm:prSet presAssocID="{EAE4B708-2ECF-4AE2-AEFD-50B5CF66934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A2F88FC-9D50-4941-B200-68D3D02B61D3}" type="pres">
      <dgm:prSet presAssocID="{2969A29E-EE6B-4C0F-858A-93F72C781A9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11771-F1F7-49ED-9B88-5F6B1CDF7CAC}" type="pres">
      <dgm:prSet presAssocID="{7975FEE0-A9F5-421C-B300-3EFD366D0CD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46027B9-7081-4454-AC51-611FC400E35E}" type="pres">
      <dgm:prSet presAssocID="{7975FEE0-A9F5-421C-B300-3EFD366D0CD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C66F898-7341-4374-B297-554F113FEA2F}" type="pres">
      <dgm:prSet presAssocID="{9ABDEBF6-A2E6-4AE5-9CFC-F0E8F8C3FB9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0DBA00-9F16-4E71-BACA-17640659C043}" srcId="{0CBE4D1A-327F-45E9-BBBE-36BFF72DA4A9}" destId="{C2A653C6-3C55-4C3B-AB66-4D29672E78EE}" srcOrd="0" destOrd="0" parTransId="{8C879A13-F7C6-47CF-8A17-8565344E9D11}" sibTransId="{EAE4B708-2ECF-4AE2-AEFD-50B5CF66934E}"/>
    <dgm:cxn modelId="{BA88A98B-832A-4A29-8B1B-575AE9D3D375}" type="presOf" srcId="{7975FEE0-A9F5-421C-B300-3EFD366D0CD6}" destId="{5B411771-F1F7-49ED-9B88-5F6B1CDF7CAC}" srcOrd="0" destOrd="0" presId="urn:microsoft.com/office/officeart/2005/8/layout/process2"/>
    <dgm:cxn modelId="{1174387A-423F-4E0A-ACE5-52B28E7B6894}" type="presOf" srcId="{C2A653C6-3C55-4C3B-AB66-4D29672E78EE}" destId="{EF2DE380-C515-4BA5-B544-A07BF63B6C78}" srcOrd="0" destOrd="0" presId="urn:microsoft.com/office/officeart/2005/8/layout/process2"/>
    <dgm:cxn modelId="{831A92DF-414C-45C4-965F-5F75FF44CF65}" type="presOf" srcId="{EAE4B708-2ECF-4AE2-AEFD-50B5CF66934E}" destId="{E7C5980E-2CCE-4E59-BFC5-6A009C0E4275}" srcOrd="0" destOrd="0" presId="urn:microsoft.com/office/officeart/2005/8/layout/process2"/>
    <dgm:cxn modelId="{157D33E4-360F-4C66-ACA9-F8B86E0860A7}" type="presOf" srcId="{2969A29E-EE6B-4C0F-858A-93F72C781A93}" destId="{6A2F88FC-9D50-4941-B200-68D3D02B61D3}" srcOrd="0" destOrd="0" presId="urn:microsoft.com/office/officeart/2005/8/layout/process2"/>
    <dgm:cxn modelId="{7B410F24-CEC4-4100-AD18-9D5FF6212EB9}" type="presOf" srcId="{9ABDEBF6-A2E6-4AE5-9CFC-F0E8F8C3FB98}" destId="{AC66F898-7341-4374-B297-554F113FEA2F}" srcOrd="0" destOrd="0" presId="urn:microsoft.com/office/officeart/2005/8/layout/process2"/>
    <dgm:cxn modelId="{64A543C9-1FA2-4046-A549-D000285EF9E3}" type="presOf" srcId="{7975FEE0-A9F5-421C-B300-3EFD366D0CD6}" destId="{946027B9-7081-4454-AC51-611FC400E35E}" srcOrd="1" destOrd="0" presId="urn:microsoft.com/office/officeart/2005/8/layout/process2"/>
    <dgm:cxn modelId="{1E47AEC5-8E86-4422-9B83-8EBC7BF46120}" srcId="{0CBE4D1A-327F-45E9-BBBE-36BFF72DA4A9}" destId="{9ABDEBF6-A2E6-4AE5-9CFC-F0E8F8C3FB98}" srcOrd="2" destOrd="0" parTransId="{41C559DE-AB60-4145-8B85-24ED2AC7709F}" sibTransId="{2DAE5454-F9FA-4D9C-94DB-2042F9E5F768}"/>
    <dgm:cxn modelId="{3DBF3955-A329-4578-B452-C3BC429D54D0}" type="presOf" srcId="{EAE4B708-2ECF-4AE2-AEFD-50B5CF66934E}" destId="{E06958BB-DC56-4D70-8EAF-1D15856E86E2}" srcOrd="1" destOrd="0" presId="urn:microsoft.com/office/officeart/2005/8/layout/process2"/>
    <dgm:cxn modelId="{D1F3D75F-BAD0-4413-98AC-FC7DD096984B}" type="presOf" srcId="{0CBE4D1A-327F-45E9-BBBE-36BFF72DA4A9}" destId="{8EB19624-B4E4-4B8C-9F52-CA93E7D63A74}" srcOrd="0" destOrd="0" presId="urn:microsoft.com/office/officeart/2005/8/layout/process2"/>
    <dgm:cxn modelId="{A6383EAB-C59E-4A70-AF8A-A31763F999BD}" srcId="{0CBE4D1A-327F-45E9-BBBE-36BFF72DA4A9}" destId="{2969A29E-EE6B-4C0F-858A-93F72C781A93}" srcOrd="1" destOrd="0" parTransId="{7DCAF7B5-EBA5-4E2E-9167-1BD02BB16E01}" sibTransId="{7975FEE0-A9F5-421C-B300-3EFD366D0CD6}"/>
    <dgm:cxn modelId="{18DFA408-5478-4CEF-B1FA-32A153C0651C}" type="presParOf" srcId="{8EB19624-B4E4-4B8C-9F52-CA93E7D63A74}" destId="{EF2DE380-C515-4BA5-B544-A07BF63B6C78}" srcOrd="0" destOrd="0" presId="urn:microsoft.com/office/officeart/2005/8/layout/process2"/>
    <dgm:cxn modelId="{BE00B2C2-64D1-449B-833F-07C1522CD64B}" type="presParOf" srcId="{8EB19624-B4E4-4B8C-9F52-CA93E7D63A74}" destId="{E7C5980E-2CCE-4E59-BFC5-6A009C0E4275}" srcOrd="1" destOrd="0" presId="urn:microsoft.com/office/officeart/2005/8/layout/process2"/>
    <dgm:cxn modelId="{46E39120-360F-421E-A736-70009F3B5DC3}" type="presParOf" srcId="{E7C5980E-2CCE-4E59-BFC5-6A009C0E4275}" destId="{E06958BB-DC56-4D70-8EAF-1D15856E86E2}" srcOrd="0" destOrd="0" presId="urn:microsoft.com/office/officeart/2005/8/layout/process2"/>
    <dgm:cxn modelId="{63E10B9D-1F72-4E8C-B135-B19A7739656E}" type="presParOf" srcId="{8EB19624-B4E4-4B8C-9F52-CA93E7D63A74}" destId="{6A2F88FC-9D50-4941-B200-68D3D02B61D3}" srcOrd="2" destOrd="0" presId="urn:microsoft.com/office/officeart/2005/8/layout/process2"/>
    <dgm:cxn modelId="{8A8CA743-AE46-4A47-B35C-DD6E5FF3E490}" type="presParOf" srcId="{8EB19624-B4E4-4B8C-9F52-CA93E7D63A74}" destId="{5B411771-F1F7-49ED-9B88-5F6B1CDF7CAC}" srcOrd="3" destOrd="0" presId="urn:microsoft.com/office/officeart/2005/8/layout/process2"/>
    <dgm:cxn modelId="{7C73844A-1BDE-4ABE-B3F7-96771CD71749}" type="presParOf" srcId="{5B411771-F1F7-49ED-9B88-5F6B1CDF7CAC}" destId="{946027B9-7081-4454-AC51-611FC400E35E}" srcOrd="0" destOrd="0" presId="urn:microsoft.com/office/officeart/2005/8/layout/process2"/>
    <dgm:cxn modelId="{DA1FA155-9A62-41CC-AF5B-56B80B458B72}" type="presParOf" srcId="{8EB19624-B4E4-4B8C-9F52-CA93E7D63A74}" destId="{AC66F898-7341-4374-B297-554F113FEA2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DE380-C515-4BA5-B544-A07BF63B6C78}">
      <dsp:nvSpPr>
        <dsp:cNvPr id="0" name=""/>
        <dsp:cNvSpPr/>
      </dsp:nvSpPr>
      <dsp:spPr>
        <a:xfrm>
          <a:off x="3786168" y="0"/>
          <a:ext cx="2147925" cy="1193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Identify demand for NYC taxis in the absence of Uber</a:t>
          </a:r>
          <a:endParaRPr lang="en-US" sz="1900" kern="1200" dirty="0"/>
        </a:p>
      </dsp:txBody>
      <dsp:txXfrm>
        <a:off x="3821118" y="34950"/>
        <a:ext cx="2078025" cy="1123392"/>
      </dsp:txXfrm>
    </dsp:sp>
    <dsp:sp modelId="{E7C5980E-2CCE-4E59-BFC5-6A009C0E4275}">
      <dsp:nvSpPr>
        <dsp:cNvPr id="0" name=""/>
        <dsp:cNvSpPr/>
      </dsp:nvSpPr>
      <dsp:spPr>
        <a:xfrm rot="5400000">
          <a:off x="4636388" y="1223124"/>
          <a:ext cx="447484" cy="536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4699036" y="1267873"/>
        <a:ext cx="322189" cy="313239"/>
      </dsp:txXfrm>
    </dsp:sp>
    <dsp:sp modelId="{6A2F88FC-9D50-4941-B200-68D3D02B61D3}">
      <dsp:nvSpPr>
        <dsp:cNvPr id="0" name=""/>
        <dsp:cNvSpPr/>
      </dsp:nvSpPr>
      <dsp:spPr>
        <a:xfrm>
          <a:off x="3786168" y="1789937"/>
          <a:ext cx="2147925" cy="1193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Calculate the demand for NYC taxis after the introduction of Uber</a:t>
          </a:r>
          <a:endParaRPr lang="en-US" sz="1900" kern="1200" dirty="0"/>
        </a:p>
      </dsp:txBody>
      <dsp:txXfrm>
        <a:off x="3821118" y="1824887"/>
        <a:ext cx="2078025" cy="1123392"/>
      </dsp:txXfrm>
    </dsp:sp>
    <dsp:sp modelId="{5B411771-F1F7-49ED-9B88-5F6B1CDF7CAC}">
      <dsp:nvSpPr>
        <dsp:cNvPr id="0" name=""/>
        <dsp:cNvSpPr/>
      </dsp:nvSpPr>
      <dsp:spPr>
        <a:xfrm rot="5400000">
          <a:off x="4636388" y="3013062"/>
          <a:ext cx="447484" cy="536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4699036" y="3057811"/>
        <a:ext cx="322189" cy="313239"/>
      </dsp:txXfrm>
    </dsp:sp>
    <dsp:sp modelId="{AC66F898-7341-4374-B297-554F113FEA2F}">
      <dsp:nvSpPr>
        <dsp:cNvPr id="0" name=""/>
        <dsp:cNvSpPr/>
      </dsp:nvSpPr>
      <dsp:spPr>
        <a:xfrm>
          <a:off x="3786168" y="3579875"/>
          <a:ext cx="2147925" cy="1193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Is Uber competing with yellow cabs?</a:t>
          </a:r>
          <a:endParaRPr lang="en-US" sz="1900" kern="1200" dirty="0"/>
        </a:p>
      </dsp:txBody>
      <dsp:txXfrm>
        <a:off x="3821118" y="3614825"/>
        <a:ext cx="2078025" cy="1123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5B896-0713-443D-BF62-22C8200259D8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DDD98-145A-45C3-8031-113049B7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1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DDD98-145A-45C3-8031-113049B7CE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6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EF328FC-A024-4039-941F-C2EB6CACB2E7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44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70A7-2BE5-45AE-B062-E1F003B12515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5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8956-61FC-43B4-9601-703DB409BCDA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0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DC29-7CB1-40F6-A2B6-738D2438B68B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3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D6E9-C3F3-45E0-BBA5-152664A3822C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9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77E9-9959-461D-9616-A0AAB0CB8E94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FA98-996B-4674-8BF6-7C8A9B1E8046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0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1C66-F2E6-492F-8060-67C23DFA174E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5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1F26-C076-45AB-84A0-0AE0A5AC9CD5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FD8-B1F9-4949-BB74-4EDB71B22410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0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B6A6-64C0-4460-96B1-B8ECC47FB229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8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F54C90C-958E-40E6-B58E-125C6E2E3EFA}" type="datetime1">
              <a:rPr lang="en-US" smtClean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3664" y="1503705"/>
            <a:ext cx="8199120" cy="14630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/>
              <a:t>The NYC Taxi CRISIS – Week </a:t>
            </a:r>
            <a:r>
              <a:rPr lang="en-US" sz="6600" dirty="0" smtClean="0"/>
              <a:t>Xi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Haardik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Harsha </a:t>
            </a:r>
            <a:r>
              <a:rPr lang="en-US" dirty="0" err="1" smtClean="0"/>
              <a:t>Chandar</a:t>
            </a:r>
            <a:endParaRPr lang="en-US" dirty="0" smtClean="0"/>
          </a:p>
          <a:p>
            <a:r>
              <a:rPr lang="en-US" dirty="0" err="1" smtClean="0"/>
              <a:t>Madhukiran</a:t>
            </a:r>
            <a:r>
              <a:rPr lang="en-US" dirty="0" smtClean="0"/>
              <a:t> M</a:t>
            </a:r>
          </a:p>
          <a:p>
            <a:r>
              <a:rPr lang="en-US" dirty="0" smtClean="0"/>
              <a:t>Yogesh Reddy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10400" y="4960137"/>
            <a:ext cx="3200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Group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72" y="2341794"/>
            <a:ext cx="9720262" cy="1515408"/>
          </a:xfrm>
        </p:spPr>
      </p:pic>
    </p:spTree>
    <p:extLst>
      <p:ext uri="{BB962C8B-B14F-4D97-AF65-F5344CB8AC3E}">
        <p14:creationId xmlns:p14="http://schemas.microsoft.com/office/powerpoint/2010/main" val="376474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Included the values from Jan 2009 – May 2011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Negative correlation: -0.12895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37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Mutual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Will UBER overtake NYC?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3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1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exponential smoothing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768" y="1902128"/>
            <a:ext cx="6687795" cy="509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9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Holtwinters</a:t>
            </a:r>
            <a:r>
              <a:rPr lang="en-US" dirty="0" smtClean="0"/>
              <a:t> additive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696"/>
          <a:stretch/>
        </p:blipFill>
        <p:spPr>
          <a:xfrm>
            <a:off x="6301575" y="2002536"/>
            <a:ext cx="5210721" cy="36667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1" y="2020829"/>
            <a:ext cx="5285232" cy="402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21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Arima</a:t>
            </a:r>
            <a:r>
              <a:rPr lang="en-US" dirty="0" smtClean="0"/>
              <a:t> – (0,0,0)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172"/>
          <a:stretch/>
        </p:blipFill>
        <p:spPr>
          <a:xfrm>
            <a:off x="6204354" y="1880918"/>
            <a:ext cx="5423917" cy="3879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1880918"/>
            <a:ext cx="5276088" cy="402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2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 -(1,0,0)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24" y="1787374"/>
            <a:ext cx="6651219" cy="507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5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263" y="2048903"/>
            <a:ext cx="9720071" cy="402336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Does </a:t>
            </a:r>
            <a:r>
              <a:rPr lang="en-IN" dirty="0"/>
              <a:t>Uber </a:t>
            </a:r>
            <a:r>
              <a:rPr lang="en-IN" b="1" dirty="0" smtClean="0"/>
              <a:t>compete</a:t>
            </a:r>
            <a:r>
              <a:rPr lang="en-IN" dirty="0" smtClean="0"/>
              <a:t> </a:t>
            </a:r>
            <a:r>
              <a:rPr lang="en-IN" dirty="0"/>
              <a:t>with </a:t>
            </a:r>
            <a:r>
              <a:rPr lang="en-IN" dirty="0" smtClean="0"/>
              <a:t>NYC yellow </a:t>
            </a:r>
            <a:r>
              <a:rPr lang="en-IN" dirty="0"/>
              <a:t>taxis in </a:t>
            </a:r>
            <a:r>
              <a:rPr lang="en-IN" dirty="0" smtClean="0"/>
              <a:t>New York?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9"/>
          <a:stretch/>
        </p:blipFill>
        <p:spPr>
          <a:xfrm>
            <a:off x="1930220" y="2881714"/>
            <a:ext cx="7357690" cy="37261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2275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985626"/>
              </p:ext>
            </p:extLst>
          </p:nvPr>
        </p:nvGraphicFramePr>
        <p:xfrm>
          <a:off x="-1582667" y="1834696"/>
          <a:ext cx="9720262" cy="4773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6718" y="1834696"/>
            <a:ext cx="6007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Calculate pickups per day from </a:t>
            </a:r>
            <a:r>
              <a:rPr lang="en-US" dirty="0" smtClean="0"/>
              <a:t>2009-2011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this data to forecast demand in </a:t>
            </a:r>
            <a:r>
              <a:rPr lang="en-US" dirty="0" smtClean="0"/>
              <a:t>2015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Forecasted </a:t>
            </a:r>
            <a:r>
              <a:rPr lang="en-US" dirty="0">
                <a:solidFill>
                  <a:srgbClr val="FF0000"/>
                </a:solidFill>
              </a:rPr>
              <a:t>value: 14,203,632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Actual:12,748,986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6715" y="3759615"/>
            <a:ext cx="6007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Calculate pickups per day from 2014-2015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this the number of </a:t>
            </a:r>
            <a:r>
              <a:rPr lang="en-US" dirty="0"/>
              <a:t>U</a:t>
            </a:r>
            <a:r>
              <a:rPr lang="en-US" dirty="0" smtClean="0"/>
              <a:t>ber pickups as a dynamic </a:t>
            </a:r>
            <a:r>
              <a:rPr lang="en-US" dirty="0" err="1" smtClean="0"/>
              <a:t>regressor</a:t>
            </a:r>
            <a:r>
              <a:rPr lang="en-US" dirty="0" smtClean="0"/>
              <a:t> to forecast the number of NYC pickups in 2015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6715" y="5499868"/>
            <a:ext cx="6007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Calculate the difference in demand between the projected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 Uber a significant factor in predicting the number of NYC taxis?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4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264" y="1724024"/>
            <a:ext cx="4726686" cy="427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7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UBER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" y="2084832"/>
            <a:ext cx="10927461" cy="467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2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STATIONARITY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267712"/>
            <a:ext cx="7190918" cy="3099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34046" y="2386459"/>
            <a:ext cx="39769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of Dickey-Fuller Test:</a:t>
            </a:r>
          </a:p>
          <a:p>
            <a:r>
              <a:rPr lang="en-US" dirty="0"/>
              <a:t>Test Statistic             </a:t>
            </a:r>
            <a:r>
              <a:rPr lang="en-US" dirty="0" smtClean="0"/>
              <a:t>       - 0.703280</a:t>
            </a:r>
            <a:endParaRPr lang="en-US" dirty="0"/>
          </a:p>
          <a:p>
            <a:r>
              <a:rPr lang="en-US" dirty="0"/>
              <a:t>p-value                          </a:t>
            </a:r>
            <a:r>
              <a:rPr lang="en-US" dirty="0" smtClean="0"/>
              <a:t>  0.845898</a:t>
            </a:r>
            <a:endParaRPr lang="en-US" dirty="0"/>
          </a:p>
          <a:p>
            <a:r>
              <a:rPr lang="en-US" dirty="0"/>
              <a:t>#Lags Used                      12.000000</a:t>
            </a:r>
          </a:p>
          <a:p>
            <a:r>
              <a:rPr lang="en-US" dirty="0"/>
              <a:t>Number of Observations Used    170.000000</a:t>
            </a:r>
          </a:p>
          <a:p>
            <a:r>
              <a:rPr lang="en-US" dirty="0"/>
              <a:t>Critical Value (5%)             -2.878696</a:t>
            </a:r>
          </a:p>
          <a:p>
            <a:r>
              <a:rPr lang="en-US" dirty="0"/>
              <a:t>Critical Value (1%)             -3.469413</a:t>
            </a:r>
          </a:p>
          <a:p>
            <a:r>
              <a:rPr lang="en-US" dirty="0"/>
              <a:t>Critical Value (10%)            -2.575917</a:t>
            </a:r>
          </a:p>
          <a:p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86465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32" y="630936"/>
            <a:ext cx="9720072" cy="1499616"/>
          </a:xfrm>
        </p:spPr>
        <p:txBody>
          <a:bodyPr/>
          <a:lstStyle/>
          <a:p>
            <a:r>
              <a:rPr lang="en-US" dirty="0" smtClean="0"/>
              <a:t>ARIMA(2,1,1)(1,0,1)s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57" y="2468571"/>
            <a:ext cx="12112277" cy="36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6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70" y="2011681"/>
            <a:ext cx="5830331" cy="320954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678" y="3081528"/>
            <a:ext cx="4458322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5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uber</a:t>
            </a:r>
            <a:r>
              <a:rPr lang="en-US" dirty="0" smtClean="0"/>
              <a:t> to predict </a:t>
            </a:r>
            <a:r>
              <a:rPr lang="en-US" dirty="0" err="1" smtClean="0"/>
              <a:t>nyc</a:t>
            </a:r>
            <a:r>
              <a:rPr lang="en-US" dirty="0" smtClean="0"/>
              <a:t> trips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343749"/>
            <a:ext cx="9720262" cy="3907226"/>
          </a:xfrm>
        </p:spPr>
      </p:pic>
      <p:sp>
        <p:nvSpPr>
          <p:cNvPr id="8" name="Rectangle 7"/>
          <p:cNvSpPr/>
          <p:nvPr/>
        </p:nvSpPr>
        <p:spPr>
          <a:xfrm>
            <a:off x="698839" y="4526280"/>
            <a:ext cx="10625328" cy="1828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83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1169</TotalTime>
  <Words>247</Words>
  <Application>Microsoft Office PowerPoint</Application>
  <PresentationFormat>Widescreen</PresentationFormat>
  <Paragraphs>66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The NYC Taxi CRISIS – Week Xi</vt:lpstr>
      <vt:lpstr>Problem statement</vt:lpstr>
      <vt:lpstr>RECAP</vt:lpstr>
      <vt:lpstr>THE DATA</vt:lpstr>
      <vt:lpstr>UBER PERFORMANCE</vt:lpstr>
      <vt:lpstr>STATIONARITY TEST</vt:lpstr>
      <vt:lpstr>ARIMA(2,1,1)(1,0,1)s</vt:lpstr>
      <vt:lpstr>MODEL FIT</vt:lpstr>
      <vt:lpstr>Using uber to predict nyc trips</vt:lpstr>
      <vt:lpstr>FIT STATISTICS</vt:lpstr>
      <vt:lpstr>Correlation</vt:lpstr>
      <vt:lpstr>NEXT STEPS</vt:lpstr>
      <vt:lpstr>APPENDIX </vt:lpstr>
      <vt:lpstr>Automatic exponential smoothing</vt:lpstr>
      <vt:lpstr>Holtwinters additive model</vt:lpstr>
      <vt:lpstr>Arima – (0,0,0)</vt:lpstr>
      <vt:lpstr>ARIMA -(1,0,0)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NYC CAB CRISIS</dc:title>
  <dc:creator>Haardik Sharma</dc:creator>
  <cp:lastModifiedBy>Harsha Chandar</cp:lastModifiedBy>
  <cp:revision>93</cp:revision>
  <dcterms:created xsi:type="dcterms:W3CDTF">2016-05-19T13:54:22Z</dcterms:created>
  <dcterms:modified xsi:type="dcterms:W3CDTF">2016-08-04T18:48:22Z</dcterms:modified>
</cp:coreProperties>
</file>