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22"/>
  </p:notesMasterIdLst>
  <p:sldIdLst>
    <p:sldId id="256" r:id="rId2"/>
    <p:sldId id="280" r:id="rId3"/>
    <p:sldId id="309" r:id="rId4"/>
    <p:sldId id="290" r:id="rId5"/>
    <p:sldId id="301" r:id="rId6"/>
    <p:sldId id="308" r:id="rId7"/>
    <p:sldId id="291" r:id="rId8"/>
    <p:sldId id="297" r:id="rId9"/>
    <p:sldId id="311" r:id="rId10"/>
    <p:sldId id="312" r:id="rId11"/>
    <p:sldId id="310" r:id="rId12"/>
    <p:sldId id="313" r:id="rId13"/>
    <p:sldId id="315" r:id="rId14"/>
    <p:sldId id="314" r:id="rId15"/>
    <p:sldId id="316" r:id="rId16"/>
    <p:sldId id="300" r:id="rId17"/>
    <p:sldId id="292" r:id="rId18"/>
    <p:sldId id="294" r:id="rId19"/>
    <p:sldId id="295" r:id="rId20"/>
    <p:sldId id="29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603" autoAdjust="0"/>
  </p:normalViewPr>
  <p:slideViewPr>
    <p:cSldViewPr snapToGrid="0">
      <p:cViewPr varScale="1">
        <p:scale>
          <a:sx n="49" d="100"/>
          <a:sy n="49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rs\Downloads\nycpr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rs\Downloads\NYCvsUberLo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rs\Downloads\NYCvsUberLoc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rs\Downloads\NYCvsUberLo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[nycpred.xlsx]Sheet2!PivotTable1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NYC Taxi Demand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Sheet2!$A$2:$A$50</c:f>
              <c:strCache>
                <c:ptCount val="48"/>
                <c:pt idx="0">
                  <c:v>1/09</c:v>
                </c:pt>
                <c:pt idx="1">
                  <c:v>2/09</c:v>
                </c:pt>
                <c:pt idx="2">
                  <c:v>3/09</c:v>
                </c:pt>
                <c:pt idx="3">
                  <c:v>4/09</c:v>
                </c:pt>
                <c:pt idx="4">
                  <c:v>5/09</c:v>
                </c:pt>
                <c:pt idx="5">
                  <c:v>6/09</c:v>
                </c:pt>
                <c:pt idx="6">
                  <c:v>7/09</c:v>
                </c:pt>
                <c:pt idx="7">
                  <c:v>8/09</c:v>
                </c:pt>
                <c:pt idx="8">
                  <c:v>9/09</c:v>
                </c:pt>
                <c:pt idx="9">
                  <c:v>10/09</c:v>
                </c:pt>
                <c:pt idx="10">
                  <c:v>11/09</c:v>
                </c:pt>
                <c:pt idx="11">
                  <c:v>12/09</c:v>
                </c:pt>
                <c:pt idx="12">
                  <c:v>1/10</c:v>
                </c:pt>
                <c:pt idx="13">
                  <c:v>2/10</c:v>
                </c:pt>
                <c:pt idx="14">
                  <c:v>3/10</c:v>
                </c:pt>
                <c:pt idx="15">
                  <c:v>4/10</c:v>
                </c:pt>
                <c:pt idx="16">
                  <c:v>5/10</c:v>
                </c:pt>
                <c:pt idx="17">
                  <c:v>6/10</c:v>
                </c:pt>
                <c:pt idx="18">
                  <c:v>7/10</c:v>
                </c:pt>
                <c:pt idx="19">
                  <c:v>8/10</c:v>
                </c:pt>
                <c:pt idx="20">
                  <c:v>9/10</c:v>
                </c:pt>
                <c:pt idx="21">
                  <c:v>10/10</c:v>
                </c:pt>
                <c:pt idx="22">
                  <c:v>11/10</c:v>
                </c:pt>
                <c:pt idx="23">
                  <c:v>12/10</c:v>
                </c:pt>
                <c:pt idx="24">
                  <c:v>1/11</c:v>
                </c:pt>
                <c:pt idx="25">
                  <c:v>2/11</c:v>
                </c:pt>
                <c:pt idx="26">
                  <c:v>3/11</c:v>
                </c:pt>
                <c:pt idx="27">
                  <c:v>4/11</c:v>
                </c:pt>
                <c:pt idx="28">
                  <c:v>5/11</c:v>
                </c:pt>
                <c:pt idx="29">
                  <c:v>6/11</c:v>
                </c:pt>
                <c:pt idx="30">
                  <c:v>7/11</c:v>
                </c:pt>
                <c:pt idx="31">
                  <c:v>8/11</c:v>
                </c:pt>
                <c:pt idx="32">
                  <c:v>9/11</c:v>
                </c:pt>
                <c:pt idx="33">
                  <c:v>10/11</c:v>
                </c:pt>
                <c:pt idx="34">
                  <c:v>11/11</c:v>
                </c:pt>
                <c:pt idx="35">
                  <c:v>12/11</c:v>
                </c:pt>
                <c:pt idx="36">
                  <c:v>1/12</c:v>
                </c:pt>
                <c:pt idx="37">
                  <c:v>2/12</c:v>
                </c:pt>
                <c:pt idx="38">
                  <c:v>3/12</c:v>
                </c:pt>
                <c:pt idx="39">
                  <c:v>4/12</c:v>
                </c:pt>
                <c:pt idx="40">
                  <c:v>5/12</c:v>
                </c:pt>
                <c:pt idx="41">
                  <c:v>6/12</c:v>
                </c:pt>
                <c:pt idx="42">
                  <c:v>7/12</c:v>
                </c:pt>
                <c:pt idx="43">
                  <c:v>8/12</c:v>
                </c:pt>
                <c:pt idx="44">
                  <c:v>9/12</c:v>
                </c:pt>
                <c:pt idx="45">
                  <c:v>10/12</c:v>
                </c:pt>
                <c:pt idx="46">
                  <c:v>11/12</c:v>
                </c:pt>
                <c:pt idx="47">
                  <c:v>12/12</c:v>
                </c:pt>
              </c:strCache>
            </c:strRef>
          </c:cat>
          <c:val>
            <c:numRef>
              <c:f>Sheet2!$B$2:$B$50</c:f>
              <c:numCache>
                <c:formatCode>General</c:formatCode>
                <c:ptCount val="48"/>
                <c:pt idx="0">
                  <c:v>14092413</c:v>
                </c:pt>
                <c:pt idx="1">
                  <c:v>13380122</c:v>
                </c:pt>
                <c:pt idx="2">
                  <c:v>14387371</c:v>
                </c:pt>
                <c:pt idx="3">
                  <c:v>14294783</c:v>
                </c:pt>
                <c:pt idx="4">
                  <c:v>14796313</c:v>
                </c:pt>
                <c:pt idx="5">
                  <c:v>14184249</c:v>
                </c:pt>
                <c:pt idx="6">
                  <c:v>13626103</c:v>
                </c:pt>
                <c:pt idx="7">
                  <c:v>13686520</c:v>
                </c:pt>
                <c:pt idx="8">
                  <c:v>13984887</c:v>
                </c:pt>
                <c:pt idx="9">
                  <c:v>15604551</c:v>
                </c:pt>
                <c:pt idx="10">
                  <c:v>14275339</c:v>
                </c:pt>
                <c:pt idx="11">
                  <c:v>14583404</c:v>
                </c:pt>
                <c:pt idx="12">
                  <c:v>14863778</c:v>
                </c:pt>
                <c:pt idx="13">
                  <c:v>11145409</c:v>
                </c:pt>
                <c:pt idx="14">
                  <c:v>12884362</c:v>
                </c:pt>
                <c:pt idx="15">
                  <c:v>15144990</c:v>
                </c:pt>
                <c:pt idx="16">
                  <c:v>15481351</c:v>
                </c:pt>
                <c:pt idx="17">
                  <c:v>14825128</c:v>
                </c:pt>
                <c:pt idx="18">
                  <c:v>14656519</c:v>
                </c:pt>
                <c:pt idx="19">
                  <c:v>12528177</c:v>
                </c:pt>
                <c:pt idx="20">
                  <c:v>15540209</c:v>
                </c:pt>
                <c:pt idx="21">
                  <c:v>14199607</c:v>
                </c:pt>
                <c:pt idx="22">
                  <c:v>13912310</c:v>
                </c:pt>
                <c:pt idx="23">
                  <c:v>13819313</c:v>
                </c:pt>
                <c:pt idx="24">
                  <c:v>13464996</c:v>
                </c:pt>
                <c:pt idx="25">
                  <c:v>14202800</c:v>
                </c:pt>
                <c:pt idx="26">
                  <c:v>16066350</c:v>
                </c:pt>
                <c:pt idx="27">
                  <c:v>14718973</c:v>
                </c:pt>
                <c:pt idx="28">
                  <c:v>15554868</c:v>
                </c:pt>
                <c:pt idx="29">
                  <c:v>15097861</c:v>
                </c:pt>
                <c:pt idx="30">
                  <c:v>14742561</c:v>
                </c:pt>
                <c:pt idx="31">
                  <c:v>13262441</c:v>
                </c:pt>
                <c:pt idx="32">
                  <c:v>14626748</c:v>
                </c:pt>
                <c:pt idx="33">
                  <c:v>15707756</c:v>
                </c:pt>
                <c:pt idx="34">
                  <c:v>14525862</c:v>
                </c:pt>
                <c:pt idx="35">
                  <c:v>14925983</c:v>
                </c:pt>
                <c:pt idx="36">
                  <c:v>14969132</c:v>
                </c:pt>
                <c:pt idx="37">
                  <c:v>14983521</c:v>
                </c:pt>
                <c:pt idx="38">
                  <c:v>16146923</c:v>
                </c:pt>
                <c:pt idx="39">
                  <c:v>15477914</c:v>
                </c:pt>
                <c:pt idx="40">
                  <c:v>15567525</c:v>
                </c:pt>
                <c:pt idx="41">
                  <c:v>15096468</c:v>
                </c:pt>
                <c:pt idx="42">
                  <c:v>14379307</c:v>
                </c:pt>
                <c:pt idx="43">
                  <c:v>14381752</c:v>
                </c:pt>
                <c:pt idx="44">
                  <c:v>14546854</c:v>
                </c:pt>
                <c:pt idx="45">
                  <c:v>14522315</c:v>
                </c:pt>
                <c:pt idx="46">
                  <c:v>13776030</c:v>
                </c:pt>
                <c:pt idx="47">
                  <c:v>14696583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219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smooth val="0"/>
        <c:axId val="945156160"/>
        <c:axId val="945153984"/>
      </c:lineChart>
      <c:catAx>
        <c:axId val="94515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153984"/>
        <c:crosses val="autoZero"/>
        <c:auto val="1"/>
        <c:lblAlgn val="ctr"/>
        <c:lblOffset val="100"/>
        <c:noMultiLvlLbl val="0"/>
      </c:catAx>
      <c:valAx>
        <c:axId val="94515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trips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156160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>
              <a:lumMod val="50000"/>
            </a:schemeClr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[NYCvsUberLoc.xlsx]Sheet2!PivotTable5</c:name>
    <c:fmtId val="20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Sheet2!$H$3</c:f>
              <c:strCache>
                <c:ptCount val="1"/>
                <c:pt idx="0">
                  <c:v>Average of NYC_TRIPS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trendline>
            <c:spPr>
              <a:ln w="57150" cap="rnd">
                <a:solidFill>
                  <a:schemeClr val="accent3">
                    <a:lumMod val="5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Sheet2!$G$4:$G$100</c:f>
              <c:strCache>
                <c:ptCount val="96"/>
                <c:pt idx="0">
                  <c:v>0:00</c:v>
                </c:pt>
                <c:pt idx="1">
                  <c:v>0:15</c:v>
                </c:pt>
                <c:pt idx="2">
                  <c:v>0:30</c:v>
                </c:pt>
                <c:pt idx="3">
                  <c:v>0:45</c:v>
                </c:pt>
                <c:pt idx="4">
                  <c:v>1:00</c:v>
                </c:pt>
                <c:pt idx="5">
                  <c:v>1:15</c:v>
                </c:pt>
                <c:pt idx="6">
                  <c:v>1:30</c:v>
                </c:pt>
                <c:pt idx="7">
                  <c:v>1:45</c:v>
                </c:pt>
                <c:pt idx="8">
                  <c:v>2:00</c:v>
                </c:pt>
                <c:pt idx="9">
                  <c:v>2:15</c:v>
                </c:pt>
                <c:pt idx="10">
                  <c:v>2:30</c:v>
                </c:pt>
                <c:pt idx="11">
                  <c:v>2:45</c:v>
                </c:pt>
                <c:pt idx="12">
                  <c:v>3:00</c:v>
                </c:pt>
                <c:pt idx="13">
                  <c:v>3:15</c:v>
                </c:pt>
                <c:pt idx="14">
                  <c:v>3:30</c:v>
                </c:pt>
                <c:pt idx="15">
                  <c:v>3:45</c:v>
                </c:pt>
                <c:pt idx="16">
                  <c:v>4:00</c:v>
                </c:pt>
                <c:pt idx="17">
                  <c:v>4:15</c:v>
                </c:pt>
                <c:pt idx="18">
                  <c:v>4:30</c:v>
                </c:pt>
                <c:pt idx="19">
                  <c:v>4:45</c:v>
                </c:pt>
                <c:pt idx="20">
                  <c:v>5:00</c:v>
                </c:pt>
                <c:pt idx="21">
                  <c:v>5:15</c:v>
                </c:pt>
                <c:pt idx="22">
                  <c:v>5:30</c:v>
                </c:pt>
                <c:pt idx="23">
                  <c:v>5:45</c:v>
                </c:pt>
                <c:pt idx="24">
                  <c:v>6:00</c:v>
                </c:pt>
                <c:pt idx="25">
                  <c:v>6:15</c:v>
                </c:pt>
                <c:pt idx="26">
                  <c:v>6:30</c:v>
                </c:pt>
                <c:pt idx="27">
                  <c:v>6:45</c:v>
                </c:pt>
                <c:pt idx="28">
                  <c:v>7:00</c:v>
                </c:pt>
                <c:pt idx="29">
                  <c:v>7:15</c:v>
                </c:pt>
                <c:pt idx="30">
                  <c:v>7:30</c:v>
                </c:pt>
                <c:pt idx="31">
                  <c:v>7:45</c:v>
                </c:pt>
                <c:pt idx="32">
                  <c:v>8:00</c:v>
                </c:pt>
                <c:pt idx="33">
                  <c:v>8:15</c:v>
                </c:pt>
                <c:pt idx="34">
                  <c:v>8:30</c:v>
                </c:pt>
                <c:pt idx="35">
                  <c:v>8:45</c:v>
                </c:pt>
                <c:pt idx="36">
                  <c:v>9:00</c:v>
                </c:pt>
                <c:pt idx="37">
                  <c:v>9:15</c:v>
                </c:pt>
                <c:pt idx="38">
                  <c:v>9:30</c:v>
                </c:pt>
                <c:pt idx="39">
                  <c:v>9:45</c:v>
                </c:pt>
                <c:pt idx="40">
                  <c:v>10:00</c:v>
                </c:pt>
                <c:pt idx="41">
                  <c:v>10:15</c:v>
                </c:pt>
                <c:pt idx="42">
                  <c:v>10:30</c:v>
                </c:pt>
                <c:pt idx="43">
                  <c:v>10:45</c:v>
                </c:pt>
                <c:pt idx="44">
                  <c:v>11:00</c:v>
                </c:pt>
                <c:pt idx="45">
                  <c:v>11:15</c:v>
                </c:pt>
                <c:pt idx="46">
                  <c:v>11:30</c:v>
                </c:pt>
                <c:pt idx="47">
                  <c:v>11:45</c:v>
                </c:pt>
                <c:pt idx="48">
                  <c:v>12:00</c:v>
                </c:pt>
                <c:pt idx="49">
                  <c:v>12:15</c:v>
                </c:pt>
                <c:pt idx="50">
                  <c:v>12:30</c:v>
                </c:pt>
                <c:pt idx="51">
                  <c:v>12:45</c:v>
                </c:pt>
                <c:pt idx="52">
                  <c:v>13:00</c:v>
                </c:pt>
                <c:pt idx="53">
                  <c:v>13:15</c:v>
                </c:pt>
                <c:pt idx="54">
                  <c:v>13:30</c:v>
                </c:pt>
                <c:pt idx="55">
                  <c:v>13:45</c:v>
                </c:pt>
                <c:pt idx="56">
                  <c:v>14:00</c:v>
                </c:pt>
                <c:pt idx="57">
                  <c:v>14:15</c:v>
                </c:pt>
                <c:pt idx="58">
                  <c:v>14:30</c:v>
                </c:pt>
                <c:pt idx="59">
                  <c:v>14:45</c:v>
                </c:pt>
                <c:pt idx="60">
                  <c:v>15:00</c:v>
                </c:pt>
                <c:pt idx="61">
                  <c:v>15:15</c:v>
                </c:pt>
                <c:pt idx="62">
                  <c:v>15:30</c:v>
                </c:pt>
                <c:pt idx="63">
                  <c:v>15:45</c:v>
                </c:pt>
                <c:pt idx="64">
                  <c:v>16:00</c:v>
                </c:pt>
                <c:pt idx="65">
                  <c:v>16:15</c:v>
                </c:pt>
                <c:pt idx="66">
                  <c:v>16:30</c:v>
                </c:pt>
                <c:pt idx="67">
                  <c:v>16:45</c:v>
                </c:pt>
                <c:pt idx="68">
                  <c:v>17:00</c:v>
                </c:pt>
                <c:pt idx="69">
                  <c:v>17:15</c:v>
                </c:pt>
                <c:pt idx="70">
                  <c:v>17:30</c:v>
                </c:pt>
                <c:pt idx="71">
                  <c:v>17:45</c:v>
                </c:pt>
                <c:pt idx="72">
                  <c:v>18:00</c:v>
                </c:pt>
                <c:pt idx="73">
                  <c:v>18:15</c:v>
                </c:pt>
                <c:pt idx="74">
                  <c:v>18:30</c:v>
                </c:pt>
                <c:pt idx="75">
                  <c:v>18:45</c:v>
                </c:pt>
                <c:pt idx="76">
                  <c:v>19:00</c:v>
                </c:pt>
                <c:pt idx="77">
                  <c:v>19:15</c:v>
                </c:pt>
                <c:pt idx="78">
                  <c:v>19:30</c:v>
                </c:pt>
                <c:pt idx="79">
                  <c:v>19:45</c:v>
                </c:pt>
                <c:pt idx="80">
                  <c:v>20:00</c:v>
                </c:pt>
                <c:pt idx="81">
                  <c:v>20:15</c:v>
                </c:pt>
                <c:pt idx="82">
                  <c:v>20:30</c:v>
                </c:pt>
                <c:pt idx="83">
                  <c:v>20:45</c:v>
                </c:pt>
                <c:pt idx="84">
                  <c:v>21:00</c:v>
                </c:pt>
                <c:pt idx="85">
                  <c:v>21:15</c:v>
                </c:pt>
                <c:pt idx="86">
                  <c:v>21:30</c:v>
                </c:pt>
                <c:pt idx="87">
                  <c:v>21:45</c:v>
                </c:pt>
                <c:pt idx="88">
                  <c:v>22:00</c:v>
                </c:pt>
                <c:pt idx="89">
                  <c:v>22:15</c:v>
                </c:pt>
                <c:pt idx="90">
                  <c:v>22:30</c:v>
                </c:pt>
                <c:pt idx="91">
                  <c:v>22:45</c:v>
                </c:pt>
                <c:pt idx="92">
                  <c:v>23:00</c:v>
                </c:pt>
                <c:pt idx="93">
                  <c:v>23:15</c:v>
                </c:pt>
                <c:pt idx="94">
                  <c:v>23:30</c:v>
                </c:pt>
                <c:pt idx="95">
                  <c:v>23:45</c:v>
                </c:pt>
              </c:strCache>
            </c:strRef>
          </c:cat>
          <c:val>
            <c:numRef>
              <c:f>Sheet2!$H$4:$H$100</c:f>
              <c:numCache>
                <c:formatCode>0</c:formatCode>
                <c:ptCount val="96"/>
                <c:pt idx="0">
                  <c:v>5.2757628094415656</c:v>
                </c:pt>
                <c:pt idx="1">
                  <c:v>5.5133155792276964</c:v>
                </c:pt>
                <c:pt idx="2">
                  <c:v>5.5126719768283854</c:v>
                </c:pt>
                <c:pt idx="3">
                  <c:v>5.5748987854251011</c:v>
                </c:pt>
                <c:pt idx="4">
                  <c:v>6.0308863025962403</c:v>
                </c:pt>
                <c:pt idx="5">
                  <c:v>6.1605058365758758</c:v>
                </c:pt>
                <c:pt idx="6">
                  <c:v>6.6977829638273043</c:v>
                </c:pt>
                <c:pt idx="7">
                  <c:v>6.8936982813494589</c:v>
                </c:pt>
                <c:pt idx="8">
                  <c:v>7.2397454031117396</c:v>
                </c:pt>
                <c:pt idx="9">
                  <c:v>7.2187993680884679</c:v>
                </c:pt>
                <c:pt idx="10">
                  <c:v>7.3160919540229887</c:v>
                </c:pt>
                <c:pt idx="11">
                  <c:v>7.0251694094869315</c:v>
                </c:pt>
                <c:pt idx="12">
                  <c:v>6.7997914494264862</c:v>
                </c:pt>
                <c:pt idx="13">
                  <c:v>6.4523809523809526</c:v>
                </c:pt>
                <c:pt idx="14">
                  <c:v>5.8731343283582094</c:v>
                </c:pt>
                <c:pt idx="15">
                  <c:v>5.0461285008237233</c:v>
                </c:pt>
                <c:pt idx="16">
                  <c:v>4.3555956678700358</c:v>
                </c:pt>
                <c:pt idx="17">
                  <c:v>2.9877300613496933</c:v>
                </c:pt>
                <c:pt idx="18">
                  <c:v>1.9666011787819253</c:v>
                </c:pt>
                <c:pt idx="19">
                  <c:v>1.8229571984435797</c:v>
                </c:pt>
                <c:pt idx="20">
                  <c:v>1.6946564885496183</c:v>
                </c:pt>
                <c:pt idx="21">
                  <c:v>1.7509986684420773</c:v>
                </c:pt>
                <c:pt idx="22">
                  <c:v>1.9190523198420533</c:v>
                </c:pt>
                <c:pt idx="23">
                  <c:v>2.0094420600858367</c:v>
                </c:pt>
                <c:pt idx="24">
                  <c:v>2.3626716604244695</c:v>
                </c:pt>
                <c:pt idx="25">
                  <c:v>2.3138936535162951</c:v>
                </c:pt>
                <c:pt idx="26">
                  <c:v>2.7035158891142665</c:v>
                </c:pt>
                <c:pt idx="27">
                  <c:v>3.1981379109688683</c:v>
                </c:pt>
                <c:pt idx="28">
                  <c:v>3.3319127600902481</c:v>
                </c:pt>
                <c:pt idx="29">
                  <c:v>3.5321039768940237</c:v>
                </c:pt>
                <c:pt idx="30">
                  <c:v>3.7531590413943356</c:v>
                </c:pt>
                <c:pt idx="31">
                  <c:v>3.8633986928104576</c:v>
                </c:pt>
                <c:pt idx="32">
                  <c:v>3.8812337272181052</c:v>
                </c:pt>
                <c:pt idx="33">
                  <c:v>3.7281553398058254</c:v>
                </c:pt>
                <c:pt idx="34">
                  <c:v>3.7429685896119893</c:v>
                </c:pt>
                <c:pt idx="35">
                  <c:v>3.7752009184845008</c:v>
                </c:pt>
                <c:pt idx="36">
                  <c:v>3.7762450315641805</c:v>
                </c:pt>
                <c:pt idx="37">
                  <c:v>3.695480880648899</c:v>
                </c:pt>
                <c:pt idx="38">
                  <c:v>3.6648339060710193</c:v>
                </c:pt>
                <c:pt idx="39">
                  <c:v>3.8960408064124361</c:v>
                </c:pt>
                <c:pt idx="40">
                  <c:v>3.825249643366619</c:v>
                </c:pt>
                <c:pt idx="41">
                  <c:v>3.6913344473621388</c:v>
                </c:pt>
                <c:pt idx="42">
                  <c:v>3.7778995834246878</c:v>
                </c:pt>
                <c:pt idx="43">
                  <c:v>3.9492803289924607</c:v>
                </c:pt>
                <c:pt idx="44">
                  <c:v>3.7645154327649473</c:v>
                </c:pt>
                <c:pt idx="45">
                  <c:v>3.7838687935295439</c:v>
                </c:pt>
                <c:pt idx="46">
                  <c:v>3.7371179039301312</c:v>
                </c:pt>
                <c:pt idx="47">
                  <c:v>3.9196645332156255</c:v>
                </c:pt>
                <c:pt idx="48">
                  <c:v>4.023839397741531</c:v>
                </c:pt>
                <c:pt idx="49">
                  <c:v>3.7706881533101044</c:v>
                </c:pt>
                <c:pt idx="50">
                  <c:v>3.7603050288540807</c:v>
                </c:pt>
                <c:pt idx="51">
                  <c:v>4.0366285119667014</c:v>
                </c:pt>
                <c:pt idx="52">
                  <c:v>3.8181647940074908</c:v>
                </c:pt>
                <c:pt idx="53">
                  <c:v>3.7303538175046556</c:v>
                </c:pt>
                <c:pt idx="54">
                  <c:v>3.8023423423423424</c:v>
                </c:pt>
                <c:pt idx="55">
                  <c:v>3.9945239357004061</c:v>
                </c:pt>
                <c:pt idx="56">
                  <c:v>4.0057170080990945</c:v>
                </c:pt>
                <c:pt idx="57">
                  <c:v>3.875</c:v>
                </c:pt>
                <c:pt idx="58">
                  <c:v>4.0466250190461679</c:v>
                </c:pt>
                <c:pt idx="59">
                  <c:v>4.1993037423846822</c:v>
                </c:pt>
                <c:pt idx="60">
                  <c:v>4.1347022587268993</c:v>
                </c:pt>
                <c:pt idx="61">
                  <c:v>3.9817767653758542</c:v>
                </c:pt>
                <c:pt idx="62">
                  <c:v>3.9591116917047682</c:v>
                </c:pt>
                <c:pt idx="63">
                  <c:v>3.8621872221516576</c:v>
                </c:pt>
                <c:pt idx="64">
                  <c:v>3.7231616705098642</c:v>
                </c:pt>
                <c:pt idx="65">
                  <c:v>3.4361955085865259</c:v>
                </c:pt>
                <c:pt idx="66">
                  <c:v>3.3164687661331955</c:v>
                </c:pt>
                <c:pt idx="67">
                  <c:v>3.3111754639989468</c:v>
                </c:pt>
                <c:pt idx="68">
                  <c:v>3.3856417522729956</c:v>
                </c:pt>
                <c:pt idx="69">
                  <c:v>3.4950715794414458</c:v>
                </c:pt>
                <c:pt idx="70">
                  <c:v>3.6833583901931304</c:v>
                </c:pt>
                <c:pt idx="71">
                  <c:v>3.9184290030211479</c:v>
                </c:pt>
                <c:pt idx="72">
                  <c:v>4.1668259530636087</c:v>
                </c:pt>
                <c:pt idx="73">
                  <c:v>4.2379229623324113</c:v>
                </c:pt>
                <c:pt idx="74">
                  <c:v>4.3604104318084653</c:v>
                </c:pt>
                <c:pt idx="75">
                  <c:v>4.5591870940708148</c:v>
                </c:pt>
                <c:pt idx="76">
                  <c:v>4.4847377472055028</c:v>
                </c:pt>
                <c:pt idx="77">
                  <c:v>4.5023907483598355</c:v>
                </c:pt>
                <c:pt idx="78">
                  <c:v>4.5540972380734992</c:v>
                </c:pt>
                <c:pt idx="79">
                  <c:v>4.7626286248830683</c:v>
                </c:pt>
                <c:pt idx="80">
                  <c:v>4.7557636887608066</c:v>
                </c:pt>
                <c:pt idx="81">
                  <c:v>4.7377069133398244</c:v>
                </c:pt>
                <c:pt idx="82">
                  <c:v>4.7014205986808726</c:v>
                </c:pt>
                <c:pt idx="83">
                  <c:v>4.8754938192939976</c:v>
                </c:pt>
                <c:pt idx="84">
                  <c:v>4.8724301528729574</c:v>
                </c:pt>
                <c:pt idx="85">
                  <c:v>4.8720746778858794</c:v>
                </c:pt>
                <c:pt idx="86">
                  <c:v>4.9624324324324327</c:v>
                </c:pt>
                <c:pt idx="87">
                  <c:v>5.1649207248018119</c:v>
                </c:pt>
                <c:pt idx="88">
                  <c:v>5.1691651969429744</c:v>
                </c:pt>
                <c:pt idx="89">
                  <c:v>5.1596858638743459</c:v>
                </c:pt>
                <c:pt idx="90">
                  <c:v>5.285134696527102</c:v>
                </c:pt>
                <c:pt idx="91">
                  <c:v>5.3172242874845104</c:v>
                </c:pt>
                <c:pt idx="92">
                  <c:v>4.9381776678714093</c:v>
                </c:pt>
                <c:pt idx="93">
                  <c:v>5.0899978208760075</c:v>
                </c:pt>
                <c:pt idx="94">
                  <c:v>5.1715354054685676</c:v>
                </c:pt>
                <c:pt idx="95">
                  <c:v>5.2599947047921631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Sheet2!$I$3</c:f>
              <c:strCache>
                <c:ptCount val="1"/>
                <c:pt idx="0">
                  <c:v>Average of UBER_TRIPS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Sheet2!$G$4:$G$100</c:f>
              <c:strCache>
                <c:ptCount val="96"/>
                <c:pt idx="0">
                  <c:v>0:00</c:v>
                </c:pt>
                <c:pt idx="1">
                  <c:v>0:15</c:v>
                </c:pt>
                <c:pt idx="2">
                  <c:v>0:30</c:v>
                </c:pt>
                <c:pt idx="3">
                  <c:v>0:45</c:v>
                </c:pt>
                <c:pt idx="4">
                  <c:v>1:00</c:v>
                </c:pt>
                <c:pt idx="5">
                  <c:v>1:15</c:v>
                </c:pt>
                <c:pt idx="6">
                  <c:v>1:30</c:v>
                </c:pt>
                <c:pt idx="7">
                  <c:v>1:45</c:v>
                </c:pt>
                <c:pt idx="8">
                  <c:v>2:00</c:v>
                </c:pt>
                <c:pt idx="9">
                  <c:v>2:15</c:v>
                </c:pt>
                <c:pt idx="10">
                  <c:v>2:30</c:v>
                </c:pt>
                <c:pt idx="11">
                  <c:v>2:45</c:v>
                </c:pt>
                <c:pt idx="12">
                  <c:v>3:00</c:v>
                </c:pt>
                <c:pt idx="13">
                  <c:v>3:15</c:v>
                </c:pt>
                <c:pt idx="14">
                  <c:v>3:30</c:v>
                </c:pt>
                <c:pt idx="15">
                  <c:v>3:45</c:v>
                </c:pt>
                <c:pt idx="16">
                  <c:v>4:00</c:v>
                </c:pt>
                <c:pt idx="17">
                  <c:v>4:15</c:v>
                </c:pt>
                <c:pt idx="18">
                  <c:v>4:30</c:v>
                </c:pt>
                <c:pt idx="19">
                  <c:v>4:45</c:v>
                </c:pt>
                <c:pt idx="20">
                  <c:v>5:00</c:v>
                </c:pt>
                <c:pt idx="21">
                  <c:v>5:15</c:v>
                </c:pt>
                <c:pt idx="22">
                  <c:v>5:30</c:v>
                </c:pt>
                <c:pt idx="23">
                  <c:v>5:45</c:v>
                </c:pt>
                <c:pt idx="24">
                  <c:v>6:00</c:v>
                </c:pt>
                <c:pt idx="25">
                  <c:v>6:15</c:v>
                </c:pt>
                <c:pt idx="26">
                  <c:v>6:30</c:v>
                </c:pt>
                <c:pt idx="27">
                  <c:v>6:45</c:v>
                </c:pt>
                <c:pt idx="28">
                  <c:v>7:00</c:v>
                </c:pt>
                <c:pt idx="29">
                  <c:v>7:15</c:v>
                </c:pt>
                <c:pt idx="30">
                  <c:v>7:30</c:v>
                </c:pt>
                <c:pt idx="31">
                  <c:v>7:45</c:v>
                </c:pt>
                <c:pt idx="32">
                  <c:v>8:00</c:v>
                </c:pt>
                <c:pt idx="33">
                  <c:v>8:15</c:v>
                </c:pt>
                <c:pt idx="34">
                  <c:v>8:30</c:v>
                </c:pt>
                <c:pt idx="35">
                  <c:v>8:45</c:v>
                </c:pt>
                <c:pt idx="36">
                  <c:v>9:00</c:v>
                </c:pt>
                <c:pt idx="37">
                  <c:v>9:15</c:v>
                </c:pt>
                <c:pt idx="38">
                  <c:v>9:30</c:v>
                </c:pt>
                <c:pt idx="39">
                  <c:v>9:45</c:v>
                </c:pt>
                <c:pt idx="40">
                  <c:v>10:00</c:v>
                </c:pt>
                <c:pt idx="41">
                  <c:v>10:15</c:v>
                </c:pt>
                <c:pt idx="42">
                  <c:v>10:30</c:v>
                </c:pt>
                <c:pt idx="43">
                  <c:v>10:45</c:v>
                </c:pt>
                <c:pt idx="44">
                  <c:v>11:00</c:v>
                </c:pt>
                <c:pt idx="45">
                  <c:v>11:15</c:v>
                </c:pt>
                <c:pt idx="46">
                  <c:v>11:30</c:v>
                </c:pt>
                <c:pt idx="47">
                  <c:v>11:45</c:v>
                </c:pt>
                <c:pt idx="48">
                  <c:v>12:00</c:v>
                </c:pt>
                <c:pt idx="49">
                  <c:v>12:15</c:v>
                </c:pt>
                <c:pt idx="50">
                  <c:v>12:30</c:v>
                </c:pt>
                <c:pt idx="51">
                  <c:v>12:45</c:v>
                </c:pt>
                <c:pt idx="52">
                  <c:v>13:00</c:v>
                </c:pt>
                <c:pt idx="53">
                  <c:v>13:15</c:v>
                </c:pt>
                <c:pt idx="54">
                  <c:v>13:30</c:v>
                </c:pt>
                <c:pt idx="55">
                  <c:v>13:45</c:v>
                </c:pt>
                <c:pt idx="56">
                  <c:v>14:00</c:v>
                </c:pt>
                <c:pt idx="57">
                  <c:v>14:15</c:v>
                </c:pt>
                <c:pt idx="58">
                  <c:v>14:30</c:v>
                </c:pt>
                <c:pt idx="59">
                  <c:v>14:45</c:v>
                </c:pt>
                <c:pt idx="60">
                  <c:v>15:00</c:v>
                </c:pt>
                <c:pt idx="61">
                  <c:v>15:15</c:v>
                </c:pt>
                <c:pt idx="62">
                  <c:v>15:30</c:v>
                </c:pt>
                <c:pt idx="63">
                  <c:v>15:45</c:v>
                </c:pt>
                <c:pt idx="64">
                  <c:v>16:00</c:v>
                </c:pt>
                <c:pt idx="65">
                  <c:v>16:15</c:v>
                </c:pt>
                <c:pt idx="66">
                  <c:v>16:30</c:v>
                </c:pt>
                <c:pt idx="67">
                  <c:v>16:45</c:v>
                </c:pt>
                <c:pt idx="68">
                  <c:v>17:00</c:v>
                </c:pt>
                <c:pt idx="69">
                  <c:v>17:15</c:v>
                </c:pt>
                <c:pt idx="70">
                  <c:v>17:30</c:v>
                </c:pt>
                <c:pt idx="71">
                  <c:v>17:45</c:v>
                </c:pt>
                <c:pt idx="72">
                  <c:v>18:00</c:v>
                </c:pt>
                <c:pt idx="73">
                  <c:v>18:15</c:v>
                </c:pt>
                <c:pt idx="74">
                  <c:v>18:30</c:v>
                </c:pt>
                <c:pt idx="75">
                  <c:v>18:45</c:v>
                </c:pt>
                <c:pt idx="76">
                  <c:v>19:00</c:v>
                </c:pt>
                <c:pt idx="77">
                  <c:v>19:15</c:v>
                </c:pt>
                <c:pt idx="78">
                  <c:v>19:30</c:v>
                </c:pt>
                <c:pt idx="79">
                  <c:v>19:45</c:v>
                </c:pt>
                <c:pt idx="80">
                  <c:v>20:00</c:v>
                </c:pt>
                <c:pt idx="81">
                  <c:v>20:15</c:v>
                </c:pt>
                <c:pt idx="82">
                  <c:v>20:30</c:v>
                </c:pt>
                <c:pt idx="83">
                  <c:v>20:45</c:v>
                </c:pt>
                <c:pt idx="84">
                  <c:v>21:00</c:v>
                </c:pt>
                <c:pt idx="85">
                  <c:v>21:15</c:v>
                </c:pt>
                <c:pt idx="86">
                  <c:v>21:30</c:v>
                </c:pt>
                <c:pt idx="87">
                  <c:v>21:45</c:v>
                </c:pt>
                <c:pt idx="88">
                  <c:v>22:00</c:v>
                </c:pt>
                <c:pt idx="89">
                  <c:v>22:15</c:v>
                </c:pt>
                <c:pt idx="90">
                  <c:v>22:30</c:v>
                </c:pt>
                <c:pt idx="91">
                  <c:v>22:45</c:v>
                </c:pt>
                <c:pt idx="92">
                  <c:v>23:00</c:v>
                </c:pt>
                <c:pt idx="93">
                  <c:v>23:15</c:v>
                </c:pt>
                <c:pt idx="94">
                  <c:v>23:30</c:v>
                </c:pt>
                <c:pt idx="95">
                  <c:v>23:45</c:v>
                </c:pt>
              </c:strCache>
            </c:strRef>
          </c:cat>
          <c:val>
            <c:numRef>
              <c:f>Sheet2!$I$4:$I$100</c:f>
              <c:numCache>
                <c:formatCode>0</c:formatCode>
                <c:ptCount val="96"/>
                <c:pt idx="0">
                  <c:v>1.2587795048934944</c:v>
                </c:pt>
                <c:pt idx="1">
                  <c:v>1.2832889480692411</c:v>
                </c:pt>
                <c:pt idx="2">
                  <c:v>1.2299058653149892</c:v>
                </c:pt>
                <c:pt idx="3">
                  <c:v>1.28582995951417</c:v>
                </c:pt>
                <c:pt idx="4">
                  <c:v>1.2757385854968666</c:v>
                </c:pt>
                <c:pt idx="5">
                  <c:v>1.3035019455252919</c:v>
                </c:pt>
                <c:pt idx="6">
                  <c:v>1.2759626604434073</c:v>
                </c:pt>
                <c:pt idx="7">
                  <c:v>1.2832590706556333</c:v>
                </c:pt>
                <c:pt idx="8">
                  <c:v>1.2906647807637908</c:v>
                </c:pt>
                <c:pt idx="9">
                  <c:v>1.2251184834123223</c:v>
                </c:pt>
                <c:pt idx="10">
                  <c:v>1.1934865900383143</c:v>
                </c:pt>
                <c:pt idx="11">
                  <c:v>1.1694094869312681</c:v>
                </c:pt>
                <c:pt idx="12">
                  <c:v>1.1762252346193951</c:v>
                </c:pt>
                <c:pt idx="13">
                  <c:v>1.1345238095238095</c:v>
                </c:pt>
                <c:pt idx="14">
                  <c:v>1.1238805970149253</c:v>
                </c:pt>
                <c:pt idx="15">
                  <c:v>1.1532125205930808</c:v>
                </c:pt>
                <c:pt idx="16">
                  <c:v>1.0848375451263539</c:v>
                </c:pt>
                <c:pt idx="17">
                  <c:v>1.0408997955010224</c:v>
                </c:pt>
                <c:pt idx="18">
                  <c:v>1.1237721021611002</c:v>
                </c:pt>
                <c:pt idx="19">
                  <c:v>1.1536964980544746</c:v>
                </c:pt>
                <c:pt idx="20">
                  <c:v>1.3187022900763359</c:v>
                </c:pt>
                <c:pt idx="21">
                  <c:v>1.2516644474034619</c:v>
                </c:pt>
                <c:pt idx="22">
                  <c:v>1.1727541954590326</c:v>
                </c:pt>
                <c:pt idx="23">
                  <c:v>1.1064377682403435</c:v>
                </c:pt>
                <c:pt idx="24">
                  <c:v>1.1685393258426966</c:v>
                </c:pt>
                <c:pt idx="25">
                  <c:v>1.1676672384219553</c:v>
                </c:pt>
                <c:pt idx="26">
                  <c:v>1.1659905341446923</c:v>
                </c:pt>
                <c:pt idx="27">
                  <c:v>1.1606051789351179</c:v>
                </c:pt>
                <c:pt idx="28">
                  <c:v>1.1702180997743796</c:v>
                </c:pt>
                <c:pt idx="29">
                  <c:v>1.1624083536991781</c:v>
                </c:pt>
                <c:pt idx="30">
                  <c:v>1.1675381263616558</c:v>
                </c:pt>
                <c:pt idx="31">
                  <c:v>1.181045751633987</c:v>
                </c:pt>
                <c:pt idx="32">
                  <c:v>1.1704386140596836</c:v>
                </c:pt>
                <c:pt idx="33">
                  <c:v>1.1507826431543491</c:v>
                </c:pt>
                <c:pt idx="34">
                  <c:v>1.1352904947649354</c:v>
                </c:pt>
                <c:pt idx="35">
                  <c:v>1.1318025258323765</c:v>
                </c:pt>
                <c:pt idx="36">
                  <c:v>1.1290624269347673</c:v>
                </c:pt>
                <c:pt idx="37">
                  <c:v>1.126071842410197</c:v>
                </c:pt>
                <c:pt idx="38">
                  <c:v>1.1266895761741123</c:v>
                </c:pt>
                <c:pt idx="39">
                  <c:v>1.1318921544814184</c:v>
                </c:pt>
                <c:pt idx="40">
                  <c:v>1.126485972420352</c:v>
                </c:pt>
                <c:pt idx="41">
                  <c:v>1.1217474337550728</c:v>
                </c:pt>
                <c:pt idx="42">
                  <c:v>1.1243148432361325</c:v>
                </c:pt>
                <c:pt idx="43">
                  <c:v>1.1272561114918893</c:v>
                </c:pt>
                <c:pt idx="44">
                  <c:v>1.1327433628318584</c:v>
                </c:pt>
                <c:pt idx="45">
                  <c:v>1.1255897551112111</c:v>
                </c:pt>
                <c:pt idx="46">
                  <c:v>1.1329694323144104</c:v>
                </c:pt>
                <c:pt idx="47">
                  <c:v>1.1412491723681306</c:v>
                </c:pt>
                <c:pt idx="48">
                  <c:v>1.1415725637808449</c:v>
                </c:pt>
                <c:pt idx="49">
                  <c:v>1.1265243902439024</c:v>
                </c:pt>
                <c:pt idx="50">
                  <c:v>1.131492168178071</c:v>
                </c:pt>
                <c:pt idx="51">
                  <c:v>1.1523413111342351</c:v>
                </c:pt>
                <c:pt idx="52">
                  <c:v>1.1631086142322098</c:v>
                </c:pt>
                <c:pt idx="53">
                  <c:v>1.1646182495344506</c:v>
                </c:pt>
                <c:pt idx="54">
                  <c:v>1.1562162162162162</c:v>
                </c:pt>
                <c:pt idx="55">
                  <c:v>1.182653241476771</c:v>
                </c:pt>
                <c:pt idx="56">
                  <c:v>1.1983484198824836</c:v>
                </c:pt>
                <c:pt idx="57">
                  <c:v>1.2128712871287128</c:v>
                </c:pt>
                <c:pt idx="58">
                  <c:v>1.2264208441261619</c:v>
                </c:pt>
                <c:pt idx="59">
                  <c:v>1.2345517841601392</c:v>
                </c:pt>
                <c:pt idx="60">
                  <c:v>1.2425735797399042</c:v>
                </c:pt>
                <c:pt idx="61">
                  <c:v>1.244137746214659</c:v>
                </c:pt>
                <c:pt idx="62">
                  <c:v>1.2527759634225997</c:v>
                </c:pt>
                <c:pt idx="63">
                  <c:v>1.2705449002921376</c:v>
                </c:pt>
                <c:pt idx="64">
                  <c:v>1.2733794517038175</c:v>
                </c:pt>
                <c:pt idx="65">
                  <c:v>1.2775429326287979</c:v>
                </c:pt>
                <c:pt idx="66">
                  <c:v>1.279297883324729</c:v>
                </c:pt>
                <c:pt idx="67">
                  <c:v>1.3045939186520996</c:v>
                </c:pt>
                <c:pt idx="68">
                  <c:v>1.3140866690282205</c:v>
                </c:pt>
                <c:pt idx="69">
                  <c:v>1.2811546585308613</c:v>
                </c:pt>
                <c:pt idx="70">
                  <c:v>1.2582398519717821</c:v>
                </c:pt>
                <c:pt idx="71">
                  <c:v>1.2772742531050689</c:v>
                </c:pt>
                <c:pt idx="72">
                  <c:v>1.264415418923224</c:v>
                </c:pt>
                <c:pt idx="73">
                  <c:v>1.2696318365609705</c:v>
                </c:pt>
                <c:pt idx="74">
                  <c:v>1.2665669089354425</c:v>
                </c:pt>
                <c:pt idx="75">
                  <c:v>1.2730986800754243</c:v>
                </c:pt>
                <c:pt idx="76">
                  <c:v>1.2648323301805675</c:v>
                </c:pt>
                <c:pt idx="77">
                  <c:v>1.2600911820304681</c:v>
                </c:pt>
                <c:pt idx="78">
                  <c:v>1.2541657155900479</c:v>
                </c:pt>
                <c:pt idx="79">
                  <c:v>1.2622778297474275</c:v>
                </c:pt>
                <c:pt idx="80">
                  <c:v>1.2689721421709894</c:v>
                </c:pt>
                <c:pt idx="81">
                  <c:v>1.2506085686465434</c:v>
                </c:pt>
                <c:pt idx="82">
                  <c:v>1.2496194824961948</c:v>
                </c:pt>
                <c:pt idx="83">
                  <c:v>1.2761564929272333</c:v>
                </c:pt>
                <c:pt idx="84">
                  <c:v>1.2747759620453347</c:v>
                </c:pt>
                <c:pt idx="85">
                  <c:v>1.2742571653957402</c:v>
                </c:pt>
                <c:pt idx="86">
                  <c:v>1.2655405405405404</c:v>
                </c:pt>
                <c:pt idx="87">
                  <c:v>1.263590033975085</c:v>
                </c:pt>
                <c:pt idx="88">
                  <c:v>1.2782186948853616</c:v>
                </c:pt>
                <c:pt idx="89">
                  <c:v>1.2862642439174623</c:v>
                </c:pt>
                <c:pt idx="90">
                  <c:v>1.2799415774099319</c:v>
                </c:pt>
                <c:pt idx="91">
                  <c:v>1.2683660824924765</c:v>
                </c:pt>
                <c:pt idx="92">
                  <c:v>1.2879969564390337</c:v>
                </c:pt>
                <c:pt idx="93">
                  <c:v>1.277838308999782</c:v>
                </c:pt>
                <c:pt idx="94">
                  <c:v>1.2904884318766068</c:v>
                </c:pt>
                <c:pt idx="95">
                  <c:v>1.2637013502779983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1713920"/>
        <c:axId val="941714464"/>
      </c:lineChart>
      <c:catAx>
        <c:axId val="94171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714464"/>
        <c:crosses val="autoZero"/>
        <c:auto val="1"/>
        <c:lblAlgn val="ctr"/>
        <c:lblOffset val="100"/>
        <c:noMultiLvlLbl val="0"/>
      </c:catAx>
      <c:valAx>
        <c:axId val="94171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Number of trips</a:t>
                </a:r>
                <a:endParaRPr lang="en-US" sz="24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2956681279181516E-2"/>
              <c:y val="0.233814716769171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71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[NYCvsUberLoc.CSV]Sheet3!PivotTable6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Average of NYC_TRIPS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Sheet3!$A$2:$A$25</c:f>
              <c:strCache>
                <c:ptCount val="23"/>
                <c:pt idx="0">
                  <c:v>9/11 Tribute Center, NY, USA</c:v>
                </c:pt>
                <c:pt idx="1">
                  <c:v>Brooklyn Brewery, NY, USA</c:v>
                </c:pt>
                <c:pt idx="2">
                  <c:v>Carnegie Hall, NY, USA</c:v>
                </c:pt>
                <c:pt idx="3">
                  <c:v>Central Park Zoo, NY, USA</c:v>
                </c:pt>
                <c:pt idx="4">
                  <c:v>French Institute Alliance Française, NY, USA</c:v>
                </c:pt>
                <c:pt idx="5">
                  <c:v>Grand Central Terminal, NY, USA</c:v>
                </c:pt>
                <c:pt idx="6">
                  <c:v>Madison Square Garden, NY, USA</c:v>
                </c:pt>
                <c:pt idx="7">
                  <c:v>Merchant's House Museum, NY, USA</c:v>
                </c:pt>
                <c:pt idx="8">
                  <c:v>Museum of American Finance, NY, USA</c:v>
                </c:pt>
                <c:pt idx="9">
                  <c:v>New York Liberty, NY, USA</c:v>
                </c:pt>
                <c:pt idx="10">
                  <c:v>New York Mets, NY, USA</c:v>
                </c:pt>
                <c:pt idx="11">
                  <c:v>New York Yankees, NY, USA</c:v>
                </c:pt>
                <c:pt idx="12">
                  <c:v>Queens Museum, NY, USA</c:v>
                </c:pt>
                <c:pt idx="13">
                  <c:v>Ripley's Believe It or Not! Times Square, NY, USA</c:v>
                </c:pt>
                <c:pt idx="14">
                  <c:v>Rockefeller Center, NY, USA</c:v>
                </c:pt>
                <c:pt idx="15">
                  <c:v>South Street Seaport Museum, NY, USA</c:v>
                </c:pt>
                <c:pt idx="16">
                  <c:v>South Street Seaport, NY, USA</c:v>
                </c:pt>
                <c:pt idx="17">
                  <c:v>St. George Theatre, NY, USA</c:v>
                </c:pt>
                <c:pt idx="18">
                  <c:v>St. Patrick's Cathedral, NY, USA</c:v>
                </c:pt>
                <c:pt idx="19">
                  <c:v>St. Paul's Chapel, NY, USA</c:v>
                </c:pt>
                <c:pt idx="20">
                  <c:v>The Metropolitan Opera, NY, USA</c:v>
                </c:pt>
                <c:pt idx="21">
                  <c:v>The Public Theater, NY, USA</c:v>
                </c:pt>
                <c:pt idx="22">
                  <c:v>Trinity Wall Street, NY, USA</c:v>
                </c:pt>
              </c:strCache>
            </c:strRef>
          </c:cat>
          <c:val>
            <c:numRef>
              <c:f>Sheet3!$B$2:$B$25</c:f>
              <c:numCache>
                <c:formatCode>0</c:formatCode>
                <c:ptCount val="23"/>
                <c:pt idx="0">
                  <c:v>1.9750000000000001</c:v>
                </c:pt>
                <c:pt idx="1">
                  <c:v>3.7831325301204819</c:v>
                </c:pt>
                <c:pt idx="2">
                  <c:v>5.1484018264840179</c:v>
                </c:pt>
                <c:pt idx="3">
                  <c:v>2.0333333333333332</c:v>
                </c:pt>
                <c:pt idx="4">
                  <c:v>1.5845070422535212</c:v>
                </c:pt>
                <c:pt idx="5">
                  <c:v>2.6610169491525424</c:v>
                </c:pt>
                <c:pt idx="6">
                  <c:v>4.0213903743315509</c:v>
                </c:pt>
                <c:pt idx="7">
                  <c:v>1.24</c:v>
                </c:pt>
                <c:pt idx="8">
                  <c:v>2.5346820809248554</c:v>
                </c:pt>
                <c:pt idx="9">
                  <c:v>1.4951456310679612</c:v>
                </c:pt>
                <c:pt idx="10">
                  <c:v>1.4375</c:v>
                </c:pt>
                <c:pt idx="11">
                  <c:v>1</c:v>
                </c:pt>
                <c:pt idx="12">
                  <c:v>2.5365853658536586</c:v>
                </c:pt>
                <c:pt idx="13">
                  <c:v>2.2173913043478262</c:v>
                </c:pt>
                <c:pt idx="14">
                  <c:v>2.5413223140495869</c:v>
                </c:pt>
                <c:pt idx="15">
                  <c:v>3.4649681528662422</c:v>
                </c:pt>
                <c:pt idx="16">
                  <c:v>3.4649681528662422</c:v>
                </c:pt>
                <c:pt idx="17">
                  <c:v>1</c:v>
                </c:pt>
                <c:pt idx="18">
                  <c:v>2.9056603773584904</c:v>
                </c:pt>
                <c:pt idx="19">
                  <c:v>3.4966216216216215</c:v>
                </c:pt>
                <c:pt idx="20">
                  <c:v>1</c:v>
                </c:pt>
                <c:pt idx="21">
                  <c:v>1.2894736842105263</c:v>
                </c:pt>
                <c:pt idx="22">
                  <c:v>2.5346820809248554</c:v>
                </c:pt>
              </c:numCache>
            </c:numRef>
          </c:val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Average of UBER_TRIPS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Sheet3!$A$2:$A$25</c:f>
              <c:strCache>
                <c:ptCount val="23"/>
                <c:pt idx="0">
                  <c:v>9/11 Tribute Center, NY, USA</c:v>
                </c:pt>
                <c:pt idx="1">
                  <c:v>Brooklyn Brewery, NY, USA</c:v>
                </c:pt>
                <c:pt idx="2">
                  <c:v>Carnegie Hall, NY, USA</c:v>
                </c:pt>
                <c:pt idx="3">
                  <c:v>Central Park Zoo, NY, USA</c:v>
                </c:pt>
                <c:pt idx="4">
                  <c:v>French Institute Alliance Française, NY, USA</c:v>
                </c:pt>
                <c:pt idx="5">
                  <c:v>Grand Central Terminal, NY, USA</c:v>
                </c:pt>
                <c:pt idx="6">
                  <c:v>Madison Square Garden, NY, USA</c:v>
                </c:pt>
                <c:pt idx="7">
                  <c:v>Merchant's House Museum, NY, USA</c:v>
                </c:pt>
                <c:pt idx="8">
                  <c:v>Museum of American Finance, NY, USA</c:v>
                </c:pt>
                <c:pt idx="9">
                  <c:v>New York Liberty, NY, USA</c:v>
                </c:pt>
                <c:pt idx="10">
                  <c:v>New York Mets, NY, USA</c:v>
                </c:pt>
                <c:pt idx="11">
                  <c:v>New York Yankees, NY, USA</c:v>
                </c:pt>
                <c:pt idx="12">
                  <c:v>Queens Museum, NY, USA</c:v>
                </c:pt>
                <c:pt idx="13">
                  <c:v>Ripley's Believe It or Not! Times Square, NY, USA</c:v>
                </c:pt>
                <c:pt idx="14">
                  <c:v>Rockefeller Center, NY, USA</c:v>
                </c:pt>
                <c:pt idx="15">
                  <c:v>South Street Seaport Museum, NY, USA</c:v>
                </c:pt>
                <c:pt idx="16">
                  <c:v>South Street Seaport, NY, USA</c:v>
                </c:pt>
                <c:pt idx="17">
                  <c:v>St. George Theatre, NY, USA</c:v>
                </c:pt>
                <c:pt idx="18">
                  <c:v>St. Patrick's Cathedral, NY, USA</c:v>
                </c:pt>
                <c:pt idx="19">
                  <c:v>St. Paul's Chapel, NY, USA</c:v>
                </c:pt>
                <c:pt idx="20">
                  <c:v>The Metropolitan Opera, NY, USA</c:v>
                </c:pt>
                <c:pt idx="21">
                  <c:v>The Public Theater, NY, USA</c:v>
                </c:pt>
                <c:pt idx="22">
                  <c:v>Trinity Wall Street, NY, USA</c:v>
                </c:pt>
              </c:strCache>
            </c:strRef>
          </c:cat>
          <c:val>
            <c:numRef>
              <c:f>Sheet3!$C$2:$C$25</c:f>
              <c:numCache>
                <c:formatCode>0%</c:formatCode>
                <c:ptCount val="23"/>
                <c:pt idx="0">
                  <c:v>1.1666666666666667</c:v>
                </c:pt>
                <c:pt idx="1">
                  <c:v>1.5373493975903614</c:v>
                </c:pt>
                <c:pt idx="2">
                  <c:v>1.1552511415525115</c:v>
                </c:pt>
                <c:pt idx="3">
                  <c:v>1.1222222222222222</c:v>
                </c:pt>
                <c:pt idx="4">
                  <c:v>1.1126760563380282</c:v>
                </c:pt>
                <c:pt idx="5">
                  <c:v>1.1016949152542372</c:v>
                </c:pt>
                <c:pt idx="6">
                  <c:v>1.0802139037433156</c:v>
                </c:pt>
                <c:pt idx="7">
                  <c:v>1.04</c:v>
                </c:pt>
                <c:pt idx="8">
                  <c:v>1.2601156069364161</c:v>
                </c:pt>
                <c:pt idx="9">
                  <c:v>1.1359223300970873</c:v>
                </c:pt>
                <c:pt idx="10">
                  <c:v>1.8125</c:v>
                </c:pt>
                <c:pt idx="11">
                  <c:v>1</c:v>
                </c:pt>
                <c:pt idx="12">
                  <c:v>1.0731707317073171</c:v>
                </c:pt>
                <c:pt idx="13">
                  <c:v>1.0978260869565217</c:v>
                </c:pt>
                <c:pt idx="14">
                  <c:v>1.1983471074380165</c:v>
                </c:pt>
                <c:pt idx="15">
                  <c:v>1.10828025477707</c:v>
                </c:pt>
                <c:pt idx="16">
                  <c:v>1.10828025477707</c:v>
                </c:pt>
                <c:pt idx="17">
                  <c:v>1</c:v>
                </c:pt>
                <c:pt idx="18">
                  <c:v>1.179245283018868</c:v>
                </c:pt>
                <c:pt idx="19">
                  <c:v>1.1621621621621621</c:v>
                </c:pt>
                <c:pt idx="20">
                  <c:v>1</c:v>
                </c:pt>
                <c:pt idx="21">
                  <c:v>1.0789473684210527</c:v>
                </c:pt>
                <c:pt idx="22">
                  <c:v>1.2601156069364161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1716096"/>
        <c:axId val="941712288"/>
      </c:barChart>
      <c:catAx>
        <c:axId val="94171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712288"/>
        <c:crosses val="autoZero"/>
        <c:auto val="1"/>
        <c:lblAlgn val="ctr"/>
        <c:lblOffset val="100"/>
        <c:noMultiLvlLbl val="0"/>
      </c:catAx>
      <c:valAx>
        <c:axId val="94171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 of trips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71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[NYCvsUberLoc.xlsx]Sheet4!PivotTable1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Average of NYC_TRIPS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trendline>
            <c:spPr>
              <a:ln w="53975" cap="rnd">
                <a:solidFill>
                  <a:schemeClr val="accent3">
                    <a:lumMod val="7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Sheet4!$A$4:$A$100</c:f>
              <c:strCache>
                <c:ptCount val="96"/>
                <c:pt idx="0">
                  <c:v>0:00</c:v>
                </c:pt>
                <c:pt idx="1">
                  <c:v>0:15</c:v>
                </c:pt>
                <c:pt idx="2">
                  <c:v>0:30</c:v>
                </c:pt>
                <c:pt idx="3">
                  <c:v>0:45</c:v>
                </c:pt>
                <c:pt idx="4">
                  <c:v>1:00</c:v>
                </c:pt>
                <c:pt idx="5">
                  <c:v>1:15</c:v>
                </c:pt>
                <c:pt idx="6">
                  <c:v>1:30</c:v>
                </c:pt>
                <c:pt idx="7">
                  <c:v>1:45</c:v>
                </c:pt>
                <c:pt idx="8">
                  <c:v>2:00</c:v>
                </c:pt>
                <c:pt idx="9">
                  <c:v>2:15</c:v>
                </c:pt>
                <c:pt idx="10">
                  <c:v>2:30</c:v>
                </c:pt>
                <c:pt idx="11">
                  <c:v>2:45</c:v>
                </c:pt>
                <c:pt idx="12">
                  <c:v>3:00</c:v>
                </c:pt>
                <c:pt idx="13">
                  <c:v>3:15</c:v>
                </c:pt>
                <c:pt idx="14">
                  <c:v>3:30</c:v>
                </c:pt>
                <c:pt idx="15">
                  <c:v>3:45</c:v>
                </c:pt>
                <c:pt idx="16">
                  <c:v>4:00</c:v>
                </c:pt>
                <c:pt idx="17">
                  <c:v>4:15</c:v>
                </c:pt>
                <c:pt idx="18">
                  <c:v>4:30</c:v>
                </c:pt>
                <c:pt idx="19">
                  <c:v>4:45</c:v>
                </c:pt>
                <c:pt idx="20">
                  <c:v>5:00</c:v>
                </c:pt>
                <c:pt idx="21">
                  <c:v>5:15</c:v>
                </c:pt>
                <c:pt idx="22">
                  <c:v>5:30</c:v>
                </c:pt>
                <c:pt idx="23">
                  <c:v>5:45</c:v>
                </c:pt>
                <c:pt idx="24">
                  <c:v>6:00</c:v>
                </c:pt>
                <c:pt idx="25">
                  <c:v>6:15</c:v>
                </c:pt>
                <c:pt idx="26">
                  <c:v>6:30</c:v>
                </c:pt>
                <c:pt idx="27">
                  <c:v>6:45</c:v>
                </c:pt>
                <c:pt idx="28">
                  <c:v>7:00</c:v>
                </c:pt>
                <c:pt idx="29">
                  <c:v>7:15</c:v>
                </c:pt>
                <c:pt idx="30">
                  <c:v>7:30</c:v>
                </c:pt>
                <c:pt idx="31">
                  <c:v>7:45</c:v>
                </c:pt>
                <c:pt idx="32">
                  <c:v>8:00</c:v>
                </c:pt>
                <c:pt idx="33">
                  <c:v>8:15</c:v>
                </c:pt>
                <c:pt idx="34">
                  <c:v>8:30</c:v>
                </c:pt>
                <c:pt idx="35">
                  <c:v>8:45</c:v>
                </c:pt>
                <c:pt idx="36">
                  <c:v>9:00</c:v>
                </c:pt>
                <c:pt idx="37">
                  <c:v>9:15</c:v>
                </c:pt>
                <c:pt idx="38">
                  <c:v>9:30</c:v>
                </c:pt>
                <c:pt idx="39">
                  <c:v>9:45</c:v>
                </c:pt>
                <c:pt idx="40">
                  <c:v>10:00</c:v>
                </c:pt>
                <c:pt idx="41">
                  <c:v>10:15</c:v>
                </c:pt>
                <c:pt idx="42">
                  <c:v>10:30</c:v>
                </c:pt>
                <c:pt idx="43">
                  <c:v>10:45</c:v>
                </c:pt>
                <c:pt idx="44">
                  <c:v>11:00</c:v>
                </c:pt>
                <c:pt idx="45">
                  <c:v>11:15</c:v>
                </c:pt>
                <c:pt idx="46">
                  <c:v>11:30</c:v>
                </c:pt>
                <c:pt idx="47">
                  <c:v>11:45</c:v>
                </c:pt>
                <c:pt idx="48">
                  <c:v>12:00</c:v>
                </c:pt>
                <c:pt idx="49">
                  <c:v>12:15</c:v>
                </c:pt>
                <c:pt idx="50">
                  <c:v>12:30</c:v>
                </c:pt>
                <c:pt idx="51">
                  <c:v>12:45</c:v>
                </c:pt>
                <c:pt idx="52">
                  <c:v>13:00</c:v>
                </c:pt>
                <c:pt idx="53">
                  <c:v>13:15</c:v>
                </c:pt>
                <c:pt idx="54">
                  <c:v>13:30</c:v>
                </c:pt>
                <c:pt idx="55">
                  <c:v>13:45</c:v>
                </c:pt>
                <c:pt idx="56">
                  <c:v>14:00</c:v>
                </c:pt>
                <c:pt idx="57">
                  <c:v>14:15</c:v>
                </c:pt>
                <c:pt idx="58">
                  <c:v>14:30</c:v>
                </c:pt>
                <c:pt idx="59">
                  <c:v>14:45</c:v>
                </c:pt>
                <c:pt idx="60">
                  <c:v>15:00</c:v>
                </c:pt>
                <c:pt idx="61">
                  <c:v>15:15</c:v>
                </c:pt>
                <c:pt idx="62">
                  <c:v>15:30</c:v>
                </c:pt>
                <c:pt idx="63">
                  <c:v>15:45</c:v>
                </c:pt>
                <c:pt idx="64">
                  <c:v>16:00</c:v>
                </c:pt>
                <c:pt idx="65">
                  <c:v>16:15</c:v>
                </c:pt>
                <c:pt idx="66">
                  <c:v>16:30</c:v>
                </c:pt>
                <c:pt idx="67">
                  <c:v>16:45</c:v>
                </c:pt>
                <c:pt idx="68">
                  <c:v>17:00</c:v>
                </c:pt>
                <c:pt idx="69">
                  <c:v>17:15</c:v>
                </c:pt>
                <c:pt idx="70">
                  <c:v>17:30</c:v>
                </c:pt>
                <c:pt idx="71">
                  <c:v>17:45</c:v>
                </c:pt>
                <c:pt idx="72">
                  <c:v>18:00</c:v>
                </c:pt>
                <c:pt idx="73">
                  <c:v>18:15</c:v>
                </c:pt>
                <c:pt idx="74">
                  <c:v>18:30</c:v>
                </c:pt>
                <c:pt idx="75">
                  <c:v>18:45</c:v>
                </c:pt>
                <c:pt idx="76">
                  <c:v>19:00</c:v>
                </c:pt>
                <c:pt idx="77">
                  <c:v>19:15</c:v>
                </c:pt>
                <c:pt idx="78">
                  <c:v>19:30</c:v>
                </c:pt>
                <c:pt idx="79">
                  <c:v>19:45</c:v>
                </c:pt>
                <c:pt idx="80">
                  <c:v>20:00</c:v>
                </c:pt>
                <c:pt idx="81">
                  <c:v>20:15</c:v>
                </c:pt>
                <c:pt idx="82">
                  <c:v>20:30</c:v>
                </c:pt>
                <c:pt idx="83">
                  <c:v>20:45</c:v>
                </c:pt>
                <c:pt idx="84">
                  <c:v>21:00</c:v>
                </c:pt>
                <c:pt idx="85">
                  <c:v>21:15</c:v>
                </c:pt>
                <c:pt idx="86">
                  <c:v>21:30</c:v>
                </c:pt>
                <c:pt idx="87">
                  <c:v>21:45</c:v>
                </c:pt>
                <c:pt idx="88">
                  <c:v>22:00</c:v>
                </c:pt>
                <c:pt idx="89">
                  <c:v>22:15</c:v>
                </c:pt>
                <c:pt idx="90">
                  <c:v>22:30</c:v>
                </c:pt>
                <c:pt idx="91">
                  <c:v>22:45</c:v>
                </c:pt>
                <c:pt idx="92">
                  <c:v>23:00</c:v>
                </c:pt>
                <c:pt idx="93">
                  <c:v>23:15</c:v>
                </c:pt>
                <c:pt idx="94">
                  <c:v>23:30</c:v>
                </c:pt>
                <c:pt idx="95">
                  <c:v>23:45</c:v>
                </c:pt>
              </c:strCache>
            </c:strRef>
          </c:cat>
          <c:val>
            <c:numRef>
              <c:f>Sheet4!$B$4:$B$100</c:f>
              <c:numCache>
                <c:formatCode>0</c:formatCode>
                <c:ptCount val="96"/>
                <c:pt idx="0">
                  <c:v>3.5172413793103448</c:v>
                </c:pt>
                <c:pt idx="1">
                  <c:v>4.1034482758620694</c:v>
                </c:pt>
                <c:pt idx="2">
                  <c:v>4.7777777777777777</c:v>
                </c:pt>
                <c:pt idx="3">
                  <c:v>5.0999999999999996</c:v>
                </c:pt>
                <c:pt idx="4">
                  <c:v>4.1111111111111107</c:v>
                </c:pt>
                <c:pt idx="5">
                  <c:v>4.6923076923076925</c:v>
                </c:pt>
                <c:pt idx="6">
                  <c:v>5.166666666666667</c:v>
                </c:pt>
                <c:pt idx="7">
                  <c:v>5.2</c:v>
                </c:pt>
                <c:pt idx="8">
                  <c:v>5.333333333333333</c:v>
                </c:pt>
                <c:pt idx="9">
                  <c:v>7.666666666666667</c:v>
                </c:pt>
                <c:pt idx="10">
                  <c:v>7.0909090909090908</c:v>
                </c:pt>
                <c:pt idx="11">
                  <c:v>5.9090909090909092</c:v>
                </c:pt>
                <c:pt idx="12">
                  <c:v>7.7142857142857144</c:v>
                </c:pt>
                <c:pt idx="13">
                  <c:v>4.375</c:v>
                </c:pt>
                <c:pt idx="14">
                  <c:v>3.2</c:v>
                </c:pt>
                <c:pt idx="15">
                  <c:v>5.25</c:v>
                </c:pt>
                <c:pt idx="16">
                  <c:v>3.375</c:v>
                </c:pt>
                <c:pt idx="17">
                  <c:v>3.8333333333333335</c:v>
                </c:pt>
                <c:pt idx="18">
                  <c:v>3.5</c:v>
                </c:pt>
                <c:pt idx="19">
                  <c:v>2.75</c:v>
                </c:pt>
                <c:pt idx="20">
                  <c:v>2.5</c:v>
                </c:pt>
                <c:pt idx="21">
                  <c:v>2.5</c:v>
                </c:pt>
                <c:pt idx="22">
                  <c:v>1.5555555555555556</c:v>
                </c:pt>
                <c:pt idx="23">
                  <c:v>2.4444444444444446</c:v>
                </c:pt>
                <c:pt idx="24">
                  <c:v>1.5</c:v>
                </c:pt>
                <c:pt idx="25">
                  <c:v>1.1428571428571428</c:v>
                </c:pt>
                <c:pt idx="26">
                  <c:v>1.7</c:v>
                </c:pt>
                <c:pt idx="27">
                  <c:v>1.3</c:v>
                </c:pt>
                <c:pt idx="28">
                  <c:v>2.2000000000000002</c:v>
                </c:pt>
                <c:pt idx="29">
                  <c:v>1.9090909090909092</c:v>
                </c:pt>
                <c:pt idx="30">
                  <c:v>2.7647058823529411</c:v>
                </c:pt>
                <c:pt idx="31">
                  <c:v>3.0370370370370372</c:v>
                </c:pt>
                <c:pt idx="32">
                  <c:v>3.4285714285714284</c:v>
                </c:pt>
                <c:pt idx="33">
                  <c:v>2.6363636363636362</c:v>
                </c:pt>
                <c:pt idx="34">
                  <c:v>3.4857142857142858</c:v>
                </c:pt>
                <c:pt idx="35">
                  <c:v>3.2173913043478262</c:v>
                </c:pt>
                <c:pt idx="36">
                  <c:v>2.5384615384615383</c:v>
                </c:pt>
                <c:pt idx="37">
                  <c:v>2.4864864864864864</c:v>
                </c:pt>
                <c:pt idx="38">
                  <c:v>2.8235294117647061</c:v>
                </c:pt>
                <c:pt idx="39">
                  <c:v>2.2380952380952381</c:v>
                </c:pt>
                <c:pt idx="40">
                  <c:v>2.46875</c:v>
                </c:pt>
                <c:pt idx="41">
                  <c:v>2.347826086956522</c:v>
                </c:pt>
                <c:pt idx="42">
                  <c:v>2.5357142857142856</c:v>
                </c:pt>
                <c:pt idx="43">
                  <c:v>2.2000000000000002</c:v>
                </c:pt>
                <c:pt idx="44">
                  <c:v>1.9047619047619047</c:v>
                </c:pt>
                <c:pt idx="45">
                  <c:v>2.6857142857142855</c:v>
                </c:pt>
                <c:pt idx="46">
                  <c:v>2.40625</c:v>
                </c:pt>
                <c:pt idx="47">
                  <c:v>2.96875</c:v>
                </c:pt>
                <c:pt idx="48">
                  <c:v>3</c:v>
                </c:pt>
                <c:pt idx="49">
                  <c:v>2.71875</c:v>
                </c:pt>
                <c:pt idx="50">
                  <c:v>2.3658536585365852</c:v>
                </c:pt>
                <c:pt idx="51">
                  <c:v>3.36</c:v>
                </c:pt>
                <c:pt idx="52">
                  <c:v>3.1081081081081079</c:v>
                </c:pt>
                <c:pt idx="53">
                  <c:v>3.25</c:v>
                </c:pt>
                <c:pt idx="54">
                  <c:v>2.8684210526315788</c:v>
                </c:pt>
                <c:pt idx="55">
                  <c:v>2.4651162790697674</c:v>
                </c:pt>
                <c:pt idx="56">
                  <c:v>3.2105263157894739</c:v>
                </c:pt>
                <c:pt idx="57">
                  <c:v>2.9148936170212765</c:v>
                </c:pt>
                <c:pt idx="58">
                  <c:v>2.9387755102040818</c:v>
                </c:pt>
                <c:pt idx="59">
                  <c:v>2.875</c:v>
                </c:pt>
                <c:pt idx="60">
                  <c:v>2.8035714285714284</c:v>
                </c:pt>
                <c:pt idx="61">
                  <c:v>2.8392857142857144</c:v>
                </c:pt>
                <c:pt idx="62">
                  <c:v>2.506849315068493</c:v>
                </c:pt>
                <c:pt idx="63">
                  <c:v>2.5769230769230771</c:v>
                </c:pt>
                <c:pt idx="64">
                  <c:v>2.558139534883721</c:v>
                </c:pt>
                <c:pt idx="65">
                  <c:v>2.5</c:v>
                </c:pt>
                <c:pt idx="66">
                  <c:v>2.0425531914893615</c:v>
                </c:pt>
                <c:pt idx="67">
                  <c:v>2.0769230769230771</c:v>
                </c:pt>
                <c:pt idx="68">
                  <c:v>2.2619047619047619</c:v>
                </c:pt>
                <c:pt idx="69">
                  <c:v>2.0833333333333335</c:v>
                </c:pt>
                <c:pt idx="70">
                  <c:v>2.306451612903226</c:v>
                </c:pt>
                <c:pt idx="71">
                  <c:v>2.7692307692307692</c:v>
                </c:pt>
                <c:pt idx="72">
                  <c:v>2.8421052631578947</c:v>
                </c:pt>
                <c:pt idx="73">
                  <c:v>3.0540540540540539</c:v>
                </c:pt>
                <c:pt idx="74">
                  <c:v>3.3636363636363638</c:v>
                </c:pt>
                <c:pt idx="75">
                  <c:v>2.6989247311827955</c:v>
                </c:pt>
                <c:pt idx="76">
                  <c:v>3.2525252525252526</c:v>
                </c:pt>
                <c:pt idx="77">
                  <c:v>3.5211267605633805</c:v>
                </c:pt>
                <c:pt idx="78">
                  <c:v>3.6865671641791047</c:v>
                </c:pt>
                <c:pt idx="79">
                  <c:v>3.4375</c:v>
                </c:pt>
                <c:pt idx="80">
                  <c:v>3.5949367088607596</c:v>
                </c:pt>
                <c:pt idx="81">
                  <c:v>3.267605633802817</c:v>
                </c:pt>
                <c:pt idx="82">
                  <c:v>4.1463414634146343</c:v>
                </c:pt>
                <c:pt idx="83">
                  <c:v>3.6027397260273974</c:v>
                </c:pt>
                <c:pt idx="84">
                  <c:v>3.9870129870129869</c:v>
                </c:pt>
                <c:pt idx="85">
                  <c:v>4.092307692307692</c:v>
                </c:pt>
                <c:pt idx="86">
                  <c:v>4.1698113207547172</c:v>
                </c:pt>
                <c:pt idx="87">
                  <c:v>3.0277777777777777</c:v>
                </c:pt>
                <c:pt idx="88">
                  <c:v>3.5714285714285716</c:v>
                </c:pt>
                <c:pt idx="89">
                  <c:v>3.1428571428571428</c:v>
                </c:pt>
                <c:pt idx="90">
                  <c:v>3.02</c:v>
                </c:pt>
                <c:pt idx="91">
                  <c:v>3.0833333333333335</c:v>
                </c:pt>
                <c:pt idx="92">
                  <c:v>3.2641509433962264</c:v>
                </c:pt>
                <c:pt idx="93">
                  <c:v>3.7749999999999999</c:v>
                </c:pt>
                <c:pt idx="94">
                  <c:v>3.606060606060606</c:v>
                </c:pt>
                <c:pt idx="95">
                  <c:v>3.5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Sheet4!$C$3</c:f>
              <c:strCache>
                <c:ptCount val="1"/>
                <c:pt idx="0">
                  <c:v>Average of UBER_TRIPS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Sheet4!$A$4:$A$100</c:f>
              <c:strCache>
                <c:ptCount val="96"/>
                <c:pt idx="0">
                  <c:v>0:00</c:v>
                </c:pt>
                <c:pt idx="1">
                  <c:v>0:15</c:v>
                </c:pt>
                <c:pt idx="2">
                  <c:v>0:30</c:v>
                </c:pt>
                <c:pt idx="3">
                  <c:v>0:45</c:v>
                </c:pt>
                <c:pt idx="4">
                  <c:v>1:00</c:v>
                </c:pt>
                <c:pt idx="5">
                  <c:v>1:15</c:v>
                </c:pt>
                <c:pt idx="6">
                  <c:v>1:30</c:v>
                </c:pt>
                <c:pt idx="7">
                  <c:v>1:45</c:v>
                </c:pt>
                <c:pt idx="8">
                  <c:v>2:00</c:v>
                </c:pt>
                <c:pt idx="9">
                  <c:v>2:15</c:v>
                </c:pt>
                <c:pt idx="10">
                  <c:v>2:30</c:v>
                </c:pt>
                <c:pt idx="11">
                  <c:v>2:45</c:v>
                </c:pt>
                <c:pt idx="12">
                  <c:v>3:00</c:v>
                </c:pt>
                <c:pt idx="13">
                  <c:v>3:15</c:v>
                </c:pt>
                <c:pt idx="14">
                  <c:v>3:30</c:v>
                </c:pt>
                <c:pt idx="15">
                  <c:v>3:45</c:v>
                </c:pt>
                <c:pt idx="16">
                  <c:v>4:00</c:v>
                </c:pt>
                <c:pt idx="17">
                  <c:v>4:15</c:v>
                </c:pt>
                <c:pt idx="18">
                  <c:v>4:30</c:v>
                </c:pt>
                <c:pt idx="19">
                  <c:v>4:45</c:v>
                </c:pt>
                <c:pt idx="20">
                  <c:v>5:00</c:v>
                </c:pt>
                <c:pt idx="21">
                  <c:v>5:15</c:v>
                </c:pt>
                <c:pt idx="22">
                  <c:v>5:30</c:v>
                </c:pt>
                <c:pt idx="23">
                  <c:v>5:45</c:v>
                </c:pt>
                <c:pt idx="24">
                  <c:v>6:00</c:v>
                </c:pt>
                <c:pt idx="25">
                  <c:v>6:15</c:v>
                </c:pt>
                <c:pt idx="26">
                  <c:v>6:30</c:v>
                </c:pt>
                <c:pt idx="27">
                  <c:v>6:45</c:v>
                </c:pt>
                <c:pt idx="28">
                  <c:v>7:00</c:v>
                </c:pt>
                <c:pt idx="29">
                  <c:v>7:15</c:v>
                </c:pt>
                <c:pt idx="30">
                  <c:v>7:30</c:v>
                </c:pt>
                <c:pt idx="31">
                  <c:v>7:45</c:v>
                </c:pt>
                <c:pt idx="32">
                  <c:v>8:00</c:v>
                </c:pt>
                <c:pt idx="33">
                  <c:v>8:15</c:v>
                </c:pt>
                <c:pt idx="34">
                  <c:v>8:30</c:v>
                </c:pt>
                <c:pt idx="35">
                  <c:v>8:45</c:v>
                </c:pt>
                <c:pt idx="36">
                  <c:v>9:00</c:v>
                </c:pt>
                <c:pt idx="37">
                  <c:v>9:15</c:v>
                </c:pt>
                <c:pt idx="38">
                  <c:v>9:30</c:v>
                </c:pt>
                <c:pt idx="39">
                  <c:v>9:45</c:v>
                </c:pt>
                <c:pt idx="40">
                  <c:v>10:00</c:v>
                </c:pt>
                <c:pt idx="41">
                  <c:v>10:15</c:v>
                </c:pt>
                <c:pt idx="42">
                  <c:v>10:30</c:v>
                </c:pt>
                <c:pt idx="43">
                  <c:v>10:45</c:v>
                </c:pt>
                <c:pt idx="44">
                  <c:v>11:00</c:v>
                </c:pt>
                <c:pt idx="45">
                  <c:v>11:15</c:v>
                </c:pt>
                <c:pt idx="46">
                  <c:v>11:30</c:v>
                </c:pt>
                <c:pt idx="47">
                  <c:v>11:45</c:v>
                </c:pt>
                <c:pt idx="48">
                  <c:v>12:00</c:v>
                </c:pt>
                <c:pt idx="49">
                  <c:v>12:15</c:v>
                </c:pt>
                <c:pt idx="50">
                  <c:v>12:30</c:v>
                </c:pt>
                <c:pt idx="51">
                  <c:v>12:45</c:v>
                </c:pt>
                <c:pt idx="52">
                  <c:v>13:00</c:v>
                </c:pt>
                <c:pt idx="53">
                  <c:v>13:15</c:v>
                </c:pt>
                <c:pt idx="54">
                  <c:v>13:30</c:v>
                </c:pt>
                <c:pt idx="55">
                  <c:v>13:45</c:v>
                </c:pt>
                <c:pt idx="56">
                  <c:v>14:00</c:v>
                </c:pt>
                <c:pt idx="57">
                  <c:v>14:15</c:v>
                </c:pt>
                <c:pt idx="58">
                  <c:v>14:30</c:v>
                </c:pt>
                <c:pt idx="59">
                  <c:v>14:45</c:v>
                </c:pt>
                <c:pt idx="60">
                  <c:v>15:00</c:v>
                </c:pt>
                <c:pt idx="61">
                  <c:v>15:15</c:v>
                </c:pt>
                <c:pt idx="62">
                  <c:v>15:30</c:v>
                </c:pt>
                <c:pt idx="63">
                  <c:v>15:45</c:v>
                </c:pt>
                <c:pt idx="64">
                  <c:v>16:00</c:v>
                </c:pt>
                <c:pt idx="65">
                  <c:v>16:15</c:v>
                </c:pt>
                <c:pt idx="66">
                  <c:v>16:30</c:v>
                </c:pt>
                <c:pt idx="67">
                  <c:v>16:45</c:v>
                </c:pt>
                <c:pt idx="68">
                  <c:v>17:00</c:v>
                </c:pt>
                <c:pt idx="69">
                  <c:v>17:15</c:v>
                </c:pt>
                <c:pt idx="70">
                  <c:v>17:30</c:v>
                </c:pt>
                <c:pt idx="71">
                  <c:v>17:45</c:v>
                </c:pt>
                <c:pt idx="72">
                  <c:v>18:00</c:v>
                </c:pt>
                <c:pt idx="73">
                  <c:v>18:15</c:v>
                </c:pt>
                <c:pt idx="74">
                  <c:v>18:30</c:v>
                </c:pt>
                <c:pt idx="75">
                  <c:v>18:45</c:v>
                </c:pt>
                <c:pt idx="76">
                  <c:v>19:00</c:v>
                </c:pt>
                <c:pt idx="77">
                  <c:v>19:15</c:v>
                </c:pt>
                <c:pt idx="78">
                  <c:v>19:30</c:v>
                </c:pt>
                <c:pt idx="79">
                  <c:v>19:45</c:v>
                </c:pt>
                <c:pt idx="80">
                  <c:v>20:00</c:v>
                </c:pt>
                <c:pt idx="81">
                  <c:v>20:15</c:v>
                </c:pt>
                <c:pt idx="82">
                  <c:v>20:30</c:v>
                </c:pt>
                <c:pt idx="83">
                  <c:v>20:45</c:v>
                </c:pt>
                <c:pt idx="84">
                  <c:v>21:00</c:v>
                </c:pt>
                <c:pt idx="85">
                  <c:v>21:15</c:v>
                </c:pt>
                <c:pt idx="86">
                  <c:v>21:30</c:v>
                </c:pt>
                <c:pt idx="87">
                  <c:v>21:45</c:v>
                </c:pt>
                <c:pt idx="88">
                  <c:v>22:00</c:v>
                </c:pt>
                <c:pt idx="89">
                  <c:v>22:15</c:v>
                </c:pt>
                <c:pt idx="90">
                  <c:v>22:30</c:v>
                </c:pt>
                <c:pt idx="91">
                  <c:v>22:45</c:v>
                </c:pt>
                <c:pt idx="92">
                  <c:v>23:00</c:v>
                </c:pt>
                <c:pt idx="93">
                  <c:v>23:15</c:v>
                </c:pt>
                <c:pt idx="94">
                  <c:v>23:30</c:v>
                </c:pt>
                <c:pt idx="95">
                  <c:v>23:45</c:v>
                </c:pt>
              </c:strCache>
            </c:strRef>
          </c:cat>
          <c:val>
            <c:numRef>
              <c:f>Sheet4!$C$4:$C$100</c:f>
              <c:numCache>
                <c:formatCode>0</c:formatCode>
                <c:ptCount val="96"/>
                <c:pt idx="0">
                  <c:v>1.2413793103448276</c:v>
                </c:pt>
                <c:pt idx="1">
                  <c:v>1.2758620689655173</c:v>
                </c:pt>
                <c:pt idx="2">
                  <c:v>1.1666666666666667</c:v>
                </c:pt>
                <c:pt idx="3">
                  <c:v>1.45</c:v>
                </c:pt>
                <c:pt idx="4">
                  <c:v>1.2222222222222223</c:v>
                </c:pt>
                <c:pt idx="5">
                  <c:v>1.8461538461538463</c:v>
                </c:pt>
                <c:pt idx="6">
                  <c:v>1.5</c:v>
                </c:pt>
                <c:pt idx="7">
                  <c:v>1.6</c:v>
                </c:pt>
                <c:pt idx="8">
                  <c:v>1.2222222222222223</c:v>
                </c:pt>
                <c:pt idx="9">
                  <c:v>1.5</c:v>
                </c:pt>
                <c:pt idx="10">
                  <c:v>1.2727272727272727</c:v>
                </c:pt>
                <c:pt idx="11">
                  <c:v>1.2727272727272727</c:v>
                </c:pt>
                <c:pt idx="12">
                  <c:v>1.2857142857142858</c:v>
                </c:pt>
                <c:pt idx="13">
                  <c:v>1.375</c:v>
                </c:pt>
                <c:pt idx="14">
                  <c:v>1.3</c:v>
                </c:pt>
                <c:pt idx="15">
                  <c:v>1.75</c:v>
                </c:pt>
                <c:pt idx="16">
                  <c:v>1</c:v>
                </c:pt>
                <c:pt idx="17">
                  <c:v>1.3333333333333333</c:v>
                </c:pt>
                <c:pt idx="18">
                  <c:v>1</c:v>
                </c:pt>
                <c:pt idx="19">
                  <c:v>1</c:v>
                </c:pt>
                <c:pt idx="20">
                  <c:v>1.25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1.1428571428571428</c:v>
                </c:pt>
                <c:pt idx="26">
                  <c:v>1.2</c:v>
                </c:pt>
                <c:pt idx="27">
                  <c:v>1</c:v>
                </c:pt>
                <c:pt idx="28">
                  <c:v>1</c:v>
                </c:pt>
                <c:pt idx="29">
                  <c:v>1.1818181818181819</c:v>
                </c:pt>
                <c:pt idx="30">
                  <c:v>1.1176470588235294</c:v>
                </c:pt>
                <c:pt idx="31">
                  <c:v>1.037037037037037</c:v>
                </c:pt>
                <c:pt idx="32">
                  <c:v>1.1071428571428572</c:v>
                </c:pt>
                <c:pt idx="33">
                  <c:v>1.1818181818181819</c:v>
                </c:pt>
                <c:pt idx="34">
                  <c:v>1.1142857142857143</c:v>
                </c:pt>
                <c:pt idx="35">
                  <c:v>1.0434782608695652</c:v>
                </c:pt>
                <c:pt idx="36">
                  <c:v>1.1153846153846154</c:v>
                </c:pt>
                <c:pt idx="37">
                  <c:v>1.0540540540540539</c:v>
                </c:pt>
                <c:pt idx="38">
                  <c:v>1.0588235294117647</c:v>
                </c:pt>
                <c:pt idx="39">
                  <c:v>1.0952380952380953</c:v>
                </c:pt>
                <c:pt idx="40">
                  <c:v>1</c:v>
                </c:pt>
                <c:pt idx="41">
                  <c:v>1.1304347826086956</c:v>
                </c:pt>
                <c:pt idx="42">
                  <c:v>1.1785714285714286</c:v>
                </c:pt>
                <c:pt idx="43">
                  <c:v>1.0666666666666667</c:v>
                </c:pt>
                <c:pt idx="44">
                  <c:v>1.1190476190476191</c:v>
                </c:pt>
                <c:pt idx="45">
                  <c:v>1.3142857142857143</c:v>
                </c:pt>
                <c:pt idx="46">
                  <c:v>1.03125</c:v>
                </c:pt>
                <c:pt idx="47">
                  <c:v>1.15625</c:v>
                </c:pt>
                <c:pt idx="48">
                  <c:v>1.25</c:v>
                </c:pt>
                <c:pt idx="49">
                  <c:v>1.0625</c:v>
                </c:pt>
                <c:pt idx="50">
                  <c:v>1.0731707317073171</c:v>
                </c:pt>
                <c:pt idx="51">
                  <c:v>1.2</c:v>
                </c:pt>
                <c:pt idx="52">
                  <c:v>1.1351351351351351</c:v>
                </c:pt>
                <c:pt idx="53">
                  <c:v>1.1785714285714286</c:v>
                </c:pt>
                <c:pt idx="54">
                  <c:v>1.0789473684210527</c:v>
                </c:pt>
                <c:pt idx="55">
                  <c:v>1.0930232558139534</c:v>
                </c:pt>
                <c:pt idx="56">
                  <c:v>1.0877192982456141</c:v>
                </c:pt>
                <c:pt idx="57">
                  <c:v>1.1276595744680851</c:v>
                </c:pt>
                <c:pt idx="58">
                  <c:v>1.1428571428571428</c:v>
                </c:pt>
                <c:pt idx="59">
                  <c:v>1.25</c:v>
                </c:pt>
                <c:pt idx="60">
                  <c:v>1.1428571428571428</c:v>
                </c:pt>
                <c:pt idx="61">
                  <c:v>1.2142857142857142</c:v>
                </c:pt>
                <c:pt idx="62">
                  <c:v>1.3013698630136987</c:v>
                </c:pt>
                <c:pt idx="63">
                  <c:v>1.1153846153846154</c:v>
                </c:pt>
                <c:pt idx="64">
                  <c:v>1.1162790697674418</c:v>
                </c:pt>
                <c:pt idx="65">
                  <c:v>1.2241379310344827</c:v>
                </c:pt>
                <c:pt idx="66">
                  <c:v>1.1489361702127661</c:v>
                </c:pt>
                <c:pt idx="67">
                  <c:v>1.2115384615384615</c:v>
                </c:pt>
                <c:pt idx="68">
                  <c:v>1.2857142857142858</c:v>
                </c:pt>
                <c:pt idx="69">
                  <c:v>1.2166666666666666</c:v>
                </c:pt>
                <c:pt idx="70">
                  <c:v>1.1774193548387097</c:v>
                </c:pt>
                <c:pt idx="71">
                  <c:v>1.0769230769230769</c:v>
                </c:pt>
                <c:pt idx="72">
                  <c:v>1.118421052631579</c:v>
                </c:pt>
                <c:pt idx="73">
                  <c:v>1.2972972972972974</c:v>
                </c:pt>
                <c:pt idx="74">
                  <c:v>1.2727272727272727</c:v>
                </c:pt>
                <c:pt idx="75">
                  <c:v>1.2365591397849462</c:v>
                </c:pt>
                <c:pt idx="76">
                  <c:v>1.1313131313131313</c:v>
                </c:pt>
                <c:pt idx="77">
                  <c:v>1.2394366197183098</c:v>
                </c:pt>
                <c:pt idx="78">
                  <c:v>1.4029850746268657</c:v>
                </c:pt>
                <c:pt idx="79">
                  <c:v>1.2625</c:v>
                </c:pt>
                <c:pt idx="80">
                  <c:v>1.2151898734177216</c:v>
                </c:pt>
                <c:pt idx="81">
                  <c:v>1.408450704225352</c:v>
                </c:pt>
                <c:pt idx="82">
                  <c:v>1.1707317073170731</c:v>
                </c:pt>
                <c:pt idx="83">
                  <c:v>1.273972602739726</c:v>
                </c:pt>
                <c:pt idx="84">
                  <c:v>1.2987012987012987</c:v>
                </c:pt>
                <c:pt idx="85">
                  <c:v>1.3846153846153846</c:v>
                </c:pt>
                <c:pt idx="86">
                  <c:v>1.3018867924528301</c:v>
                </c:pt>
                <c:pt idx="87">
                  <c:v>1.2777777777777777</c:v>
                </c:pt>
                <c:pt idx="88">
                  <c:v>1.125</c:v>
                </c:pt>
                <c:pt idx="89">
                  <c:v>1.1587301587301588</c:v>
                </c:pt>
                <c:pt idx="90">
                  <c:v>1.38</c:v>
                </c:pt>
                <c:pt idx="91">
                  <c:v>1.3333333333333333</c:v>
                </c:pt>
                <c:pt idx="92">
                  <c:v>1.320754716981132</c:v>
                </c:pt>
                <c:pt idx="93">
                  <c:v>1.175</c:v>
                </c:pt>
                <c:pt idx="94">
                  <c:v>1.5454545454545454</c:v>
                </c:pt>
                <c:pt idx="95">
                  <c:v>1.2647058823529411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5152352"/>
        <c:axId val="945152896"/>
      </c:lineChart>
      <c:catAx>
        <c:axId val="94515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152896"/>
        <c:crosses val="autoZero"/>
        <c:auto val="1"/>
        <c:lblAlgn val="ctr"/>
        <c:lblOffset val="100"/>
        <c:noMultiLvlLbl val="0"/>
      </c:catAx>
      <c:valAx>
        <c:axId val="94515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Number of trips</a:t>
                </a:r>
                <a:endParaRPr lang="en-US" sz="16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15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5E33A0-52EB-437A-9EC8-D7284A5897B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A35D41-7E2C-4EC4-9CE2-329D92047787}">
      <dgm:prSet phldrT="[Text]"/>
      <dgm:spPr/>
      <dgm:t>
        <a:bodyPr/>
        <a:lstStyle/>
        <a:p>
          <a:r>
            <a:rPr lang="en-US" dirty="0" smtClean="0"/>
            <a:t>Scenario 1: Direct competition</a:t>
          </a:r>
          <a:endParaRPr lang="en-US" dirty="0"/>
        </a:p>
      </dgm:t>
    </dgm:pt>
    <dgm:pt modelId="{DBD5B3C6-228B-4DEF-8A67-5CDFD8AE98AA}" type="parTrans" cxnId="{C19CBDFE-C689-4423-85B6-11BFABC0BDB7}">
      <dgm:prSet/>
      <dgm:spPr/>
      <dgm:t>
        <a:bodyPr/>
        <a:lstStyle/>
        <a:p>
          <a:endParaRPr lang="en-US"/>
        </a:p>
      </dgm:t>
    </dgm:pt>
    <dgm:pt modelId="{41B3CD33-C79E-40B4-B149-A6820D958977}" type="sibTrans" cxnId="{C19CBDFE-C689-4423-85B6-11BFABC0BDB7}">
      <dgm:prSet/>
      <dgm:spPr/>
      <dgm:t>
        <a:bodyPr/>
        <a:lstStyle/>
        <a:p>
          <a:endParaRPr lang="en-US"/>
        </a:p>
      </dgm:t>
    </dgm:pt>
    <dgm:pt modelId="{7D679453-C9E3-45D4-B609-8253A4EBD591}">
      <dgm:prSet phldrT="[Text]" custT="1"/>
      <dgm:spPr/>
      <dgm:t>
        <a:bodyPr/>
        <a:lstStyle/>
        <a:p>
          <a:r>
            <a:rPr lang="en-US" sz="2400" dirty="0" smtClean="0"/>
            <a:t>Uber is causing a decrease in NYC Taxi’s market share </a:t>
          </a:r>
          <a:endParaRPr lang="en-US" sz="2400" dirty="0"/>
        </a:p>
      </dgm:t>
    </dgm:pt>
    <dgm:pt modelId="{5CCE6B6A-3154-409C-BA5C-81918A886138}" type="parTrans" cxnId="{811C66B3-6880-4DC0-A1ED-06A2768CC7B6}">
      <dgm:prSet/>
      <dgm:spPr/>
      <dgm:t>
        <a:bodyPr/>
        <a:lstStyle/>
        <a:p>
          <a:endParaRPr lang="en-US"/>
        </a:p>
      </dgm:t>
    </dgm:pt>
    <dgm:pt modelId="{BF31840D-E6D9-4374-B2AC-824358203C36}" type="sibTrans" cxnId="{811C66B3-6880-4DC0-A1ED-06A2768CC7B6}">
      <dgm:prSet/>
      <dgm:spPr/>
      <dgm:t>
        <a:bodyPr/>
        <a:lstStyle/>
        <a:p>
          <a:endParaRPr lang="en-US"/>
        </a:p>
      </dgm:t>
    </dgm:pt>
    <dgm:pt modelId="{FE0F10C7-DAA0-4B59-96D5-61E096E0A756}">
      <dgm:prSet phldrT="[Text]"/>
      <dgm:spPr/>
      <dgm:t>
        <a:bodyPr/>
        <a:lstStyle/>
        <a:p>
          <a:r>
            <a:rPr lang="en-US" dirty="0" smtClean="0"/>
            <a:t>Scenario 2: Increase in overall demand</a:t>
          </a:r>
          <a:endParaRPr lang="en-US" dirty="0"/>
        </a:p>
      </dgm:t>
    </dgm:pt>
    <dgm:pt modelId="{88F74687-A3CB-47AC-AC6F-3A1596E41158}" type="parTrans" cxnId="{45768934-059F-4B60-9271-BDBD4432CFD0}">
      <dgm:prSet/>
      <dgm:spPr/>
      <dgm:t>
        <a:bodyPr/>
        <a:lstStyle/>
        <a:p>
          <a:endParaRPr lang="en-US"/>
        </a:p>
      </dgm:t>
    </dgm:pt>
    <dgm:pt modelId="{FF4B85F8-68F4-4F3A-967B-1D3C76AEAB2C}" type="sibTrans" cxnId="{45768934-059F-4B60-9271-BDBD4432CFD0}">
      <dgm:prSet/>
      <dgm:spPr/>
      <dgm:t>
        <a:bodyPr/>
        <a:lstStyle/>
        <a:p>
          <a:endParaRPr lang="en-US"/>
        </a:p>
      </dgm:t>
    </dgm:pt>
    <dgm:pt modelId="{A62EF244-45AA-43A6-B75D-D21E6A6CB278}">
      <dgm:prSet phldrT="[Text]" custT="1"/>
      <dgm:spPr/>
      <dgm:t>
        <a:bodyPr/>
        <a:lstStyle/>
        <a:p>
          <a:r>
            <a:rPr lang="en-US" sz="2400" dirty="0" smtClean="0"/>
            <a:t>Uber has contributed to an increase in demand for the taxi industry, thereby leading to an increase in NYC taxi’s demand </a:t>
          </a:r>
          <a:endParaRPr lang="en-US" sz="2400" dirty="0"/>
        </a:p>
      </dgm:t>
    </dgm:pt>
    <dgm:pt modelId="{6C5A7871-BEB3-43FA-B5BC-0866E17EFC32}" type="parTrans" cxnId="{6E05F817-ED41-4166-9297-F2E4AC6BDEA3}">
      <dgm:prSet/>
      <dgm:spPr/>
      <dgm:t>
        <a:bodyPr/>
        <a:lstStyle/>
        <a:p>
          <a:endParaRPr lang="en-US"/>
        </a:p>
      </dgm:t>
    </dgm:pt>
    <dgm:pt modelId="{87629EC0-1DF5-431F-8A37-FB44C0E01595}" type="sibTrans" cxnId="{6E05F817-ED41-4166-9297-F2E4AC6BDEA3}">
      <dgm:prSet/>
      <dgm:spPr/>
      <dgm:t>
        <a:bodyPr/>
        <a:lstStyle/>
        <a:p>
          <a:endParaRPr lang="en-US"/>
        </a:p>
      </dgm:t>
    </dgm:pt>
    <dgm:pt modelId="{0AD80B1E-A2AF-4740-8EB1-E503789DDB95}">
      <dgm:prSet phldrT="[Text]"/>
      <dgm:spPr/>
      <dgm:t>
        <a:bodyPr/>
        <a:lstStyle/>
        <a:p>
          <a:r>
            <a:rPr lang="en-US" dirty="0" smtClean="0"/>
            <a:t>Scenario 3: Unmet Demand</a:t>
          </a:r>
          <a:endParaRPr lang="en-US" dirty="0"/>
        </a:p>
      </dgm:t>
    </dgm:pt>
    <dgm:pt modelId="{57E65CB7-0DF4-46C0-A048-26C865A483C8}" type="parTrans" cxnId="{A418EF43-97BA-40C4-B26A-3494CCC88961}">
      <dgm:prSet/>
      <dgm:spPr/>
      <dgm:t>
        <a:bodyPr/>
        <a:lstStyle/>
        <a:p>
          <a:endParaRPr lang="en-US"/>
        </a:p>
      </dgm:t>
    </dgm:pt>
    <dgm:pt modelId="{1947B75E-24F1-4825-A01D-8041DD902419}" type="sibTrans" cxnId="{A418EF43-97BA-40C4-B26A-3494CCC88961}">
      <dgm:prSet/>
      <dgm:spPr/>
      <dgm:t>
        <a:bodyPr/>
        <a:lstStyle/>
        <a:p>
          <a:endParaRPr lang="en-US"/>
        </a:p>
      </dgm:t>
    </dgm:pt>
    <dgm:pt modelId="{36B6AA2E-CD47-4F1D-80FC-D71F1A524757}">
      <dgm:prSet phldrT="[Text]" custT="1"/>
      <dgm:spPr/>
      <dgm:t>
        <a:bodyPr/>
        <a:lstStyle/>
        <a:p>
          <a:r>
            <a:rPr lang="en-US" sz="2400" dirty="0" smtClean="0"/>
            <a:t>Uber is serving the needs of the population that NYC taxi is unable to cater to</a:t>
          </a:r>
          <a:endParaRPr lang="en-US" sz="2400" dirty="0"/>
        </a:p>
      </dgm:t>
    </dgm:pt>
    <dgm:pt modelId="{C9665755-44CA-4F94-A9A6-15F4D7286FB4}" type="parTrans" cxnId="{E24BFD6E-9245-498B-8F0E-F3B5684DBE4B}">
      <dgm:prSet/>
      <dgm:spPr/>
      <dgm:t>
        <a:bodyPr/>
        <a:lstStyle/>
        <a:p>
          <a:endParaRPr lang="en-US"/>
        </a:p>
      </dgm:t>
    </dgm:pt>
    <dgm:pt modelId="{8FDD2F34-9F22-4F4D-A2EE-3ED95D23B714}" type="sibTrans" cxnId="{E24BFD6E-9245-498B-8F0E-F3B5684DBE4B}">
      <dgm:prSet/>
      <dgm:spPr/>
      <dgm:t>
        <a:bodyPr/>
        <a:lstStyle/>
        <a:p>
          <a:endParaRPr lang="en-US"/>
        </a:p>
      </dgm:t>
    </dgm:pt>
    <dgm:pt modelId="{DDA59A1B-F24C-483D-97D6-328D861EF2B5}" type="pres">
      <dgm:prSet presAssocID="{2B5E33A0-52EB-437A-9EC8-D7284A5897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8A2D64-2D17-4E1A-A247-A310BAF0F407}" type="pres">
      <dgm:prSet presAssocID="{C7A35D41-7E2C-4EC4-9CE2-329D92047787}" presName="composite" presStyleCnt="0"/>
      <dgm:spPr/>
    </dgm:pt>
    <dgm:pt modelId="{DB00E9A0-AE1B-49D2-A613-5444279F685D}" type="pres">
      <dgm:prSet presAssocID="{C7A35D41-7E2C-4EC4-9CE2-329D9204778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FC81D-304E-4428-84D3-AF41389F3760}" type="pres">
      <dgm:prSet presAssocID="{C7A35D41-7E2C-4EC4-9CE2-329D9204778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1C9E1A-C054-47E9-B983-6334DA7A969A}" type="pres">
      <dgm:prSet presAssocID="{41B3CD33-C79E-40B4-B149-A6820D958977}" presName="space" presStyleCnt="0"/>
      <dgm:spPr/>
    </dgm:pt>
    <dgm:pt modelId="{1C6ADCD1-5CC9-4A8A-9C68-82FF57F0CAD3}" type="pres">
      <dgm:prSet presAssocID="{FE0F10C7-DAA0-4B59-96D5-61E096E0A756}" presName="composite" presStyleCnt="0"/>
      <dgm:spPr/>
    </dgm:pt>
    <dgm:pt modelId="{55E7F3F4-8BD6-4E0F-890B-6617610A04D3}" type="pres">
      <dgm:prSet presAssocID="{FE0F10C7-DAA0-4B59-96D5-61E096E0A75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8B425-94B7-4629-A9EF-699B6953E888}" type="pres">
      <dgm:prSet presAssocID="{FE0F10C7-DAA0-4B59-96D5-61E096E0A75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37D86-F6B8-4115-AC6F-85EBCBCED6E5}" type="pres">
      <dgm:prSet presAssocID="{FF4B85F8-68F4-4F3A-967B-1D3C76AEAB2C}" presName="space" presStyleCnt="0"/>
      <dgm:spPr/>
    </dgm:pt>
    <dgm:pt modelId="{B264A24C-077A-41C1-96CB-4876822C8735}" type="pres">
      <dgm:prSet presAssocID="{0AD80B1E-A2AF-4740-8EB1-E503789DDB95}" presName="composite" presStyleCnt="0"/>
      <dgm:spPr/>
    </dgm:pt>
    <dgm:pt modelId="{ED759F72-28F8-44CB-9F3A-93BB3CC53553}" type="pres">
      <dgm:prSet presAssocID="{0AD80B1E-A2AF-4740-8EB1-E503789DDB9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19D52-9423-4A04-BFF7-5A47D8176565}" type="pres">
      <dgm:prSet presAssocID="{0AD80B1E-A2AF-4740-8EB1-E503789DDB9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A64909-FFEF-4CAF-AAC4-56D0D082D11F}" type="presOf" srcId="{36B6AA2E-CD47-4F1D-80FC-D71F1A524757}" destId="{0E319D52-9423-4A04-BFF7-5A47D8176565}" srcOrd="0" destOrd="0" presId="urn:microsoft.com/office/officeart/2005/8/layout/hList1"/>
    <dgm:cxn modelId="{E24BFD6E-9245-498B-8F0E-F3B5684DBE4B}" srcId="{0AD80B1E-A2AF-4740-8EB1-E503789DDB95}" destId="{36B6AA2E-CD47-4F1D-80FC-D71F1A524757}" srcOrd="0" destOrd="0" parTransId="{C9665755-44CA-4F94-A9A6-15F4D7286FB4}" sibTransId="{8FDD2F34-9F22-4F4D-A2EE-3ED95D23B714}"/>
    <dgm:cxn modelId="{75EA8D6D-8BAC-47A7-A0A8-88F88DA6DFCA}" type="presOf" srcId="{C7A35D41-7E2C-4EC4-9CE2-329D92047787}" destId="{DB00E9A0-AE1B-49D2-A613-5444279F685D}" srcOrd="0" destOrd="0" presId="urn:microsoft.com/office/officeart/2005/8/layout/hList1"/>
    <dgm:cxn modelId="{C19CBDFE-C689-4423-85B6-11BFABC0BDB7}" srcId="{2B5E33A0-52EB-437A-9EC8-D7284A5897B5}" destId="{C7A35D41-7E2C-4EC4-9CE2-329D92047787}" srcOrd="0" destOrd="0" parTransId="{DBD5B3C6-228B-4DEF-8A67-5CDFD8AE98AA}" sibTransId="{41B3CD33-C79E-40B4-B149-A6820D958977}"/>
    <dgm:cxn modelId="{6C796401-1FED-4A00-9E4C-3A4858078C6F}" type="presOf" srcId="{7D679453-C9E3-45D4-B609-8253A4EBD591}" destId="{911FC81D-304E-4428-84D3-AF41389F3760}" srcOrd="0" destOrd="0" presId="urn:microsoft.com/office/officeart/2005/8/layout/hList1"/>
    <dgm:cxn modelId="{811C66B3-6880-4DC0-A1ED-06A2768CC7B6}" srcId="{C7A35D41-7E2C-4EC4-9CE2-329D92047787}" destId="{7D679453-C9E3-45D4-B609-8253A4EBD591}" srcOrd="0" destOrd="0" parTransId="{5CCE6B6A-3154-409C-BA5C-81918A886138}" sibTransId="{BF31840D-E6D9-4374-B2AC-824358203C36}"/>
    <dgm:cxn modelId="{9FD2C60A-04AE-4602-93FE-539D41503480}" type="presOf" srcId="{FE0F10C7-DAA0-4B59-96D5-61E096E0A756}" destId="{55E7F3F4-8BD6-4E0F-890B-6617610A04D3}" srcOrd="0" destOrd="0" presId="urn:microsoft.com/office/officeart/2005/8/layout/hList1"/>
    <dgm:cxn modelId="{A418EF43-97BA-40C4-B26A-3494CCC88961}" srcId="{2B5E33A0-52EB-437A-9EC8-D7284A5897B5}" destId="{0AD80B1E-A2AF-4740-8EB1-E503789DDB95}" srcOrd="2" destOrd="0" parTransId="{57E65CB7-0DF4-46C0-A048-26C865A483C8}" sibTransId="{1947B75E-24F1-4825-A01D-8041DD902419}"/>
    <dgm:cxn modelId="{C6E43485-5DAE-445D-A216-1C76A0EAF64C}" type="presOf" srcId="{2B5E33A0-52EB-437A-9EC8-D7284A5897B5}" destId="{DDA59A1B-F24C-483D-97D6-328D861EF2B5}" srcOrd="0" destOrd="0" presId="urn:microsoft.com/office/officeart/2005/8/layout/hList1"/>
    <dgm:cxn modelId="{1B002A45-B7FC-45C1-AF54-48EB7C0A79CC}" type="presOf" srcId="{A62EF244-45AA-43A6-B75D-D21E6A6CB278}" destId="{77F8B425-94B7-4629-A9EF-699B6953E888}" srcOrd="0" destOrd="0" presId="urn:microsoft.com/office/officeart/2005/8/layout/hList1"/>
    <dgm:cxn modelId="{34224AC5-CE93-4B90-B164-D93C0AA4F72D}" type="presOf" srcId="{0AD80B1E-A2AF-4740-8EB1-E503789DDB95}" destId="{ED759F72-28F8-44CB-9F3A-93BB3CC53553}" srcOrd="0" destOrd="0" presId="urn:microsoft.com/office/officeart/2005/8/layout/hList1"/>
    <dgm:cxn modelId="{6E05F817-ED41-4166-9297-F2E4AC6BDEA3}" srcId="{FE0F10C7-DAA0-4B59-96D5-61E096E0A756}" destId="{A62EF244-45AA-43A6-B75D-D21E6A6CB278}" srcOrd="0" destOrd="0" parTransId="{6C5A7871-BEB3-43FA-B5BC-0866E17EFC32}" sibTransId="{87629EC0-1DF5-431F-8A37-FB44C0E01595}"/>
    <dgm:cxn modelId="{45768934-059F-4B60-9271-BDBD4432CFD0}" srcId="{2B5E33A0-52EB-437A-9EC8-D7284A5897B5}" destId="{FE0F10C7-DAA0-4B59-96D5-61E096E0A756}" srcOrd="1" destOrd="0" parTransId="{88F74687-A3CB-47AC-AC6F-3A1596E41158}" sibTransId="{FF4B85F8-68F4-4F3A-967B-1D3C76AEAB2C}"/>
    <dgm:cxn modelId="{8793671A-AE6B-49B3-81B4-621B913DAEA9}" type="presParOf" srcId="{DDA59A1B-F24C-483D-97D6-328D861EF2B5}" destId="{9A8A2D64-2D17-4E1A-A247-A310BAF0F407}" srcOrd="0" destOrd="0" presId="urn:microsoft.com/office/officeart/2005/8/layout/hList1"/>
    <dgm:cxn modelId="{28FDD02C-F622-46E1-99D0-B08B016126D9}" type="presParOf" srcId="{9A8A2D64-2D17-4E1A-A247-A310BAF0F407}" destId="{DB00E9A0-AE1B-49D2-A613-5444279F685D}" srcOrd="0" destOrd="0" presId="urn:microsoft.com/office/officeart/2005/8/layout/hList1"/>
    <dgm:cxn modelId="{7BAA874C-C399-426E-B7B3-D72A58E419F4}" type="presParOf" srcId="{9A8A2D64-2D17-4E1A-A247-A310BAF0F407}" destId="{911FC81D-304E-4428-84D3-AF41389F3760}" srcOrd="1" destOrd="0" presId="urn:microsoft.com/office/officeart/2005/8/layout/hList1"/>
    <dgm:cxn modelId="{EA72BBF7-548F-465A-BFFD-D25EA42140B9}" type="presParOf" srcId="{DDA59A1B-F24C-483D-97D6-328D861EF2B5}" destId="{831C9E1A-C054-47E9-B983-6334DA7A969A}" srcOrd="1" destOrd="0" presId="urn:microsoft.com/office/officeart/2005/8/layout/hList1"/>
    <dgm:cxn modelId="{10F0BE43-B2A4-4809-94A5-3A397E402408}" type="presParOf" srcId="{DDA59A1B-F24C-483D-97D6-328D861EF2B5}" destId="{1C6ADCD1-5CC9-4A8A-9C68-82FF57F0CAD3}" srcOrd="2" destOrd="0" presId="urn:microsoft.com/office/officeart/2005/8/layout/hList1"/>
    <dgm:cxn modelId="{8FB083F6-1A07-498F-B870-FAA1221AED1B}" type="presParOf" srcId="{1C6ADCD1-5CC9-4A8A-9C68-82FF57F0CAD3}" destId="{55E7F3F4-8BD6-4E0F-890B-6617610A04D3}" srcOrd="0" destOrd="0" presId="urn:microsoft.com/office/officeart/2005/8/layout/hList1"/>
    <dgm:cxn modelId="{B065E09A-D3DB-4721-8831-72566E43C97A}" type="presParOf" srcId="{1C6ADCD1-5CC9-4A8A-9C68-82FF57F0CAD3}" destId="{77F8B425-94B7-4629-A9EF-699B6953E888}" srcOrd="1" destOrd="0" presId="urn:microsoft.com/office/officeart/2005/8/layout/hList1"/>
    <dgm:cxn modelId="{AE1CF610-7233-4F74-A41F-6E2D9BBB1222}" type="presParOf" srcId="{DDA59A1B-F24C-483D-97D6-328D861EF2B5}" destId="{4DF37D86-F6B8-4115-AC6F-85EBCBCED6E5}" srcOrd="3" destOrd="0" presId="urn:microsoft.com/office/officeart/2005/8/layout/hList1"/>
    <dgm:cxn modelId="{CAAE3C07-AA07-499F-934B-C274AC01EF30}" type="presParOf" srcId="{DDA59A1B-F24C-483D-97D6-328D861EF2B5}" destId="{B264A24C-077A-41C1-96CB-4876822C8735}" srcOrd="4" destOrd="0" presId="urn:microsoft.com/office/officeart/2005/8/layout/hList1"/>
    <dgm:cxn modelId="{7B2848F4-C9F7-45B9-971C-E4A3D97AEA3A}" type="presParOf" srcId="{B264A24C-077A-41C1-96CB-4876822C8735}" destId="{ED759F72-28F8-44CB-9F3A-93BB3CC53553}" srcOrd="0" destOrd="0" presId="urn:microsoft.com/office/officeart/2005/8/layout/hList1"/>
    <dgm:cxn modelId="{35ACEC94-FDD1-4EC4-8495-9D90BFE4AA21}" type="presParOf" srcId="{B264A24C-077A-41C1-96CB-4876822C8735}" destId="{0E319D52-9423-4A04-BFF7-5A47D81765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BE4D1A-327F-45E9-BBBE-36BFF72DA4A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2A653C6-3C55-4C3B-AB66-4D29672E78EE}">
      <dgm:prSet phldrT="[Text]" custT="1"/>
      <dgm:spPr/>
      <dgm:t>
        <a:bodyPr/>
        <a:lstStyle/>
        <a:p>
          <a:r>
            <a:rPr lang="en-US" sz="2800" dirty="0" smtClean="0"/>
            <a:t>Identify demand for NYC taxis in the absence of Uber</a:t>
          </a:r>
          <a:endParaRPr lang="en-US" sz="2800" dirty="0"/>
        </a:p>
      </dgm:t>
    </dgm:pt>
    <dgm:pt modelId="{8C879A13-F7C6-47CF-8A17-8565344E9D11}" type="parTrans" cxnId="{440DBA00-9F16-4E71-BACA-17640659C043}">
      <dgm:prSet/>
      <dgm:spPr/>
      <dgm:t>
        <a:bodyPr/>
        <a:lstStyle/>
        <a:p>
          <a:endParaRPr lang="en-US"/>
        </a:p>
      </dgm:t>
    </dgm:pt>
    <dgm:pt modelId="{EAE4B708-2ECF-4AE2-AEFD-50B5CF66934E}" type="sibTrans" cxnId="{440DBA00-9F16-4E71-BACA-17640659C043}">
      <dgm:prSet/>
      <dgm:spPr/>
      <dgm:t>
        <a:bodyPr/>
        <a:lstStyle/>
        <a:p>
          <a:endParaRPr lang="en-US"/>
        </a:p>
      </dgm:t>
    </dgm:pt>
    <dgm:pt modelId="{2969A29E-EE6B-4C0F-858A-93F72C781A93}">
      <dgm:prSet phldrT="[Text]" custT="1"/>
      <dgm:spPr/>
      <dgm:t>
        <a:bodyPr/>
        <a:lstStyle/>
        <a:p>
          <a:r>
            <a:rPr lang="en-US" sz="2800" dirty="0" smtClean="0"/>
            <a:t>Calculate the demand for NYC taxis after the introduction of Uber</a:t>
          </a:r>
          <a:endParaRPr lang="en-US" sz="2800" dirty="0"/>
        </a:p>
      </dgm:t>
    </dgm:pt>
    <dgm:pt modelId="{7DCAF7B5-EBA5-4E2E-9167-1BD02BB16E01}" type="parTrans" cxnId="{A6383EAB-C59E-4A70-AF8A-A31763F999BD}">
      <dgm:prSet/>
      <dgm:spPr/>
      <dgm:t>
        <a:bodyPr/>
        <a:lstStyle/>
        <a:p>
          <a:endParaRPr lang="en-US"/>
        </a:p>
      </dgm:t>
    </dgm:pt>
    <dgm:pt modelId="{7975FEE0-A9F5-421C-B300-3EFD366D0CD6}" type="sibTrans" cxnId="{A6383EAB-C59E-4A70-AF8A-A31763F999BD}">
      <dgm:prSet/>
      <dgm:spPr/>
      <dgm:t>
        <a:bodyPr/>
        <a:lstStyle/>
        <a:p>
          <a:endParaRPr lang="en-US"/>
        </a:p>
      </dgm:t>
    </dgm:pt>
    <dgm:pt modelId="{9ABDEBF6-A2E6-4AE5-9CFC-F0E8F8C3FB98}">
      <dgm:prSet phldrT="[Text]" custT="1"/>
      <dgm:spPr/>
      <dgm:t>
        <a:bodyPr/>
        <a:lstStyle/>
        <a:p>
          <a:r>
            <a:rPr lang="en-US" sz="2800" dirty="0" smtClean="0"/>
            <a:t>Is Uber competing with yellow cabs?</a:t>
          </a:r>
          <a:endParaRPr lang="en-US" sz="2800" dirty="0"/>
        </a:p>
      </dgm:t>
    </dgm:pt>
    <dgm:pt modelId="{41C559DE-AB60-4145-8B85-24ED2AC7709F}" type="parTrans" cxnId="{1E47AEC5-8E86-4422-9B83-8EBC7BF46120}">
      <dgm:prSet/>
      <dgm:spPr/>
      <dgm:t>
        <a:bodyPr/>
        <a:lstStyle/>
        <a:p>
          <a:endParaRPr lang="en-US"/>
        </a:p>
      </dgm:t>
    </dgm:pt>
    <dgm:pt modelId="{2DAE5454-F9FA-4D9C-94DB-2042F9E5F768}" type="sibTrans" cxnId="{1E47AEC5-8E86-4422-9B83-8EBC7BF46120}">
      <dgm:prSet/>
      <dgm:spPr/>
      <dgm:t>
        <a:bodyPr/>
        <a:lstStyle/>
        <a:p>
          <a:endParaRPr lang="en-US"/>
        </a:p>
      </dgm:t>
    </dgm:pt>
    <dgm:pt modelId="{8EB19624-B4E4-4B8C-9F52-CA93E7D63A74}" type="pres">
      <dgm:prSet presAssocID="{0CBE4D1A-327F-45E9-BBBE-36BFF72DA4A9}" presName="linearFlow" presStyleCnt="0">
        <dgm:presLayoutVars>
          <dgm:resizeHandles val="exact"/>
        </dgm:presLayoutVars>
      </dgm:prSet>
      <dgm:spPr/>
    </dgm:pt>
    <dgm:pt modelId="{EF2DE380-C515-4BA5-B544-A07BF63B6C78}" type="pres">
      <dgm:prSet presAssocID="{C2A653C6-3C55-4C3B-AB66-4D29672E78E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5980E-2CCE-4E59-BFC5-6A009C0E4275}" type="pres">
      <dgm:prSet presAssocID="{EAE4B708-2ECF-4AE2-AEFD-50B5CF66934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06958BB-DC56-4D70-8EAF-1D15856E86E2}" type="pres">
      <dgm:prSet presAssocID="{EAE4B708-2ECF-4AE2-AEFD-50B5CF66934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A2F88FC-9D50-4941-B200-68D3D02B61D3}" type="pres">
      <dgm:prSet presAssocID="{2969A29E-EE6B-4C0F-858A-93F72C781A9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11771-F1F7-49ED-9B88-5F6B1CDF7CAC}" type="pres">
      <dgm:prSet presAssocID="{7975FEE0-A9F5-421C-B300-3EFD366D0CD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46027B9-7081-4454-AC51-611FC400E35E}" type="pres">
      <dgm:prSet presAssocID="{7975FEE0-A9F5-421C-B300-3EFD366D0CD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C66F898-7341-4374-B297-554F113FEA2F}" type="pres">
      <dgm:prSet presAssocID="{9ABDEBF6-A2E6-4AE5-9CFC-F0E8F8C3FB9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0DBA00-9F16-4E71-BACA-17640659C043}" srcId="{0CBE4D1A-327F-45E9-BBBE-36BFF72DA4A9}" destId="{C2A653C6-3C55-4C3B-AB66-4D29672E78EE}" srcOrd="0" destOrd="0" parTransId="{8C879A13-F7C6-47CF-8A17-8565344E9D11}" sibTransId="{EAE4B708-2ECF-4AE2-AEFD-50B5CF66934E}"/>
    <dgm:cxn modelId="{BA88A98B-832A-4A29-8B1B-575AE9D3D375}" type="presOf" srcId="{7975FEE0-A9F5-421C-B300-3EFD366D0CD6}" destId="{5B411771-F1F7-49ED-9B88-5F6B1CDF7CAC}" srcOrd="0" destOrd="0" presId="urn:microsoft.com/office/officeart/2005/8/layout/process2"/>
    <dgm:cxn modelId="{1174387A-423F-4E0A-ACE5-52B28E7B6894}" type="presOf" srcId="{C2A653C6-3C55-4C3B-AB66-4D29672E78EE}" destId="{EF2DE380-C515-4BA5-B544-A07BF63B6C78}" srcOrd="0" destOrd="0" presId="urn:microsoft.com/office/officeart/2005/8/layout/process2"/>
    <dgm:cxn modelId="{831A92DF-414C-45C4-965F-5F75FF44CF65}" type="presOf" srcId="{EAE4B708-2ECF-4AE2-AEFD-50B5CF66934E}" destId="{E7C5980E-2CCE-4E59-BFC5-6A009C0E4275}" srcOrd="0" destOrd="0" presId="urn:microsoft.com/office/officeart/2005/8/layout/process2"/>
    <dgm:cxn modelId="{157D33E4-360F-4C66-ACA9-F8B86E0860A7}" type="presOf" srcId="{2969A29E-EE6B-4C0F-858A-93F72C781A93}" destId="{6A2F88FC-9D50-4941-B200-68D3D02B61D3}" srcOrd="0" destOrd="0" presId="urn:microsoft.com/office/officeart/2005/8/layout/process2"/>
    <dgm:cxn modelId="{7B410F24-CEC4-4100-AD18-9D5FF6212EB9}" type="presOf" srcId="{9ABDEBF6-A2E6-4AE5-9CFC-F0E8F8C3FB98}" destId="{AC66F898-7341-4374-B297-554F113FEA2F}" srcOrd="0" destOrd="0" presId="urn:microsoft.com/office/officeart/2005/8/layout/process2"/>
    <dgm:cxn modelId="{64A543C9-1FA2-4046-A549-D000285EF9E3}" type="presOf" srcId="{7975FEE0-A9F5-421C-B300-3EFD366D0CD6}" destId="{946027B9-7081-4454-AC51-611FC400E35E}" srcOrd="1" destOrd="0" presId="urn:microsoft.com/office/officeart/2005/8/layout/process2"/>
    <dgm:cxn modelId="{1E47AEC5-8E86-4422-9B83-8EBC7BF46120}" srcId="{0CBE4D1A-327F-45E9-BBBE-36BFF72DA4A9}" destId="{9ABDEBF6-A2E6-4AE5-9CFC-F0E8F8C3FB98}" srcOrd="2" destOrd="0" parTransId="{41C559DE-AB60-4145-8B85-24ED2AC7709F}" sibTransId="{2DAE5454-F9FA-4D9C-94DB-2042F9E5F768}"/>
    <dgm:cxn modelId="{3DBF3955-A329-4578-B452-C3BC429D54D0}" type="presOf" srcId="{EAE4B708-2ECF-4AE2-AEFD-50B5CF66934E}" destId="{E06958BB-DC56-4D70-8EAF-1D15856E86E2}" srcOrd="1" destOrd="0" presId="urn:microsoft.com/office/officeart/2005/8/layout/process2"/>
    <dgm:cxn modelId="{D1F3D75F-BAD0-4413-98AC-FC7DD096984B}" type="presOf" srcId="{0CBE4D1A-327F-45E9-BBBE-36BFF72DA4A9}" destId="{8EB19624-B4E4-4B8C-9F52-CA93E7D63A74}" srcOrd="0" destOrd="0" presId="urn:microsoft.com/office/officeart/2005/8/layout/process2"/>
    <dgm:cxn modelId="{A6383EAB-C59E-4A70-AF8A-A31763F999BD}" srcId="{0CBE4D1A-327F-45E9-BBBE-36BFF72DA4A9}" destId="{2969A29E-EE6B-4C0F-858A-93F72C781A93}" srcOrd="1" destOrd="0" parTransId="{7DCAF7B5-EBA5-4E2E-9167-1BD02BB16E01}" sibTransId="{7975FEE0-A9F5-421C-B300-3EFD366D0CD6}"/>
    <dgm:cxn modelId="{18DFA408-5478-4CEF-B1FA-32A153C0651C}" type="presParOf" srcId="{8EB19624-B4E4-4B8C-9F52-CA93E7D63A74}" destId="{EF2DE380-C515-4BA5-B544-A07BF63B6C78}" srcOrd="0" destOrd="0" presId="urn:microsoft.com/office/officeart/2005/8/layout/process2"/>
    <dgm:cxn modelId="{BE00B2C2-64D1-449B-833F-07C1522CD64B}" type="presParOf" srcId="{8EB19624-B4E4-4B8C-9F52-CA93E7D63A74}" destId="{E7C5980E-2CCE-4E59-BFC5-6A009C0E4275}" srcOrd="1" destOrd="0" presId="urn:microsoft.com/office/officeart/2005/8/layout/process2"/>
    <dgm:cxn modelId="{46E39120-360F-421E-A736-70009F3B5DC3}" type="presParOf" srcId="{E7C5980E-2CCE-4E59-BFC5-6A009C0E4275}" destId="{E06958BB-DC56-4D70-8EAF-1D15856E86E2}" srcOrd="0" destOrd="0" presId="urn:microsoft.com/office/officeart/2005/8/layout/process2"/>
    <dgm:cxn modelId="{63E10B9D-1F72-4E8C-B135-B19A7739656E}" type="presParOf" srcId="{8EB19624-B4E4-4B8C-9F52-CA93E7D63A74}" destId="{6A2F88FC-9D50-4941-B200-68D3D02B61D3}" srcOrd="2" destOrd="0" presId="urn:microsoft.com/office/officeart/2005/8/layout/process2"/>
    <dgm:cxn modelId="{8A8CA743-AE46-4A47-B35C-DD6E5FF3E490}" type="presParOf" srcId="{8EB19624-B4E4-4B8C-9F52-CA93E7D63A74}" destId="{5B411771-F1F7-49ED-9B88-5F6B1CDF7CAC}" srcOrd="3" destOrd="0" presId="urn:microsoft.com/office/officeart/2005/8/layout/process2"/>
    <dgm:cxn modelId="{7C73844A-1BDE-4ABE-B3F7-96771CD71749}" type="presParOf" srcId="{5B411771-F1F7-49ED-9B88-5F6B1CDF7CAC}" destId="{946027B9-7081-4454-AC51-611FC400E35E}" srcOrd="0" destOrd="0" presId="urn:microsoft.com/office/officeart/2005/8/layout/process2"/>
    <dgm:cxn modelId="{DA1FA155-9A62-41CC-AF5B-56B80B458B72}" type="presParOf" srcId="{8EB19624-B4E4-4B8C-9F52-CA93E7D63A74}" destId="{AC66F898-7341-4374-B297-554F113FEA2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0E9A0-AE1B-49D2-A613-5444279F685D}">
      <dsp:nvSpPr>
        <dsp:cNvPr id="0" name=""/>
        <dsp:cNvSpPr/>
      </dsp:nvSpPr>
      <dsp:spPr>
        <a:xfrm>
          <a:off x="3151" y="478369"/>
          <a:ext cx="3073026" cy="1229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Scenario 1: Direct competition</a:t>
          </a:r>
          <a:endParaRPr lang="en-US" sz="2700" kern="1200" dirty="0"/>
        </a:p>
      </dsp:txBody>
      <dsp:txXfrm>
        <a:off x="3151" y="478369"/>
        <a:ext cx="3073026" cy="1229210"/>
      </dsp:txXfrm>
    </dsp:sp>
    <dsp:sp modelId="{911FC81D-304E-4428-84D3-AF41389F3760}">
      <dsp:nvSpPr>
        <dsp:cNvPr id="0" name=""/>
        <dsp:cNvSpPr/>
      </dsp:nvSpPr>
      <dsp:spPr>
        <a:xfrm>
          <a:off x="3151" y="1707579"/>
          <a:ext cx="3073026" cy="24457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Uber is causing a decrease in NYC Taxi’s market share </a:t>
          </a:r>
          <a:endParaRPr lang="en-US" sz="2400" kern="1200" dirty="0"/>
        </a:p>
      </dsp:txBody>
      <dsp:txXfrm>
        <a:off x="3151" y="1707579"/>
        <a:ext cx="3073026" cy="2445795"/>
      </dsp:txXfrm>
    </dsp:sp>
    <dsp:sp modelId="{55E7F3F4-8BD6-4E0F-890B-6617610A04D3}">
      <dsp:nvSpPr>
        <dsp:cNvPr id="0" name=""/>
        <dsp:cNvSpPr/>
      </dsp:nvSpPr>
      <dsp:spPr>
        <a:xfrm>
          <a:off x="3506402" y="478369"/>
          <a:ext cx="3073026" cy="1229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Scenario 2: Increase in overall demand</a:t>
          </a:r>
          <a:endParaRPr lang="en-US" sz="2700" kern="1200" dirty="0"/>
        </a:p>
      </dsp:txBody>
      <dsp:txXfrm>
        <a:off x="3506402" y="478369"/>
        <a:ext cx="3073026" cy="1229210"/>
      </dsp:txXfrm>
    </dsp:sp>
    <dsp:sp modelId="{77F8B425-94B7-4629-A9EF-699B6953E888}">
      <dsp:nvSpPr>
        <dsp:cNvPr id="0" name=""/>
        <dsp:cNvSpPr/>
      </dsp:nvSpPr>
      <dsp:spPr>
        <a:xfrm>
          <a:off x="3506402" y="1707579"/>
          <a:ext cx="3073026" cy="24457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Uber has contributed to an increase in demand for the taxi industry, thereby leading to an increase in NYC taxi’s demand </a:t>
          </a:r>
          <a:endParaRPr lang="en-US" sz="2400" kern="1200" dirty="0"/>
        </a:p>
      </dsp:txBody>
      <dsp:txXfrm>
        <a:off x="3506402" y="1707579"/>
        <a:ext cx="3073026" cy="2445795"/>
      </dsp:txXfrm>
    </dsp:sp>
    <dsp:sp modelId="{ED759F72-28F8-44CB-9F3A-93BB3CC53553}">
      <dsp:nvSpPr>
        <dsp:cNvPr id="0" name=""/>
        <dsp:cNvSpPr/>
      </dsp:nvSpPr>
      <dsp:spPr>
        <a:xfrm>
          <a:off x="7009653" y="478369"/>
          <a:ext cx="3073026" cy="1229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Scenario 3: Unmet Demand</a:t>
          </a:r>
          <a:endParaRPr lang="en-US" sz="2700" kern="1200" dirty="0"/>
        </a:p>
      </dsp:txBody>
      <dsp:txXfrm>
        <a:off x="7009653" y="478369"/>
        <a:ext cx="3073026" cy="1229210"/>
      </dsp:txXfrm>
    </dsp:sp>
    <dsp:sp modelId="{0E319D52-9423-4A04-BFF7-5A47D8176565}">
      <dsp:nvSpPr>
        <dsp:cNvPr id="0" name=""/>
        <dsp:cNvSpPr/>
      </dsp:nvSpPr>
      <dsp:spPr>
        <a:xfrm>
          <a:off x="7009653" y="1707579"/>
          <a:ext cx="3073026" cy="24457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Uber is serving the needs of the population that NYC taxi is unable to cater to</a:t>
          </a:r>
          <a:endParaRPr lang="en-US" sz="2400" kern="1200" dirty="0"/>
        </a:p>
      </dsp:txBody>
      <dsp:txXfrm>
        <a:off x="7009653" y="1707579"/>
        <a:ext cx="3073026" cy="2445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DE380-C515-4BA5-B544-A07BF63B6C78}">
      <dsp:nvSpPr>
        <dsp:cNvPr id="0" name=""/>
        <dsp:cNvSpPr/>
      </dsp:nvSpPr>
      <dsp:spPr>
        <a:xfrm>
          <a:off x="2464114" y="0"/>
          <a:ext cx="5218302" cy="13281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Identify demand for NYC taxis in the absence of Uber</a:t>
          </a:r>
          <a:endParaRPr lang="en-US" sz="2800" kern="1200" dirty="0"/>
        </a:p>
      </dsp:txBody>
      <dsp:txXfrm>
        <a:off x="2503013" y="38899"/>
        <a:ext cx="5140504" cy="1250317"/>
      </dsp:txXfrm>
    </dsp:sp>
    <dsp:sp modelId="{E7C5980E-2CCE-4E59-BFC5-6A009C0E4275}">
      <dsp:nvSpPr>
        <dsp:cNvPr id="0" name=""/>
        <dsp:cNvSpPr/>
      </dsp:nvSpPr>
      <dsp:spPr>
        <a:xfrm rot="5400000">
          <a:off x="4824243" y="1361318"/>
          <a:ext cx="498043" cy="5976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 rot="-5400000">
        <a:off x="4893969" y="1411123"/>
        <a:ext cx="358592" cy="348630"/>
      </dsp:txXfrm>
    </dsp:sp>
    <dsp:sp modelId="{6A2F88FC-9D50-4941-B200-68D3D02B61D3}">
      <dsp:nvSpPr>
        <dsp:cNvPr id="0" name=""/>
        <dsp:cNvSpPr/>
      </dsp:nvSpPr>
      <dsp:spPr>
        <a:xfrm>
          <a:off x="2464114" y="1992174"/>
          <a:ext cx="5218302" cy="13281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Calculate the demand for NYC taxis after the introduction of Uber</a:t>
          </a:r>
          <a:endParaRPr lang="en-US" sz="2800" kern="1200" dirty="0"/>
        </a:p>
      </dsp:txBody>
      <dsp:txXfrm>
        <a:off x="2503013" y="2031073"/>
        <a:ext cx="5140504" cy="1250317"/>
      </dsp:txXfrm>
    </dsp:sp>
    <dsp:sp modelId="{5B411771-F1F7-49ED-9B88-5F6B1CDF7CAC}">
      <dsp:nvSpPr>
        <dsp:cNvPr id="0" name=""/>
        <dsp:cNvSpPr/>
      </dsp:nvSpPr>
      <dsp:spPr>
        <a:xfrm rot="5400000">
          <a:off x="4824243" y="3353492"/>
          <a:ext cx="498043" cy="5976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 rot="-5400000">
        <a:off x="4893969" y="3403297"/>
        <a:ext cx="358592" cy="348630"/>
      </dsp:txXfrm>
    </dsp:sp>
    <dsp:sp modelId="{AC66F898-7341-4374-B297-554F113FEA2F}">
      <dsp:nvSpPr>
        <dsp:cNvPr id="0" name=""/>
        <dsp:cNvSpPr/>
      </dsp:nvSpPr>
      <dsp:spPr>
        <a:xfrm>
          <a:off x="2464114" y="3984347"/>
          <a:ext cx="5218302" cy="13281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Is Uber competing with yellow cabs?</a:t>
          </a:r>
          <a:endParaRPr lang="en-US" sz="2800" kern="1200" dirty="0"/>
        </a:p>
      </dsp:txBody>
      <dsp:txXfrm>
        <a:off x="2503013" y="4023246"/>
        <a:ext cx="5140504" cy="1250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5B896-0713-443D-BF62-22C8200259D8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DDD98-145A-45C3-8031-113049B7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1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DDD98-145A-45C3-8031-113049B7CE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6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NYC Taxi industry is facing both driver and customer churn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Yellow taxis face fierce completion from Uber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 smtClean="0"/>
              <a:t>Uber has about 25000 new users in NY signing up every week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Taxi owners are in financial crisis owing to large loans taken for buying medallions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They have started to look towards new initiatives to stay competitive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 smtClean="0"/>
              <a:t>Two apps have been launched – </a:t>
            </a:r>
            <a:r>
              <a:rPr lang="en-US" sz="2000" b="1" dirty="0" err="1" smtClean="0"/>
              <a:t>Arro</a:t>
            </a:r>
            <a:r>
              <a:rPr lang="en-US" sz="2000" dirty="0" smtClean="0"/>
              <a:t> (10,000 downloads) and </a:t>
            </a:r>
            <a:r>
              <a:rPr lang="en-US" sz="2000" b="1" dirty="0" smtClean="0"/>
              <a:t>Way2Ride</a:t>
            </a:r>
            <a:r>
              <a:rPr lang="en-US" sz="2000" dirty="0" smtClean="0"/>
              <a:t> (4000)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Advantages of NYC Taxi over Uber: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 smtClean="0"/>
              <a:t>Metered rates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 smtClean="0"/>
              <a:t>Professional drivers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 smtClean="0"/>
              <a:t>Regulated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DDD98-145A-45C3-8031-113049B7CE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9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DDD98-145A-45C3-8031-113049B7CE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5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DDD98-145A-45C3-8031-113049B7CE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1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EF328FC-A024-4039-941F-C2EB6CACB2E7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44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70A7-2BE5-45AE-B062-E1F003B12515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5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8956-61FC-43B4-9601-703DB409BCDA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0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DC29-7CB1-40F6-A2B6-738D2438B68B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3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D6E9-C3F3-45E0-BBA5-152664A3822C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9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77E9-9959-461D-9616-A0AAB0CB8E94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FA98-996B-4674-8BF6-7C8A9B1E8046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0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1C66-F2E6-492F-8060-67C23DFA174E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5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1F26-C076-45AB-84A0-0AE0A5AC9CD5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FD8-B1F9-4949-BB74-4EDB71B22410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0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B6A6-64C0-4460-96B1-B8ECC47FB229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8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F54C90C-958E-40E6-B58E-125C6E2E3EFA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664" y="1503705"/>
            <a:ext cx="8199120" cy="146304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The NYC Taxi CRISIS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Haardik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Harsha </a:t>
            </a:r>
            <a:r>
              <a:rPr lang="en-US" dirty="0" err="1" smtClean="0"/>
              <a:t>Chandar</a:t>
            </a:r>
            <a:endParaRPr lang="en-US" dirty="0" smtClean="0"/>
          </a:p>
          <a:p>
            <a:r>
              <a:rPr lang="en-US" dirty="0" err="1" smtClean="0"/>
              <a:t>Madhukiran</a:t>
            </a:r>
            <a:r>
              <a:rPr lang="en-US" dirty="0" smtClean="0"/>
              <a:t> M</a:t>
            </a:r>
          </a:p>
          <a:p>
            <a:r>
              <a:rPr lang="en-US" dirty="0" smtClean="0"/>
              <a:t>Yogesh Reddy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10400" y="4960137"/>
            <a:ext cx="3200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Group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UBER ON NYC TAXI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" t="4504" r="10840" b="3378"/>
          <a:stretch/>
        </p:blipFill>
        <p:spPr>
          <a:xfrm>
            <a:off x="5873773" y="1947672"/>
            <a:ext cx="5309339" cy="4562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28" y="1967361"/>
            <a:ext cx="4153480" cy="1495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41" y="3443305"/>
            <a:ext cx="2572109" cy="11812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02"/>
          <a:stretch/>
        </p:blipFill>
        <p:spPr>
          <a:xfrm>
            <a:off x="876841" y="4782484"/>
            <a:ext cx="4117457" cy="16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6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NYC VS. UBER – LOCATION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Timeframe: Sep 2014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Average rides available per 15 minute interval: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NYC: 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Uber: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Average trips by each carrier: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NYC: </a:t>
            </a:r>
            <a:r>
              <a:rPr lang="en-US" sz="2800" dirty="0" smtClean="0"/>
              <a:t>69%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Uber: </a:t>
            </a:r>
            <a:r>
              <a:rPr lang="en-US" sz="2800" dirty="0" smtClean="0"/>
              <a:t>31%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128016" lvl="1" indent="0">
              <a:buNone/>
            </a:pPr>
            <a:endParaRPr lang="en-US" sz="2800" dirty="0" smtClean="0"/>
          </a:p>
          <a:p>
            <a:pPr marL="128016" lvl="1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1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NYC vs UBER OVER A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048286"/>
              </p:ext>
            </p:extLst>
          </p:nvPr>
        </p:nvGraphicFramePr>
        <p:xfrm>
          <a:off x="666206" y="1691640"/>
          <a:ext cx="11011988" cy="4779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40490" y="6206544"/>
            <a:ext cx="326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of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2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NYC vs. UBER – TOURIST LOCATIONS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852904"/>
              </p:ext>
            </p:extLst>
          </p:nvPr>
        </p:nvGraphicFramePr>
        <p:xfrm>
          <a:off x="340360" y="2252926"/>
          <a:ext cx="11470640" cy="449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616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940" y="557784"/>
            <a:ext cx="9720072" cy="1499616"/>
          </a:xfrm>
        </p:spPr>
        <p:txBody>
          <a:bodyPr/>
          <a:lstStyle/>
          <a:p>
            <a:r>
              <a:rPr lang="en-US" dirty="0" smtClean="0"/>
              <a:t>NYC VS UBER – TOURIST LOCATIONS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422620"/>
              </p:ext>
            </p:extLst>
          </p:nvPr>
        </p:nvGraphicFramePr>
        <p:xfrm>
          <a:off x="378823" y="2057400"/>
          <a:ext cx="11573691" cy="4578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412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Revise strategy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Promotions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Incentivize app usage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Ensure availability of taxis at all locations at all time intervals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0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11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exponential smoothing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68" y="1902128"/>
            <a:ext cx="6687795" cy="509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9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Holtwinters</a:t>
            </a:r>
            <a:r>
              <a:rPr lang="en-US" dirty="0" smtClean="0"/>
              <a:t> additive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696"/>
          <a:stretch/>
        </p:blipFill>
        <p:spPr>
          <a:xfrm>
            <a:off x="6301575" y="2002536"/>
            <a:ext cx="5210721" cy="36667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1" y="2020829"/>
            <a:ext cx="5285232" cy="402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21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Arima</a:t>
            </a:r>
            <a:r>
              <a:rPr lang="en-US" dirty="0" smtClean="0"/>
              <a:t> – (0,0,0)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172"/>
          <a:stretch/>
        </p:blipFill>
        <p:spPr>
          <a:xfrm>
            <a:off x="6204354" y="1880918"/>
            <a:ext cx="5423917" cy="3879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880918"/>
            <a:ext cx="5276088" cy="402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Does Uber </a:t>
            </a:r>
            <a:r>
              <a:rPr lang="en-IN" b="1" dirty="0"/>
              <a:t>compete</a:t>
            </a:r>
            <a:r>
              <a:rPr lang="en-IN" dirty="0"/>
              <a:t> with NYC yellow taxis in New York?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9"/>
          <a:stretch/>
        </p:blipFill>
        <p:spPr>
          <a:xfrm>
            <a:off x="2174839" y="1996694"/>
            <a:ext cx="8295148" cy="42009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227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-(1,0,0)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24" y="1787374"/>
            <a:ext cx="6651219" cy="507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5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5" name="Diagram 14"/>
          <p:cNvGraphicFramePr/>
          <p:nvPr/>
        </p:nvGraphicFramePr>
        <p:xfrm>
          <a:off x="1161288" y="1838960"/>
          <a:ext cx="10085832" cy="4631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0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641903"/>
              </p:ext>
            </p:extLst>
          </p:nvPr>
        </p:nvGraphicFramePr>
        <p:xfrm>
          <a:off x="1344428" y="1335024"/>
          <a:ext cx="10146531" cy="5312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5545" y="1916098"/>
            <a:ext cx="46542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NYC Taxi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Information about the date, time, pick-up and drop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available from Jan 2009 till  Jun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size: ~2Gb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4128" y="3768263"/>
            <a:ext cx="489713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Information about the date, time, pick-up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available from Apr 2014 till  Sep 2014 and from Jan 2015 till Jun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Missing data imputed from Jan 2009 to May 2011 as 0, and 1000 rides distributed equally between May 2011 and Jun 2012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7589" r="9651"/>
          <a:stretch/>
        </p:blipFill>
        <p:spPr>
          <a:xfrm>
            <a:off x="5921257" y="2133457"/>
            <a:ext cx="5732263" cy="447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7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42140"/>
              </p:ext>
            </p:extLst>
          </p:nvPr>
        </p:nvGraphicFramePr>
        <p:xfrm>
          <a:off x="1316735" y="2353117"/>
          <a:ext cx="5340096" cy="32141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0032"/>
                <a:gridCol w="1780032"/>
                <a:gridCol w="1780032"/>
              </a:tblGrid>
              <a:tr h="2211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P_DATE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NYC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UBER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62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Jan-09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14092413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62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Feb-09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13380122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62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Mar-09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14387371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62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Apr-09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14294783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62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May-09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14796313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62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Jun-09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14184249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62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Jul-09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13626103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62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Aug-09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13686520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710974"/>
              </p:ext>
            </p:extLst>
          </p:nvPr>
        </p:nvGraphicFramePr>
        <p:xfrm>
          <a:off x="7703821" y="2898647"/>
          <a:ext cx="3620346" cy="266865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10173"/>
                <a:gridCol w="1810173"/>
              </a:tblGrid>
              <a:tr h="600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Year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YoY 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5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2009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5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2010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-1%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006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2011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5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2012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5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2013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5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703821" y="2269266"/>
            <a:ext cx="3620346" cy="444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New York Taxi Stats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9043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pre-</a:t>
            </a:r>
            <a:r>
              <a:rPr lang="en-US" dirty="0" err="1" smtClean="0"/>
              <a:t>uber</a:t>
            </a:r>
            <a:r>
              <a:rPr lang="en-US" dirty="0" smtClean="0"/>
              <a:t> demand for yellow cabs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4"/>
          <a:stretch/>
        </p:blipFill>
        <p:spPr>
          <a:xfrm>
            <a:off x="6177232" y="2484459"/>
            <a:ext cx="5856272" cy="3477429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156892"/>
              </p:ext>
            </p:extLst>
          </p:nvPr>
        </p:nvGraphicFramePr>
        <p:xfrm>
          <a:off x="755904" y="2484459"/>
          <a:ext cx="4867656" cy="3477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672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42743"/>
            <a:ext cx="9720072" cy="1499616"/>
          </a:xfrm>
        </p:spPr>
        <p:txBody>
          <a:bodyPr/>
          <a:lstStyle/>
          <a:p>
            <a:r>
              <a:rPr lang="en-US" dirty="0" smtClean="0"/>
              <a:t>ARIMA (1,1,1)(1,0,0)s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4128" y="2770931"/>
            <a:ext cx="573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Data: Jan 2009 to Jan 2012</a:t>
            </a:r>
          </a:p>
          <a:p>
            <a:endParaRPr lang="en-US" dirty="0"/>
          </a:p>
          <a:p>
            <a:r>
              <a:rPr lang="en-US" dirty="0" smtClean="0"/>
              <a:t>Test Data: Jan 2012 to Dec 2012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1" r="20476"/>
          <a:stretch/>
        </p:blipFill>
        <p:spPr>
          <a:xfrm>
            <a:off x="5997656" y="2548135"/>
            <a:ext cx="5504688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5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69737"/>
              </p:ext>
            </p:extLst>
          </p:nvPr>
        </p:nvGraphicFramePr>
        <p:xfrm>
          <a:off x="5884164" y="1426455"/>
          <a:ext cx="3968496" cy="47713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2832"/>
                <a:gridCol w="1322832"/>
                <a:gridCol w="1322832"/>
              </a:tblGrid>
              <a:tr h="2762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 smtClean="0">
                          <a:effectLst/>
                        </a:rPr>
                        <a:t>Month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 smtClean="0">
                          <a:effectLst/>
                        </a:rPr>
                        <a:t>Actual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 smtClean="0">
                          <a:effectLst/>
                        </a:rPr>
                        <a:t>Predicted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2762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Jan-14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13782492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14454277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2762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Feb-14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13063791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14261798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2762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Mar-14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15428127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14404858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2762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Apr-14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14618759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14621165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2762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May-14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14774041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14561996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2762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Jun-14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13813029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14443366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2762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Jul-14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13106365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14212338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2762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Aug-14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12688877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13870710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2762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Sep-14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13374016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14021461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2762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Oct-14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14232487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14186033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2762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Nov-14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13218216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14178464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2762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Dec-14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13014161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13939378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2762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Jan-15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12748986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13838138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2762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Feb-15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12450521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13628557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2762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Mar-15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13351609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13923353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2762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Apr-15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13071789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13823779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02527" y="2309860"/>
            <a:ext cx="3989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Potential Lost Sales: 9,632,405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2159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4339</TotalTime>
  <Words>563</Words>
  <Application>Microsoft Office PowerPoint</Application>
  <PresentationFormat>Widescreen</PresentationFormat>
  <Paragraphs>194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The NYC Taxi CRISIS</vt:lpstr>
      <vt:lpstr>Does Uber compete with NYC yellow taxis in New York?</vt:lpstr>
      <vt:lpstr>Problem Statement</vt:lpstr>
      <vt:lpstr>PROCESS</vt:lpstr>
      <vt:lpstr>THE DATA</vt:lpstr>
      <vt:lpstr>The data</vt:lpstr>
      <vt:lpstr>Estimating pre-uber demand for yellow cabs</vt:lpstr>
      <vt:lpstr>ARIMA (1,1,1)(1,0,0)s MODEL </vt:lpstr>
      <vt:lpstr>PREDICTION RESULTS</vt:lpstr>
      <vt:lpstr>EFFECT OF UBER ON NYC TAXI</vt:lpstr>
      <vt:lpstr>NYC VS. UBER – LOCATION ANALYSIS</vt:lpstr>
      <vt:lpstr>NYC vs UBER OVER A DAY</vt:lpstr>
      <vt:lpstr>NYC vs. UBER – TOURIST LOCATIONS</vt:lpstr>
      <vt:lpstr>NYC VS UBER – TOURIST LOCATIONS</vt:lpstr>
      <vt:lpstr>CONCLUSION</vt:lpstr>
      <vt:lpstr>APPENDIX </vt:lpstr>
      <vt:lpstr>Automatic exponential smoothing</vt:lpstr>
      <vt:lpstr>Holtwinters additive model</vt:lpstr>
      <vt:lpstr>Arima – (0,0,0)</vt:lpstr>
      <vt:lpstr>ARIMA -(1,0,0)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NYC CAB CRISIS</dc:title>
  <dc:creator>Haardik Sharma</dc:creator>
  <cp:lastModifiedBy>Harsha Chandar</cp:lastModifiedBy>
  <cp:revision>121</cp:revision>
  <dcterms:created xsi:type="dcterms:W3CDTF">2016-05-19T13:54:22Z</dcterms:created>
  <dcterms:modified xsi:type="dcterms:W3CDTF">2016-08-25T14:48:06Z</dcterms:modified>
</cp:coreProperties>
</file>