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313" r:id="rId3"/>
    <p:sldId id="317" r:id="rId4"/>
    <p:sldId id="318" r:id="rId5"/>
    <p:sldId id="319" r:id="rId6"/>
    <p:sldId id="315" r:id="rId7"/>
    <p:sldId id="327" r:id="rId8"/>
    <p:sldId id="321" r:id="rId9"/>
    <p:sldId id="324" r:id="rId10"/>
    <p:sldId id="323" r:id="rId11"/>
    <p:sldId id="322" r:id="rId12"/>
    <p:sldId id="314" r:id="rId13"/>
    <p:sldId id="326" r:id="rId14"/>
    <p:sldId id="329" r:id="rId15"/>
    <p:sldId id="325" r:id="rId16"/>
    <p:sldId id="328" r:id="rId17"/>
    <p:sldId id="330" r:id="rId18"/>
    <p:sldId id="333" r:id="rId19"/>
    <p:sldId id="331" r:id="rId20"/>
    <p:sldId id="320" r:id="rId21"/>
    <p:sldId id="316" r:id="rId22"/>
    <p:sldId id="300" r:id="rId23"/>
    <p:sldId id="332" r:id="rId2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85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5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208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52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55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623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583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34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4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434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93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6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69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11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38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3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25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63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27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github.com/yogeshrnaik/cdac/blob/master/Programming-Paradigm/Problem%20Solutions/functional%20programming/path.l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mmutable_object" TargetMode="External"/><Relationship Id="rId5" Type="http://schemas.openxmlformats.org/officeDocument/2006/relationships/hyperlink" Target="https://en.wikipedia.org/wiki/Program_state" TargetMode="External"/><Relationship Id="rId4" Type="http://schemas.openxmlformats.org/officeDocument/2006/relationships/hyperlink" Target="https://en.wikipedia.org/wiki/Function_(mathematics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larative_programming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Statement_(computer_science)" TargetMode="External"/><Relationship Id="rId4" Type="http://schemas.openxmlformats.org/officeDocument/2006/relationships/hyperlink" Target="https://en.wikipedia.org/wiki/Expression_(computer_science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99600" y="361950"/>
            <a:ext cx="7772400" cy="16170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Functional Programming</a:t>
            </a:r>
            <a:br>
              <a:rPr lang="en-US" dirty="0"/>
            </a:br>
            <a:r>
              <a:rPr lang="en-US" dirty="0"/>
              <a:t>with Java 8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99600" y="40957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  <p:pic>
        <p:nvPicPr>
          <p:cNvPr id="4" name="Picture 4" descr="https://encrypted-tbn0.gstatic.com/images?q=tbn:ANd9GcSJ5Xky2n6xjn5vQ5BzzSvvw3Tq8dCvrI5S3ca-PfGmfBH0P9nOpg">
            <a:extLst>
              <a:ext uri="{FF2B5EF4-FFF2-40B4-BE49-F238E27FC236}">
                <a16:creationId xmlns:a16="http://schemas.microsoft.com/office/drawing/2014/main" id="{E0206C56-CC02-461A-A790-D09FBF059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16356"/>
            <a:ext cx="431432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see examples of Pure vs Impure Functions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Account Deposit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Buy Coffee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4FA0DA-D59B-48ED-BE64-5A06601FA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100" y="1225594"/>
            <a:ext cx="4332300" cy="39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5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Referential Transparency (RT)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534400" cy="10440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buClr>
                <a:srgbClr val="000000"/>
              </a:buClr>
            </a:pPr>
            <a:r>
              <a:rPr lang="en-US" sz="2000" dirty="0"/>
              <a:t>An expression e is referentially transparent if for all programs p, every occurrence of e in p, can be replaced with the result of evaluating e, without changing the meaning of p</a:t>
            </a:r>
          </a:p>
        </p:txBody>
      </p:sp>
      <p:pic>
        <p:nvPicPr>
          <p:cNvPr id="5124" name="Picture 4" descr="Image result for referential transparency + funny image">
            <a:extLst>
              <a:ext uri="{FF2B5EF4-FFF2-40B4-BE49-F238E27FC236}">
                <a16:creationId xmlns:a16="http://schemas.microsoft.com/office/drawing/2014/main" id="{C5D84328-2217-4A92-8CD8-A62BA544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04" y="1962150"/>
            <a:ext cx="417096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68">
            <a:extLst>
              <a:ext uri="{FF2B5EF4-FFF2-40B4-BE49-F238E27FC236}">
                <a16:creationId xmlns:a16="http://schemas.microsoft.com/office/drawing/2014/main" id="{0234AF81-F970-4526-807D-119425A7F272}"/>
              </a:ext>
            </a:extLst>
          </p:cNvPr>
          <p:cNvSpPr txBox="1">
            <a:spLocks/>
          </p:cNvSpPr>
          <p:nvPr/>
        </p:nvSpPr>
        <p:spPr>
          <a:xfrm>
            <a:off x="4648200" y="1962150"/>
            <a:ext cx="4495800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 function f is pure if when x is RT, f(x) is also RT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ReferentialTransparencyExample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Memoization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Execution order can be rearranged</a:t>
            </a:r>
          </a:p>
        </p:txBody>
      </p:sp>
    </p:spTree>
    <p:extLst>
      <p:ext uri="{BB962C8B-B14F-4D97-AF65-F5344CB8AC3E}">
        <p14:creationId xmlns:p14="http://schemas.microsoft.com/office/powerpoint/2010/main" val="11044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586674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First class Citizens + Higher Order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5257800" cy="14250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Functions are First Class Citizens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can define variables that hold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can pass function around as data or variables</a:t>
            </a:r>
          </a:p>
        </p:txBody>
      </p:sp>
      <p:sp>
        <p:nvSpPr>
          <p:cNvPr id="7" name="Shape 168">
            <a:extLst>
              <a:ext uri="{FF2B5EF4-FFF2-40B4-BE49-F238E27FC236}">
                <a16:creationId xmlns:a16="http://schemas.microsoft.com/office/drawing/2014/main" id="{AC445C15-FB77-43AD-90EF-E91F3562317C}"/>
              </a:ext>
            </a:extLst>
          </p:cNvPr>
          <p:cNvSpPr txBox="1">
            <a:spLocks/>
          </p:cNvSpPr>
          <p:nvPr/>
        </p:nvSpPr>
        <p:spPr>
          <a:xfrm>
            <a:off x="4495800" y="3486150"/>
            <a:ext cx="396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7338" lvl="1">
              <a:buClr>
                <a:srgbClr val="000000"/>
              </a:buClr>
            </a:pPr>
            <a:endParaRPr lang="en-US" sz="1600" dirty="0"/>
          </a:p>
        </p:txBody>
      </p:sp>
      <p:pic>
        <p:nvPicPr>
          <p:cNvPr id="7170" name="Picture 2" descr="Image result for functions as first class citizens">
            <a:extLst>
              <a:ext uri="{FF2B5EF4-FFF2-40B4-BE49-F238E27FC236}">
                <a16:creationId xmlns:a16="http://schemas.microsoft.com/office/drawing/2014/main" id="{FB44516A-D675-4691-AD4E-3EAA9A7AC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13" y="732308"/>
            <a:ext cx="2635686" cy="19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68">
            <a:extLst>
              <a:ext uri="{FF2B5EF4-FFF2-40B4-BE49-F238E27FC236}">
                <a16:creationId xmlns:a16="http://schemas.microsoft.com/office/drawing/2014/main" id="{9DA8D541-3C74-43DC-8B32-BD4A51406150}"/>
              </a:ext>
            </a:extLst>
          </p:cNvPr>
          <p:cNvSpPr txBox="1">
            <a:spLocks/>
          </p:cNvSpPr>
          <p:nvPr/>
        </p:nvSpPr>
        <p:spPr>
          <a:xfrm>
            <a:off x="381000" y="2220301"/>
            <a:ext cx="5257800" cy="1723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Higher order functions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take another function as parameter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return another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create another function</a:t>
            </a:r>
          </a:p>
        </p:txBody>
      </p:sp>
      <p:sp>
        <p:nvSpPr>
          <p:cNvPr id="9" name="Shape 168">
            <a:extLst>
              <a:ext uri="{FF2B5EF4-FFF2-40B4-BE49-F238E27FC236}">
                <a16:creationId xmlns:a16="http://schemas.microsoft.com/office/drawing/2014/main" id="{B9A7F1ED-2DA7-456E-BB22-3493FF0F25FD}"/>
              </a:ext>
            </a:extLst>
          </p:cNvPr>
          <p:cNvSpPr txBox="1">
            <a:spLocks/>
          </p:cNvSpPr>
          <p:nvPr/>
        </p:nvSpPr>
        <p:spPr>
          <a:xfrm>
            <a:off x="368400" y="3943900"/>
            <a:ext cx="5257800" cy="1066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Let us look at some examples of Higher order functions</a:t>
            </a:r>
            <a:endParaRPr lang="en-US" sz="1800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0FC81373-6605-4099-9902-621AB911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14" y="2673166"/>
            <a:ext cx="2940485" cy="244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84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Stream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4114800" cy="27204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 API is introduced in Java 8 to promote the Declarative / Functional style of programming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Streams are Lazily evaluated</a:t>
            </a:r>
          </a:p>
        </p:txBody>
      </p:sp>
      <p:pic>
        <p:nvPicPr>
          <p:cNvPr id="9218" name="Picture 2" descr="Image result for stream in java 8">
            <a:extLst>
              <a:ext uri="{FF2B5EF4-FFF2-40B4-BE49-F238E27FC236}">
                <a16:creationId xmlns:a16="http://schemas.microsoft.com/office/drawing/2014/main" id="{C077E125-FB23-49FA-BAAE-59AF7A20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800" y="133350"/>
            <a:ext cx="3505200" cy="17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10419265-8C16-4E84-A1B6-AD5C2FC23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82" y="2017432"/>
            <a:ext cx="2908418" cy="29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68">
            <a:extLst>
              <a:ext uri="{FF2B5EF4-FFF2-40B4-BE49-F238E27FC236}">
                <a16:creationId xmlns:a16="http://schemas.microsoft.com/office/drawing/2014/main" id="{EB5E0CD4-5AD5-4679-86E6-56B4D3AD082B}"/>
              </a:ext>
            </a:extLst>
          </p:cNvPr>
          <p:cNvSpPr txBox="1">
            <a:spLocks/>
          </p:cNvSpPr>
          <p:nvPr/>
        </p:nvSpPr>
        <p:spPr>
          <a:xfrm>
            <a:off x="487200" y="3794433"/>
            <a:ext cx="4114800" cy="648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Prime Number Example</a:t>
            </a:r>
          </a:p>
        </p:txBody>
      </p:sp>
    </p:spTree>
    <p:extLst>
      <p:ext uri="{BB962C8B-B14F-4D97-AF65-F5344CB8AC3E}">
        <p14:creationId xmlns:p14="http://schemas.microsoft.com/office/powerpoint/2010/main" val="141615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Types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5334000" cy="15012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Java is statically typed language.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Everything must have a “type”</a:t>
            </a:r>
          </a:p>
        </p:txBody>
      </p: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487E3A14-4814-4A3D-81EF-BCE68C7B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65717"/>
            <a:ext cx="30575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68">
            <a:extLst>
              <a:ext uri="{FF2B5EF4-FFF2-40B4-BE49-F238E27FC236}">
                <a16:creationId xmlns:a16="http://schemas.microsoft.com/office/drawing/2014/main" id="{7522EF9C-DF5F-45BB-8E41-F0A888149617}"/>
              </a:ext>
            </a:extLst>
          </p:cNvPr>
          <p:cNvSpPr txBox="1">
            <a:spLocks/>
          </p:cNvSpPr>
          <p:nvPr/>
        </p:nvSpPr>
        <p:spPr>
          <a:xfrm>
            <a:off x="427200" y="2495550"/>
            <a:ext cx="5334000" cy="220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the “type” of function: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num</a:t>
            </a:r>
            <a:r>
              <a:rPr lang="en-US" sz="2000" dirty="0"/>
              <a:t> -&gt; </a:t>
            </a:r>
            <a:r>
              <a:rPr lang="en-US" sz="2000" dirty="0" err="1"/>
              <a:t>num</a:t>
            </a:r>
            <a:r>
              <a:rPr lang="en-US" sz="2000" dirty="0"/>
              <a:t> *2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lang</a:t>
            </a:r>
            <a:r>
              <a:rPr lang="en-US" sz="2000" dirty="0"/>
              <a:t> -&gt; </a:t>
            </a:r>
            <a:r>
              <a:rPr lang="en-US" sz="2000" dirty="0" err="1"/>
              <a:t>lang.startsWith</a:t>
            </a:r>
            <a:r>
              <a:rPr lang="en-US" sz="2000" dirty="0"/>
              <a:t>(“java”)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(num1, num2) -&gt; num1 + num2</a:t>
            </a:r>
          </a:p>
        </p:txBody>
      </p:sp>
    </p:spTree>
    <p:extLst>
      <p:ext uri="{BB962C8B-B14F-4D97-AF65-F5344CB8AC3E}">
        <p14:creationId xmlns:p14="http://schemas.microsoft.com/office/powerpoint/2010/main" val="77148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Optional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114800" y="765717"/>
            <a:ext cx="48768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 purpose of the class is to provide a type-level solution for representing optional values instead of using </a:t>
            </a:r>
            <a:r>
              <a:rPr lang="en-US" sz="2400" i="1" dirty="0"/>
              <a:t>null</a:t>
            </a:r>
            <a:r>
              <a:rPr lang="en-US" sz="2400" dirty="0"/>
              <a:t> references.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OptionalExamples</a:t>
            </a:r>
            <a:endParaRPr lang="en-US" sz="1800" dirty="0"/>
          </a:p>
        </p:txBody>
      </p:sp>
      <p:pic>
        <p:nvPicPr>
          <p:cNvPr id="11268" name="Picture 4" descr="Image result for optional in java 8 + funny">
            <a:extLst>
              <a:ext uri="{FF2B5EF4-FFF2-40B4-BE49-F238E27FC236}">
                <a16:creationId xmlns:a16="http://schemas.microsoft.com/office/drawing/2014/main" id="{1B598796-8362-4A74-AAC7-D6CB36EB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71550"/>
            <a:ext cx="322458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1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Exception handling functional way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87200" y="3216495"/>
            <a:ext cx="8229600" cy="12206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 purpose of the Try class is to provide a type-level solution for representing exception values instead of (playing!) </a:t>
            </a:r>
            <a:r>
              <a:rPr lang="en-US" sz="2400" i="1" u="sng" dirty="0"/>
              <a:t>throw</a:t>
            </a:r>
            <a:r>
              <a:rPr lang="en-US" sz="2400" i="1" dirty="0"/>
              <a:t> and </a:t>
            </a:r>
            <a:r>
              <a:rPr lang="en-US" sz="2400" i="1" u="sng" dirty="0"/>
              <a:t>catch</a:t>
            </a:r>
            <a:r>
              <a:rPr lang="en-US" sz="2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424F3-C062-4806-BCE4-7C4B946C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862200"/>
            <a:ext cx="3209925" cy="952500"/>
          </a:xfrm>
          <a:prstGeom prst="rect">
            <a:avLst/>
          </a:prstGeom>
        </p:spPr>
      </p:pic>
      <p:sp>
        <p:nvSpPr>
          <p:cNvPr id="5" name="Shape 168">
            <a:extLst>
              <a:ext uri="{FF2B5EF4-FFF2-40B4-BE49-F238E27FC236}">
                <a16:creationId xmlns:a16="http://schemas.microsoft.com/office/drawing/2014/main" id="{2002AAEE-D243-4E3C-AD57-DABE46F01798}"/>
              </a:ext>
            </a:extLst>
          </p:cNvPr>
          <p:cNvSpPr txBox="1">
            <a:spLocks/>
          </p:cNvSpPr>
          <p:nvPr/>
        </p:nvSpPr>
        <p:spPr>
          <a:xfrm>
            <a:off x="487200" y="447675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Account Withdraw Example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C65EF-9E30-4267-8463-D509D2F38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45820"/>
            <a:ext cx="3301272" cy="21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4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Composition</a:t>
            </a:r>
            <a:endParaRPr lang="en" dirty="0"/>
          </a:p>
        </p:txBody>
      </p:sp>
      <p:pic>
        <p:nvPicPr>
          <p:cNvPr id="13316" name="Picture 4" descr="Image result for function composition in functional programming">
            <a:extLst>
              <a:ext uri="{FF2B5EF4-FFF2-40B4-BE49-F238E27FC236}">
                <a16:creationId xmlns:a16="http://schemas.microsoft.com/office/drawing/2014/main" id="{8A6AB4C6-D77A-442D-B23E-0BDA77210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5716"/>
            <a:ext cx="3962400" cy="42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1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Currying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4191000" cy="41682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b="1" dirty="0"/>
              <a:t>Currying</a:t>
            </a:r>
            <a:r>
              <a:rPr lang="en-US" sz="2400" dirty="0"/>
              <a:t> is the technique to break down a function that takes multiple arguments into a series of functions that take part of the arguments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600" dirty="0"/>
          </a:p>
        </p:txBody>
      </p:sp>
      <p:pic>
        <p:nvPicPr>
          <p:cNvPr id="13314" name="Picture 2" descr="Image result for currying in functional programming">
            <a:extLst>
              <a:ext uri="{FF2B5EF4-FFF2-40B4-BE49-F238E27FC236}">
                <a16:creationId xmlns:a16="http://schemas.microsoft.com/office/drawing/2014/main" id="{9531F34E-D85E-4476-B8AA-C8ECCFE5E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670" y="640244"/>
            <a:ext cx="4342930" cy="436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27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Lazy Evaluation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Lazy evaluation is an evaluation strategy which delays the evaluation of expression until its value is needed.</a:t>
            </a:r>
            <a:endParaRPr lang="en-US" sz="2000" dirty="0"/>
          </a:p>
        </p:txBody>
      </p:sp>
      <p:pic>
        <p:nvPicPr>
          <p:cNvPr id="14344" name="Picture 8" descr="Image result for lazy evaluation + funny">
            <a:extLst>
              <a:ext uri="{FF2B5EF4-FFF2-40B4-BE49-F238E27FC236}">
                <a16:creationId xmlns:a16="http://schemas.microsoft.com/office/drawing/2014/main" id="{4701076D-B8CD-4ACA-97DB-296F321F2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59100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41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39624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History of FP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Introduction to FP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FP + Java 8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Hands on exercise</a:t>
            </a:r>
          </a:p>
        </p:txBody>
      </p:sp>
      <p:pic>
        <p:nvPicPr>
          <p:cNvPr id="2050" name="Picture 2" descr="Image result for pure functional programming  + funny image">
            <a:extLst>
              <a:ext uri="{FF2B5EF4-FFF2-40B4-BE49-F238E27FC236}">
                <a16:creationId xmlns:a16="http://schemas.microsoft.com/office/drawing/2014/main" id="{7DA51FA5-44FD-42BE-B4F2-7D7431F6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435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Partial Function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Partial 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232876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Who is creator of LISP?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Name any three functional programming languages?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are characteristics of Pure Function?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Referential transparency?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Currying?</a:t>
            </a:r>
          </a:p>
        </p:txBody>
      </p:sp>
    </p:spTree>
    <p:extLst>
      <p:ext uri="{BB962C8B-B14F-4D97-AF65-F5344CB8AC3E}">
        <p14:creationId xmlns:p14="http://schemas.microsoft.com/office/powerpoint/2010/main" val="155232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4324350"/>
            <a:ext cx="8229600" cy="53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  <p:pic>
        <p:nvPicPr>
          <p:cNvPr id="1026" name="Picture 2" descr="Image result for pure functional programming  + funny image">
            <a:extLst>
              <a:ext uri="{FF2B5EF4-FFF2-40B4-BE49-F238E27FC236}">
                <a16:creationId xmlns:a16="http://schemas.microsoft.com/office/drawing/2014/main" id="{51C8F2BF-4FD0-445F-A756-0AE76E5D9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3349"/>
            <a:ext cx="3505200" cy="416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4171950"/>
            <a:ext cx="8229600" cy="7620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Let’s code!</a:t>
            </a:r>
            <a:endParaRPr lang="en" dirty="0"/>
          </a:p>
        </p:txBody>
      </p:sp>
      <p:pic>
        <p:nvPicPr>
          <p:cNvPr id="6146" name="Picture 2" descr="Image result for pure functional programming  + funny image">
            <a:extLst>
              <a:ext uri="{FF2B5EF4-FFF2-40B4-BE49-F238E27FC236}">
                <a16:creationId xmlns:a16="http://schemas.microsoft.com/office/drawing/2014/main" id="{20D0E598-D2D1-49C7-AF70-B53D9539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2700"/>
            <a:ext cx="3693398" cy="362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71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History of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870400" y="3060001"/>
            <a:ext cx="5940000" cy="19116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John McCarthy is known as Father of FP as he converted Lambda calculus into a FP language called LISP in 1958.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So FP is very old, about 80 years old. Why is it becoming popular now?</a:t>
            </a:r>
          </a:p>
        </p:txBody>
      </p:sp>
      <p:sp>
        <p:nvSpPr>
          <p:cNvPr id="5" name="Shape 168">
            <a:extLst>
              <a:ext uri="{FF2B5EF4-FFF2-40B4-BE49-F238E27FC236}">
                <a16:creationId xmlns:a16="http://schemas.microsoft.com/office/drawing/2014/main" id="{40E9C765-6E26-41F7-B810-F53B1689E09E}"/>
              </a:ext>
            </a:extLst>
          </p:cNvPr>
          <p:cNvSpPr txBox="1">
            <a:spLocks/>
          </p:cNvSpPr>
          <p:nvPr/>
        </p:nvSpPr>
        <p:spPr>
          <a:xfrm>
            <a:off x="2894400" y="765717"/>
            <a:ext cx="5941200" cy="2155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FP is based on Lambda calculus which was invented by “Alonzo Church” in “1936”.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Lambda calculus (also written as λ-calculus) is a formal system in mathematical logic for expressing computation based on function abstraction and application using variable binding and substitution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1028" name="Picture 4" descr="Alonzo Church.jpg">
            <a:extLst>
              <a:ext uri="{FF2B5EF4-FFF2-40B4-BE49-F238E27FC236}">
                <a16:creationId xmlns:a16="http://schemas.microsoft.com/office/drawing/2014/main" id="{DC58806E-A36A-4796-9125-ADB39D30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0" y="765717"/>
            <a:ext cx="1612800" cy="21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hn McCarthy">
            <a:extLst>
              <a:ext uri="{FF2B5EF4-FFF2-40B4-BE49-F238E27FC236}">
                <a16:creationId xmlns:a16="http://schemas.microsoft.com/office/drawing/2014/main" id="{FFBA8E0C-C4B4-40CC-86BA-17310BAF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0" y="3057020"/>
            <a:ext cx="1582200" cy="19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4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dirty="0"/>
              <a:t>Moore’s Law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5486400" y="857700"/>
            <a:ext cx="3429000" cy="3847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The number of transistors per square inch on integrated circuits will double every 1.5 years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This law is not valid anymore because we have hit the physical limit of how small we can make one transistor.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However, we are adding more CPU Cores.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77E2557-1AFF-453C-9200-21AC7CF5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57700"/>
            <a:ext cx="5130200" cy="38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6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How to utilize multi-core CPUs?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Multi-threading?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It is not enough and is also very hard to achieve due to: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Shared mutable state</a:t>
            </a:r>
          </a:p>
          <a:p>
            <a:pPr marL="741363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Context switching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Co-ordinating between threads across CPU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Rise of Big Data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We have to fundamentally change the way we write computer programs.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Functional Programming to the rescue…</a:t>
            </a:r>
          </a:p>
        </p:txBody>
      </p:sp>
      <p:pic>
        <p:nvPicPr>
          <p:cNvPr id="1026" name="Picture 2" descr="https://encrypted-tbn0.gstatic.com/images?q=tbn:ANd9GcQnP_Y8nsyxkZtSLbCESNlLz-MUaKG0wcVWss7sSw7xgzf_HvxeMw">
            <a:extLst>
              <a:ext uri="{FF2B5EF4-FFF2-40B4-BE49-F238E27FC236}">
                <a16:creationId xmlns:a16="http://schemas.microsoft.com/office/drawing/2014/main" id="{A7F8916E-5D30-4713-9584-0CA77463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14550"/>
            <a:ext cx="2451739" cy="130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8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 to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1348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sz="2800" dirty="0"/>
              <a:t>Functional programming is 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 programming paradigm: style of building computer programs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524ABD-DDA7-4E07-AE03-9ADFEFE3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5775"/>
            <a:ext cx="3412800" cy="952925"/>
          </a:xfrm>
          <a:prstGeom prst="rect">
            <a:avLst/>
          </a:prstGeom>
        </p:spPr>
      </p:pic>
      <p:sp>
        <p:nvSpPr>
          <p:cNvPr id="7" name="Shape 168">
            <a:extLst>
              <a:ext uri="{FF2B5EF4-FFF2-40B4-BE49-F238E27FC236}">
                <a16:creationId xmlns:a16="http://schemas.microsoft.com/office/drawing/2014/main" id="{B4AEFA86-EE14-4257-8DF5-7BBBCF7F0E8D}"/>
              </a:ext>
            </a:extLst>
          </p:cNvPr>
          <p:cNvSpPr txBox="1">
            <a:spLocks/>
          </p:cNvSpPr>
          <p:nvPr/>
        </p:nvSpPr>
        <p:spPr>
          <a:xfrm>
            <a:off x="487200" y="234315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">
              <a:buClr>
                <a:srgbClr val="000000"/>
              </a:buClr>
            </a:pPr>
            <a:r>
              <a:rPr lang="en-US" sz="2800" dirty="0"/>
              <a:t>It treats computation as:</a:t>
            </a:r>
          </a:p>
          <a:p>
            <a:pPr marL="3810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evaluation of </a:t>
            </a:r>
            <a:r>
              <a:rPr lang="en-US" sz="2400" dirty="0">
                <a:hlinkClick r:id="rId4" tooltip="Function (mathematics)"/>
              </a:rPr>
              <a:t>mathematical functions</a:t>
            </a:r>
            <a:r>
              <a:rPr lang="en-US" sz="2400" dirty="0"/>
              <a:t> and </a:t>
            </a:r>
          </a:p>
          <a:p>
            <a:pPr marL="3810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avoids changing-</a:t>
            </a:r>
            <a:r>
              <a:rPr lang="en-US" sz="2400" dirty="0">
                <a:hlinkClick r:id="rId5" tooltip="Program state"/>
              </a:rPr>
              <a:t>state</a:t>
            </a:r>
            <a:r>
              <a:rPr lang="en-US" sz="2400" dirty="0"/>
              <a:t> and </a:t>
            </a:r>
            <a:r>
              <a:rPr lang="en-US" sz="2400" dirty="0">
                <a:hlinkClick r:id="rId6" tooltip="Immutable object"/>
              </a:rPr>
              <a:t>mutable</a:t>
            </a:r>
            <a:r>
              <a:rPr lang="en-US" sz="2400" dirty="0"/>
              <a:t> data.</a:t>
            </a:r>
          </a:p>
        </p:txBody>
      </p:sp>
      <p:sp>
        <p:nvSpPr>
          <p:cNvPr id="8" name="Shape 168">
            <a:extLst>
              <a:ext uri="{FF2B5EF4-FFF2-40B4-BE49-F238E27FC236}">
                <a16:creationId xmlns:a16="http://schemas.microsoft.com/office/drawing/2014/main" id="{5A504264-3084-4481-9D9A-C84DD5AB2EDB}"/>
              </a:ext>
            </a:extLst>
          </p:cNvPr>
          <p:cNvSpPr txBox="1">
            <a:spLocks/>
          </p:cNvSpPr>
          <p:nvPr/>
        </p:nvSpPr>
        <p:spPr>
          <a:xfrm>
            <a:off x="457200" y="4019550"/>
            <a:ext cx="8229600" cy="834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">
              <a:buClr>
                <a:srgbClr val="000000"/>
              </a:buClr>
            </a:pPr>
            <a:r>
              <a:rPr lang="en-US" sz="2000" u="sng" dirty="0"/>
              <a:t>Example:</a:t>
            </a:r>
            <a:r>
              <a:rPr lang="en-US" sz="2000" dirty="0"/>
              <a:t> </a:t>
            </a:r>
            <a:r>
              <a:rPr lang="en-US" sz="1800" dirty="0">
                <a:hlinkClick r:id="rId7"/>
              </a:rPr>
              <a:t>https://github.com/yogeshrnaik/cdac/blob/master/Programming-Paradigm/Problem%20Solutions/functional%20programming/path.lsp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61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 to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27200" y="764068"/>
            <a:ext cx="8229600" cy="1348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sz="2400" dirty="0"/>
              <a:t>It is a </a:t>
            </a:r>
            <a:r>
              <a:rPr lang="en-US" sz="2400" dirty="0">
                <a:hlinkClick r:id="rId3" tooltip="Declarative programming"/>
              </a:rPr>
              <a:t>declarative programming</a:t>
            </a:r>
            <a:r>
              <a:rPr lang="en-US" sz="2400" dirty="0"/>
              <a:t> paradigm, which means programming is done with </a:t>
            </a:r>
            <a:r>
              <a:rPr lang="en-US" sz="2400" dirty="0">
                <a:hlinkClick r:id="rId4" tooltip="Expression (computer science)"/>
              </a:rPr>
              <a:t>expressions</a:t>
            </a:r>
            <a:r>
              <a:rPr lang="en-US" sz="2400" dirty="0"/>
              <a:t> or </a:t>
            </a:r>
            <a:r>
              <a:rPr lang="en-US" sz="2400" dirty="0">
                <a:hlinkClick r:id="rId4" tooltip="Expression (computer science)"/>
              </a:rPr>
              <a:t>declarations</a:t>
            </a:r>
            <a:r>
              <a:rPr lang="en-US" sz="2400" dirty="0"/>
              <a:t> instead of </a:t>
            </a:r>
            <a:r>
              <a:rPr lang="en-US" sz="2400" dirty="0">
                <a:hlinkClick r:id="rId5" tooltip="Statement (computer science)"/>
              </a:rPr>
              <a:t>statements</a:t>
            </a:r>
            <a:r>
              <a:rPr lang="en-US" sz="2400" dirty="0"/>
              <a:t>.</a:t>
            </a:r>
          </a:p>
        </p:txBody>
      </p:sp>
      <p:pic>
        <p:nvPicPr>
          <p:cNvPr id="4" name="Picture 4" descr="Image result for imperative vs declarative programming">
            <a:extLst>
              <a:ext uri="{FF2B5EF4-FFF2-40B4-BE49-F238E27FC236}">
                <a16:creationId xmlns:a16="http://schemas.microsoft.com/office/drawing/2014/main" id="{1FF09DB6-F219-4022-AB7B-F4F3F3A0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7" y="3255479"/>
            <a:ext cx="3896772" cy="186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68">
            <a:extLst>
              <a:ext uri="{FF2B5EF4-FFF2-40B4-BE49-F238E27FC236}">
                <a16:creationId xmlns:a16="http://schemas.microsoft.com/office/drawing/2014/main" id="{FA6B9CFF-7BAC-452B-A9D4-00F738B7FB84}"/>
              </a:ext>
            </a:extLst>
          </p:cNvPr>
          <p:cNvSpPr txBox="1">
            <a:spLocks/>
          </p:cNvSpPr>
          <p:nvPr/>
        </p:nvSpPr>
        <p:spPr>
          <a:xfrm>
            <a:off x="5029200" y="-7899"/>
            <a:ext cx="3886200" cy="88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">
              <a:buClr>
                <a:srgbClr val="000000"/>
              </a:buClr>
            </a:pPr>
            <a:r>
              <a:rPr lang="en-US" sz="2000" dirty="0"/>
              <a:t>Let us look at some examples of Imperative vs Declarative code</a:t>
            </a:r>
          </a:p>
        </p:txBody>
      </p:sp>
      <p:sp>
        <p:nvSpPr>
          <p:cNvPr id="6" name="Shape 168">
            <a:extLst>
              <a:ext uri="{FF2B5EF4-FFF2-40B4-BE49-F238E27FC236}">
                <a16:creationId xmlns:a16="http://schemas.microsoft.com/office/drawing/2014/main" id="{F9580C05-E26E-4B48-AA7A-51C86E8AD084}"/>
              </a:ext>
            </a:extLst>
          </p:cNvPr>
          <p:cNvSpPr txBox="1">
            <a:spLocks/>
          </p:cNvSpPr>
          <p:nvPr/>
        </p:nvSpPr>
        <p:spPr>
          <a:xfrm>
            <a:off x="367200" y="2127720"/>
            <a:ext cx="4449600" cy="1083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Statements are </a:t>
            </a:r>
            <a:r>
              <a:rPr lang="en-US" sz="2000" b="1" u="sng" dirty="0"/>
              <a:t>imperative</a:t>
            </a:r>
            <a:r>
              <a:rPr lang="en-US" sz="2000" dirty="0"/>
              <a:t>: open file, iterate collection &amp; check condition for each element,  etc.</a:t>
            </a:r>
          </a:p>
        </p:txBody>
      </p:sp>
      <p:pic>
        <p:nvPicPr>
          <p:cNvPr id="4100" name="Picture 4" descr="Image result for declarative programming  + funny image">
            <a:extLst>
              <a:ext uri="{FF2B5EF4-FFF2-40B4-BE49-F238E27FC236}">
                <a16:creationId xmlns:a16="http://schemas.microsoft.com/office/drawing/2014/main" id="{B6CF73D7-98DF-4BFC-8C13-3E264BCE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00" y="3116823"/>
            <a:ext cx="3840000" cy="198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68">
            <a:extLst>
              <a:ext uri="{FF2B5EF4-FFF2-40B4-BE49-F238E27FC236}">
                <a16:creationId xmlns:a16="http://schemas.microsoft.com/office/drawing/2014/main" id="{E2CA3BCA-325A-42EA-B767-539442BF232C}"/>
              </a:ext>
            </a:extLst>
          </p:cNvPr>
          <p:cNvSpPr txBox="1">
            <a:spLocks/>
          </p:cNvSpPr>
          <p:nvPr/>
        </p:nvSpPr>
        <p:spPr>
          <a:xfrm>
            <a:off x="4724400" y="2109511"/>
            <a:ext cx="4419600" cy="1053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Expressions are </a:t>
            </a:r>
            <a:r>
              <a:rPr lang="en-US" sz="2000" b="1" u="sng" dirty="0"/>
              <a:t>declarative</a:t>
            </a:r>
            <a:r>
              <a:rPr lang="en-US" sz="2000" dirty="0"/>
              <a:t>: give me the contents of this file, filter collection using a condition, etc.</a:t>
            </a:r>
          </a:p>
        </p:txBody>
      </p:sp>
    </p:spTree>
    <p:extLst>
      <p:ext uri="{BB962C8B-B14F-4D97-AF65-F5344CB8AC3E}">
        <p14:creationId xmlns:p14="http://schemas.microsoft.com/office/powerpoint/2010/main" val="78023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534400" cy="8916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buClr>
                <a:srgbClr val="000000"/>
              </a:buClr>
            </a:pPr>
            <a:r>
              <a:rPr lang="en-US" sz="2400" dirty="0"/>
              <a:t>FP is all about programming with “</a:t>
            </a:r>
            <a:r>
              <a:rPr lang="en-US" sz="2400" b="1" i="1" u="sng" dirty="0"/>
              <a:t>pure functions</a:t>
            </a:r>
            <a:r>
              <a:rPr lang="en-US" sz="2400" dirty="0"/>
              <a:t>” and “</a:t>
            </a:r>
            <a:r>
              <a:rPr lang="en-US" sz="2400" i="1" dirty="0"/>
              <a:t>functions</a:t>
            </a:r>
            <a:r>
              <a:rPr lang="en-US" sz="2400" dirty="0"/>
              <a:t>”</a:t>
            </a:r>
          </a:p>
        </p:txBody>
      </p:sp>
      <p:pic>
        <p:nvPicPr>
          <p:cNvPr id="3074" name="Picture 2" descr="Image result for pure functions + programming  + funny image">
            <a:extLst>
              <a:ext uri="{FF2B5EF4-FFF2-40B4-BE49-F238E27FC236}">
                <a16:creationId xmlns:a16="http://schemas.microsoft.com/office/drawing/2014/main" id="{0E717450-3B60-49E1-A4DA-80E5A2FD6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9900"/>
            <a:ext cx="315344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68">
            <a:extLst>
              <a:ext uri="{FF2B5EF4-FFF2-40B4-BE49-F238E27FC236}">
                <a16:creationId xmlns:a16="http://schemas.microsoft.com/office/drawing/2014/main" id="{2BF23A90-5D88-4C93-9487-DD4DE2CCC84C}"/>
              </a:ext>
            </a:extLst>
          </p:cNvPr>
          <p:cNvSpPr txBox="1">
            <a:spLocks/>
          </p:cNvSpPr>
          <p:nvPr/>
        </p:nvSpPr>
        <p:spPr>
          <a:xfrm>
            <a:off x="3839249" y="1733550"/>
            <a:ext cx="5152351" cy="3409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Output of Pure function depends only on Input parameters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Given the same input, it always returns the same value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It does not have any side effects</a:t>
            </a:r>
          </a:p>
          <a:p>
            <a:pPr marL="403225">
              <a:buClr>
                <a:srgbClr val="000000"/>
              </a:buClr>
            </a:pPr>
            <a:endParaRPr lang="en-US" sz="2400" dirty="0"/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f(x) = 2 * x + 1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f(2) = 2 * 2 + 1 = 5</a:t>
            </a:r>
          </a:p>
        </p:txBody>
      </p:sp>
    </p:spTree>
    <p:extLst>
      <p:ext uri="{BB962C8B-B14F-4D97-AF65-F5344CB8AC3E}">
        <p14:creationId xmlns:p14="http://schemas.microsoft.com/office/powerpoint/2010/main" val="307778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1729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Pure Functions have no side effects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state change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I/O (No file reading/database calls/</a:t>
            </a:r>
            <a:r>
              <a:rPr lang="en-US" sz="1800" dirty="0" err="1"/>
              <a:t>Sysouts</a:t>
            </a:r>
            <a:r>
              <a:rPr lang="en-US" sz="1800" dirty="0"/>
              <a:t>/Logging)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throwing exception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threads</a:t>
            </a:r>
          </a:p>
        </p:txBody>
      </p:sp>
      <p:pic>
        <p:nvPicPr>
          <p:cNvPr id="1036" name="Picture 12" descr="http://www.hey.ntu.edu.sg/issue30/images/news/no-kidding.jpg">
            <a:extLst>
              <a:ext uri="{FF2B5EF4-FFF2-40B4-BE49-F238E27FC236}">
                <a16:creationId xmlns:a16="http://schemas.microsoft.com/office/drawing/2014/main" id="{8E31762A-90B8-4FB9-A92E-070DD8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8" y="2495550"/>
            <a:ext cx="3322800" cy="257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608072-86D5-4683-94D1-B1D539D3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262" y="2495550"/>
            <a:ext cx="4548938" cy="25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4969</TotalTime>
  <Words>730</Words>
  <Application>Microsoft Office PowerPoint</Application>
  <PresentationFormat>On-screen Show (16:9)</PresentationFormat>
  <Paragraphs>122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light-gradient</vt:lpstr>
      <vt:lpstr>Functional Programming with Java 8</vt:lpstr>
      <vt:lpstr>Agenda</vt:lpstr>
      <vt:lpstr>History of FP</vt:lpstr>
      <vt:lpstr>Moore’s Law</vt:lpstr>
      <vt:lpstr>How to utilize multi-core CPUs?</vt:lpstr>
      <vt:lpstr>Introduction to FP</vt:lpstr>
      <vt:lpstr>Introduction to FP</vt:lpstr>
      <vt:lpstr>Pure Functions</vt:lpstr>
      <vt:lpstr>Pure Functions</vt:lpstr>
      <vt:lpstr>Pure Functions</vt:lpstr>
      <vt:lpstr>Referential Transparency (RT)</vt:lpstr>
      <vt:lpstr>First class Citizens + Higher Order</vt:lpstr>
      <vt:lpstr>Stream in Java 8</vt:lpstr>
      <vt:lpstr>Function Types in Java 8</vt:lpstr>
      <vt:lpstr>Optional in Java 8</vt:lpstr>
      <vt:lpstr>Exception handling functional way</vt:lpstr>
      <vt:lpstr>Function Composition</vt:lpstr>
      <vt:lpstr>Function Currying</vt:lpstr>
      <vt:lpstr>Lazy Evaluation</vt:lpstr>
      <vt:lpstr>Partial Function</vt:lpstr>
      <vt:lpstr>Quiz</vt:lpstr>
      <vt:lpstr>Feedback &amp; Questions?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Yogesh Naik</cp:lastModifiedBy>
  <cp:revision>1030</cp:revision>
  <dcterms:modified xsi:type="dcterms:W3CDTF">2018-06-07T12:39:30Z</dcterms:modified>
</cp:coreProperties>
</file>