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56"/>
  </p:notesMasterIdLst>
  <p:sldIdLst>
    <p:sldId id="256" r:id="rId2"/>
    <p:sldId id="258" r:id="rId3"/>
    <p:sldId id="259" r:id="rId4"/>
    <p:sldId id="260" r:id="rId5"/>
    <p:sldId id="279" r:id="rId6"/>
    <p:sldId id="274" r:id="rId7"/>
    <p:sldId id="262" r:id="rId8"/>
    <p:sldId id="261" r:id="rId9"/>
    <p:sldId id="268" r:id="rId10"/>
    <p:sldId id="269" r:id="rId11"/>
    <p:sldId id="270" r:id="rId12"/>
    <p:sldId id="271" r:id="rId13"/>
    <p:sldId id="263" r:id="rId14"/>
    <p:sldId id="265" r:id="rId15"/>
    <p:sldId id="272" r:id="rId16"/>
    <p:sldId id="273" r:id="rId17"/>
    <p:sldId id="266" r:id="rId18"/>
    <p:sldId id="267" r:id="rId19"/>
    <p:sldId id="275" r:id="rId20"/>
    <p:sldId id="276" r:id="rId21"/>
    <p:sldId id="277" r:id="rId22"/>
    <p:sldId id="278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9" r:id="rId32"/>
    <p:sldId id="288" r:id="rId33"/>
    <p:sldId id="290" r:id="rId34"/>
    <p:sldId id="291" r:id="rId35"/>
    <p:sldId id="292" r:id="rId36"/>
    <p:sldId id="294" r:id="rId37"/>
    <p:sldId id="293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6" r:id="rId49"/>
    <p:sldId id="307" r:id="rId50"/>
    <p:sldId id="308" r:id="rId51"/>
    <p:sldId id="309" r:id="rId52"/>
    <p:sldId id="310" r:id="rId53"/>
    <p:sldId id="311" r:id="rId54"/>
    <p:sldId id="312" r:id="rId55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03" autoAdjust="0"/>
    <p:restoredTop sz="94660"/>
  </p:normalViewPr>
  <p:slideViewPr>
    <p:cSldViewPr>
      <p:cViewPr varScale="1">
        <p:scale>
          <a:sx n="106" d="100"/>
          <a:sy n="106" d="100"/>
        </p:scale>
        <p:origin x="1046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61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4658878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55712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49766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20233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99655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64145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50309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69331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07835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39054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8694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64920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15661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9513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27589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92009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38537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90989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25183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77290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676178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085202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81144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42614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369450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593689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963304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959096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086964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719689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465961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703110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74263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66995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518833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553223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098846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637145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669489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648387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171437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155756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601210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351951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51836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868095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385970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580925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736365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046030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16283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7034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22317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44640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809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1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SzPct val="100000"/>
              <a:defRPr sz="3000"/>
            </a:lvl1pPr>
            <a:lvl2pPr>
              <a:spcBef>
                <a:spcPts val="480"/>
              </a:spcBef>
              <a:buSzPct val="100000"/>
              <a:defRPr sz="2400"/>
            </a:lvl2pPr>
            <a:lvl3pPr>
              <a:spcBef>
                <a:spcPts val="480"/>
              </a:spcBef>
              <a:buSzPct val="100000"/>
              <a:defRPr sz="2400"/>
            </a:lvl3pPr>
            <a:lvl4pPr>
              <a:spcBef>
                <a:spcPts val="360"/>
              </a:spcBef>
              <a:buSzPct val="100000"/>
              <a:defRPr sz="1800"/>
            </a:lvl4pPr>
            <a:lvl5pPr>
              <a:spcBef>
                <a:spcPts val="360"/>
              </a:spcBef>
              <a:buSzPct val="100000"/>
              <a:defRPr sz="1800"/>
            </a:lvl5pPr>
            <a:lvl6pPr>
              <a:spcBef>
                <a:spcPts val="360"/>
              </a:spcBef>
              <a:buSzPct val="100000"/>
              <a:defRPr sz="1800"/>
            </a:lvl6pPr>
            <a:lvl7pPr>
              <a:spcBef>
                <a:spcPts val="360"/>
              </a:spcBef>
              <a:buSzPct val="100000"/>
              <a:defRPr sz="1800"/>
            </a:lvl7pPr>
            <a:lvl8pPr>
              <a:spcBef>
                <a:spcPts val="360"/>
              </a:spcBef>
              <a:buSzPct val="100000"/>
              <a:defRPr sz="1800"/>
            </a:lvl8pPr>
            <a:lvl9pPr>
              <a:spcBef>
                <a:spcPts val="36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tash.tomtomgroup.com/projects/PLACES/repos/ppp/browse/delta-import/delta-importer/src/main/java/com/tomtom/places/delta/importer/service/ImporterService.java?until=4cbce1807a3b3c9f862d44a778b54010af9f155a&amp;untilPath=ppp-delta-importer/ppp-delta-importer-di/src/main/java/com/tomtom/places/delta/importer/service/ImporterService.java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tash.tomtomgroup.com/projects/PLACES/repos/ppp/browse/delta-import/delta-importer/src/main/java/com/tomtom/places/delta/importer/service/BatchService.java" TargetMode="External"/><Relationship Id="rId4" Type="http://schemas.openxmlformats.org/officeDocument/2006/relationships/hyperlink" Target="https://stash.tomtomgroup.com/projects/PLACES/repos/ppp/browse/delta-import/delta-importer/src/main/java/com/tomtom/places/delta/importer/service/ImporterService.java?until=95209f49a685312f71e370ebd31c99d0fc81232c&amp;untilPath=delta-import/delta-importer/src/main/java/com/tomtom/places/delta/importer/service/ImporterService.java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nalogy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ctrTitle"/>
          </p:nvPr>
        </p:nvSpPr>
        <p:spPr>
          <a:xfrm>
            <a:off x="685800" y="1200150"/>
            <a:ext cx="7772400" cy="1676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Software Design</a:t>
            </a:r>
            <a:br>
              <a:rPr lang="en-US" dirty="0"/>
            </a:br>
            <a:r>
              <a:rPr lang="en-US" dirty="0"/>
              <a:t>Principles</a:t>
            </a:r>
            <a:endParaRPr lang="en" dirty="0"/>
          </a:p>
        </p:txBody>
      </p:sp>
      <p:sp>
        <p:nvSpPr>
          <p:cNvPr id="31" name="Shape 31"/>
          <p:cNvSpPr txBox="1">
            <a:spLocks noGrp="1"/>
          </p:cNvSpPr>
          <p:nvPr>
            <p:ph type="subTitle" idx="1"/>
          </p:nvPr>
        </p:nvSpPr>
        <p:spPr>
          <a:xfrm>
            <a:off x="685800" y="3257550"/>
            <a:ext cx="7772400" cy="78473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dirty="0"/>
              <a:t>Yogesh Naik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404400" y="133350"/>
            <a:ext cx="7088715" cy="51581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SRP Example</a:t>
            </a:r>
            <a:endParaRPr lang="en" dirty="0"/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228600" y="4324350"/>
            <a:ext cx="3962400" cy="77441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1600" dirty="0">
                <a:solidFill>
                  <a:schemeClr val="tx1"/>
                </a:solidFill>
              </a:rPr>
              <a:t>Calculates the various file paths</a:t>
            </a: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600" dirty="0">
                <a:solidFill>
                  <a:schemeClr val="tx1"/>
                </a:solidFill>
              </a:rPr>
              <a:t>Initializes different file writers</a:t>
            </a: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600" dirty="0">
                <a:solidFill>
                  <a:schemeClr val="tx1"/>
                </a:solidFill>
              </a:rPr>
              <a:t>Writes header line to file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6C2B51-97BC-49BB-85CF-0BD47A6969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4344349"/>
          </a:xfrm>
          <a:prstGeom prst="rect">
            <a:avLst/>
          </a:prstGeom>
        </p:spPr>
      </p:pic>
      <p:sp>
        <p:nvSpPr>
          <p:cNvPr id="7" name="Shape 146">
            <a:extLst>
              <a:ext uri="{FF2B5EF4-FFF2-40B4-BE49-F238E27FC236}">
                <a16:creationId xmlns:a16="http://schemas.microsoft.com/office/drawing/2014/main" id="{0D961FA4-C695-4924-AC6E-4383245D2169}"/>
              </a:ext>
            </a:extLst>
          </p:cNvPr>
          <p:cNvSpPr txBox="1">
            <a:spLocks/>
          </p:cNvSpPr>
          <p:nvPr/>
        </p:nvSpPr>
        <p:spPr>
          <a:xfrm>
            <a:off x="4191600" y="4198174"/>
            <a:ext cx="4724400" cy="948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76200">
              <a:buClr>
                <a:srgbClr val="000000"/>
              </a:buClr>
            </a:pPr>
            <a:r>
              <a:rPr lang="en-US" sz="2400" dirty="0">
                <a:solidFill>
                  <a:srgbClr val="C00000"/>
                </a:solidFill>
              </a:rPr>
              <a:t>Let us see how to fix this method to follow SRP</a:t>
            </a:r>
            <a:endParaRPr lang="en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547264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404400" y="133350"/>
            <a:ext cx="8229600" cy="609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SRP Example</a:t>
            </a:r>
            <a:endParaRPr lang="en" dirty="0"/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393750" y="3867150"/>
            <a:ext cx="8521650" cy="1134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000" dirty="0">
                <a:solidFill>
                  <a:schemeClr val="tx1"/>
                </a:solidFill>
              </a:rPr>
              <a:t>Writing Fallouts (CSV and Avro files)</a:t>
            </a: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000" dirty="0">
                <a:solidFill>
                  <a:schemeClr val="tx1"/>
                </a:solidFill>
              </a:rPr>
              <a:t>Writing suppressed violations</a:t>
            </a: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000" dirty="0">
                <a:solidFill>
                  <a:schemeClr val="tx1"/>
                </a:solidFill>
              </a:rPr>
              <a:t>Calculating next Serial number?</a:t>
            </a:r>
            <a:endParaRPr lang="en" sz="2000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4C171B-3672-4F77-A2F8-B08E17BB86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635368"/>
            <a:ext cx="7085209" cy="3222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850890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457200" y="16349"/>
            <a:ext cx="8229600" cy="609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SRP Example</a:t>
            </a:r>
            <a:endParaRPr lang="en" dirty="0"/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5715000" y="590550"/>
            <a:ext cx="3200400" cy="4411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000" dirty="0">
                <a:solidFill>
                  <a:schemeClr val="tx1"/>
                </a:solidFill>
              </a:rPr>
              <a:t>process()</a:t>
            </a:r>
          </a:p>
          <a:p>
            <a:pPr marL="457200" lvl="1" indent="-227013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tx1"/>
                </a:solidFill>
              </a:rPr>
              <a:t>Apart from logging start message and creating </a:t>
            </a:r>
            <a:r>
              <a:rPr lang="en-US" sz="1400" dirty="0" err="1">
                <a:solidFill>
                  <a:schemeClr val="tx1"/>
                </a:solidFill>
              </a:rPr>
              <a:t>ArtifactsGenerator</a:t>
            </a:r>
            <a:r>
              <a:rPr lang="en-US" sz="1400" dirty="0">
                <a:solidFill>
                  <a:schemeClr val="tx1"/>
                </a:solidFill>
              </a:rPr>
              <a:t> instance, it is doing only delegation</a:t>
            </a:r>
          </a:p>
          <a:p>
            <a:pPr marL="457200" lvl="1" indent="-227013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tx1"/>
                </a:solidFill>
              </a:rPr>
              <a:t>Not even doing error handling</a:t>
            </a:r>
          </a:p>
          <a:p>
            <a:pPr marL="457200" lvl="1" indent="-227013">
              <a:buClr>
                <a:srgbClr val="000000"/>
              </a:buClr>
              <a:buFont typeface="Courier New" panose="02070309020205020404" pitchFamily="49" charset="0"/>
              <a:buChar char="o"/>
            </a:pPr>
            <a:endParaRPr lang="en-US" sz="1400" dirty="0">
              <a:solidFill>
                <a:schemeClr val="tx1"/>
              </a:solidFill>
            </a:endParaRPr>
          </a:p>
          <a:p>
            <a:pPr marL="457200" lvl="1" indent="-227013">
              <a:buClr>
                <a:srgbClr val="000000"/>
              </a:buClr>
              <a:buFont typeface="Courier New" panose="02070309020205020404" pitchFamily="49" charset="0"/>
              <a:buChar char="o"/>
            </a:pPr>
            <a:endParaRPr lang="en-US" sz="1400" dirty="0">
              <a:solidFill>
                <a:schemeClr val="tx1"/>
              </a:solidFill>
            </a:endParaRPr>
          </a:p>
          <a:p>
            <a:pPr marL="457200" lvl="0" indent="-381000">
              <a:buClr>
                <a:srgbClr val="000000"/>
              </a:buClr>
              <a:buFont typeface="Arial"/>
              <a:buChar char="●"/>
            </a:pPr>
            <a:r>
              <a:rPr lang="en-US" sz="1800" dirty="0" err="1">
                <a:solidFill>
                  <a:schemeClr val="tx1"/>
                </a:solidFill>
              </a:rPr>
              <a:t>init</a:t>
            </a:r>
            <a:r>
              <a:rPr lang="en-US" sz="1800" dirty="0">
                <a:solidFill>
                  <a:schemeClr val="tx1"/>
                </a:solidFill>
              </a:rPr>
              <a:t>()</a:t>
            </a:r>
          </a:p>
          <a:p>
            <a:pPr marL="457200" lvl="1" indent="-227013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schemeClr val="tx1"/>
                </a:solidFill>
              </a:rPr>
              <a:t>Doing only delegation</a:t>
            </a:r>
          </a:p>
          <a:p>
            <a:pPr marL="457200" lvl="1" indent="-227013">
              <a:buClr>
                <a:srgbClr val="000000"/>
              </a:buClr>
              <a:buFont typeface="Courier New" panose="02070309020205020404" pitchFamily="49" charset="0"/>
              <a:buChar char="o"/>
            </a:pPr>
            <a:endParaRPr lang="en" sz="1200" dirty="0">
              <a:solidFill>
                <a:schemeClr val="tx1"/>
              </a:solidFill>
            </a:endParaRPr>
          </a:p>
          <a:p>
            <a:pPr marL="457200" lvl="1" indent="-227013">
              <a:buClr>
                <a:srgbClr val="000000"/>
              </a:buClr>
              <a:buFont typeface="Courier New" panose="02070309020205020404" pitchFamily="49" charset="0"/>
              <a:buChar char="o"/>
            </a:pPr>
            <a:endParaRPr lang="en" sz="1200" dirty="0">
              <a:solidFill>
                <a:schemeClr val="tx1"/>
              </a:solidFill>
            </a:endParaRPr>
          </a:p>
          <a:p>
            <a:pPr marL="457200" lvl="0" indent="-381000">
              <a:buClr>
                <a:srgbClr val="000000"/>
              </a:buClr>
              <a:buFont typeface="Arial"/>
              <a:buChar char="●"/>
            </a:pPr>
            <a:r>
              <a:rPr lang="en-US" sz="1800" dirty="0" err="1">
                <a:solidFill>
                  <a:schemeClr val="tx1"/>
                </a:solidFill>
              </a:rPr>
              <a:t>connectToCoreDB</a:t>
            </a:r>
            <a:r>
              <a:rPr lang="en-US" sz="1800" dirty="0">
                <a:solidFill>
                  <a:schemeClr val="tx1"/>
                </a:solidFill>
              </a:rPr>
              <a:t>()</a:t>
            </a:r>
          </a:p>
          <a:p>
            <a:pPr marL="457200" lvl="1" indent="-227013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schemeClr val="tx1"/>
                </a:solidFill>
              </a:rPr>
              <a:t>Doing only delegation</a:t>
            </a:r>
          </a:p>
          <a:p>
            <a:pPr marL="457200" lvl="1" indent="-227013">
              <a:buClr>
                <a:srgbClr val="000000"/>
              </a:buClr>
              <a:buFont typeface="Courier New" panose="02070309020205020404" pitchFamily="49" charset="0"/>
              <a:buChar char="o"/>
            </a:pPr>
            <a:endParaRPr lang="en-US" sz="1200" dirty="0">
              <a:solidFill>
                <a:schemeClr val="tx1"/>
              </a:solidFill>
            </a:endParaRPr>
          </a:p>
          <a:p>
            <a:pPr marL="457200" lvl="1" indent="-227013">
              <a:buClr>
                <a:srgbClr val="000000"/>
              </a:buClr>
              <a:buFont typeface="Courier New" panose="02070309020205020404" pitchFamily="49" charset="0"/>
              <a:buChar char="o"/>
            </a:pPr>
            <a:endParaRPr lang="en" sz="1200" dirty="0">
              <a:solidFill>
                <a:schemeClr val="tx1"/>
              </a:solidFill>
            </a:endParaRPr>
          </a:p>
          <a:p>
            <a:pPr marL="457200" lvl="0" indent="-381000">
              <a:buClr>
                <a:srgbClr val="000000"/>
              </a:buClr>
              <a:buFont typeface="Arial"/>
              <a:buChar char="●"/>
            </a:pPr>
            <a:r>
              <a:rPr lang="en-US" sz="1800" dirty="0" err="1">
                <a:solidFill>
                  <a:schemeClr val="tx1"/>
                </a:solidFill>
              </a:rPr>
              <a:t>initVersion</a:t>
            </a:r>
            <a:r>
              <a:rPr lang="en-US" sz="1800" dirty="0">
                <a:solidFill>
                  <a:schemeClr val="tx1"/>
                </a:solidFill>
              </a:rPr>
              <a:t>()</a:t>
            </a:r>
          </a:p>
          <a:p>
            <a:pPr marL="457200" lvl="1" indent="-227013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schemeClr val="tx1"/>
                </a:solidFill>
              </a:rPr>
              <a:t>Doing only delegation</a:t>
            </a:r>
          </a:p>
          <a:p>
            <a:pPr marL="457200" lvl="1" indent="-227013">
              <a:buClr>
                <a:srgbClr val="000000"/>
              </a:buClr>
              <a:buFont typeface="Courier New" panose="02070309020205020404" pitchFamily="49" charset="0"/>
              <a:buChar char="o"/>
            </a:pPr>
            <a:endParaRPr lang="en" sz="14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DCE10A-798B-429B-BF32-CACE1135D3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150" y="600449"/>
            <a:ext cx="4946650" cy="45389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8C19788-9C33-4BA6-AAC6-39E525A8E2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150" y="622199"/>
            <a:ext cx="4356876" cy="2482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786077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404400" y="133350"/>
            <a:ext cx="8229600" cy="609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dirty="0"/>
              <a:t>SRP Method Example</a:t>
            </a:r>
            <a:endParaRPr lang="en" dirty="0"/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5809586" y="361950"/>
            <a:ext cx="3105813" cy="4640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400" dirty="0">
                <a:solidFill>
                  <a:schemeClr val="tx1"/>
                </a:solidFill>
              </a:rPr>
              <a:t>Calculating totals</a:t>
            </a: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-US" sz="2400" dirty="0">
              <a:solidFill>
                <a:schemeClr val="tx1"/>
              </a:solidFill>
            </a:endParaRP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400" dirty="0">
                <a:solidFill>
                  <a:schemeClr val="tx1"/>
                </a:solidFill>
              </a:rPr>
              <a:t>Printing report</a:t>
            </a:r>
          </a:p>
          <a:p>
            <a:pPr marL="741363" lvl="1" indent="-280988">
              <a:buClr>
                <a:srgbClr val="000000"/>
              </a:buClr>
              <a:buFont typeface="Arial"/>
              <a:buChar char="●"/>
            </a:pPr>
            <a:r>
              <a:rPr lang="en-US" sz="1800" dirty="0">
                <a:solidFill>
                  <a:schemeClr val="tx1"/>
                </a:solidFill>
              </a:rPr>
              <a:t>Prints Header</a:t>
            </a:r>
          </a:p>
          <a:p>
            <a:pPr marL="741363" lvl="1" indent="-280988">
              <a:buClr>
                <a:srgbClr val="000000"/>
              </a:buClr>
              <a:buFont typeface="Arial"/>
              <a:buChar char="●"/>
            </a:pPr>
            <a:r>
              <a:rPr lang="en-US" sz="1800" dirty="0">
                <a:solidFill>
                  <a:schemeClr val="tx1"/>
                </a:solidFill>
              </a:rPr>
              <a:t>Prints each Expense</a:t>
            </a:r>
          </a:p>
          <a:p>
            <a:pPr marL="741363" lvl="1" indent="-280988">
              <a:buClr>
                <a:srgbClr val="000000"/>
              </a:buClr>
              <a:buFont typeface="Arial"/>
              <a:buChar char="●"/>
            </a:pPr>
            <a:r>
              <a:rPr lang="en-US" sz="1800" dirty="0">
                <a:solidFill>
                  <a:schemeClr val="tx1"/>
                </a:solidFill>
              </a:rPr>
              <a:t>Prints Totals</a:t>
            </a: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-US" sz="2400" dirty="0">
              <a:solidFill>
                <a:schemeClr val="tx1"/>
              </a:solidFill>
            </a:endParaRP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400" dirty="0">
                <a:solidFill>
                  <a:schemeClr val="tx1"/>
                </a:solidFill>
              </a:rPr>
              <a:t>Formatting of expense</a:t>
            </a: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-US" sz="2400" dirty="0">
              <a:solidFill>
                <a:schemeClr val="tx1"/>
              </a:solidFill>
            </a:endParaRP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400" dirty="0">
                <a:solidFill>
                  <a:schemeClr val="tx1"/>
                </a:solidFill>
              </a:rPr>
              <a:t>Decides Meal Overclaim</a:t>
            </a: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-US" sz="2400" dirty="0">
              <a:solidFill>
                <a:schemeClr val="tx1"/>
              </a:solidFill>
            </a:endParaRP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" sz="2400" dirty="0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51C6B4A-1D20-464C-85C4-08B4ACED5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001" y="704609"/>
            <a:ext cx="5545084" cy="429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677615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381000" y="3750"/>
            <a:ext cx="8229600" cy="609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SRP – Expense Solution</a:t>
            </a:r>
            <a:endParaRPr lang="e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9E0D9C9-645F-4DA3-A723-4B114C828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000" y="438150"/>
            <a:ext cx="4420509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374796"/>
      </p:ext>
    </p:extLst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381000" y="3750"/>
            <a:ext cx="8229600" cy="609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SRP – Expense Solution</a:t>
            </a:r>
            <a:endParaRPr lang="e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3136BCC-42A0-4B7D-A043-5615BDD7F6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742950"/>
            <a:ext cx="8153400" cy="3996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626078"/>
      </p:ext>
    </p:extLst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381000" y="3750"/>
            <a:ext cx="8229600" cy="609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SRP – Expense Solution</a:t>
            </a:r>
            <a:endParaRPr lang="e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A9B05C-2C4F-46DB-90D4-C9CA6CBBC2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613350"/>
            <a:ext cx="8458200" cy="4232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068104"/>
      </p:ext>
    </p:extLst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404400" y="133350"/>
            <a:ext cx="8229600" cy="609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dirty="0"/>
              <a:t>SRP Method Example</a:t>
            </a:r>
            <a:endParaRPr lang="en" dirty="0"/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228600" y="971550"/>
            <a:ext cx="8686799" cy="4030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>
              <a:buClr>
                <a:srgbClr val="000000"/>
              </a:buClr>
              <a:buFont typeface="Arial"/>
              <a:buChar char="●"/>
            </a:pPr>
            <a:r>
              <a:rPr lang="en-US" sz="2800" dirty="0" err="1">
                <a:solidFill>
                  <a:schemeClr val="tx1"/>
                </a:solidFill>
                <a:hlinkClick r:id="rId3"/>
              </a:rPr>
              <a:t>ImporterService</a:t>
            </a:r>
            <a:r>
              <a:rPr lang="en-US" sz="2800" dirty="0">
                <a:solidFill>
                  <a:schemeClr val="tx1"/>
                </a:solidFill>
                <a:hlinkClick r:id="rId3"/>
              </a:rPr>
              <a:t> – SRP</a:t>
            </a:r>
            <a:endParaRPr lang="en-US" sz="2800" dirty="0">
              <a:solidFill>
                <a:schemeClr val="tx1"/>
              </a:solidFill>
            </a:endParaRPr>
          </a:p>
          <a:p>
            <a:pPr marL="457200" lvl="0" indent="-381000">
              <a:buClr>
                <a:srgbClr val="000000"/>
              </a:buClr>
              <a:buFont typeface="Arial"/>
              <a:buChar char="●"/>
            </a:pPr>
            <a:endParaRPr lang="en-US" sz="2800" dirty="0">
              <a:solidFill>
                <a:schemeClr val="tx1"/>
              </a:solidFill>
            </a:endParaRPr>
          </a:p>
          <a:p>
            <a:pPr marL="457200" lvl="0" indent="-381000">
              <a:buClr>
                <a:srgbClr val="000000"/>
              </a:buClr>
              <a:buFont typeface="Arial"/>
              <a:buChar char="●"/>
            </a:pPr>
            <a:r>
              <a:rPr lang="en-US" sz="2800" dirty="0">
                <a:solidFill>
                  <a:schemeClr val="tx1"/>
                </a:solidFill>
              </a:rPr>
              <a:t>After fix</a:t>
            </a:r>
          </a:p>
          <a:p>
            <a:pPr marL="798513" lvl="1" indent="-338138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2000" dirty="0" err="1">
                <a:solidFill>
                  <a:schemeClr val="tx1"/>
                </a:solidFill>
                <a:hlinkClick r:id="rId4"/>
              </a:rPr>
              <a:t>ImporterService</a:t>
            </a:r>
            <a:endParaRPr lang="en-US" sz="2000" dirty="0">
              <a:solidFill>
                <a:schemeClr val="tx1"/>
              </a:solidFill>
            </a:endParaRPr>
          </a:p>
          <a:p>
            <a:pPr marL="798513" lvl="1" indent="-338138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2000" dirty="0" err="1">
                <a:solidFill>
                  <a:schemeClr val="tx1"/>
                </a:solidFill>
                <a:hlinkClick r:id="rId5"/>
              </a:rPr>
              <a:t>BatchService</a:t>
            </a:r>
            <a:endParaRPr lang="en-US" sz="2000" dirty="0">
              <a:solidFill>
                <a:schemeClr val="tx1"/>
              </a:solidFill>
            </a:endParaRP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5388224"/>
      </p:ext>
    </p:extLst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404400" y="133350"/>
            <a:ext cx="8229600" cy="609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SRP</a:t>
            </a:r>
            <a:endParaRPr lang="en" dirty="0"/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393750" y="742950"/>
            <a:ext cx="8521650" cy="4259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>
              <a:buClr>
                <a:srgbClr val="000000"/>
              </a:buClr>
              <a:buFont typeface="Arial"/>
              <a:buChar char="●"/>
            </a:pPr>
            <a:r>
              <a:rPr lang="en" sz="2400" dirty="0">
                <a:solidFill>
                  <a:schemeClr val="tx1"/>
                </a:solidFill>
              </a:rPr>
              <a:t>Is Logging a responsibility?</a:t>
            </a:r>
          </a:p>
          <a:p>
            <a:pPr marL="741363" lvl="1" indent="-280988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" sz="1800" dirty="0"/>
              <a:t>Who are actors that will request change in Log statements?</a:t>
            </a:r>
          </a:p>
          <a:p>
            <a:pPr marL="741363" lvl="1" indent="-280988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" sz="1800" dirty="0"/>
              <a:t>How c</a:t>
            </a:r>
            <a:r>
              <a:rPr lang="en-US" sz="1800" dirty="0"/>
              <a:t>an</a:t>
            </a:r>
            <a:r>
              <a:rPr lang="en" sz="1800" dirty="0"/>
              <a:t> you separate it out form the code that is being logged?</a:t>
            </a:r>
          </a:p>
          <a:p>
            <a:pPr marL="741363" lvl="1" indent="-280988">
              <a:buClr>
                <a:srgbClr val="000000"/>
              </a:buClr>
              <a:buFont typeface="Courier New" panose="02070309020205020404" pitchFamily="49" charset="0"/>
              <a:buChar char="o"/>
            </a:pPr>
            <a:endParaRPr lang="en" sz="1800" dirty="0"/>
          </a:p>
          <a:p>
            <a:pPr marL="457200" lvl="0" indent="-381000">
              <a:buClr>
                <a:srgbClr val="000000"/>
              </a:buClr>
              <a:buFont typeface="Arial"/>
              <a:buChar char="●"/>
            </a:pPr>
            <a:r>
              <a:rPr lang="en" sz="2400" dirty="0">
                <a:solidFill>
                  <a:schemeClr val="tx1"/>
                </a:solidFill>
              </a:rPr>
              <a:t>Is Timing a method </a:t>
            </a:r>
            <a:r>
              <a:rPr lang="en-US" sz="2400" dirty="0">
                <a:solidFill>
                  <a:schemeClr val="tx1"/>
                </a:solidFill>
              </a:rPr>
              <a:t>invocation</a:t>
            </a:r>
            <a:r>
              <a:rPr lang="en" sz="2400" dirty="0">
                <a:solidFill>
                  <a:schemeClr val="tx1"/>
                </a:solidFill>
              </a:rPr>
              <a:t> a responsibility?</a:t>
            </a:r>
          </a:p>
          <a:p>
            <a:pPr marL="741363" lvl="1" indent="-280988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" sz="1800" dirty="0"/>
              <a:t>How c</a:t>
            </a:r>
            <a:r>
              <a:rPr lang="en-US" sz="1800" dirty="0"/>
              <a:t>an</a:t>
            </a:r>
            <a:r>
              <a:rPr lang="en" sz="1800" dirty="0"/>
              <a:t> you separate it out form the method that you want to time?</a:t>
            </a:r>
          </a:p>
          <a:p>
            <a:pPr marL="457200" lvl="0" indent="-381000">
              <a:buClr>
                <a:srgbClr val="000000"/>
              </a:buClr>
              <a:buFont typeface="Arial"/>
              <a:buChar char="●"/>
            </a:pPr>
            <a:endParaRPr lang="en" sz="2400" dirty="0"/>
          </a:p>
          <a:p>
            <a:pPr marL="457200" lvl="0" indent="-381000">
              <a:buClr>
                <a:srgbClr val="000000"/>
              </a:buClr>
              <a:buFont typeface="Arial"/>
              <a:buChar char="●"/>
            </a:pPr>
            <a:r>
              <a:rPr lang="en" sz="2400" dirty="0">
                <a:solidFill>
                  <a:schemeClr val="tx1"/>
                </a:solidFill>
              </a:rPr>
              <a:t>Is Error handling a responsibility?</a:t>
            </a:r>
          </a:p>
          <a:p>
            <a:pPr marL="741363" lvl="1" indent="-280988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" sz="1800" dirty="0"/>
              <a:t>How c</a:t>
            </a:r>
            <a:r>
              <a:rPr lang="en-US" sz="1800" dirty="0"/>
              <a:t>an</a:t>
            </a:r>
            <a:r>
              <a:rPr lang="en" sz="1800" dirty="0"/>
              <a:t> you separate it out?</a:t>
            </a:r>
          </a:p>
          <a:p>
            <a:pPr marL="457200" lvl="0" indent="-381000">
              <a:buClr>
                <a:srgbClr val="000000"/>
              </a:buClr>
              <a:buFont typeface="Arial"/>
              <a:buChar char="●"/>
            </a:pPr>
            <a:endParaRPr lang="en" sz="2400" dirty="0"/>
          </a:p>
        </p:txBody>
      </p:sp>
    </p:spTree>
    <p:extLst>
      <p:ext uri="{BB962C8B-B14F-4D97-AF65-F5344CB8AC3E}">
        <p14:creationId xmlns:p14="http://schemas.microsoft.com/office/powerpoint/2010/main" val="2894483136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404400" y="133350"/>
            <a:ext cx="8229600" cy="609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SRP Logging</a:t>
            </a:r>
            <a:endParaRPr lang="e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027A6A-C87F-4144-A9C1-94FB38FF82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666750"/>
            <a:ext cx="8382000" cy="4276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416598"/>
      </p:ext>
    </p:extLst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Agenda</a:t>
            </a:r>
            <a:endParaRPr lang="en" dirty="0"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857400"/>
            <a:ext cx="8229600" cy="406844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000" dirty="0"/>
              <a:t>SOLID</a:t>
            </a:r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" sz="20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/>
              <a:t>Principle of Least Knowledge (Law of Demeter)</a:t>
            </a:r>
            <a:endParaRPr lang="en" sz="2000" dirty="0"/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" sz="2000" dirty="0"/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000" dirty="0"/>
              <a:t>DRY (Do not Repeat Yourself)</a:t>
            </a:r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" sz="2000" dirty="0"/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000" dirty="0"/>
              <a:t>YAGNI (You Ain’t Gonna Need It)</a:t>
            </a:r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" sz="2000" dirty="0"/>
          </a:p>
          <a:p>
            <a:pPr marL="457200"/>
            <a:endParaRPr lang="en" sz="2000" dirty="0"/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404400" y="133350"/>
            <a:ext cx="8229600" cy="609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SRP Logging</a:t>
            </a:r>
            <a:endParaRPr lang="e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AE84234-5C5A-45C8-A909-57EDA29D66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666750"/>
            <a:ext cx="8397167" cy="428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71733"/>
      </p:ext>
    </p:extLst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1E77B0C-15AA-4C87-857F-1F779F6D5D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86" y="514350"/>
            <a:ext cx="6248829" cy="4552950"/>
          </a:xfrm>
          <a:prstGeom prst="rect">
            <a:avLst/>
          </a:prstGeom>
        </p:spPr>
      </p:pic>
      <p:sp>
        <p:nvSpPr>
          <p:cNvPr id="5" name="Shape 146">
            <a:extLst>
              <a:ext uri="{FF2B5EF4-FFF2-40B4-BE49-F238E27FC236}">
                <a16:creationId xmlns:a16="http://schemas.microsoft.com/office/drawing/2014/main" id="{E2CC3946-A154-41C6-AB39-478681C123B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172200" y="278250"/>
            <a:ext cx="2951400" cy="4411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000" dirty="0">
                <a:solidFill>
                  <a:schemeClr val="tx1"/>
                </a:solidFill>
              </a:rPr>
              <a:t>Verbose statements are moved into functions that do only things related to what is being logged</a:t>
            </a: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-US" sz="2000" dirty="0">
              <a:solidFill>
                <a:schemeClr val="tx1"/>
              </a:solidFill>
            </a:endParaRP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000" dirty="0">
                <a:solidFill>
                  <a:schemeClr val="tx1"/>
                </a:solidFill>
              </a:rPr>
              <a:t>Logging statements and logged code is separated from the code that is </a:t>
            </a:r>
            <a:r>
              <a:rPr lang="en-US" sz="2000" u="sng" dirty="0">
                <a:solidFill>
                  <a:schemeClr val="tx1"/>
                </a:solidFill>
              </a:rPr>
              <a:t>not</a:t>
            </a:r>
            <a:r>
              <a:rPr lang="en-US" sz="2000" dirty="0">
                <a:solidFill>
                  <a:schemeClr val="tx1"/>
                </a:solidFill>
              </a:rPr>
              <a:t> being logged</a:t>
            </a:r>
          </a:p>
        </p:txBody>
      </p:sp>
      <p:sp>
        <p:nvSpPr>
          <p:cNvPr id="6" name="Shape 145">
            <a:extLst>
              <a:ext uri="{FF2B5EF4-FFF2-40B4-BE49-F238E27FC236}">
                <a16:creationId xmlns:a16="http://schemas.microsoft.com/office/drawing/2014/main" id="{EAD2B108-CCAB-44FB-B379-104574E55F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8229600" cy="609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SRP Logging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263281482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46">
            <a:extLst>
              <a:ext uri="{FF2B5EF4-FFF2-40B4-BE49-F238E27FC236}">
                <a16:creationId xmlns:a16="http://schemas.microsoft.com/office/drawing/2014/main" id="{E2CC3946-A154-41C6-AB39-478681C123B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576749" y="491550"/>
            <a:ext cx="3546851" cy="459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1600" dirty="0">
                <a:solidFill>
                  <a:schemeClr val="tx1"/>
                </a:solidFill>
              </a:rPr>
              <a:t>After moving functions into classes and creating a base class that does not know how to log and derivative that does.</a:t>
            </a: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1600" dirty="0">
                <a:solidFill>
                  <a:schemeClr val="tx1"/>
                </a:solidFill>
              </a:rPr>
              <a:t>Derivative class does only logging and defers all other class to base class</a:t>
            </a: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-US" sz="1600" dirty="0">
              <a:solidFill>
                <a:schemeClr val="tx1"/>
              </a:solidFill>
            </a:endParaRP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1600" dirty="0">
                <a:solidFill>
                  <a:schemeClr val="tx1"/>
                </a:solidFill>
              </a:rPr>
              <a:t>In reality, this kind of separation may not be required because log messages don’t change that often</a:t>
            </a: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1600" dirty="0">
                <a:solidFill>
                  <a:schemeClr val="tx1"/>
                </a:solidFill>
              </a:rPr>
              <a:t>Separation into functions that we saw on previous slide is good enough</a:t>
            </a: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1600" dirty="0">
                <a:solidFill>
                  <a:schemeClr val="tx1"/>
                </a:solidFill>
              </a:rPr>
              <a:t>No need to have base class and derivative that knows about logging</a:t>
            </a:r>
          </a:p>
        </p:txBody>
      </p:sp>
      <p:sp>
        <p:nvSpPr>
          <p:cNvPr id="6" name="Shape 145">
            <a:extLst>
              <a:ext uri="{FF2B5EF4-FFF2-40B4-BE49-F238E27FC236}">
                <a16:creationId xmlns:a16="http://schemas.microsoft.com/office/drawing/2014/main" id="{EAD2B108-CCAB-44FB-B379-104574E55F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8229600" cy="609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SRP Logging</a:t>
            </a:r>
            <a:endParaRPr lang="e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C1BBFD6-33AF-4819-9412-1F3FFAD9E3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491550"/>
            <a:ext cx="5271949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247006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404400" y="133350"/>
            <a:ext cx="8229600" cy="609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dirty="0"/>
              <a:t>SRP - </a:t>
            </a:r>
            <a:r>
              <a:rPr lang="en" dirty="0">
                <a:solidFill>
                  <a:schemeClr val="tx1"/>
                </a:solidFill>
              </a:rPr>
              <a:t>Transaction Executor Example</a:t>
            </a:r>
            <a:endParaRPr lang="en" dirty="0"/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393750" y="742950"/>
            <a:ext cx="8521650" cy="4259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3810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Timing</a:t>
            </a:r>
            <a:r>
              <a:rPr lang="en" sz="2400" dirty="0"/>
              <a:t> Method </a:t>
            </a:r>
            <a:r>
              <a:rPr lang="en-US" sz="2400" dirty="0">
                <a:solidFill>
                  <a:schemeClr val="tx1"/>
                </a:solidFill>
              </a:rPr>
              <a:t>invocation</a:t>
            </a:r>
          </a:p>
          <a:p>
            <a:pPr marL="457200" indent="-381000">
              <a:buClr>
                <a:srgbClr val="000000"/>
              </a:buClr>
              <a:buFont typeface="Arial"/>
              <a:buChar char="●"/>
            </a:pPr>
            <a:r>
              <a:rPr lang="en-US" sz="2400" dirty="0">
                <a:solidFill>
                  <a:schemeClr val="tx1"/>
                </a:solidFill>
              </a:rPr>
              <a:t>Separating error handling</a:t>
            </a:r>
            <a:endParaRPr lang="en" sz="1800" dirty="0"/>
          </a:p>
          <a:p>
            <a:pPr marL="741363" lvl="1" indent="-280988">
              <a:buClr>
                <a:srgbClr val="000000"/>
              </a:buClr>
              <a:buFont typeface="Courier New" panose="02070309020205020404" pitchFamily="49" charset="0"/>
              <a:buChar char="o"/>
            </a:pPr>
            <a:endParaRPr lang="en" sz="1800" dirty="0"/>
          </a:p>
          <a:p>
            <a:pPr marL="457200" lvl="0" indent="-381000">
              <a:buClr>
                <a:srgbClr val="000000"/>
              </a:buClr>
              <a:buFont typeface="Arial"/>
              <a:buChar char="●"/>
            </a:pPr>
            <a:endParaRPr lang="en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F6866F9-8646-4C92-AFE6-DBC4148A36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657349"/>
            <a:ext cx="7585756" cy="3344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30853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200" dirty="0"/>
              <a:t>O</a:t>
            </a:r>
            <a:r>
              <a:rPr lang="en" sz="3200" dirty="0"/>
              <a:t> – </a:t>
            </a:r>
            <a:r>
              <a:rPr lang="en-US" sz="3200" dirty="0"/>
              <a:t>Open-Close</a:t>
            </a:r>
            <a:r>
              <a:rPr lang="en" sz="3200" dirty="0"/>
              <a:t> </a:t>
            </a:r>
            <a:r>
              <a:rPr lang="en-US" sz="3200" dirty="0"/>
              <a:t>Principle (OCP)</a:t>
            </a:r>
            <a:endParaRPr lang="en" sz="3200" dirty="0"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857400"/>
            <a:ext cx="8229600" cy="406844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Software entities (classes, modules, functions, etc.) should be open for extension, but closed for modification.</a:t>
            </a:r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-US" sz="24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How can a class be open for extension without modifying its source code?</a:t>
            </a:r>
          </a:p>
          <a:p>
            <a:pPr marL="857250" lvl="1" indent="-346075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1800" dirty="0"/>
              <a:t>Through Inheritance and polymorphism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72097627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133350"/>
            <a:ext cx="8229600" cy="6478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200" dirty="0"/>
              <a:t>OCP – </a:t>
            </a:r>
            <a:r>
              <a:rPr lang="en-US" sz="3200" dirty="0" err="1"/>
              <a:t>FalloutWriter</a:t>
            </a:r>
            <a:r>
              <a:rPr lang="en-US" sz="3200" dirty="0"/>
              <a:t> example</a:t>
            </a:r>
            <a:endParaRPr lang="en" sz="3200" dirty="0"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4248150"/>
            <a:ext cx="8229600" cy="76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/>
              <a:t>How to introduce say </a:t>
            </a:r>
            <a:r>
              <a:rPr lang="en-US" sz="2000" dirty="0" err="1"/>
              <a:t>JsonFalloutWriter</a:t>
            </a:r>
            <a:r>
              <a:rPr lang="en-US" sz="2000" dirty="0"/>
              <a:t> or S3FalloutWriter without modifying any existing code with above design?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C69E478-A95C-4A9E-B5B4-9CEE466BD3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781200"/>
            <a:ext cx="7099330" cy="33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451454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133350"/>
            <a:ext cx="8229600" cy="7240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200" dirty="0"/>
              <a:t>OCP – Expense example</a:t>
            </a:r>
            <a:endParaRPr lang="en" sz="3200" dirty="0"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4248150"/>
            <a:ext cx="8229600" cy="76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/>
              <a:t>We can introduce new Expense types without modifying existing code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9C48F02-8A38-402B-816B-3E7922B83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905911"/>
            <a:ext cx="5538787" cy="3276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616751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133350"/>
            <a:ext cx="8229600" cy="7240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200" dirty="0"/>
              <a:t>OCP – The Lie</a:t>
            </a:r>
            <a:endParaRPr lang="en" sz="3200" dirty="0"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4038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/>
              <a:t>Let us say, User want to be able to tag any expense with different labels such as MEAL, TRAVEL, TRAINING, etc.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/>
              <a:t>Or while printing Expense, User wants to have an indication that a expense was done on a weekend.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20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/>
              <a:t>How can we add this requirement without changing any existing code of Expense Report example?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20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/>
              <a:t>OCP only helps us to incorporate changes that we can predict.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20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/>
              <a:t>We cannot have a design which allows us to arbitrarily incorporate any new user requirement.</a:t>
            </a:r>
          </a:p>
        </p:txBody>
      </p:sp>
    </p:spTree>
    <p:extLst>
      <p:ext uri="{BB962C8B-B14F-4D97-AF65-F5344CB8AC3E}">
        <p14:creationId xmlns:p14="http://schemas.microsoft.com/office/powerpoint/2010/main" val="3812997085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133350"/>
            <a:ext cx="8229600" cy="7240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200" dirty="0"/>
              <a:t>OCP – The Lie – What’s the solution?</a:t>
            </a:r>
            <a:endParaRPr lang="en" sz="3200" dirty="0"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4038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/>
              <a:t>Predict the future with a crystal ball?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2000" dirty="0"/>
          </a:p>
          <a:p>
            <a:pPr marL="495300" indent="-457200">
              <a:buClr>
                <a:srgbClr val="000000"/>
              </a:buClr>
              <a:buFont typeface="+mj-lt"/>
              <a:buAutoNum type="arabicParenR"/>
            </a:pPr>
            <a:r>
              <a:rPr lang="en-US" sz="2400" b="1" dirty="0"/>
              <a:t>Big Design Up Front (BDUF)</a:t>
            </a:r>
          </a:p>
          <a:p>
            <a:pPr marL="495300" indent="-457200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Think really hard and carefully consider customer and problem domain</a:t>
            </a:r>
          </a:p>
          <a:p>
            <a:pPr marL="495300" indent="-457200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Create Domain model that anticipates customer’s needs</a:t>
            </a:r>
          </a:p>
          <a:p>
            <a:pPr marL="495300" indent="-457200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Create abstractions around the anticipated changes</a:t>
            </a:r>
          </a:p>
          <a:p>
            <a:pPr marL="495300" indent="-457200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Do this until you have thought of everything</a:t>
            </a:r>
          </a:p>
          <a:p>
            <a:pPr marL="38100">
              <a:buClr>
                <a:srgbClr val="000000"/>
              </a:buClr>
            </a:pPr>
            <a:endParaRPr lang="en-US" sz="2000" dirty="0"/>
          </a:p>
          <a:p>
            <a:pPr marL="38100">
              <a:buClr>
                <a:srgbClr val="000000"/>
              </a:buClr>
            </a:pPr>
            <a:r>
              <a:rPr lang="en-US" sz="2000" dirty="0"/>
              <a:t>This can lead to very complex design that is hard to understand &amp; maintain. Customer may come up with something that you did not think about.</a:t>
            </a:r>
          </a:p>
        </p:txBody>
      </p:sp>
    </p:spTree>
    <p:extLst>
      <p:ext uri="{BB962C8B-B14F-4D97-AF65-F5344CB8AC3E}">
        <p14:creationId xmlns:p14="http://schemas.microsoft.com/office/powerpoint/2010/main" val="2702724147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133350"/>
            <a:ext cx="8229600" cy="7240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200" dirty="0"/>
              <a:t>OCP – The Lie – What’s the solution?</a:t>
            </a:r>
            <a:endParaRPr lang="en" sz="3200" dirty="0"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4038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95300" indent="-457200">
              <a:buClr>
                <a:srgbClr val="000000"/>
              </a:buClr>
              <a:buFont typeface="+mj-lt"/>
              <a:buAutoNum type="arabicParenR" startAt="2"/>
            </a:pPr>
            <a:r>
              <a:rPr lang="en-US" sz="2800" b="1" dirty="0"/>
              <a:t>Agile Design</a:t>
            </a:r>
          </a:p>
          <a:p>
            <a:pPr marL="495300" indent="-457200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2400" dirty="0"/>
              <a:t>Do simplest thing you can and show it to customer</a:t>
            </a:r>
          </a:p>
          <a:p>
            <a:pPr marL="495300" indent="-457200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2400" dirty="0"/>
              <a:t>Customer then starts shooting at you with change requests</a:t>
            </a:r>
          </a:p>
          <a:p>
            <a:pPr marL="495300" indent="-457200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2400" dirty="0"/>
              <a:t>Once you know what changes are likely then you can refactor and use OCP to shield your code for that kind of change</a:t>
            </a:r>
          </a:p>
          <a:p>
            <a:pPr marL="495300" indent="-457200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2400" dirty="0"/>
              <a:t>And then repeat from top</a:t>
            </a:r>
          </a:p>
        </p:txBody>
      </p:sp>
    </p:spTree>
    <p:extLst>
      <p:ext uri="{BB962C8B-B14F-4D97-AF65-F5344CB8AC3E}">
        <p14:creationId xmlns:p14="http://schemas.microsoft.com/office/powerpoint/2010/main" val="1940173383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SOLID Principles</a:t>
            </a:r>
            <a:endParaRPr lang="en" dirty="0"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857400"/>
            <a:ext cx="8229600" cy="406844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/>
              <a:t>The principles are a subset of many principles promoted by </a:t>
            </a:r>
            <a:r>
              <a:rPr lang="en" sz="2000" dirty="0"/>
              <a:t>Robert C. Martin (Unble Bob)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" sz="2000" dirty="0"/>
              <a:t>Term is coined by </a:t>
            </a:r>
            <a:r>
              <a:rPr lang="en-US" sz="2000" dirty="0"/>
              <a:t>Michael Feathers</a:t>
            </a:r>
            <a:endParaRPr lang="en" sz="2000" dirty="0"/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" sz="2000" dirty="0"/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 dirty="0"/>
              <a:t>S – Single Responsibility </a:t>
            </a:r>
            <a:r>
              <a:rPr lang="en-US" sz="1800" dirty="0"/>
              <a:t>Principle (SRP)</a:t>
            </a:r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" sz="1800" dirty="0"/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 dirty="0"/>
              <a:t>O – Open and Close </a:t>
            </a:r>
            <a:r>
              <a:rPr lang="en-US" sz="1800" dirty="0"/>
              <a:t>Principle (OCP)</a:t>
            </a:r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" sz="1800" dirty="0"/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 dirty="0"/>
              <a:t>L – Liskov Substitution </a:t>
            </a:r>
            <a:r>
              <a:rPr lang="en-US" sz="1800" dirty="0"/>
              <a:t>Principle (LSP)</a:t>
            </a:r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" sz="1800" dirty="0"/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" sz="1800" dirty="0"/>
              <a:t>I – Interface Segregation </a:t>
            </a:r>
            <a:r>
              <a:rPr lang="en-US" sz="1800" dirty="0"/>
              <a:t>Principle (ISP)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endParaRPr lang="en" sz="1800" dirty="0"/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" sz="1800" dirty="0"/>
              <a:t>D – Dependency Inversion </a:t>
            </a:r>
            <a:r>
              <a:rPr lang="en-US" sz="1800" dirty="0"/>
              <a:t>Principle (DIP)</a:t>
            </a:r>
            <a:endParaRPr lang="en" sz="2000" dirty="0"/>
          </a:p>
        </p:txBody>
      </p:sp>
    </p:spTree>
    <p:extLst>
      <p:ext uri="{BB962C8B-B14F-4D97-AF65-F5344CB8AC3E}">
        <p14:creationId xmlns:p14="http://schemas.microsoft.com/office/powerpoint/2010/main" val="3167036710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200" dirty="0"/>
              <a:t>L</a:t>
            </a:r>
            <a:r>
              <a:rPr lang="en" sz="3200" dirty="0"/>
              <a:t> – </a:t>
            </a:r>
            <a:r>
              <a:rPr lang="en-US" sz="3200" dirty="0"/>
              <a:t>Liskov Substitution Principle (LSP)</a:t>
            </a:r>
            <a:endParaRPr lang="en" sz="3200" dirty="0"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857400"/>
            <a:ext cx="8229600" cy="406844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If S is a subtype of T then all the places where T is used, if S is used; that should not change behavior of caller program.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24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Subtypes must be substitutable for their base types without altering the behavior of the caller program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24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Goes hand in hand with Open-Close Principal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A violation of LSP is a latent violation of OCP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Must be carefully followed to adhere to OCP</a:t>
            </a:r>
          </a:p>
        </p:txBody>
      </p:sp>
    </p:spTree>
    <p:extLst>
      <p:ext uri="{BB962C8B-B14F-4D97-AF65-F5344CB8AC3E}">
        <p14:creationId xmlns:p14="http://schemas.microsoft.com/office/powerpoint/2010/main" val="1311370391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1200" y="36750"/>
            <a:ext cx="8229600" cy="684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200" dirty="0"/>
              <a:t>LSP</a:t>
            </a:r>
            <a:endParaRPr lang="en" sz="3200" dirty="0"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721350"/>
            <a:ext cx="8229600" cy="4288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When super class does something then sub-class must do it too. And do it in a way that does not violate expectations of callers.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Subtype can do more but cannot do less.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24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LSP is violated when sub-class overrides a method of super class and</a:t>
            </a:r>
          </a:p>
          <a:p>
            <a:pPr marL="857250" indent="-396875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2400" dirty="0"/>
              <a:t>Does nothing OR</a:t>
            </a:r>
          </a:p>
          <a:p>
            <a:pPr marL="857250" indent="-396875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2400" dirty="0"/>
              <a:t>Throws </a:t>
            </a:r>
            <a:r>
              <a:rPr lang="en-US" sz="2400" dirty="0" err="1"/>
              <a:t>RuntimeException</a:t>
            </a:r>
            <a:r>
              <a:rPr lang="en-US" sz="2400" dirty="0"/>
              <a:t> unconditionally</a:t>
            </a:r>
          </a:p>
        </p:txBody>
      </p:sp>
    </p:spTree>
    <p:extLst>
      <p:ext uri="{BB962C8B-B14F-4D97-AF65-F5344CB8AC3E}">
        <p14:creationId xmlns:p14="http://schemas.microsoft.com/office/powerpoint/2010/main" val="3825446465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200" dirty="0"/>
              <a:t>LSP - Example</a:t>
            </a:r>
            <a:endParaRPr lang="en" sz="3200" dirty="0"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857400"/>
            <a:ext cx="8229600" cy="406844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Rectangle and Square Example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24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 err="1"/>
              <a:t>FalloutWriter</a:t>
            </a:r>
            <a:r>
              <a:rPr lang="en-US" sz="2400" dirty="0"/>
              <a:t> example</a:t>
            </a:r>
          </a:p>
        </p:txBody>
      </p:sp>
    </p:spTree>
    <p:extLst>
      <p:ext uri="{BB962C8B-B14F-4D97-AF65-F5344CB8AC3E}">
        <p14:creationId xmlns:p14="http://schemas.microsoft.com/office/powerpoint/2010/main" val="2242421381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200" dirty="0"/>
              <a:t>I</a:t>
            </a:r>
            <a:r>
              <a:rPr lang="en" sz="3200" dirty="0"/>
              <a:t> – </a:t>
            </a:r>
            <a:r>
              <a:rPr lang="en-US" sz="3200" dirty="0"/>
              <a:t>Interface Segregation Principle (ISP)</a:t>
            </a:r>
            <a:endParaRPr lang="en" sz="3200" dirty="0"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857400"/>
            <a:ext cx="8229600" cy="406844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Clients (of a class/interface) should not be forced to depend on methods that they do not use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24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Instead of having one interface with lots of methods in it, we should have smaller and focused interfaces.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24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ISP helps us to prevent unwanted dependencies on things that client does not need.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Goes hand in hand with LSP</a:t>
            </a:r>
          </a:p>
        </p:txBody>
      </p:sp>
    </p:spTree>
    <p:extLst>
      <p:ext uri="{BB962C8B-B14F-4D97-AF65-F5344CB8AC3E}">
        <p14:creationId xmlns:p14="http://schemas.microsoft.com/office/powerpoint/2010/main" val="336364929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133350"/>
            <a:ext cx="8229600" cy="6478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200" dirty="0"/>
              <a:t>ISP - Example</a:t>
            </a:r>
            <a:endParaRPr lang="en" sz="3200" dirty="0"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364183" y="781200"/>
            <a:ext cx="4627417" cy="414464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 err="1"/>
              <a:t>SmartDevice</a:t>
            </a:r>
            <a:r>
              <a:rPr lang="en-US" sz="2000" dirty="0"/>
              <a:t> is a fat interface leading to fat class “</a:t>
            </a:r>
            <a:r>
              <a:rPr lang="en-US" sz="2000" dirty="0" err="1"/>
              <a:t>AllInOnceDevice</a:t>
            </a:r>
            <a:r>
              <a:rPr lang="en-US" sz="2000" dirty="0"/>
              <a:t>”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/>
              <a:t>Different users of </a:t>
            </a:r>
            <a:r>
              <a:rPr lang="en-US" sz="2000" dirty="0" err="1"/>
              <a:t>SmartDevice</a:t>
            </a:r>
            <a:r>
              <a:rPr lang="en-US" sz="2000" dirty="0"/>
              <a:t> use only certain methods from it but still they depend on all its methods. 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/>
              <a:t>Any change in </a:t>
            </a:r>
            <a:r>
              <a:rPr lang="en-US" sz="2000" dirty="0" err="1"/>
              <a:t>SmartDevice</a:t>
            </a:r>
            <a:r>
              <a:rPr lang="en-US" sz="2000" dirty="0"/>
              <a:t> and all its users have to be recompiled.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20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/>
              <a:t>Printer device cannot implement fax() and scan().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/>
              <a:t>It violates LSP as well as OCP.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97EDBD6-ABF4-432F-9A7F-B771864330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753675"/>
            <a:ext cx="4287983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79291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133350"/>
            <a:ext cx="8229600" cy="6478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200" dirty="0"/>
              <a:t>ISP - Example</a:t>
            </a:r>
            <a:endParaRPr lang="en" sz="3200" dirty="0"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5638800" y="887400"/>
            <a:ext cx="3352800" cy="3878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Small interfaces with specific methods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These are called Role interfaces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24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 err="1"/>
              <a:t>LaserPrinter</a:t>
            </a:r>
            <a:r>
              <a:rPr lang="en-US" sz="2400" dirty="0"/>
              <a:t> implements only the relevant interface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BA1CDCA-E0B8-4E56-99D8-65DCDA612F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816750"/>
            <a:ext cx="5131678" cy="411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165193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133350"/>
            <a:ext cx="8229600" cy="6478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200" dirty="0"/>
              <a:t>ISP – Role Interfaces</a:t>
            </a:r>
            <a:endParaRPr lang="en" sz="3200" dirty="0"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819150"/>
            <a:ext cx="8229600" cy="4106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/>
              <a:t>Consider a JIRA like application where we want to track progress of tasks and the dependencies of tasks on each other.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20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/>
              <a:t>Each task has a duration (in days), it would take for that task to be completed.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/>
              <a:t>Each task can have a set of predecessor and a set of successors tasks.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20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/>
              <a:t>With this we can figure out </a:t>
            </a:r>
            <a:r>
              <a:rPr lang="en-US" sz="2000" dirty="0" err="1"/>
              <a:t>earliestStart</a:t>
            </a:r>
            <a:r>
              <a:rPr lang="en-US" sz="2000" dirty="0"/>
              <a:t>, </a:t>
            </a:r>
            <a:r>
              <a:rPr lang="en-US" sz="2000" dirty="0" err="1"/>
              <a:t>earliestFinish</a:t>
            </a:r>
            <a:r>
              <a:rPr lang="en-US" sz="2000" dirty="0"/>
              <a:t>, </a:t>
            </a:r>
            <a:r>
              <a:rPr lang="en-US" sz="2000" dirty="0" err="1"/>
              <a:t>latestStart</a:t>
            </a:r>
            <a:r>
              <a:rPr lang="en-US" sz="2000" dirty="0"/>
              <a:t> and </a:t>
            </a:r>
            <a:r>
              <a:rPr lang="en-US" sz="2000" dirty="0" err="1"/>
              <a:t>latestFinish</a:t>
            </a:r>
            <a:r>
              <a:rPr lang="en-US" sz="2000" dirty="0"/>
              <a:t> of a task.</a:t>
            </a:r>
          </a:p>
        </p:txBody>
      </p:sp>
    </p:spTree>
    <p:extLst>
      <p:ext uri="{BB962C8B-B14F-4D97-AF65-F5344CB8AC3E}">
        <p14:creationId xmlns:p14="http://schemas.microsoft.com/office/powerpoint/2010/main" val="1205705945"/>
      </p:ext>
    </p:extLst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200" dirty="0"/>
              <a:t>ISP - Example</a:t>
            </a:r>
            <a:endParaRPr lang="en" sz="3200" dirty="0"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857400"/>
            <a:ext cx="8229600" cy="406844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Geocoder example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24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 err="1"/>
              <a:t>PlacesMatcher</a:t>
            </a:r>
            <a:r>
              <a:rPr lang="en-US" sz="2400" dirty="0"/>
              <a:t> example</a:t>
            </a:r>
          </a:p>
        </p:txBody>
      </p:sp>
    </p:spTree>
    <p:extLst>
      <p:ext uri="{BB962C8B-B14F-4D97-AF65-F5344CB8AC3E}">
        <p14:creationId xmlns:p14="http://schemas.microsoft.com/office/powerpoint/2010/main" val="3532632804"/>
      </p:ext>
    </p:extLst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200" dirty="0"/>
              <a:t>ISP in Dynamic typed languages</a:t>
            </a:r>
            <a:endParaRPr lang="en" sz="3200" dirty="0"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857400"/>
            <a:ext cx="8229600" cy="406844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No interface exists in Python or Ruby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24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Does ISP apply then for these languages still?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24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Yes, it does because ISP is all about:</a:t>
            </a:r>
          </a:p>
          <a:p>
            <a:pPr marL="38100">
              <a:buClr>
                <a:srgbClr val="000000"/>
              </a:buClr>
            </a:pPr>
            <a:endParaRPr lang="en-US" sz="2400" dirty="0"/>
          </a:p>
          <a:p>
            <a:pPr marL="38100">
              <a:buClr>
                <a:srgbClr val="000000"/>
              </a:buClr>
            </a:pPr>
            <a:r>
              <a:rPr lang="en-US" sz="2800" i="1" dirty="0"/>
              <a:t>“Don’t depend on things you don’t need.”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82392986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133350"/>
            <a:ext cx="8229600" cy="6478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200" dirty="0"/>
              <a:t>ISP violations</a:t>
            </a:r>
            <a:endParaRPr lang="en" sz="3200" dirty="0"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781200"/>
            <a:ext cx="8229600" cy="42289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/>
              <a:t>If you had to create instance of an object and passed in constructor arguments that you have no use for?</a:t>
            </a:r>
          </a:p>
          <a:p>
            <a:pPr marL="688975" lvl="1" indent="-342900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2000" dirty="0" err="1"/>
              <a:t>FileWriter</a:t>
            </a:r>
            <a:r>
              <a:rPr lang="en-US" sz="2000" dirty="0"/>
              <a:t> vs </a:t>
            </a:r>
            <a:r>
              <a:rPr lang="en-US" sz="2000" dirty="0" err="1"/>
              <a:t>FileAppender</a:t>
            </a:r>
            <a:endParaRPr lang="en-US" sz="20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20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/>
              <a:t>If you had to build a complex data structure simply to run an unit test?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20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/>
              <a:t>If you had to fire up webserver or connect to DB to debug/test a business rule?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20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/>
              <a:t>If you wanted to call a function but you had to call other two functions before you can call the function you want?</a:t>
            </a:r>
          </a:p>
        </p:txBody>
      </p:sp>
    </p:spTree>
    <p:extLst>
      <p:ext uri="{BB962C8B-B14F-4D97-AF65-F5344CB8AC3E}">
        <p14:creationId xmlns:p14="http://schemas.microsoft.com/office/powerpoint/2010/main" val="800788616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" sz="3200" dirty="0"/>
              <a:t>S – Single Responsibility </a:t>
            </a:r>
            <a:r>
              <a:rPr lang="en-US" sz="3200" dirty="0"/>
              <a:t>Principle (SRP)</a:t>
            </a:r>
            <a:endParaRPr lang="en" sz="3200" dirty="0"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857400"/>
            <a:ext cx="8229600" cy="406844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A method or class should have </a:t>
            </a:r>
            <a:r>
              <a:rPr lang="en-US" sz="2400" b="1" dirty="0"/>
              <a:t>one and only one responsibility</a:t>
            </a:r>
            <a:r>
              <a:rPr lang="en-US" sz="2400" dirty="0"/>
              <a:t>.</a:t>
            </a:r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-US" sz="24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How to find out how many responsibilities a method or class is having?</a:t>
            </a:r>
          </a:p>
          <a:p>
            <a:pPr marL="857250" lvl="1" indent="-346075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1800" dirty="0"/>
              <a:t>A method or class should have only one reason to change.</a:t>
            </a:r>
          </a:p>
          <a:p>
            <a:pPr marL="857250" lvl="1" indent="-346075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1800" dirty="0"/>
              <a:t>A method or class should be at one level of abstraction.</a:t>
            </a:r>
          </a:p>
          <a:p>
            <a:pPr marL="857250" lvl="1" indent="-346075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1800" dirty="0"/>
              <a:t>A method or class should be highly cohesive.</a:t>
            </a:r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20333319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133350"/>
            <a:ext cx="8229600" cy="6478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200" dirty="0"/>
              <a:t>ISP</a:t>
            </a:r>
            <a:endParaRPr lang="en" sz="3200" dirty="0"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781200"/>
            <a:ext cx="8229600" cy="42289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95300" indent="-45720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3200" i="1" dirty="0"/>
              <a:t>“Don’t depend on things you don’t need.”</a:t>
            </a:r>
          </a:p>
          <a:p>
            <a:pPr marL="495300" indent="-457200"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3200" i="1" dirty="0"/>
          </a:p>
          <a:p>
            <a:pPr marL="495300" indent="-45720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3200" i="1" dirty="0"/>
              <a:t>ISP is all about the “Need to know”</a:t>
            </a:r>
          </a:p>
        </p:txBody>
      </p:sp>
    </p:spTree>
    <p:extLst>
      <p:ext uri="{BB962C8B-B14F-4D97-AF65-F5344CB8AC3E}">
        <p14:creationId xmlns:p14="http://schemas.microsoft.com/office/powerpoint/2010/main" val="2625391198"/>
      </p:ext>
    </p:extLst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62600" y="133350"/>
            <a:ext cx="8229600" cy="6478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200" dirty="0"/>
              <a:t>D</a:t>
            </a:r>
            <a:r>
              <a:rPr lang="en" sz="3200" dirty="0"/>
              <a:t> – </a:t>
            </a:r>
            <a:r>
              <a:rPr lang="en-US" sz="3200" dirty="0"/>
              <a:t>Dependency Inversion Principle (DIP)</a:t>
            </a:r>
            <a:endParaRPr lang="en" sz="3200" dirty="0"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857400"/>
            <a:ext cx="8229600" cy="406844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800" dirty="0"/>
              <a:t>High-level modules should </a:t>
            </a:r>
            <a:r>
              <a:rPr lang="en-US" sz="2800" u="sng" dirty="0"/>
              <a:t>not</a:t>
            </a:r>
            <a:r>
              <a:rPr lang="en-US" sz="2800" dirty="0"/>
              <a:t> depend on low-level modules. Both should depend on abstractions.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800" dirty="0"/>
              <a:t>Abstractions should not depend on details.  Details should depend upon abstractions.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28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800" dirty="0"/>
              <a:t>By depending on a concept instead of on an implementation, you reduce the need for change at caller side.</a:t>
            </a:r>
          </a:p>
        </p:txBody>
      </p:sp>
    </p:spTree>
    <p:extLst>
      <p:ext uri="{BB962C8B-B14F-4D97-AF65-F5344CB8AC3E}">
        <p14:creationId xmlns:p14="http://schemas.microsoft.com/office/powerpoint/2010/main" val="3444358688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127024"/>
            <a:ext cx="8229600" cy="6478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200" dirty="0"/>
              <a:t>D</a:t>
            </a:r>
            <a:r>
              <a:rPr lang="en" sz="3200" dirty="0"/>
              <a:t> – </a:t>
            </a:r>
            <a:r>
              <a:rPr lang="en-US" sz="3200" dirty="0"/>
              <a:t>Dependency Inversion Principle (DIP)</a:t>
            </a:r>
            <a:endParaRPr lang="en" sz="3200" dirty="0"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857400"/>
            <a:ext cx="5671833" cy="406844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1800" dirty="0"/>
              <a:t>Two types of dependencies</a:t>
            </a:r>
          </a:p>
          <a:p>
            <a:pPr marL="741363" lvl="1" indent="-280988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1600" dirty="0"/>
              <a:t>Compile time or Source code dependency </a:t>
            </a:r>
          </a:p>
          <a:p>
            <a:pPr marL="741363" lvl="1" indent="-280988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1600" dirty="0"/>
              <a:t>Runtime dependency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18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1800" dirty="0"/>
              <a:t>“A” still has runtime dependency on “B” but does not have compile time dependency on “B”.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1800" dirty="0"/>
              <a:t>Both “A” and “B” depend on abstraction (interface).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18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1800" dirty="0"/>
              <a:t>Dependency of “B” upon Interface points to in the opposite direction of runtime dependency of “A” upon “B”.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1800" dirty="0"/>
              <a:t>Compile time dependencies oppose the direction of flow of control. This is Dependency Inversion.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80B65D4-EBA2-42C2-BDCE-0D6CDC65EC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9033" y="1123950"/>
            <a:ext cx="2989167" cy="53036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800F2E5-AC4A-4997-B89B-7CD8A5D874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9033" y="2891624"/>
            <a:ext cx="2948491" cy="1677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189873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104700"/>
            <a:ext cx="8229600" cy="6478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200" dirty="0"/>
              <a:t>DIP - Boundaries</a:t>
            </a:r>
            <a:endParaRPr lang="en" sz="3200" dirty="0"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62001" y="707925"/>
            <a:ext cx="8567164" cy="90757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1800" dirty="0"/>
              <a:t>By inverting dependencies, we create boundaries between software modules.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1800" dirty="0"/>
              <a:t>All the dependencies should point in the same direction across the boundary.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18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D863C4-6CB2-463F-81B0-825652375D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647126"/>
            <a:ext cx="2819400" cy="15893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26220B1-13B6-4457-81E0-B7DC33AB8F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200" y="3409950"/>
            <a:ext cx="3692851" cy="16173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C706B6E-0AF7-4E76-9C04-F2CB1538EA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1355775"/>
            <a:ext cx="4114800" cy="371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142476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104700"/>
            <a:ext cx="8229600" cy="6478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200" dirty="0"/>
              <a:t>DIP - Boundaries</a:t>
            </a:r>
            <a:endParaRPr lang="en" sz="3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01CB7B-C941-4741-8430-289A4E52A0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999" y="1504950"/>
            <a:ext cx="7444507" cy="3429000"/>
          </a:xfrm>
          <a:prstGeom prst="rect">
            <a:avLst/>
          </a:prstGeom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92D6445-144A-49D9-A849-E17E2221B366}"/>
              </a:ext>
            </a:extLst>
          </p:cNvPr>
          <p:cNvSpPr/>
          <p:nvPr/>
        </p:nvSpPr>
        <p:spPr>
          <a:xfrm>
            <a:off x="560264" y="2930310"/>
            <a:ext cx="4357716" cy="1524813"/>
          </a:xfrm>
          <a:custGeom>
            <a:avLst/>
            <a:gdLst>
              <a:gd name="connsiteX0" fmla="*/ 0 w 4665600"/>
              <a:gd name="connsiteY0" fmla="*/ 0 h 1692000"/>
              <a:gd name="connsiteX1" fmla="*/ 2217600 w 4665600"/>
              <a:gd name="connsiteY1" fmla="*/ 187200 h 1692000"/>
              <a:gd name="connsiteX2" fmla="*/ 3859200 w 4665600"/>
              <a:gd name="connsiteY2" fmla="*/ 115200 h 1692000"/>
              <a:gd name="connsiteX3" fmla="*/ 4665600 w 4665600"/>
              <a:gd name="connsiteY3" fmla="*/ 1692000 h 16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65600" h="1692000">
                <a:moveTo>
                  <a:pt x="0" y="0"/>
                </a:moveTo>
                <a:cubicBezTo>
                  <a:pt x="787200" y="84000"/>
                  <a:pt x="1574400" y="168000"/>
                  <a:pt x="2217600" y="187200"/>
                </a:cubicBezTo>
                <a:cubicBezTo>
                  <a:pt x="2860800" y="206400"/>
                  <a:pt x="3451200" y="-135600"/>
                  <a:pt x="3859200" y="115200"/>
                </a:cubicBezTo>
                <a:cubicBezTo>
                  <a:pt x="4267200" y="366000"/>
                  <a:pt x="4494000" y="1406400"/>
                  <a:pt x="4665600" y="1692000"/>
                </a:cubicBezTo>
              </a:path>
            </a:pathLst>
          </a:cu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hape 43">
            <a:extLst>
              <a:ext uri="{FF2B5EF4-FFF2-40B4-BE49-F238E27FC236}">
                <a16:creationId xmlns:a16="http://schemas.microsoft.com/office/drawing/2014/main" id="{FDB99C74-8A98-4806-AB7E-233E7197A40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88418" y="752550"/>
            <a:ext cx="8567164" cy="60426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1800" dirty="0"/>
              <a:t>Can you find the boundary?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95694429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104700"/>
            <a:ext cx="8229600" cy="6478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200" dirty="0"/>
              <a:t>DIP - Boundaries</a:t>
            </a:r>
            <a:endParaRPr lang="en" sz="3200" dirty="0"/>
          </a:p>
        </p:txBody>
      </p:sp>
      <p:sp>
        <p:nvSpPr>
          <p:cNvPr id="14" name="Shape 43">
            <a:extLst>
              <a:ext uri="{FF2B5EF4-FFF2-40B4-BE49-F238E27FC236}">
                <a16:creationId xmlns:a16="http://schemas.microsoft.com/office/drawing/2014/main" id="{FDB99C74-8A98-4806-AB7E-233E7197A40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88418" y="748287"/>
            <a:ext cx="8567164" cy="60426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1800" dirty="0"/>
              <a:t>Can you find the boundary?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1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A1A68F7-4BFF-4C9C-9821-15E83E44B0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352550"/>
            <a:ext cx="5715000" cy="3383752"/>
          </a:xfrm>
          <a:prstGeom prst="rect">
            <a:avLst/>
          </a:prstGeom>
        </p:spPr>
      </p:pic>
      <p:sp>
        <p:nvSpPr>
          <p:cNvPr id="4" name="Freeform: Shape 3">
            <a:extLst>
              <a:ext uri="{FF2B5EF4-FFF2-40B4-BE49-F238E27FC236}">
                <a16:creationId xmlns:a16="http://schemas.microsoft.com/office/drawing/2014/main" id="{6B7A89C5-5FF3-4605-8B80-5C0067073185}"/>
              </a:ext>
            </a:extLst>
          </p:cNvPr>
          <p:cNvSpPr/>
          <p:nvPr/>
        </p:nvSpPr>
        <p:spPr>
          <a:xfrm>
            <a:off x="1108800" y="3376800"/>
            <a:ext cx="4996800" cy="158400"/>
          </a:xfrm>
          <a:custGeom>
            <a:avLst/>
            <a:gdLst>
              <a:gd name="connsiteX0" fmla="*/ 4996800 w 4996800"/>
              <a:gd name="connsiteY0" fmla="*/ 0 h 158400"/>
              <a:gd name="connsiteX1" fmla="*/ 1915200 w 4996800"/>
              <a:gd name="connsiteY1" fmla="*/ 158400 h 158400"/>
              <a:gd name="connsiteX2" fmla="*/ 0 w 4996800"/>
              <a:gd name="connsiteY2" fmla="*/ 100800 h 15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96800" h="158400">
                <a:moveTo>
                  <a:pt x="4996800" y="0"/>
                </a:moveTo>
                <a:cubicBezTo>
                  <a:pt x="3872400" y="70800"/>
                  <a:pt x="2748000" y="141600"/>
                  <a:pt x="1915200" y="158400"/>
                </a:cubicBezTo>
                <a:lnTo>
                  <a:pt x="0" y="100800"/>
                </a:lnTo>
              </a:path>
            </a:pathLst>
          </a:cu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18533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104700"/>
            <a:ext cx="8229600" cy="6478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200" dirty="0"/>
              <a:t>DIP - Boundaries</a:t>
            </a:r>
            <a:endParaRPr lang="en" sz="3200" dirty="0"/>
          </a:p>
        </p:txBody>
      </p:sp>
      <p:sp>
        <p:nvSpPr>
          <p:cNvPr id="14" name="Shape 43">
            <a:extLst>
              <a:ext uri="{FF2B5EF4-FFF2-40B4-BE49-F238E27FC236}">
                <a16:creationId xmlns:a16="http://schemas.microsoft.com/office/drawing/2014/main" id="{FDB99C74-8A98-4806-AB7E-233E7197A40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88418" y="752551"/>
            <a:ext cx="8567164" cy="371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1800" dirty="0"/>
              <a:t>Can you find the boundary?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172926-3115-4745-8269-739C09C27E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200150"/>
            <a:ext cx="4836319" cy="3843432"/>
          </a:xfrm>
          <a:prstGeom prst="rect">
            <a:avLst/>
          </a:prstGeom>
        </p:spPr>
      </p:pic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7339F3-122D-4F34-8826-E51BA825A2A2}"/>
              </a:ext>
            </a:extLst>
          </p:cNvPr>
          <p:cNvSpPr/>
          <p:nvPr/>
        </p:nvSpPr>
        <p:spPr>
          <a:xfrm>
            <a:off x="914400" y="2736000"/>
            <a:ext cx="4413600" cy="372497"/>
          </a:xfrm>
          <a:custGeom>
            <a:avLst/>
            <a:gdLst>
              <a:gd name="connsiteX0" fmla="*/ 0 w 4413600"/>
              <a:gd name="connsiteY0" fmla="*/ 0 h 372497"/>
              <a:gd name="connsiteX1" fmla="*/ 1468800 w 4413600"/>
              <a:gd name="connsiteY1" fmla="*/ 352800 h 372497"/>
              <a:gd name="connsiteX2" fmla="*/ 4413600 w 4413600"/>
              <a:gd name="connsiteY2" fmla="*/ 360000 h 372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13600" h="372497">
                <a:moveTo>
                  <a:pt x="0" y="0"/>
                </a:moveTo>
                <a:cubicBezTo>
                  <a:pt x="366600" y="146400"/>
                  <a:pt x="733200" y="292800"/>
                  <a:pt x="1468800" y="352800"/>
                </a:cubicBezTo>
                <a:cubicBezTo>
                  <a:pt x="2204400" y="412800"/>
                  <a:pt x="3801600" y="312000"/>
                  <a:pt x="4413600" y="360000"/>
                </a:cubicBezTo>
              </a:path>
            </a:pathLst>
          </a:cu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479093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104700"/>
            <a:ext cx="8229600" cy="6478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200" dirty="0"/>
              <a:t>DIP - Boundaries</a:t>
            </a:r>
            <a:endParaRPr lang="en" sz="3200" dirty="0"/>
          </a:p>
        </p:txBody>
      </p:sp>
      <p:sp>
        <p:nvSpPr>
          <p:cNvPr id="14" name="Shape 43">
            <a:extLst>
              <a:ext uri="{FF2B5EF4-FFF2-40B4-BE49-F238E27FC236}">
                <a16:creationId xmlns:a16="http://schemas.microsoft.com/office/drawing/2014/main" id="{FDB99C74-8A98-4806-AB7E-233E7197A40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88418" y="752551"/>
            <a:ext cx="8567164" cy="371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1800" dirty="0"/>
              <a:t>Can you find the boundary?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1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5402CE1-F553-46CD-98DF-5B31DAD340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1200150"/>
            <a:ext cx="8465575" cy="3733800"/>
          </a:xfrm>
          <a:prstGeom prst="rect">
            <a:avLst/>
          </a:prstGeom>
        </p:spPr>
      </p:pic>
      <p:sp>
        <p:nvSpPr>
          <p:cNvPr id="7" name="Freeform: Shape 6">
            <a:extLst>
              <a:ext uri="{FF2B5EF4-FFF2-40B4-BE49-F238E27FC236}">
                <a16:creationId xmlns:a16="http://schemas.microsoft.com/office/drawing/2014/main" id="{F0014910-4B1A-44A8-A8C0-79F74FB8DCAA}"/>
              </a:ext>
            </a:extLst>
          </p:cNvPr>
          <p:cNvSpPr/>
          <p:nvPr/>
        </p:nvSpPr>
        <p:spPr>
          <a:xfrm>
            <a:off x="1828800" y="3843900"/>
            <a:ext cx="6854400" cy="231300"/>
          </a:xfrm>
          <a:custGeom>
            <a:avLst/>
            <a:gdLst>
              <a:gd name="connsiteX0" fmla="*/ 0 w 6854400"/>
              <a:gd name="connsiteY0" fmla="*/ 231300 h 231300"/>
              <a:gd name="connsiteX1" fmla="*/ 3693600 w 6854400"/>
              <a:gd name="connsiteY1" fmla="*/ 900 h 231300"/>
              <a:gd name="connsiteX2" fmla="*/ 6854400 w 6854400"/>
              <a:gd name="connsiteY2" fmla="*/ 166500 h 2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54400" h="231300">
                <a:moveTo>
                  <a:pt x="0" y="231300"/>
                </a:moveTo>
                <a:cubicBezTo>
                  <a:pt x="1275600" y="121500"/>
                  <a:pt x="2551200" y="11700"/>
                  <a:pt x="3693600" y="900"/>
                </a:cubicBezTo>
                <a:cubicBezTo>
                  <a:pt x="4836000" y="-9900"/>
                  <a:pt x="5845200" y="78300"/>
                  <a:pt x="6854400" y="166500"/>
                </a:cubicBezTo>
              </a:path>
            </a:pathLst>
          </a:cu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585657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381000" y="209550"/>
            <a:ext cx="8382000" cy="54902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200" dirty="0"/>
              <a:t>Law of Demeter (Tell Don’t Ask)</a:t>
            </a:r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152400" y="758578"/>
            <a:ext cx="8839200" cy="424347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Law of Demeter for functions requires that a method m of an object O may only invoke the methods of the following kinds of objects:</a:t>
            </a:r>
          </a:p>
          <a:p>
            <a:pPr marL="688975" indent="-285750">
              <a:buFont typeface="Courier New" panose="02070309020205020404" pitchFamily="49" charset="0"/>
              <a:buChar char="o"/>
            </a:pPr>
            <a:r>
              <a:rPr lang="en-US" sz="1800" dirty="0"/>
              <a:t>O itself</a:t>
            </a:r>
          </a:p>
          <a:p>
            <a:pPr marL="688975" indent="-285750">
              <a:buFont typeface="Courier New" panose="02070309020205020404" pitchFamily="49" charset="0"/>
              <a:buChar char="o"/>
            </a:pPr>
            <a:r>
              <a:rPr lang="en-US" sz="1800" dirty="0"/>
              <a:t>m's parameters</a:t>
            </a:r>
          </a:p>
          <a:p>
            <a:pPr marL="688975" indent="-285750">
              <a:buFont typeface="Courier New" panose="02070309020205020404" pitchFamily="49" charset="0"/>
              <a:buChar char="o"/>
            </a:pPr>
            <a:r>
              <a:rPr lang="en-US" sz="1800" dirty="0"/>
              <a:t>Any objects created/instantiated within m</a:t>
            </a:r>
          </a:p>
          <a:p>
            <a:pPr marL="688975" indent="-285750">
              <a:buFont typeface="Courier New" panose="02070309020205020404" pitchFamily="49" charset="0"/>
              <a:buChar char="o"/>
            </a:pPr>
            <a:r>
              <a:rPr lang="en-US" sz="1800" dirty="0"/>
              <a:t>O's direct component objects</a:t>
            </a:r>
          </a:p>
          <a:p>
            <a:pPr marL="688975" indent="-285750">
              <a:buFont typeface="Courier New" panose="02070309020205020404" pitchFamily="49" charset="0"/>
              <a:buChar char="o"/>
            </a:pPr>
            <a:r>
              <a:rPr lang="en-US" sz="1800" dirty="0"/>
              <a:t>A global variable, accessible by O, in the scope of 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In particular, an object should avoid invoking methods on an object returned by another method.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law can be stated simply as "use only one dot". That is, the code </a:t>
            </a:r>
            <a:r>
              <a:rPr lang="en-US" sz="1800" dirty="0" err="1"/>
              <a:t>a.b.Method</a:t>
            </a:r>
            <a:r>
              <a:rPr lang="en-US" sz="1800" dirty="0"/>
              <a:t>() breaks the law where </a:t>
            </a:r>
            <a:r>
              <a:rPr lang="en-US" sz="1800" dirty="0" err="1"/>
              <a:t>a.Method</a:t>
            </a:r>
            <a:r>
              <a:rPr lang="en-US" sz="1800" dirty="0"/>
              <a:t>() does not.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As an </a:t>
            </a:r>
            <a:r>
              <a:rPr lang="en-US" sz="1800" dirty="0">
                <a:hlinkClick r:id="rId3" tooltip="Analogy"/>
              </a:rPr>
              <a:t>analogy</a:t>
            </a:r>
            <a:r>
              <a:rPr lang="en-US" sz="1800" dirty="0"/>
              <a:t>, when one wants a dog to walk, one does not command the dog's legs to walk directly; instead one commands the dog which then commands its own legs.</a:t>
            </a:r>
          </a:p>
        </p:txBody>
      </p:sp>
    </p:spTree>
    <p:extLst>
      <p:ext uri="{BB962C8B-B14F-4D97-AF65-F5344CB8AC3E}">
        <p14:creationId xmlns:p14="http://schemas.microsoft.com/office/powerpoint/2010/main" val="1718376229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381000" y="209550"/>
            <a:ext cx="8382000" cy="54902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200" dirty="0"/>
              <a:t>Law of Demeter (Tell Don’t Ask)</a:t>
            </a:r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152400" y="758578"/>
            <a:ext cx="8839200" cy="424347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dirty="0"/>
              <a:t>Let us say you walk into a store and grap few items of the shelf.</a:t>
            </a:r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" sz="2400" dirty="0"/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" sz="2400" dirty="0"/>
              <a:t>Then you walk to the checkout counter and clerk at the counter tells you that the total price you have to pay is Rs. 450.</a:t>
            </a:r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" sz="2400" dirty="0"/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dirty="0"/>
              <a:t>What do you do now?</a:t>
            </a:r>
          </a:p>
          <a:p>
            <a:pPr marL="798513" lvl="1" indent="-338138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" sz="2000" dirty="0"/>
              <a:t>Do you give the clerk your wallet and let him retrieve Rs. 450 from it?</a:t>
            </a:r>
          </a:p>
          <a:p>
            <a:pPr marL="798513" lvl="1" indent="-338138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" sz="2000" dirty="0"/>
              <a:t>Or Do you give the clerk Rs 450 yourself?</a:t>
            </a:r>
          </a:p>
        </p:txBody>
      </p:sp>
    </p:spTree>
    <p:extLst>
      <p:ext uri="{BB962C8B-B14F-4D97-AF65-F5344CB8AC3E}">
        <p14:creationId xmlns:p14="http://schemas.microsoft.com/office/powerpoint/2010/main" val="751395031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457200" y="122400"/>
            <a:ext cx="8229600" cy="690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Same level of abstraction</a:t>
            </a: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457200" y="742950"/>
            <a:ext cx="8229600" cy="4289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 dirty="0"/>
              <a:t>All the statements in a method should be at one level of  abstraction.</a:t>
            </a:r>
          </a:p>
          <a:p>
            <a:pPr marL="914400" indent="0" rtl="0">
              <a:lnSpc>
                <a:spcPct val="110795"/>
              </a:lnSpc>
              <a:spcBef>
                <a:spcPts val="0"/>
              </a:spcBef>
              <a:buNone/>
            </a:pPr>
            <a:r>
              <a:rPr lang="en" sz="1600" b="1" dirty="0">
                <a:solidFill>
                  <a:srgbClr val="333399"/>
                </a:solidFill>
              </a:rPr>
              <a:t>void</a:t>
            </a:r>
            <a:r>
              <a:rPr lang="en" sz="1600" dirty="0">
                <a:solidFill>
                  <a:srgbClr val="333333"/>
                </a:solidFill>
              </a:rPr>
              <a:t> </a:t>
            </a:r>
            <a:r>
              <a:rPr lang="en" sz="1600" b="1" dirty="0">
                <a:solidFill>
                  <a:srgbClr val="0066BB"/>
                </a:solidFill>
              </a:rPr>
              <a:t>compute</a:t>
            </a:r>
            <a:r>
              <a:rPr lang="en" sz="1600" dirty="0">
                <a:solidFill>
                  <a:srgbClr val="333333"/>
                </a:solidFill>
              </a:rPr>
              <a:t>() { </a:t>
            </a:r>
            <a:br>
              <a:rPr lang="en" sz="1600" dirty="0">
                <a:solidFill>
                  <a:srgbClr val="333333"/>
                </a:solidFill>
              </a:rPr>
            </a:br>
            <a:r>
              <a:rPr lang="en" sz="1600" dirty="0">
                <a:solidFill>
                  <a:srgbClr val="333333"/>
                </a:solidFill>
              </a:rPr>
              <a:t>  input(); </a:t>
            </a:r>
            <a:br>
              <a:rPr lang="en" sz="1600" dirty="0">
                <a:solidFill>
                  <a:srgbClr val="333333"/>
                </a:solidFill>
              </a:rPr>
            </a:br>
            <a:r>
              <a:rPr lang="en" sz="1600" dirty="0">
                <a:solidFill>
                  <a:srgbClr val="333333"/>
                </a:solidFill>
              </a:rPr>
              <a:t>  flags|= </a:t>
            </a:r>
            <a:r>
              <a:rPr lang="en" sz="1600" b="1" dirty="0">
                <a:solidFill>
                  <a:srgbClr val="005588"/>
                </a:solidFill>
              </a:rPr>
              <a:t>0x0080</a:t>
            </a:r>
            <a:r>
              <a:rPr lang="en" sz="1600" dirty="0">
                <a:solidFill>
                  <a:srgbClr val="333333"/>
                </a:solidFill>
              </a:rPr>
              <a:t>;</a:t>
            </a:r>
            <a:br>
              <a:rPr lang="en" sz="1600" dirty="0">
                <a:solidFill>
                  <a:srgbClr val="333333"/>
                </a:solidFill>
              </a:rPr>
            </a:br>
            <a:r>
              <a:rPr lang="en" sz="1600" dirty="0">
                <a:solidFill>
                  <a:srgbClr val="333333"/>
                </a:solidFill>
              </a:rPr>
              <a:t>  output();</a:t>
            </a:r>
            <a:br>
              <a:rPr lang="en" sz="1600" dirty="0">
                <a:solidFill>
                  <a:srgbClr val="333333"/>
                </a:solidFill>
              </a:rPr>
            </a:br>
            <a:r>
              <a:rPr lang="en" sz="1600" dirty="0">
                <a:solidFill>
                  <a:srgbClr val="333333"/>
                </a:solidFill>
              </a:rPr>
              <a:t>}</a:t>
            </a:r>
          </a:p>
          <a:p>
            <a:pPr marL="457200" lvl="0" indent="-381000" rtl="0">
              <a:lnSpc>
                <a:spcPct val="110795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Arial"/>
              <a:buChar char="●"/>
            </a:pPr>
            <a:r>
              <a:rPr lang="en" sz="1800" dirty="0">
                <a:solidFill>
                  <a:schemeClr val="dk1"/>
                </a:solidFill>
              </a:rPr>
              <a:t>If the statements are not at one level of abstraction extract them in methods with meaningful names.</a:t>
            </a:r>
          </a:p>
          <a:p>
            <a:pPr marL="457200" lvl="0" indent="-381000" rtl="0">
              <a:lnSpc>
                <a:spcPct val="110795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 dirty="0">
                <a:solidFill>
                  <a:schemeClr val="dk1"/>
                </a:solidFill>
              </a:rPr>
              <a:t>Methods having one abstraction level are likely to do one thing. </a:t>
            </a:r>
          </a:p>
          <a:p>
            <a:pPr marL="457200" lvl="0" indent="-381000" rtl="0">
              <a:lnSpc>
                <a:spcPct val="110795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endParaRPr lang="en" sz="1800" dirty="0">
              <a:solidFill>
                <a:schemeClr val="dk1"/>
              </a:solidFill>
            </a:endParaRPr>
          </a:p>
          <a:p>
            <a:pPr marL="457200" indent="-381000">
              <a:lnSpc>
                <a:spcPct val="110795"/>
              </a:lnSpc>
              <a:buClr>
                <a:schemeClr val="dk1"/>
              </a:buClr>
              <a:buFont typeface="Arial"/>
              <a:buChar char="●"/>
            </a:pPr>
            <a:r>
              <a:rPr lang="en" sz="1800" dirty="0">
                <a:solidFill>
                  <a:schemeClr val="dk1"/>
                </a:solidFill>
              </a:rPr>
              <a:t>Too much indentation in a method is a dead giveaway that the method is doing things at different levels of abstraction.</a:t>
            </a:r>
          </a:p>
          <a:p>
            <a:pPr marL="457200" lvl="0" indent="-381000">
              <a:lnSpc>
                <a:spcPct val="110795"/>
              </a:lnSpc>
              <a:buClr>
                <a:schemeClr val="dk1"/>
              </a:buClr>
              <a:buFont typeface="Arial"/>
              <a:buChar char="●"/>
            </a:pPr>
            <a:r>
              <a:rPr lang="en-US" sz="1800" dirty="0" err="1"/>
              <a:t>FallOutWriter.readableFileLines</a:t>
            </a:r>
            <a:r>
              <a:rPr lang="en-US" sz="1800" dirty="0"/>
              <a:t>()</a:t>
            </a:r>
          </a:p>
          <a:p>
            <a:pPr marL="457200" lvl="0" indent="-381000">
              <a:lnSpc>
                <a:spcPct val="110795"/>
              </a:lnSpc>
              <a:buClr>
                <a:schemeClr val="dk1"/>
              </a:buClr>
              <a:buFont typeface="Arial"/>
              <a:buChar char="●"/>
            </a:pPr>
            <a:r>
              <a:rPr lang="en-US" sz="1800" dirty="0">
                <a:solidFill>
                  <a:schemeClr val="dk1"/>
                </a:solidFill>
              </a:rPr>
              <a:t>Try/catch blocks with more than one statement in try and/or catch blocks.</a:t>
            </a:r>
            <a:endParaRPr lang="en" sz="18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054820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381000" y="209550"/>
            <a:ext cx="8382000" cy="54902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200" dirty="0"/>
              <a:t>Law of Demeter (Tell Don’t Ask)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868421-E45E-455F-9180-BFFEA5D3FD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932" y="2876550"/>
            <a:ext cx="4620685" cy="1925852"/>
          </a:xfrm>
          <a:prstGeom prst="rect">
            <a:avLst/>
          </a:prstGeom>
        </p:spPr>
      </p:pic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5029200" y="758578"/>
            <a:ext cx="3962400" cy="424347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1800" dirty="0"/>
              <a:t>p</a:t>
            </a:r>
            <a:r>
              <a:rPr lang="en" sz="1800" dirty="0"/>
              <a:t>urchase() method has to ask Customer to getWallet() then it has to ask wallet to getMoney().</a:t>
            </a:r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" sz="1800" dirty="0"/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" sz="1800" dirty="0"/>
              <a:t>The test has so much boiler plate code because of violation of Law Of Demeter.</a:t>
            </a:r>
          </a:p>
          <a:p>
            <a:pPr marL="38100" lvl="0" rtl="0">
              <a:spcBef>
                <a:spcPts val="0"/>
              </a:spcBef>
              <a:buClr>
                <a:srgbClr val="000000"/>
              </a:buClr>
              <a:buSzPct val="100000"/>
            </a:pPr>
            <a:endParaRPr lang="en" sz="1800" dirty="0"/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 dirty="0"/>
              <a:t>Test has to create Money then put that into Wallet and then put that Wallet into Customer and pass Customer to purchase().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61778B9-7E94-4CCC-AB09-5DF59F2D17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932" y="819150"/>
            <a:ext cx="4765766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268782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381000" y="209550"/>
            <a:ext cx="8382000" cy="54902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200" dirty="0"/>
              <a:t>Law of Demeter (Tell Don’t Ask)</a:t>
            </a:r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5029200" y="758579"/>
            <a:ext cx="3962400" cy="341337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1800" dirty="0"/>
              <a:t>Instead of passing Customer object to purchase() method, we send only Money object.</a:t>
            </a:r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1800" dirty="0"/>
              <a:t>That’s the only thing purchase() method needs.</a:t>
            </a:r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1800" dirty="0"/>
              <a:t>It does not care who is purchasing the Goods.</a:t>
            </a:r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-US" sz="1800" dirty="0"/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1800" dirty="0"/>
              <a:t>Can you spot which of the SOLID principals this corresponds to?</a:t>
            </a:r>
            <a:endParaRPr lang="en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7B6C10-8BD6-4578-B1D3-3935FD6A10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50" y="895350"/>
            <a:ext cx="4819650" cy="3180670"/>
          </a:xfrm>
          <a:prstGeom prst="rect">
            <a:avLst/>
          </a:prstGeom>
        </p:spPr>
      </p:pic>
      <p:sp>
        <p:nvSpPr>
          <p:cNvPr id="8" name="Shape 134">
            <a:extLst>
              <a:ext uri="{FF2B5EF4-FFF2-40B4-BE49-F238E27FC236}">
                <a16:creationId xmlns:a16="http://schemas.microsoft.com/office/drawing/2014/main" id="{6F5A559B-8F0D-4A28-957D-DE17DA3223F3}"/>
              </a:ext>
            </a:extLst>
          </p:cNvPr>
          <p:cNvSpPr txBox="1">
            <a:spLocks/>
          </p:cNvSpPr>
          <p:nvPr/>
        </p:nvSpPr>
        <p:spPr>
          <a:xfrm>
            <a:off x="304800" y="4171952"/>
            <a:ext cx="8686800" cy="8300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Don’t depend on things you don’t need (ISP)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This is also called as “Principal of Least Knowledge”</a:t>
            </a:r>
            <a:endParaRPr lang="en" sz="2400" dirty="0"/>
          </a:p>
        </p:txBody>
      </p:sp>
    </p:spTree>
    <p:extLst>
      <p:ext uri="{BB962C8B-B14F-4D97-AF65-F5344CB8AC3E}">
        <p14:creationId xmlns:p14="http://schemas.microsoft.com/office/powerpoint/2010/main" val="2812111935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62600" y="133350"/>
            <a:ext cx="8229600" cy="6478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200" dirty="0"/>
              <a:t>DRY – Do not Repeat Yourself</a:t>
            </a:r>
            <a:endParaRPr lang="en" sz="3200" dirty="0"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857400"/>
            <a:ext cx="8229600" cy="406844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1800" dirty="0"/>
              <a:t>Every piece of knowledge must have a single, unambiguous, authoritative representation within a system.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1800" dirty="0"/>
              <a:t>Any code written and used within your component should exist in only one location.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18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1800" dirty="0"/>
              <a:t>When you find yourself writing code (</a:t>
            </a:r>
            <a:r>
              <a:rPr lang="en-US" sz="1800" b="1" dirty="0"/>
              <a:t>or copy/pasting</a:t>
            </a:r>
            <a:r>
              <a:rPr lang="en-US" sz="1800" dirty="0"/>
              <a:t>) that is similar to something you've written before, refactor the code into reusable pieces and don't repeat yourself.</a:t>
            </a:r>
          </a:p>
          <a:p>
            <a:pPr marL="627063" lvl="1" indent="-280988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1600" dirty="0" err="1"/>
              <a:t>FalloutWriter.initializeWriters</a:t>
            </a:r>
            <a:r>
              <a:rPr lang="en-US" sz="1600" dirty="0"/>
              <a:t>(), </a:t>
            </a:r>
            <a:r>
              <a:rPr lang="en-US" sz="1600" dirty="0" err="1"/>
              <a:t>writeAndClearFallouts</a:t>
            </a:r>
            <a:r>
              <a:rPr lang="en-US" sz="1600" dirty="0"/>
              <a:t>(), </a:t>
            </a:r>
            <a:r>
              <a:rPr lang="en-US" sz="1600" dirty="0" err="1"/>
              <a:t>readableFileLines</a:t>
            </a:r>
            <a:r>
              <a:rPr lang="en-US" sz="1600" dirty="0"/>
              <a:t>(), </a:t>
            </a:r>
            <a:r>
              <a:rPr lang="en-US" sz="1600" dirty="0" err="1"/>
              <a:t>getLatitudeOfPoi</a:t>
            </a:r>
            <a:r>
              <a:rPr lang="en-US" sz="1600" dirty="0"/>
              <a:t>(), </a:t>
            </a:r>
            <a:r>
              <a:rPr lang="en-US" sz="1600" dirty="0" err="1"/>
              <a:t>getLongitudeOfPoi</a:t>
            </a:r>
            <a:r>
              <a:rPr lang="en-US" sz="1600" dirty="0"/>
              <a:t>()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18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1800" dirty="0"/>
              <a:t>When software modules are not DRY they are called WET</a:t>
            </a:r>
          </a:p>
          <a:p>
            <a:pPr marL="627063" lvl="1" indent="-280988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1600" dirty="0"/>
              <a:t>Write Everything Twice</a:t>
            </a:r>
          </a:p>
          <a:p>
            <a:pPr marL="627063" lvl="1" indent="-280988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1600" dirty="0"/>
              <a:t>We Enjoy Typing</a:t>
            </a:r>
          </a:p>
          <a:p>
            <a:pPr marL="627063" lvl="1" indent="-280988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1600" dirty="0"/>
              <a:t>Waste Everyone’s Time</a:t>
            </a:r>
          </a:p>
        </p:txBody>
      </p:sp>
    </p:spTree>
    <p:extLst>
      <p:ext uri="{BB962C8B-B14F-4D97-AF65-F5344CB8AC3E}">
        <p14:creationId xmlns:p14="http://schemas.microsoft.com/office/powerpoint/2010/main" val="2211051334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62600" y="133350"/>
            <a:ext cx="8229600" cy="6478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200" dirty="0"/>
              <a:t>YAGNI – You </a:t>
            </a:r>
            <a:r>
              <a:rPr lang="en-US" sz="3200" dirty="0" err="1"/>
              <a:t>Ain’t</a:t>
            </a:r>
            <a:r>
              <a:rPr lang="en-US" sz="3200" dirty="0"/>
              <a:t> </a:t>
            </a:r>
            <a:r>
              <a:rPr lang="en-US" sz="3200" dirty="0" err="1"/>
              <a:t>Gonna</a:t>
            </a:r>
            <a:r>
              <a:rPr lang="en-US" sz="3200" dirty="0"/>
              <a:t> Need It</a:t>
            </a:r>
            <a:endParaRPr lang="en" sz="3200" dirty="0"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857400"/>
            <a:ext cx="8229600" cy="406844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/>
              <a:t>Do the simplest thing that could possibly work.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/>
              <a:t>Goes hand in hand with Agile Design vs the Big Design Up Front (BDUF) approach.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20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/>
              <a:t>Most of us have used Hibernate. Hibernate allows us to switch to any database by simply changing configuration.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/>
              <a:t>How many of you were part of a project where you had to change database and this feature of Hibernate actually was used?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20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/>
              <a:t>Story of </a:t>
            </a:r>
            <a:r>
              <a:rPr lang="en-US" sz="2000" dirty="0" err="1"/>
              <a:t>Gapfiller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96749159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381000" y="361950"/>
            <a:ext cx="8229600" cy="4343400"/>
          </a:xfrm>
          <a:prstGeom prst="rect">
            <a:avLst/>
          </a:prstGeom>
        </p:spPr>
        <p:txBody>
          <a:bodyPr lIns="91425" tIns="91425" rIns="91425" bIns="91425" anchor="ctr" anchorCtr="1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US" dirty="0"/>
              <a:t>Feedback &amp; Questions?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094166285"/>
      </p:ext>
    </p:extLst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404400" y="133350"/>
            <a:ext cx="8229600" cy="609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SRP for Classes</a:t>
            </a:r>
            <a:endParaRPr lang="en" dirty="0"/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393750" y="742950"/>
            <a:ext cx="8521650" cy="4259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>
              <a:buClr>
                <a:srgbClr val="000000"/>
              </a:buClr>
              <a:buFont typeface="Arial"/>
              <a:buChar char="●"/>
            </a:pPr>
            <a:r>
              <a:rPr lang="en" sz="2400" dirty="0">
                <a:solidFill>
                  <a:schemeClr val="tx1"/>
                </a:solidFill>
              </a:rPr>
              <a:t>How to identify if a class is following SRP?</a:t>
            </a:r>
          </a:p>
          <a:p>
            <a:pPr marL="741363" lvl="1" indent="-280988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" sz="1800" dirty="0"/>
              <a:t>Classes should have a small number of instance variables.</a:t>
            </a:r>
          </a:p>
          <a:p>
            <a:pPr marL="741363" lvl="1" indent="-280988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" sz="1800" dirty="0"/>
              <a:t>More variables a method manipulates the more cohesive that method is to its class.</a:t>
            </a:r>
          </a:p>
          <a:p>
            <a:pPr marL="741363" lvl="1" indent="-280988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" sz="1800" dirty="0"/>
              <a:t>The more cohesive the methods are the more cohesive the class will be.</a:t>
            </a:r>
          </a:p>
          <a:p>
            <a:pPr marL="457200" lvl="0" indent="-381000">
              <a:buClr>
                <a:srgbClr val="000000"/>
              </a:buClr>
              <a:buFont typeface="Arial"/>
              <a:buChar char="●"/>
            </a:pPr>
            <a:endParaRPr lang="en" sz="2400" dirty="0"/>
          </a:p>
          <a:p>
            <a:pPr marL="457200" lvl="0" indent="-381000">
              <a:buClr>
                <a:srgbClr val="000000"/>
              </a:buClr>
              <a:buFont typeface="Arial"/>
              <a:buChar char="●"/>
            </a:pPr>
            <a:r>
              <a:rPr lang="en" sz="2400" dirty="0"/>
              <a:t>We want the classes to have high cohesion.</a:t>
            </a:r>
          </a:p>
          <a:p>
            <a:pPr marL="457200" lvl="0" indent="-381000">
              <a:buClr>
                <a:srgbClr val="000000"/>
              </a:buClr>
              <a:buFont typeface="Arial"/>
              <a:buChar char="●"/>
            </a:pPr>
            <a:r>
              <a:rPr lang="en" sz="2400" dirty="0"/>
              <a:t>Highly cohesive classes follow SRP</a:t>
            </a:r>
          </a:p>
          <a:p>
            <a:pPr marL="457200" lvl="0" indent="-381000">
              <a:buClr>
                <a:srgbClr val="000000"/>
              </a:buClr>
              <a:buFont typeface="Arial"/>
              <a:buChar char="●"/>
            </a:pPr>
            <a:endParaRPr lang="en" sz="2400" dirty="0"/>
          </a:p>
          <a:p>
            <a:pPr marL="457200" lvl="0" indent="-381000">
              <a:buClr>
                <a:srgbClr val="000000"/>
              </a:buClr>
              <a:buFont typeface="Arial"/>
              <a:buChar char="●"/>
            </a:pPr>
            <a:r>
              <a:rPr lang="en" sz="2400" dirty="0"/>
              <a:t>When classes lose cohesion, split them!</a:t>
            </a:r>
          </a:p>
          <a:p>
            <a:pPr marL="514350" lvl="0">
              <a:buClr>
                <a:srgbClr val="000000"/>
              </a:buClr>
            </a:pPr>
            <a:r>
              <a:rPr lang="en-US" sz="2000" dirty="0" err="1">
                <a:solidFill>
                  <a:schemeClr val="tx1"/>
                </a:solidFill>
              </a:rPr>
              <a:t>FallOutWriter.readableFileLines</a:t>
            </a:r>
            <a:r>
              <a:rPr lang="en-US" sz="2000" dirty="0">
                <a:solidFill>
                  <a:schemeClr val="tx1"/>
                </a:solidFill>
              </a:rPr>
              <a:t>()</a:t>
            </a:r>
          </a:p>
          <a:p>
            <a:pPr marL="514350" lvl="0">
              <a:buClr>
                <a:srgbClr val="000000"/>
              </a:buClr>
            </a:pPr>
            <a:r>
              <a:rPr lang="en-US" sz="2000" dirty="0" err="1">
                <a:solidFill>
                  <a:schemeClr val="tx1"/>
                </a:solidFill>
              </a:rPr>
              <a:t>CreateFeatureEdit.removeUnwantedAttributeTypes</a:t>
            </a:r>
            <a:r>
              <a:rPr lang="en-US" sz="2000" dirty="0">
                <a:solidFill>
                  <a:schemeClr val="tx1"/>
                </a:solidFill>
              </a:rPr>
              <a:t>()</a:t>
            </a:r>
            <a:endParaRPr lang="en" sz="20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AD2316-47F3-4F4A-A677-96DBAF5288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800" y="133350"/>
            <a:ext cx="146685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098517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404400" y="133350"/>
            <a:ext cx="8229600" cy="609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SRP Method Example</a:t>
            </a:r>
            <a:endParaRPr lang="en" dirty="0"/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393750" y="3867150"/>
            <a:ext cx="8521650" cy="1134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>
              <a:buClr>
                <a:srgbClr val="000000"/>
              </a:buClr>
              <a:buFont typeface="Arial"/>
              <a:buChar char="●"/>
            </a:pPr>
            <a:r>
              <a:rPr lang="en-US" sz="2400" dirty="0">
                <a:solidFill>
                  <a:schemeClr val="tx1"/>
                </a:solidFill>
              </a:rPr>
              <a:t>Draws Cell as Green rectangle on screen</a:t>
            </a:r>
            <a:endParaRPr lang="en" sz="2400" dirty="0">
              <a:solidFill>
                <a:schemeClr val="tx1"/>
              </a:solidFill>
            </a:endParaRP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400" dirty="0">
                <a:solidFill>
                  <a:schemeClr val="tx1"/>
                </a:solidFill>
              </a:rPr>
              <a:t>Also translates co-ordinates</a:t>
            </a:r>
            <a:endParaRPr lang="en" sz="2400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24CC3C-2BDB-47B9-81FB-A2AB746AA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999" y="798656"/>
            <a:ext cx="7169175" cy="2734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71676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404400" y="133350"/>
            <a:ext cx="8229600" cy="609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dirty="0"/>
              <a:t>SRP Method Example</a:t>
            </a:r>
            <a:endParaRPr lang="en" dirty="0"/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393750" y="3867150"/>
            <a:ext cx="8521650" cy="1134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400" dirty="0">
                <a:solidFill>
                  <a:schemeClr val="tx1"/>
                </a:solidFill>
              </a:rPr>
              <a:t>Creates list of “available” directions</a:t>
            </a: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400" dirty="0">
                <a:solidFill>
                  <a:schemeClr val="tx1"/>
                </a:solidFill>
              </a:rPr>
              <a:t>Builds a message about “available” directions</a:t>
            </a:r>
            <a:endParaRPr lang="en" sz="2400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46BF58-67E2-4B8E-AC3A-10426DABFA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701849"/>
            <a:ext cx="5645836" cy="3165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300194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404400" y="133350"/>
            <a:ext cx="8229600" cy="609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SRP Example</a:t>
            </a:r>
            <a:endParaRPr lang="en" dirty="0"/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393750" y="4019550"/>
            <a:ext cx="8521650" cy="982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400" dirty="0">
                <a:solidFill>
                  <a:schemeClr val="tx1"/>
                </a:solidFill>
              </a:rPr>
              <a:t>Follows the arrow recursively</a:t>
            </a: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400" dirty="0">
                <a:solidFill>
                  <a:schemeClr val="tx1"/>
                </a:solidFill>
              </a:rPr>
              <a:t>Also it “terminates” the game</a:t>
            </a:r>
            <a:endParaRPr lang="en" sz="2400" dirty="0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754C84B-B71F-4BA9-8259-8E5A66C0DB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512" y="651343"/>
            <a:ext cx="5667375" cy="3368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152385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ight-gradien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4597</TotalTime>
  <Words>2121</Words>
  <Application>Microsoft Office PowerPoint</Application>
  <PresentationFormat>On-screen Show (16:9)</PresentationFormat>
  <Paragraphs>314</Paragraphs>
  <Slides>54</Slides>
  <Notes>54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7" baseType="lpstr">
      <vt:lpstr>Arial</vt:lpstr>
      <vt:lpstr>Courier New</vt:lpstr>
      <vt:lpstr>light-gradient</vt:lpstr>
      <vt:lpstr>Software Design Principles</vt:lpstr>
      <vt:lpstr>Agenda</vt:lpstr>
      <vt:lpstr>SOLID Principles</vt:lpstr>
      <vt:lpstr>S – Single Responsibility Principle (SRP)</vt:lpstr>
      <vt:lpstr>Same level of abstraction</vt:lpstr>
      <vt:lpstr>SRP for Classes</vt:lpstr>
      <vt:lpstr>SRP Method Example</vt:lpstr>
      <vt:lpstr>SRP Method Example</vt:lpstr>
      <vt:lpstr>SRP Example</vt:lpstr>
      <vt:lpstr>SRP Example</vt:lpstr>
      <vt:lpstr>SRP Example</vt:lpstr>
      <vt:lpstr>SRP Example</vt:lpstr>
      <vt:lpstr>SRP Method Example</vt:lpstr>
      <vt:lpstr>SRP – Expense Solution</vt:lpstr>
      <vt:lpstr>SRP – Expense Solution</vt:lpstr>
      <vt:lpstr>SRP – Expense Solution</vt:lpstr>
      <vt:lpstr>SRP Method Example</vt:lpstr>
      <vt:lpstr>SRP</vt:lpstr>
      <vt:lpstr>SRP Logging</vt:lpstr>
      <vt:lpstr>SRP Logging</vt:lpstr>
      <vt:lpstr>SRP Logging</vt:lpstr>
      <vt:lpstr>SRP Logging</vt:lpstr>
      <vt:lpstr>SRP - Transaction Executor Example</vt:lpstr>
      <vt:lpstr>O – Open-Close Principle (OCP)</vt:lpstr>
      <vt:lpstr>OCP – FalloutWriter example</vt:lpstr>
      <vt:lpstr>OCP – Expense example</vt:lpstr>
      <vt:lpstr>OCP – The Lie</vt:lpstr>
      <vt:lpstr>OCP – The Lie – What’s the solution?</vt:lpstr>
      <vt:lpstr>OCP – The Lie – What’s the solution?</vt:lpstr>
      <vt:lpstr>L – Liskov Substitution Principle (LSP)</vt:lpstr>
      <vt:lpstr>LSP</vt:lpstr>
      <vt:lpstr>LSP - Example</vt:lpstr>
      <vt:lpstr>I – Interface Segregation Principle (ISP)</vt:lpstr>
      <vt:lpstr>ISP - Example</vt:lpstr>
      <vt:lpstr>ISP - Example</vt:lpstr>
      <vt:lpstr>ISP – Role Interfaces</vt:lpstr>
      <vt:lpstr>ISP - Example</vt:lpstr>
      <vt:lpstr>ISP in Dynamic typed languages</vt:lpstr>
      <vt:lpstr>ISP violations</vt:lpstr>
      <vt:lpstr>ISP</vt:lpstr>
      <vt:lpstr>D – Dependency Inversion Principle (DIP)</vt:lpstr>
      <vt:lpstr>D – Dependency Inversion Principle (DIP)</vt:lpstr>
      <vt:lpstr>DIP - Boundaries</vt:lpstr>
      <vt:lpstr>DIP - Boundaries</vt:lpstr>
      <vt:lpstr>DIP - Boundaries</vt:lpstr>
      <vt:lpstr>DIP - Boundaries</vt:lpstr>
      <vt:lpstr>DIP - Boundaries</vt:lpstr>
      <vt:lpstr>Law of Demeter (Tell Don’t Ask)</vt:lpstr>
      <vt:lpstr>Law of Demeter (Tell Don’t Ask)</vt:lpstr>
      <vt:lpstr>Law of Demeter (Tell Don’t Ask)</vt:lpstr>
      <vt:lpstr>Law of Demeter (Tell Don’t Ask)</vt:lpstr>
      <vt:lpstr>DRY – Do not Repeat Yourself</vt:lpstr>
      <vt:lpstr>YAGNI – You Ain’t Gonna Need It</vt:lpstr>
      <vt:lpstr>Feedback &amp;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Clean Code</dc:title>
  <dc:creator>Yogesh Naik</dc:creator>
  <cp:lastModifiedBy>Yogesh Naik</cp:lastModifiedBy>
  <cp:revision>961</cp:revision>
  <dcterms:modified xsi:type="dcterms:W3CDTF">2018-04-22T16:41:22Z</dcterms:modified>
</cp:coreProperties>
</file>