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56"/>
  </p:notesMasterIdLst>
  <p:sldIdLst>
    <p:sldId id="256" r:id="rId2"/>
    <p:sldId id="258" r:id="rId3"/>
    <p:sldId id="259" r:id="rId4"/>
    <p:sldId id="260" r:id="rId5"/>
    <p:sldId id="279" r:id="rId6"/>
    <p:sldId id="274" r:id="rId7"/>
    <p:sldId id="262" r:id="rId8"/>
    <p:sldId id="261" r:id="rId9"/>
    <p:sldId id="268" r:id="rId10"/>
    <p:sldId id="269" r:id="rId11"/>
    <p:sldId id="270" r:id="rId12"/>
    <p:sldId id="271" r:id="rId13"/>
    <p:sldId id="263" r:id="rId14"/>
    <p:sldId id="265" r:id="rId15"/>
    <p:sldId id="272" r:id="rId16"/>
    <p:sldId id="273" r:id="rId17"/>
    <p:sldId id="266" r:id="rId18"/>
    <p:sldId id="267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88" r:id="rId33"/>
    <p:sldId id="290" r:id="rId34"/>
    <p:sldId id="291" r:id="rId35"/>
    <p:sldId id="292" r:id="rId36"/>
    <p:sldId id="294" r:id="rId37"/>
    <p:sldId id="293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6" r:id="rId49"/>
    <p:sldId id="307" r:id="rId50"/>
    <p:sldId id="308" r:id="rId51"/>
    <p:sldId id="309" r:id="rId52"/>
    <p:sldId id="310" r:id="rId53"/>
    <p:sldId id="311" r:id="rId54"/>
    <p:sldId id="312" r:id="rId5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4660"/>
  </p:normalViewPr>
  <p:slideViewPr>
    <p:cSldViewPr>
      <p:cViewPr varScale="1">
        <p:scale>
          <a:sx n="106" d="100"/>
          <a:sy n="106" d="100"/>
        </p:scale>
        <p:origin x="104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65887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571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976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023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965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414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030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933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783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905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69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492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5661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51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7589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2009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38537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90989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5183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7290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7617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8520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114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261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6945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9368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6330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5909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8696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1968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659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0311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426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699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1883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5322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9884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3714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6948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4838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7143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15575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0121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5195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183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6809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85970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8092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3636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4603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628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03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231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464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0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sh.tomtomgroup.com/projects/PLACES/repos/ppp/browse/delta-import/delta-importer/src/main/java/com/tomtom/places/delta/importer/service/ImporterService.java?until=4cbce1807a3b3c9f862d44a778b54010af9f155a&amp;untilPath=ppp-delta-importer/ppp-delta-importer-di/src/main/java/com/tomtom/places/delta/importer/service/ImporterService.jav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sh.tomtomgroup.com/projects/PLACES/repos/ppp/browse/delta-import/delta-importer/src/main/java/com/tomtom/places/delta/importer/service/BatchService.java" TargetMode="External"/><Relationship Id="rId4" Type="http://schemas.openxmlformats.org/officeDocument/2006/relationships/hyperlink" Target="https://stash.tomtomgroup.com/projects/PLACES/repos/ppp/browse/delta-import/delta-importer/src/main/java/com/tomtom/places/delta/importer/service/ImporterService.java?until=95209f49a685312f71e370ebd31c99d0fc81232c&amp;untilPath=delta-import/delta-importer/src/main/java/com/tomtom/places/delta/importer/service/ImporterService.java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alogy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200150"/>
            <a:ext cx="7772400" cy="1676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Software Design</a:t>
            </a:r>
            <a:br>
              <a:rPr lang="en-US" dirty="0"/>
            </a:br>
            <a:r>
              <a:rPr lang="en-US" dirty="0"/>
              <a:t>Principles</a:t>
            </a:r>
            <a:endParaRPr lang="en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3257550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Yogesh Naik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7088715" cy="51581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228600" y="4324350"/>
            <a:ext cx="3962400" cy="7744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Calculates the various file paths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 dirty="0">
                <a:solidFill>
                  <a:schemeClr val="tx1"/>
                </a:solidFill>
              </a:rPr>
              <a:t>Initializes different file writers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 dirty="0">
                <a:solidFill>
                  <a:schemeClr val="tx1"/>
                </a:solidFill>
              </a:rPr>
              <a:t>Writes header line to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6C2B51-97BC-49BB-85CF-0BD47A696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344349"/>
          </a:xfrm>
          <a:prstGeom prst="rect">
            <a:avLst/>
          </a:prstGeom>
        </p:spPr>
      </p:pic>
      <p:sp>
        <p:nvSpPr>
          <p:cNvPr id="7" name="Shape 146">
            <a:extLst>
              <a:ext uri="{FF2B5EF4-FFF2-40B4-BE49-F238E27FC236}">
                <a16:creationId xmlns:a16="http://schemas.microsoft.com/office/drawing/2014/main" id="{0D961FA4-C695-4924-AC6E-4383245D2169}"/>
              </a:ext>
            </a:extLst>
          </p:cNvPr>
          <p:cNvSpPr txBox="1">
            <a:spLocks/>
          </p:cNvSpPr>
          <p:nvPr/>
        </p:nvSpPr>
        <p:spPr>
          <a:xfrm>
            <a:off x="4191600" y="4198174"/>
            <a:ext cx="4724400" cy="948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76200">
              <a:buClr>
                <a:srgbClr val="000000"/>
              </a:buClr>
            </a:pPr>
            <a:r>
              <a:rPr lang="en-US" sz="2400" dirty="0">
                <a:solidFill>
                  <a:srgbClr val="C00000"/>
                </a:solidFill>
              </a:rPr>
              <a:t>Let us see how to fix this method to follow SRP</a:t>
            </a:r>
            <a:endParaRPr lang="e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472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3867150"/>
            <a:ext cx="8521650" cy="113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Writing Fallouts (CSV and Avro files)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Writing suppressed violations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Calculating next Serial number?</a:t>
            </a:r>
            <a:endParaRPr lang="en" sz="20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4C171B-3672-4F77-A2F8-B08E17BB8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635368"/>
            <a:ext cx="7085209" cy="322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508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16349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5715000" y="590550"/>
            <a:ext cx="3200400" cy="441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process()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</a:rPr>
              <a:t>Apart from logging start message and creating </a:t>
            </a:r>
            <a:r>
              <a:rPr lang="en-US" sz="1400" dirty="0" err="1">
                <a:solidFill>
                  <a:schemeClr val="tx1"/>
                </a:solidFill>
              </a:rPr>
              <a:t>ArtifactsGenerator</a:t>
            </a:r>
            <a:r>
              <a:rPr lang="en-US" sz="1400" dirty="0">
                <a:solidFill>
                  <a:schemeClr val="tx1"/>
                </a:solidFill>
              </a:rPr>
              <a:t> instance, it is doing only delegation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</a:rPr>
              <a:t>Not even doing error handling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-US" sz="1400" dirty="0">
              <a:solidFill>
                <a:schemeClr val="tx1"/>
              </a:solidFill>
            </a:endParaRP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-US" sz="1400" dirty="0">
              <a:solidFill>
                <a:schemeClr val="tx1"/>
              </a:solidFill>
            </a:endParaRP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1800" dirty="0" err="1">
                <a:solidFill>
                  <a:schemeClr val="tx1"/>
                </a:solidFill>
              </a:rPr>
              <a:t>init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</a:rPr>
              <a:t>Doing only delegation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" sz="1200" dirty="0">
              <a:solidFill>
                <a:schemeClr val="tx1"/>
              </a:solidFill>
            </a:endParaRP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" sz="1200" dirty="0">
              <a:solidFill>
                <a:schemeClr val="tx1"/>
              </a:solidFill>
            </a:endParaRP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1800" dirty="0" err="1">
                <a:solidFill>
                  <a:schemeClr val="tx1"/>
                </a:solidFill>
              </a:rPr>
              <a:t>connectToCoreDB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</a:rPr>
              <a:t>Doing only delegation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-US" sz="1200" dirty="0">
              <a:solidFill>
                <a:schemeClr val="tx1"/>
              </a:solidFill>
            </a:endParaRP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" sz="1200" dirty="0">
              <a:solidFill>
                <a:schemeClr val="tx1"/>
              </a:solidFill>
            </a:endParaRP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1800" dirty="0" err="1">
                <a:solidFill>
                  <a:schemeClr val="tx1"/>
                </a:solidFill>
              </a:rPr>
              <a:t>initVersion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</a:rPr>
              <a:t>Doing only delegation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" sz="1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CE10A-798B-429B-BF32-CACE1135D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50" y="600449"/>
            <a:ext cx="4946650" cy="4538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C19788-9C33-4BA6-AAC6-39E525A8E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50" y="622199"/>
            <a:ext cx="4356876" cy="248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860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SRP Method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5809586" y="361950"/>
            <a:ext cx="3105813" cy="4640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Calculating totals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Printing report</a:t>
            </a:r>
          </a:p>
          <a:p>
            <a:pPr marL="741363" lvl="1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>
                <a:solidFill>
                  <a:schemeClr val="tx1"/>
                </a:solidFill>
              </a:rPr>
              <a:t>Prints Header</a:t>
            </a:r>
          </a:p>
          <a:p>
            <a:pPr marL="741363" lvl="1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>
                <a:solidFill>
                  <a:schemeClr val="tx1"/>
                </a:solidFill>
              </a:rPr>
              <a:t>Prints each Expense</a:t>
            </a:r>
          </a:p>
          <a:p>
            <a:pPr marL="741363" lvl="1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>
                <a:solidFill>
                  <a:schemeClr val="tx1"/>
                </a:solidFill>
              </a:rPr>
              <a:t>Prints Totals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Formatting of expense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Decides Meal Overclaim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1C6B4A-1D20-464C-85C4-08B4ACED5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01" y="704609"/>
            <a:ext cx="5545084" cy="429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776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81000" y="37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– Expense Solution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E0D9C9-645F-4DA3-A723-4B114C828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00" y="438150"/>
            <a:ext cx="4420509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74796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81000" y="37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– Expense Solution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136BCC-42A0-4B7D-A043-5615BDD7F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742950"/>
            <a:ext cx="8153400" cy="399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26078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81000" y="37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– Expense Solution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A9B05C-2C4F-46DB-90D4-C9CA6CBBC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613350"/>
            <a:ext cx="8458200" cy="423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68104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SRP Method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228600" y="971550"/>
            <a:ext cx="8686799" cy="403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2800" dirty="0" err="1">
                <a:solidFill>
                  <a:schemeClr val="tx1"/>
                </a:solidFill>
                <a:hlinkClick r:id="rId3"/>
              </a:rPr>
              <a:t>ImporterService</a:t>
            </a:r>
            <a:r>
              <a:rPr lang="en-US" sz="2800" dirty="0">
                <a:solidFill>
                  <a:schemeClr val="tx1"/>
                </a:solidFill>
                <a:hlinkClick r:id="rId3"/>
              </a:rPr>
              <a:t> – SRP</a:t>
            </a:r>
            <a:endParaRPr lang="en-US" sz="2800" dirty="0">
              <a:solidFill>
                <a:schemeClr val="tx1"/>
              </a:solidFill>
            </a:endParaRP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2800" dirty="0">
                <a:solidFill>
                  <a:schemeClr val="tx1"/>
                </a:solidFill>
              </a:rPr>
              <a:t>After fix</a:t>
            </a:r>
          </a:p>
          <a:p>
            <a:pPr marL="798513" lvl="1" indent="-33813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tx1"/>
                </a:solidFill>
                <a:hlinkClick r:id="rId4"/>
              </a:rPr>
              <a:t>ImporterService</a:t>
            </a:r>
            <a:endParaRPr lang="en-US" sz="2000" dirty="0">
              <a:solidFill>
                <a:schemeClr val="tx1"/>
              </a:solidFill>
            </a:endParaRPr>
          </a:p>
          <a:p>
            <a:pPr marL="798513" lvl="1" indent="-33813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tx1"/>
                </a:solidFill>
                <a:hlinkClick r:id="rId5"/>
              </a:rPr>
              <a:t>BatchService</a:t>
            </a:r>
            <a:endParaRPr lang="en-US" sz="20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388224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742950"/>
            <a:ext cx="8521650" cy="425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>
                <a:solidFill>
                  <a:schemeClr val="tx1"/>
                </a:solidFill>
              </a:rPr>
              <a:t>Is Logging a responsibility?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Who are actors that will request change in Log statements?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How c</a:t>
            </a:r>
            <a:r>
              <a:rPr lang="en-US" sz="1800" dirty="0"/>
              <a:t>an</a:t>
            </a:r>
            <a:r>
              <a:rPr lang="en" sz="1800" dirty="0"/>
              <a:t> you separate it out form the code that is being logged?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" sz="18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>
                <a:solidFill>
                  <a:schemeClr val="tx1"/>
                </a:solidFill>
              </a:rPr>
              <a:t>Is Timing a method </a:t>
            </a:r>
            <a:r>
              <a:rPr lang="en-US" sz="2400" dirty="0">
                <a:solidFill>
                  <a:schemeClr val="tx1"/>
                </a:solidFill>
              </a:rPr>
              <a:t>invocation</a:t>
            </a:r>
            <a:r>
              <a:rPr lang="en" sz="2400" dirty="0">
                <a:solidFill>
                  <a:schemeClr val="tx1"/>
                </a:solidFill>
              </a:rPr>
              <a:t> a responsibility?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How c</a:t>
            </a:r>
            <a:r>
              <a:rPr lang="en-US" sz="1800" dirty="0"/>
              <a:t>an</a:t>
            </a:r>
            <a:r>
              <a:rPr lang="en" sz="1800" dirty="0"/>
              <a:t> you separate it out form the method that you want to time?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" sz="24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>
                <a:solidFill>
                  <a:schemeClr val="tx1"/>
                </a:solidFill>
              </a:rPr>
              <a:t>Is Error handling a responsibility?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How c</a:t>
            </a:r>
            <a:r>
              <a:rPr lang="en-US" sz="1800" dirty="0"/>
              <a:t>an</a:t>
            </a:r>
            <a:r>
              <a:rPr lang="en" sz="1800" dirty="0"/>
              <a:t> you separate it out?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8944831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Logging</a:t>
            </a:r>
            <a:endParaRPr lang="e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27A6A-C87F-4144-A9C1-94FB38FF8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66750"/>
            <a:ext cx="8382000" cy="427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16598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Agenda</a:t>
            </a:r>
            <a:endParaRPr lang="en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SOLID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Law of Demeter (Principle of Least Knowledge / Tell Don’t Ask)</a:t>
            </a: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DRY (Do not Repeat Yourself)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YAGNI (You Ain’t Gonna Need </a:t>
            </a:r>
            <a:r>
              <a:rPr lang="en" sz="2400"/>
              <a:t>It)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Logging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E84234-5C5A-45C8-A909-57EDA29D6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66750"/>
            <a:ext cx="8397167" cy="428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1733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E77B0C-15AA-4C87-857F-1F779F6D5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" y="514350"/>
            <a:ext cx="6248829" cy="4552950"/>
          </a:xfrm>
          <a:prstGeom prst="rect">
            <a:avLst/>
          </a:prstGeom>
        </p:spPr>
      </p:pic>
      <p:sp>
        <p:nvSpPr>
          <p:cNvPr id="5" name="Shape 146">
            <a:extLst>
              <a:ext uri="{FF2B5EF4-FFF2-40B4-BE49-F238E27FC236}">
                <a16:creationId xmlns:a16="http://schemas.microsoft.com/office/drawing/2014/main" id="{E2CC3946-A154-41C6-AB39-478681C123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72200" y="278250"/>
            <a:ext cx="2951400" cy="441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Verbose statements are moved into functions that do only things related to what is being logged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0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Logging statements and logged code is separated from the code that is </a:t>
            </a:r>
            <a:r>
              <a:rPr lang="en-US" sz="2000" u="sng" dirty="0">
                <a:solidFill>
                  <a:schemeClr val="tx1"/>
                </a:solidFill>
              </a:rPr>
              <a:t>not</a:t>
            </a:r>
            <a:r>
              <a:rPr lang="en-US" sz="2000" dirty="0">
                <a:solidFill>
                  <a:schemeClr val="tx1"/>
                </a:solidFill>
              </a:rPr>
              <a:t> being logged</a:t>
            </a:r>
          </a:p>
        </p:txBody>
      </p:sp>
      <p:sp>
        <p:nvSpPr>
          <p:cNvPr id="6" name="Shape 145">
            <a:extLst>
              <a:ext uri="{FF2B5EF4-FFF2-40B4-BE49-F238E27FC236}">
                <a16:creationId xmlns:a16="http://schemas.microsoft.com/office/drawing/2014/main" id="{EAD2B108-CCAB-44FB-B379-104574E55F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Logging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632814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46">
            <a:extLst>
              <a:ext uri="{FF2B5EF4-FFF2-40B4-BE49-F238E27FC236}">
                <a16:creationId xmlns:a16="http://schemas.microsoft.com/office/drawing/2014/main" id="{E2CC3946-A154-41C6-AB39-478681C123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76749" y="491550"/>
            <a:ext cx="3546851" cy="459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After moving functions into classes and creating a base class that does not know how to log and derivative that does.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Derivative class does only logging and defers all other class to base class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16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In reality, this kind of separation may not be required because log messages don’t change that often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Separation into functions that we saw on previous slide is good enough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No need to have base class and derivative that knows about logging</a:t>
            </a:r>
          </a:p>
        </p:txBody>
      </p:sp>
      <p:sp>
        <p:nvSpPr>
          <p:cNvPr id="6" name="Shape 145">
            <a:extLst>
              <a:ext uri="{FF2B5EF4-FFF2-40B4-BE49-F238E27FC236}">
                <a16:creationId xmlns:a16="http://schemas.microsoft.com/office/drawing/2014/main" id="{EAD2B108-CCAB-44FB-B379-104574E55F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Logging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1BBFD6-33AF-4819-9412-1F3FFAD9E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91550"/>
            <a:ext cx="5271949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470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SRP - </a:t>
            </a:r>
            <a:r>
              <a:rPr lang="en" dirty="0">
                <a:solidFill>
                  <a:schemeClr val="tx1"/>
                </a:solidFill>
              </a:rPr>
              <a:t>Transaction Executor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742950"/>
            <a:ext cx="8521650" cy="425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Timing</a:t>
            </a:r>
            <a:r>
              <a:rPr lang="en" sz="2400" dirty="0"/>
              <a:t> Method </a:t>
            </a:r>
            <a:r>
              <a:rPr lang="en-US" sz="2400" dirty="0">
                <a:solidFill>
                  <a:schemeClr val="tx1"/>
                </a:solidFill>
              </a:rPr>
              <a:t>invocation</a:t>
            </a:r>
          </a:p>
          <a:p>
            <a:pPr marL="457200" indent="-381000">
              <a:buClr>
                <a:srgbClr val="000000"/>
              </a:buClr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Separating error handling</a:t>
            </a:r>
            <a:endParaRPr lang="en" sz="1800" dirty="0"/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" sz="18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6866F9-8646-4C92-AFE6-DBC4148A3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57349"/>
            <a:ext cx="7585756" cy="334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308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O</a:t>
            </a:r>
            <a:r>
              <a:rPr lang="en" sz="3200" dirty="0"/>
              <a:t> – </a:t>
            </a:r>
            <a:r>
              <a:rPr lang="en-US" sz="3200" dirty="0"/>
              <a:t>Open-Close</a:t>
            </a:r>
            <a:r>
              <a:rPr lang="en" sz="3200" dirty="0"/>
              <a:t> </a:t>
            </a:r>
            <a:r>
              <a:rPr lang="en-US" sz="3200" dirty="0"/>
              <a:t>Principle (OCP)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Software entities (classes, modules, functions, etc.) should be open for extension, but closed for modification.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How can a class be open for extension without modifying its source code?</a:t>
            </a:r>
          </a:p>
          <a:p>
            <a:pPr marL="857250" lvl="1" indent="-34607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Through Inheritance and polymorphism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20976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OCP – </a:t>
            </a:r>
            <a:r>
              <a:rPr lang="en-US" sz="3200" dirty="0" err="1"/>
              <a:t>FalloutWriter</a:t>
            </a:r>
            <a:r>
              <a:rPr lang="en-US" sz="3200" dirty="0"/>
              <a:t> example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4248150"/>
            <a:ext cx="8229600" cy="76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How to introduce say </a:t>
            </a:r>
            <a:r>
              <a:rPr lang="en-US" sz="2000" dirty="0" err="1"/>
              <a:t>JsonFalloutWriter</a:t>
            </a:r>
            <a:r>
              <a:rPr lang="en-US" sz="2000" dirty="0"/>
              <a:t> or S3FalloutWriter without modifying any existing code with above design?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69E478-A95C-4A9E-B5B4-9CEE466BD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781200"/>
            <a:ext cx="7099330" cy="33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514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240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OCP – Expense example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4248150"/>
            <a:ext cx="8229600" cy="76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We can introduce new Expense types without modifying existing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C48F02-8A38-402B-816B-3E7922B83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905911"/>
            <a:ext cx="5538787" cy="327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167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240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OCP – The Lie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40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Let us say, User want to be able to tag any expense with different labels such as MEAL, TRAVEL, TRAINING, etc.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Or while printing Expense, User wants to have an indication that a expense was done on a weekend.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How can we add this requirement without changing any existing code of Expense Report example?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OCP only helps us to incorporate changes that we can predict.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We cannot have a design which allows us to arbitrarily incorporate any new user requirement.</a:t>
            </a:r>
          </a:p>
        </p:txBody>
      </p:sp>
    </p:spTree>
    <p:extLst>
      <p:ext uri="{BB962C8B-B14F-4D97-AF65-F5344CB8AC3E}">
        <p14:creationId xmlns:p14="http://schemas.microsoft.com/office/powerpoint/2010/main" val="38129970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240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OCP – The Lie – What’s the solution?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40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Predict the future with a crystal ball?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95300" indent="-457200">
              <a:buClr>
                <a:srgbClr val="000000"/>
              </a:buClr>
              <a:buFont typeface="+mj-lt"/>
              <a:buAutoNum type="arabicParenR"/>
            </a:pPr>
            <a:r>
              <a:rPr lang="en-US" sz="2400" b="1" dirty="0"/>
              <a:t>Big Design Up Front (BDUF)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Think really hard and carefully consider customer and problem domain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Create Domain model that anticipates customer’s needs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Create abstractions around the anticipated changes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Do this until you have thought of everything</a:t>
            </a:r>
          </a:p>
          <a:p>
            <a:pPr marL="38100">
              <a:buClr>
                <a:srgbClr val="000000"/>
              </a:buClr>
            </a:pPr>
            <a:endParaRPr lang="en-US" sz="2000" dirty="0"/>
          </a:p>
          <a:p>
            <a:pPr marL="38100">
              <a:buClr>
                <a:srgbClr val="000000"/>
              </a:buClr>
            </a:pPr>
            <a:r>
              <a:rPr lang="en-US" sz="2000" dirty="0"/>
              <a:t>This can lead to very complex design that is hard to understand &amp; maintain. Customer may come up with something that you did not think about.</a:t>
            </a:r>
          </a:p>
        </p:txBody>
      </p:sp>
    </p:spTree>
    <p:extLst>
      <p:ext uri="{BB962C8B-B14F-4D97-AF65-F5344CB8AC3E}">
        <p14:creationId xmlns:p14="http://schemas.microsoft.com/office/powerpoint/2010/main" val="27027241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240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OCP – The Lie – What’s the solution?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40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indent="-457200">
              <a:buClr>
                <a:srgbClr val="000000"/>
              </a:buClr>
              <a:buFont typeface="+mj-lt"/>
              <a:buAutoNum type="arabicParenR" startAt="2"/>
            </a:pPr>
            <a:r>
              <a:rPr lang="en-US" sz="2800" b="1" dirty="0"/>
              <a:t>Agile Design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Do simplest thing you can and show it to customer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Customer then starts shooting at you with change requests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Once you know what changes are likely then you can refactor and use OCP to shield your code for that kind of change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And then repeat from top</a:t>
            </a:r>
          </a:p>
        </p:txBody>
      </p:sp>
    </p:spTree>
    <p:extLst>
      <p:ext uri="{BB962C8B-B14F-4D97-AF65-F5344CB8AC3E}">
        <p14:creationId xmlns:p14="http://schemas.microsoft.com/office/powerpoint/2010/main" val="19401733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SOLID Principles</a:t>
            </a:r>
            <a:endParaRPr lang="en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The principles are a subset of many principles promoted by </a:t>
            </a:r>
            <a:r>
              <a:rPr lang="en" sz="2000" dirty="0"/>
              <a:t>Robert C. Martin (Unble Bob)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Term is coined by </a:t>
            </a:r>
            <a:r>
              <a:rPr lang="en-US" sz="2000" dirty="0"/>
              <a:t>Michael Feathers</a:t>
            </a:r>
            <a:endParaRPr lang="en" sz="20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0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S – Single Responsibility </a:t>
            </a:r>
            <a:r>
              <a:rPr lang="en-US" sz="1800" dirty="0"/>
              <a:t>Principle (SRP)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O – Open and Close </a:t>
            </a:r>
            <a:r>
              <a:rPr lang="en-US" sz="1800" dirty="0"/>
              <a:t>Principle (OCP)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L – Liskov Substitution </a:t>
            </a:r>
            <a:r>
              <a:rPr lang="en-US" sz="1800" dirty="0"/>
              <a:t>Principle (LSP)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1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1800" dirty="0"/>
              <a:t>I – Interface Segregation </a:t>
            </a:r>
            <a:r>
              <a:rPr lang="en-US" sz="1800" dirty="0"/>
              <a:t>Principle (ISP)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" sz="1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1800" dirty="0"/>
              <a:t>D – Dependency Inversion </a:t>
            </a:r>
            <a:r>
              <a:rPr lang="en-US" sz="1800" dirty="0"/>
              <a:t>Principle (DIP)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31670367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L</a:t>
            </a:r>
            <a:r>
              <a:rPr lang="en" sz="3200" dirty="0"/>
              <a:t> – </a:t>
            </a:r>
            <a:r>
              <a:rPr lang="en-US" sz="3200" dirty="0"/>
              <a:t>Liskov Substitution Principle (LSP)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If S is a subtype of T then all the places where T is used, if S is used; that should not change behavior of caller program.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Subtypes must be substitutable for their base types without altering the behavior of the caller program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Goes hand in hand with Open-Close Principal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A violation of LSP is a latent violation of OCP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Must be carefully followed to adhere to OCP</a:t>
            </a:r>
          </a:p>
        </p:txBody>
      </p:sp>
    </p:spTree>
    <p:extLst>
      <p:ext uri="{BB962C8B-B14F-4D97-AF65-F5344CB8AC3E}">
        <p14:creationId xmlns:p14="http://schemas.microsoft.com/office/powerpoint/2010/main" val="13113703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1200" y="36750"/>
            <a:ext cx="8229600" cy="684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LSP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721350"/>
            <a:ext cx="8229600" cy="428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When super class does something then sub-class must do it too. And do it in a way that does not violate expectations of callers.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Subtype can do more but cannot do less.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LSP is violated when sub-class overrides a method of super class and</a:t>
            </a:r>
          </a:p>
          <a:p>
            <a:pPr marL="857250" indent="-39687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Does nothing OR</a:t>
            </a:r>
          </a:p>
          <a:p>
            <a:pPr marL="857250" indent="-39687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Throws </a:t>
            </a:r>
            <a:r>
              <a:rPr lang="en-US" sz="2400" dirty="0" err="1"/>
              <a:t>RuntimeException</a:t>
            </a:r>
            <a:r>
              <a:rPr lang="en-US" sz="2400" dirty="0"/>
              <a:t> unconditionally</a:t>
            </a:r>
          </a:p>
        </p:txBody>
      </p:sp>
    </p:spTree>
    <p:extLst>
      <p:ext uri="{BB962C8B-B14F-4D97-AF65-F5344CB8AC3E}">
        <p14:creationId xmlns:p14="http://schemas.microsoft.com/office/powerpoint/2010/main" val="38254464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LSP - Example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Rectangle and Square Example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 err="1"/>
              <a:t>FalloutWriter</a:t>
            </a:r>
            <a:r>
              <a:rPr lang="en-US" sz="2400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22424213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</a:t>
            </a:r>
            <a:r>
              <a:rPr lang="en" sz="3200" dirty="0"/>
              <a:t> – </a:t>
            </a:r>
            <a:r>
              <a:rPr lang="en-US" sz="3200" dirty="0"/>
              <a:t>Interface Segregation Principle (ISP)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Clients (of a class/interface) should not be forced to depend on methods that they do not use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Instead of having one interface with lots of methods in it, we should have smaller and focused interfaces.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ISP helps us to prevent unwanted dependencies on things that client does not need.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Goes hand in hand with LSP</a:t>
            </a:r>
          </a:p>
        </p:txBody>
      </p:sp>
    </p:spTree>
    <p:extLst>
      <p:ext uri="{BB962C8B-B14F-4D97-AF65-F5344CB8AC3E}">
        <p14:creationId xmlns:p14="http://schemas.microsoft.com/office/powerpoint/2010/main" val="3363649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 - Example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364183" y="781200"/>
            <a:ext cx="4627417" cy="41446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 err="1"/>
              <a:t>SmartDevice</a:t>
            </a:r>
            <a:r>
              <a:rPr lang="en-US" sz="2000" dirty="0"/>
              <a:t> is a fat interface leading to fat class “</a:t>
            </a:r>
            <a:r>
              <a:rPr lang="en-US" sz="2000" dirty="0" err="1"/>
              <a:t>AllInOnceDevice</a:t>
            </a:r>
            <a:r>
              <a:rPr lang="en-US" sz="2000" dirty="0"/>
              <a:t>”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Different users of </a:t>
            </a:r>
            <a:r>
              <a:rPr lang="en-US" sz="2000" dirty="0" err="1"/>
              <a:t>SmartDevice</a:t>
            </a:r>
            <a:r>
              <a:rPr lang="en-US" sz="2000" dirty="0"/>
              <a:t> use only certain methods from it but still they depend on all its methods. 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Any change in </a:t>
            </a:r>
            <a:r>
              <a:rPr lang="en-US" sz="2000" dirty="0" err="1"/>
              <a:t>SmartDevice</a:t>
            </a:r>
            <a:r>
              <a:rPr lang="en-US" sz="2000" dirty="0"/>
              <a:t> and all its users have to be recompiled.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Printer device cannot implement fax() and scan().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It violates LSP as well as OCP.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7EDBD6-ABF4-432F-9A7F-B77186433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53675"/>
            <a:ext cx="428798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92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 - Example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5638800" y="887400"/>
            <a:ext cx="3352800" cy="3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Small interfaces with specific methods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These are called Role interfaces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 err="1"/>
              <a:t>LaserPrinter</a:t>
            </a:r>
            <a:r>
              <a:rPr lang="en-US" sz="2400" dirty="0"/>
              <a:t> implements only the relevant interface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A1CDCA-E0B8-4E56-99D8-65DCDA612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16750"/>
            <a:ext cx="5131678" cy="41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651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 – Role Interfaces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19150"/>
            <a:ext cx="8229600" cy="4106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Consider a JIRA like application where we want to track progress of tasks and the dependencies of tasks on each other.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Each task has a duration (in days), it would take for that task to be completed.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Each task can have a set of predecessor and a set of successors tasks.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With this we can figure out </a:t>
            </a:r>
            <a:r>
              <a:rPr lang="en-US" sz="2000" dirty="0" err="1"/>
              <a:t>earliestStart</a:t>
            </a:r>
            <a:r>
              <a:rPr lang="en-US" sz="2000" dirty="0"/>
              <a:t>, </a:t>
            </a:r>
            <a:r>
              <a:rPr lang="en-US" sz="2000" dirty="0" err="1"/>
              <a:t>earliestFinish</a:t>
            </a:r>
            <a:r>
              <a:rPr lang="en-US" sz="2000" dirty="0"/>
              <a:t>, </a:t>
            </a:r>
            <a:r>
              <a:rPr lang="en-US" sz="2000" dirty="0" err="1"/>
              <a:t>latestStart</a:t>
            </a:r>
            <a:r>
              <a:rPr lang="en-US" sz="2000" dirty="0"/>
              <a:t> and </a:t>
            </a:r>
            <a:r>
              <a:rPr lang="en-US" sz="2000" dirty="0" err="1"/>
              <a:t>latestFinish</a:t>
            </a:r>
            <a:r>
              <a:rPr lang="en-US" sz="2000" dirty="0"/>
              <a:t> of a task.</a:t>
            </a:r>
          </a:p>
        </p:txBody>
      </p:sp>
    </p:spTree>
    <p:extLst>
      <p:ext uri="{BB962C8B-B14F-4D97-AF65-F5344CB8AC3E}">
        <p14:creationId xmlns:p14="http://schemas.microsoft.com/office/powerpoint/2010/main" val="1205705945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 - Example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Geocoder example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 err="1"/>
              <a:t>PlacesMatcher</a:t>
            </a:r>
            <a:r>
              <a:rPr lang="en-US" sz="2400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3532632804"/>
      </p:ext>
    </p:extLst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 in Dynamic typed languages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No interface exists in Python or Ruby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Does ISP apply then for these languages still?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Yes, it does because ISP is all about:</a:t>
            </a:r>
          </a:p>
          <a:p>
            <a:pPr marL="38100">
              <a:buClr>
                <a:srgbClr val="000000"/>
              </a:buClr>
            </a:pPr>
            <a:endParaRPr lang="en-US" sz="2400" dirty="0"/>
          </a:p>
          <a:p>
            <a:pPr marL="38100">
              <a:buClr>
                <a:srgbClr val="000000"/>
              </a:buClr>
            </a:pPr>
            <a:r>
              <a:rPr lang="en-US" sz="2800" i="1" dirty="0"/>
              <a:t>“Don’t depend on things you don’t need.”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23929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 violations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781200"/>
            <a:ext cx="8229600" cy="42289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If you had to create instance of an object and passed in constructor arguments that you have no use for?</a:t>
            </a:r>
          </a:p>
          <a:p>
            <a:pPr marL="688975" lvl="1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 err="1"/>
              <a:t>FileWriter</a:t>
            </a:r>
            <a:r>
              <a:rPr lang="en-US" sz="2000" dirty="0"/>
              <a:t> vs </a:t>
            </a:r>
            <a:r>
              <a:rPr lang="en-US" sz="2000" dirty="0" err="1"/>
              <a:t>FileAppender</a:t>
            </a: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If you had to build a complex data structure simply to run an unit test?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If you had to fire up webserver or connect to DB to debug/test a business rule?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If you wanted to call a function but you had to call other two functions before you can call the function you want?</a:t>
            </a:r>
          </a:p>
        </p:txBody>
      </p:sp>
    </p:spTree>
    <p:extLst>
      <p:ext uri="{BB962C8B-B14F-4D97-AF65-F5344CB8AC3E}">
        <p14:creationId xmlns:p14="http://schemas.microsoft.com/office/powerpoint/2010/main" val="8007886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3200" dirty="0"/>
              <a:t>S – Single Responsibility </a:t>
            </a:r>
            <a:r>
              <a:rPr lang="en-US" sz="3200" dirty="0"/>
              <a:t>Principle (SRP)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A method or class should have </a:t>
            </a:r>
            <a:r>
              <a:rPr lang="en-US" sz="2400" b="1" dirty="0"/>
              <a:t>one and only one responsibility</a:t>
            </a:r>
            <a:r>
              <a:rPr lang="en-US" sz="2400" dirty="0"/>
              <a:t>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How to find out how many responsibilities a method or class is having?</a:t>
            </a:r>
          </a:p>
          <a:p>
            <a:pPr marL="857250" lvl="1" indent="-34607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A method or class should have only one reason to change.</a:t>
            </a:r>
          </a:p>
          <a:p>
            <a:pPr marL="857250" lvl="1" indent="-34607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A method or class should be at one level of abstraction.</a:t>
            </a:r>
          </a:p>
          <a:p>
            <a:pPr marL="857250" lvl="1" indent="-34607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A method or class should be highly cohesive.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03333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781200"/>
            <a:ext cx="8229600" cy="42289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i="1" dirty="0"/>
              <a:t>“Don’t depend on things you don’t need.”</a:t>
            </a:r>
          </a:p>
          <a:p>
            <a:pPr marL="4953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3200" i="1" dirty="0"/>
          </a:p>
          <a:p>
            <a:pPr marL="4953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i="1" dirty="0"/>
              <a:t>ISP is all about the “Need to know”</a:t>
            </a:r>
          </a:p>
        </p:txBody>
      </p:sp>
    </p:spTree>
    <p:extLst>
      <p:ext uri="{BB962C8B-B14F-4D97-AF65-F5344CB8AC3E}">
        <p14:creationId xmlns:p14="http://schemas.microsoft.com/office/powerpoint/2010/main" val="2625391198"/>
      </p:ext>
    </p:extLst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626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</a:t>
            </a:r>
            <a:r>
              <a:rPr lang="en" sz="3200" dirty="0"/>
              <a:t> – </a:t>
            </a:r>
            <a:r>
              <a:rPr lang="en-US" sz="3200" dirty="0"/>
              <a:t>Dependency Inversion Principle (DIP)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High-level modules should </a:t>
            </a:r>
            <a:r>
              <a:rPr lang="en-US" sz="2800" u="sng" dirty="0"/>
              <a:t>not</a:t>
            </a:r>
            <a:r>
              <a:rPr lang="en-US" sz="2800" dirty="0"/>
              <a:t> depend on low-level modules. Both should depend on abstractions.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Abstractions should not depend on details.  Details should depend upon abstractions.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By depending on a concept instead of on an implementation, you reduce the need for change at caller side.</a:t>
            </a:r>
          </a:p>
        </p:txBody>
      </p:sp>
    </p:spTree>
    <p:extLst>
      <p:ext uri="{BB962C8B-B14F-4D97-AF65-F5344CB8AC3E}">
        <p14:creationId xmlns:p14="http://schemas.microsoft.com/office/powerpoint/2010/main" val="34443586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27024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</a:t>
            </a:r>
            <a:r>
              <a:rPr lang="en" sz="3200" dirty="0"/>
              <a:t> – </a:t>
            </a:r>
            <a:r>
              <a:rPr lang="en-US" sz="3200" dirty="0"/>
              <a:t>Dependency Inversion Principle (DIP)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5671833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Two types of dependencies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Compile time or Source code dependency 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Runtime dependency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“A” still has runtime dependency on “B” but does not have compile time dependency on “B”.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Both “A” and “B” depend on abstraction (interface).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Dependency of “B” upon Interface points to in the opposite direction of runtime dependency of “A” upon “B”.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Compile time dependencies oppose the direction of flow of control. This is Dependency Inversion.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0B65D4-EBA2-42C2-BDCE-0D6CDC65E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033" y="1123950"/>
            <a:ext cx="2989167" cy="5303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00F2E5-AC4A-4997-B89B-7CD8A5D87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033" y="2891624"/>
            <a:ext cx="2948491" cy="167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898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0470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DIP - Boundaries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62001" y="707925"/>
            <a:ext cx="8567164" cy="90757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By inverting dependencies, we create boundaries between software modules.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All the dependencies should point in the same direction across the boundary.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D863C4-6CB2-463F-81B0-825652375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47126"/>
            <a:ext cx="2819400" cy="15893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220B1-13B6-4457-81E0-B7DC33AB8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00" y="3409950"/>
            <a:ext cx="3692851" cy="1617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706B6E-0AF7-4E76-9C04-F2CB1538E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355775"/>
            <a:ext cx="4114800" cy="371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424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0470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DIP - Boundaries</a:t>
            </a:r>
            <a:endParaRPr lang="e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01CB7B-C941-4741-8430-289A4E52A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1504950"/>
            <a:ext cx="7444507" cy="342900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92D6445-144A-49D9-A849-E17E2221B366}"/>
              </a:ext>
            </a:extLst>
          </p:cNvPr>
          <p:cNvSpPr/>
          <p:nvPr/>
        </p:nvSpPr>
        <p:spPr>
          <a:xfrm>
            <a:off x="560264" y="2930310"/>
            <a:ext cx="4357716" cy="1524813"/>
          </a:xfrm>
          <a:custGeom>
            <a:avLst/>
            <a:gdLst>
              <a:gd name="connsiteX0" fmla="*/ 0 w 4665600"/>
              <a:gd name="connsiteY0" fmla="*/ 0 h 1692000"/>
              <a:gd name="connsiteX1" fmla="*/ 2217600 w 4665600"/>
              <a:gd name="connsiteY1" fmla="*/ 187200 h 1692000"/>
              <a:gd name="connsiteX2" fmla="*/ 3859200 w 4665600"/>
              <a:gd name="connsiteY2" fmla="*/ 115200 h 1692000"/>
              <a:gd name="connsiteX3" fmla="*/ 4665600 w 4665600"/>
              <a:gd name="connsiteY3" fmla="*/ 1692000 h 16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5600" h="1692000">
                <a:moveTo>
                  <a:pt x="0" y="0"/>
                </a:moveTo>
                <a:cubicBezTo>
                  <a:pt x="787200" y="84000"/>
                  <a:pt x="1574400" y="168000"/>
                  <a:pt x="2217600" y="187200"/>
                </a:cubicBezTo>
                <a:cubicBezTo>
                  <a:pt x="2860800" y="206400"/>
                  <a:pt x="3451200" y="-135600"/>
                  <a:pt x="3859200" y="115200"/>
                </a:cubicBezTo>
                <a:cubicBezTo>
                  <a:pt x="4267200" y="366000"/>
                  <a:pt x="4494000" y="1406400"/>
                  <a:pt x="4665600" y="169200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hape 43">
            <a:extLst>
              <a:ext uri="{FF2B5EF4-FFF2-40B4-BE49-F238E27FC236}">
                <a16:creationId xmlns:a16="http://schemas.microsoft.com/office/drawing/2014/main" id="{FDB99C74-8A98-4806-AB7E-233E7197A4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8418" y="752550"/>
            <a:ext cx="8567164" cy="6042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Can you find the boundary?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956944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0470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DIP - Boundaries</a:t>
            </a:r>
            <a:endParaRPr lang="en" sz="3200" dirty="0"/>
          </a:p>
        </p:txBody>
      </p:sp>
      <p:sp>
        <p:nvSpPr>
          <p:cNvPr id="14" name="Shape 43">
            <a:extLst>
              <a:ext uri="{FF2B5EF4-FFF2-40B4-BE49-F238E27FC236}">
                <a16:creationId xmlns:a16="http://schemas.microsoft.com/office/drawing/2014/main" id="{FDB99C74-8A98-4806-AB7E-233E7197A4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8418" y="748287"/>
            <a:ext cx="8567164" cy="6042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Can you find the boundary?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1A68F7-4BFF-4C9C-9821-15E83E44B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52550"/>
            <a:ext cx="5715000" cy="3383752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B7A89C5-5FF3-4605-8B80-5C0067073185}"/>
              </a:ext>
            </a:extLst>
          </p:cNvPr>
          <p:cNvSpPr/>
          <p:nvPr/>
        </p:nvSpPr>
        <p:spPr>
          <a:xfrm>
            <a:off x="1108800" y="3376800"/>
            <a:ext cx="4996800" cy="158400"/>
          </a:xfrm>
          <a:custGeom>
            <a:avLst/>
            <a:gdLst>
              <a:gd name="connsiteX0" fmla="*/ 4996800 w 4996800"/>
              <a:gd name="connsiteY0" fmla="*/ 0 h 158400"/>
              <a:gd name="connsiteX1" fmla="*/ 1915200 w 4996800"/>
              <a:gd name="connsiteY1" fmla="*/ 158400 h 158400"/>
              <a:gd name="connsiteX2" fmla="*/ 0 w 4996800"/>
              <a:gd name="connsiteY2" fmla="*/ 100800 h 15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96800" h="158400">
                <a:moveTo>
                  <a:pt x="4996800" y="0"/>
                </a:moveTo>
                <a:cubicBezTo>
                  <a:pt x="3872400" y="70800"/>
                  <a:pt x="2748000" y="141600"/>
                  <a:pt x="1915200" y="158400"/>
                </a:cubicBezTo>
                <a:lnTo>
                  <a:pt x="0" y="100800"/>
                </a:ln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85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0470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DIP - Boundaries</a:t>
            </a:r>
            <a:endParaRPr lang="en" sz="3200" dirty="0"/>
          </a:p>
        </p:txBody>
      </p:sp>
      <p:sp>
        <p:nvSpPr>
          <p:cNvPr id="14" name="Shape 43">
            <a:extLst>
              <a:ext uri="{FF2B5EF4-FFF2-40B4-BE49-F238E27FC236}">
                <a16:creationId xmlns:a16="http://schemas.microsoft.com/office/drawing/2014/main" id="{FDB99C74-8A98-4806-AB7E-233E7197A4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8418" y="752551"/>
            <a:ext cx="8567164" cy="37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Can you find the boundary?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172926-3115-4745-8269-739C09C27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00150"/>
            <a:ext cx="4836319" cy="3843432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7339F3-122D-4F34-8826-E51BA825A2A2}"/>
              </a:ext>
            </a:extLst>
          </p:cNvPr>
          <p:cNvSpPr/>
          <p:nvPr/>
        </p:nvSpPr>
        <p:spPr>
          <a:xfrm>
            <a:off x="914400" y="2736000"/>
            <a:ext cx="4413600" cy="372497"/>
          </a:xfrm>
          <a:custGeom>
            <a:avLst/>
            <a:gdLst>
              <a:gd name="connsiteX0" fmla="*/ 0 w 4413600"/>
              <a:gd name="connsiteY0" fmla="*/ 0 h 372497"/>
              <a:gd name="connsiteX1" fmla="*/ 1468800 w 4413600"/>
              <a:gd name="connsiteY1" fmla="*/ 352800 h 372497"/>
              <a:gd name="connsiteX2" fmla="*/ 4413600 w 4413600"/>
              <a:gd name="connsiteY2" fmla="*/ 360000 h 37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3600" h="372497">
                <a:moveTo>
                  <a:pt x="0" y="0"/>
                </a:moveTo>
                <a:cubicBezTo>
                  <a:pt x="366600" y="146400"/>
                  <a:pt x="733200" y="292800"/>
                  <a:pt x="1468800" y="352800"/>
                </a:cubicBezTo>
                <a:cubicBezTo>
                  <a:pt x="2204400" y="412800"/>
                  <a:pt x="3801600" y="312000"/>
                  <a:pt x="4413600" y="36000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790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0470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DIP - Boundaries</a:t>
            </a:r>
            <a:endParaRPr lang="en" sz="3200" dirty="0"/>
          </a:p>
        </p:txBody>
      </p:sp>
      <p:sp>
        <p:nvSpPr>
          <p:cNvPr id="14" name="Shape 43">
            <a:extLst>
              <a:ext uri="{FF2B5EF4-FFF2-40B4-BE49-F238E27FC236}">
                <a16:creationId xmlns:a16="http://schemas.microsoft.com/office/drawing/2014/main" id="{FDB99C74-8A98-4806-AB7E-233E7197A4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8418" y="752551"/>
            <a:ext cx="8567164" cy="37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Can you find the boundary?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402CE1-F553-46CD-98DF-5B31DAD34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200150"/>
            <a:ext cx="8465575" cy="37338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0014910-4B1A-44A8-A8C0-79F74FB8DCAA}"/>
              </a:ext>
            </a:extLst>
          </p:cNvPr>
          <p:cNvSpPr/>
          <p:nvPr/>
        </p:nvSpPr>
        <p:spPr>
          <a:xfrm>
            <a:off x="1828800" y="3843900"/>
            <a:ext cx="6854400" cy="231300"/>
          </a:xfrm>
          <a:custGeom>
            <a:avLst/>
            <a:gdLst>
              <a:gd name="connsiteX0" fmla="*/ 0 w 6854400"/>
              <a:gd name="connsiteY0" fmla="*/ 231300 h 231300"/>
              <a:gd name="connsiteX1" fmla="*/ 3693600 w 6854400"/>
              <a:gd name="connsiteY1" fmla="*/ 900 h 231300"/>
              <a:gd name="connsiteX2" fmla="*/ 6854400 w 6854400"/>
              <a:gd name="connsiteY2" fmla="*/ 166500 h 2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4400" h="231300">
                <a:moveTo>
                  <a:pt x="0" y="231300"/>
                </a:moveTo>
                <a:cubicBezTo>
                  <a:pt x="1275600" y="121500"/>
                  <a:pt x="2551200" y="11700"/>
                  <a:pt x="3693600" y="900"/>
                </a:cubicBezTo>
                <a:cubicBezTo>
                  <a:pt x="4836000" y="-9900"/>
                  <a:pt x="5845200" y="78300"/>
                  <a:pt x="6854400" y="16650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856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81000" y="209550"/>
            <a:ext cx="8382000" cy="549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Law of Demeter (Tell Don’t Ask)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152400" y="758578"/>
            <a:ext cx="8839200" cy="42434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Law of Demeter for functions requires that a method m of an object O may only invoke the methods of the following kinds of objects: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O itself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m's parameters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Any objects created/instantiated within m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O's direct component objects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A global variable, accessible by O, in the scope of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 particular, an object should avoid invoking methods on an object returned by another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law can be stated simply as "use only one dot". That is, the code </a:t>
            </a:r>
            <a:r>
              <a:rPr lang="en-US" sz="1800" dirty="0" err="1"/>
              <a:t>a.b.Method</a:t>
            </a:r>
            <a:r>
              <a:rPr lang="en-US" sz="1800" dirty="0"/>
              <a:t>() breaks the law where </a:t>
            </a:r>
            <a:r>
              <a:rPr lang="en-US" sz="1800" dirty="0" err="1"/>
              <a:t>a.Method</a:t>
            </a:r>
            <a:r>
              <a:rPr lang="en-US" sz="1800" dirty="0"/>
              <a:t>() does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As an </a:t>
            </a:r>
            <a:r>
              <a:rPr lang="en-US" sz="1800" dirty="0">
                <a:hlinkClick r:id="rId3" tooltip="Analogy"/>
              </a:rPr>
              <a:t>analogy</a:t>
            </a:r>
            <a:r>
              <a:rPr lang="en-US" sz="1800" dirty="0"/>
              <a:t>, when one wants a dog to walk, one does not command the dog's legs to walk directly; instead one commands the dog which then commands its own legs.</a:t>
            </a:r>
          </a:p>
        </p:txBody>
      </p:sp>
    </p:spTree>
    <p:extLst>
      <p:ext uri="{BB962C8B-B14F-4D97-AF65-F5344CB8AC3E}">
        <p14:creationId xmlns:p14="http://schemas.microsoft.com/office/powerpoint/2010/main" val="17183762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81000" y="209550"/>
            <a:ext cx="8382000" cy="549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Law of Demeter (Tell Don’t Ask)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152400" y="758578"/>
            <a:ext cx="8839200" cy="42434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Let us say you walk into a store and grap few items of the shelf.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Then you walk to the checkout counter and clerk at the counter tells you that the total price you have to pay is Rs. 450.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What do you do now?</a:t>
            </a:r>
          </a:p>
          <a:p>
            <a:pPr marL="798513" lvl="1" indent="-33813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2000" dirty="0"/>
              <a:t>Do you give the clerk your wallet and let him retrieve Rs. 450 from it?</a:t>
            </a:r>
          </a:p>
          <a:p>
            <a:pPr marL="798513" lvl="1" indent="-33813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2000" dirty="0"/>
              <a:t>Or Do you give the clerk Rs 450 yourself?</a:t>
            </a:r>
          </a:p>
        </p:txBody>
      </p:sp>
    </p:spTree>
    <p:extLst>
      <p:ext uri="{BB962C8B-B14F-4D97-AF65-F5344CB8AC3E}">
        <p14:creationId xmlns:p14="http://schemas.microsoft.com/office/powerpoint/2010/main" val="7513950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22400"/>
            <a:ext cx="8229600" cy="69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Same level of abstraction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742950"/>
            <a:ext cx="8229600" cy="4289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All the statements in a method should be at one level of  abstraction.</a:t>
            </a:r>
          </a:p>
          <a:p>
            <a:pPr marL="914400" indent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600" b="1" dirty="0">
                <a:solidFill>
                  <a:srgbClr val="333399"/>
                </a:solidFill>
              </a:rPr>
              <a:t>void</a:t>
            </a:r>
            <a:r>
              <a:rPr lang="en" sz="1600" dirty="0">
                <a:solidFill>
                  <a:srgbClr val="333333"/>
                </a:solidFill>
              </a:rPr>
              <a:t> </a:t>
            </a:r>
            <a:r>
              <a:rPr lang="en" sz="1600" b="1" dirty="0">
                <a:solidFill>
                  <a:srgbClr val="0066BB"/>
                </a:solidFill>
              </a:rPr>
              <a:t>compute</a:t>
            </a:r>
            <a:r>
              <a:rPr lang="en" sz="1600" dirty="0">
                <a:solidFill>
                  <a:srgbClr val="333333"/>
                </a:solidFill>
              </a:rPr>
              <a:t>() { 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  input(); 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  flags|= </a:t>
            </a:r>
            <a:r>
              <a:rPr lang="en" sz="1600" b="1" dirty="0">
                <a:solidFill>
                  <a:srgbClr val="005588"/>
                </a:solidFill>
              </a:rPr>
              <a:t>0x0080</a:t>
            </a:r>
            <a:r>
              <a:rPr lang="en" sz="1600" dirty="0">
                <a:solidFill>
                  <a:srgbClr val="333333"/>
                </a:solidFill>
              </a:rPr>
              <a:t>;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  output();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}</a:t>
            </a:r>
          </a:p>
          <a:p>
            <a:pPr marL="457200" lvl="0" indent="-381000" rtl="0">
              <a:lnSpc>
                <a:spcPct val="110795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If the statements are not at one level of abstraction extract them in methods with meaningful names.</a:t>
            </a:r>
          </a:p>
          <a:p>
            <a:pPr marL="457200" lvl="0" indent="-38100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Methods having one abstraction level are likely to do one thing. </a:t>
            </a:r>
          </a:p>
          <a:p>
            <a:pPr marL="457200" lvl="0" indent="-38100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sz="1800" dirty="0">
              <a:solidFill>
                <a:schemeClr val="dk1"/>
              </a:solidFill>
            </a:endParaRPr>
          </a:p>
          <a:p>
            <a:pPr marL="457200" indent="-381000">
              <a:lnSpc>
                <a:spcPct val="110795"/>
              </a:lnSpc>
              <a:buClr>
                <a:schemeClr val="dk1"/>
              </a:buClr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Too much indentation in a method is a dead giveaway that the method is doing things at different levels of abstraction.</a:t>
            </a:r>
          </a:p>
          <a:p>
            <a:pPr marL="457200" lvl="0" indent="-381000">
              <a:lnSpc>
                <a:spcPct val="110795"/>
              </a:lnSpc>
              <a:buClr>
                <a:schemeClr val="dk1"/>
              </a:buClr>
              <a:buFont typeface="Arial"/>
              <a:buChar char="●"/>
            </a:pPr>
            <a:r>
              <a:rPr lang="en-US" sz="1800" dirty="0" err="1"/>
              <a:t>FallOutWriter.readableFileLines</a:t>
            </a:r>
            <a:r>
              <a:rPr lang="en-US" sz="1800" dirty="0"/>
              <a:t>()</a:t>
            </a:r>
          </a:p>
          <a:p>
            <a:pPr marL="457200" lvl="0" indent="-381000">
              <a:lnSpc>
                <a:spcPct val="110795"/>
              </a:lnSpc>
              <a:buClr>
                <a:schemeClr val="dk1"/>
              </a:buClr>
              <a:buFont typeface="Arial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Try/catch blocks with more than one statement in try and/or catch blocks.</a:t>
            </a:r>
            <a:endParaRPr lang="en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0548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81000" y="209550"/>
            <a:ext cx="8382000" cy="549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Law of Demeter (Tell Don’t Ask)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868421-E45E-455F-9180-BFFEA5D3F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32" y="2876550"/>
            <a:ext cx="4620685" cy="1925852"/>
          </a:xfrm>
          <a:prstGeom prst="rect">
            <a:avLst/>
          </a:prstGeom>
        </p:spPr>
      </p:pic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5029200" y="758578"/>
            <a:ext cx="3962400" cy="42434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 dirty="0"/>
              <a:t>p</a:t>
            </a:r>
            <a:r>
              <a:rPr lang="en" sz="1800" dirty="0"/>
              <a:t>urchase() method has to ask Customer to getWallet() then it has to ask wallet to getMoney().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1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1800" dirty="0"/>
              <a:t>The test has so much boiler plate code because of violation of Law Of Demeter.</a:t>
            </a:r>
          </a:p>
          <a:p>
            <a:pPr marL="381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Test has to create Money then put that into Wallet and then put that Wallet into Customer and pass Customer to purchase().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1778B9-7E94-4CCC-AB09-5DF59F2D1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32" y="819150"/>
            <a:ext cx="4765766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687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81000" y="209550"/>
            <a:ext cx="8382000" cy="549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Law of Demeter (Tell Don’t Ask)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5029200" y="758579"/>
            <a:ext cx="3962400" cy="34133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 dirty="0"/>
              <a:t>Instead of passing Customer object to purchase() method, we send only Money object.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 dirty="0"/>
              <a:t>That’s the only thing purchase() method needs.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 dirty="0"/>
              <a:t>It does not care who is purchasing the Goods.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 dirty="0"/>
              <a:t>Can you spot which of the SOLID principals this corresponds to?</a:t>
            </a:r>
            <a:endParaRPr lang="e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B6C10-8BD6-4578-B1D3-3935FD6A1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895350"/>
            <a:ext cx="4819650" cy="3180670"/>
          </a:xfrm>
          <a:prstGeom prst="rect">
            <a:avLst/>
          </a:prstGeom>
        </p:spPr>
      </p:pic>
      <p:sp>
        <p:nvSpPr>
          <p:cNvPr id="8" name="Shape 134">
            <a:extLst>
              <a:ext uri="{FF2B5EF4-FFF2-40B4-BE49-F238E27FC236}">
                <a16:creationId xmlns:a16="http://schemas.microsoft.com/office/drawing/2014/main" id="{6F5A559B-8F0D-4A28-957D-DE17DA3223F3}"/>
              </a:ext>
            </a:extLst>
          </p:cNvPr>
          <p:cNvSpPr txBox="1">
            <a:spLocks/>
          </p:cNvSpPr>
          <p:nvPr/>
        </p:nvSpPr>
        <p:spPr>
          <a:xfrm>
            <a:off x="304800" y="4171952"/>
            <a:ext cx="8686800" cy="830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Don’t depend on things you don’t need (ISP)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This is also called as “Principal of Least Knowledge”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8121119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626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DRY – Do not Repeat Yourself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Every piece of knowledge must have a single, unambiguous, authoritative representation within a system.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Any code written and used within your component should exist in only one location.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When you find yourself writing code (</a:t>
            </a:r>
            <a:r>
              <a:rPr lang="en-US" sz="1800" b="1" dirty="0"/>
              <a:t>or copy/pasting</a:t>
            </a:r>
            <a:r>
              <a:rPr lang="en-US" sz="1800" dirty="0"/>
              <a:t>) that is similar to something you've written before, refactor the code into reusable pieces and don't repeat yourself.</a:t>
            </a:r>
          </a:p>
          <a:p>
            <a:pPr marL="6270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 err="1"/>
              <a:t>FalloutWriter.initializeWriters</a:t>
            </a:r>
            <a:r>
              <a:rPr lang="en-US" sz="1600" dirty="0"/>
              <a:t>(), </a:t>
            </a:r>
            <a:r>
              <a:rPr lang="en-US" sz="1600" dirty="0" err="1"/>
              <a:t>writeAndClearFallouts</a:t>
            </a:r>
            <a:r>
              <a:rPr lang="en-US" sz="1600" dirty="0"/>
              <a:t>(), </a:t>
            </a:r>
            <a:r>
              <a:rPr lang="en-US" sz="1600" dirty="0" err="1"/>
              <a:t>readableFileLines</a:t>
            </a:r>
            <a:r>
              <a:rPr lang="en-US" sz="1600" dirty="0"/>
              <a:t>(), </a:t>
            </a:r>
            <a:r>
              <a:rPr lang="en-US" sz="1600" dirty="0" err="1"/>
              <a:t>getLatitudeOfPoi</a:t>
            </a:r>
            <a:r>
              <a:rPr lang="en-US" sz="1600" dirty="0"/>
              <a:t>(), </a:t>
            </a:r>
            <a:r>
              <a:rPr lang="en-US" sz="1600" dirty="0" err="1"/>
              <a:t>getLongitudeOfPoi</a:t>
            </a:r>
            <a:r>
              <a:rPr lang="en-US" sz="1600" dirty="0"/>
              <a:t>()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When software modules are not DRY they are called WET</a:t>
            </a:r>
          </a:p>
          <a:p>
            <a:pPr marL="6270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Write Everything Twice</a:t>
            </a:r>
          </a:p>
          <a:p>
            <a:pPr marL="6270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We Enjoy Typing</a:t>
            </a:r>
          </a:p>
          <a:p>
            <a:pPr marL="6270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Waste Everyone’s Time</a:t>
            </a:r>
          </a:p>
        </p:txBody>
      </p:sp>
    </p:spTree>
    <p:extLst>
      <p:ext uri="{BB962C8B-B14F-4D97-AF65-F5344CB8AC3E}">
        <p14:creationId xmlns:p14="http://schemas.microsoft.com/office/powerpoint/2010/main" val="22110513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626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YAGNI – You </a:t>
            </a:r>
            <a:r>
              <a:rPr lang="en-US" sz="3200" dirty="0" err="1"/>
              <a:t>Ain’t</a:t>
            </a:r>
            <a:r>
              <a:rPr lang="en-US" sz="3200" dirty="0"/>
              <a:t> </a:t>
            </a:r>
            <a:r>
              <a:rPr lang="en-US" sz="3200" dirty="0" err="1"/>
              <a:t>Gonna</a:t>
            </a:r>
            <a:r>
              <a:rPr lang="en-US" sz="3200" dirty="0"/>
              <a:t> Need It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Do the simplest thing that could possibly work.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Goes hand in hand with Agile Design vs the Big Design Up Front (BDUF) approach.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Most of us have used Hibernate. Hibernate allows us to switch to any database by simply changing configuration.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How many of you were part of a project where you had to change database and this feature of Hibernate actually was used?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Story of </a:t>
            </a:r>
            <a:r>
              <a:rPr lang="en-US" sz="2000" dirty="0" err="1"/>
              <a:t>Gapfiller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67491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81000" y="361950"/>
            <a:ext cx="8229600" cy="4343400"/>
          </a:xfrm>
          <a:prstGeom prst="rect">
            <a:avLst/>
          </a:prstGeom>
        </p:spPr>
        <p:txBody>
          <a:bodyPr lIns="91425" tIns="91425" rIns="91425" bIns="91425" anchor="ctr" anchorCtr="1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/>
              <a:t>Feedback &amp; Questions?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94166285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for Classes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742950"/>
            <a:ext cx="8521650" cy="425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>
                <a:solidFill>
                  <a:schemeClr val="tx1"/>
                </a:solidFill>
              </a:rPr>
              <a:t>How to identify if a class is following SRP?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Classes should have a small number of instance variables.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More variables a method manipulates the more cohesive that method is to its class.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The more cohesive the methods are the more cohesive the class will be.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" sz="24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We want the classes to have high cohesion.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Highly cohesive classes follow SRP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" sz="24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When classes lose cohesion, split them!</a:t>
            </a:r>
          </a:p>
          <a:p>
            <a:pPr marL="514350" lvl="0">
              <a:buClr>
                <a:srgbClr val="000000"/>
              </a:buClr>
            </a:pPr>
            <a:r>
              <a:rPr lang="en-US" sz="2000" dirty="0" err="1">
                <a:solidFill>
                  <a:schemeClr val="tx1"/>
                </a:solidFill>
              </a:rPr>
              <a:t>FallOutWriter.readableFileLines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  <a:p>
            <a:pPr marL="514350" lvl="0">
              <a:buClr>
                <a:srgbClr val="000000"/>
              </a:buClr>
            </a:pPr>
            <a:r>
              <a:rPr lang="en-US" sz="2000" dirty="0" err="1">
                <a:solidFill>
                  <a:schemeClr val="tx1"/>
                </a:solidFill>
              </a:rPr>
              <a:t>CreateFeatureEdit.removeUnwantedAttributeTypes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  <a:endParaRPr lang="en" sz="20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D2316-47F3-4F4A-A677-96DBAF528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133350"/>
            <a:ext cx="14668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985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Method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3867150"/>
            <a:ext cx="8521650" cy="113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Draws Cell as Green rectangle on screen</a:t>
            </a:r>
            <a:endParaRPr lang="en" sz="24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Also translates co-ordinates</a:t>
            </a:r>
            <a:endParaRPr lang="en" sz="24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24CC3C-2BDB-47B9-81FB-A2AB746AA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798656"/>
            <a:ext cx="7169175" cy="273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16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SRP Method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3867150"/>
            <a:ext cx="8521650" cy="113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Creates list of “available” directions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Builds a message about “available” directions</a:t>
            </a:r>
            <a:endParaRPr lang="en" sz="24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46BF58-67E2-4B8E-AC3A-10426DABF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701849"/>
            <a:ext cx="5645836" cy="316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001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4019550"/>
            <a:ext cx="8521650" cy="982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Follows the arrow recursively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Also it “terminates” the game</a:t>
            </a:r>
            <a:endParaRPr lang="en" sz="24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54C84B-B71F-4BA9-8259-8E5A66C0D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512" y="651343"/>
            <a:ext cx="5667375" cy="33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523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4597</TotalTime>
  <Words>2125</Words>
  <Application>Microsoft Office PowerPoint</Application>
  <PresentationFormat>On-screen Show (16:9)</PresentationFormat>
  <Paragraphs>314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Arial</vt:lpstr>
      <vt:lpstr>Courier New</vt:lpstr>
      <vt:lpstr>light-gradient</vt:lpstr>
      <vt:lpstr>Software Design Principles</vt:lpstr>
      <vt:lpstr>Agenda</vt:lpstr>
      <vt:lpstr>SOLID Principles</vt:lpstr>
      <vt:lpstr>S – Single Responsibility Principle (SRP)</vt:lpstr>
      <vt:lpstr>Same level of abstraction</vt:lpstr>
      <vt:lpstr>SRP for Classes</vt:lpstr>
      <vt:lpstr>SRP Method Example</vt:lpstr>
      <vt:lpstr>SRP Method Example</vt:lpstr>
      <vt:lpstr>SRP Example</vt:lpstr>
      <vt:lpstr>SRP Example</vt:lpstr>
      <vt:lpstr>SRP Example</vt:lpstr>
      <vt:lpstr>SRP Example</vt:lpstr>
      <vt:lpstr>SRP Method Example</vt:lpstr>
      <vt:lpstr>SRP – Expense Solution</vt:lpstr>
      <vt:lpstr>SRP – Expense Solution</vt:lpstr>
      <vt:lpstr>SRP – Expense Solution</vt:lpstr>
      <vt:lpstr>SRP Method Example</vt:lpstr>
      <vt:lpstr>SRP</vt:lpstr>
      <vt:lpstr>SRP Logging</vt:lpstr>
      <vt:lpstr>SRP Logging</vt:lpstr>
      <vt:lpstr>SRP Logging</vt:lpstr>
      <vt:lpstr>SRP Logging</vt:lpstr>
      <vt:lpstr>SRP - Transaction Executor Example</vt:lpstr>
      <vt:lpstr>O – Open-Close Principle (OCP)</vt:lpstr>
      <vt:lpstr>OCP – FalloutWriter example</vt:lpstr>
      <vt:lpstr>OCP – Expense example</vt:lpstr>
      <vt:lpstr>OCP – The Lie</vt:lpstr>
      <vt:lpstr>OCP – The Lie – What’s the solution?</vt:lpstr>
      <vt:lpstr>OCP – The Lie – What’s the solution?</vt:lpstr>
      <vt:lpstr>L – Liskov Substitution Principle (LSP)</vt:lpstr>
      <vt:lpstr>LSP</vt:lpstr>
      <vt:lpstr>LSP - Example</vt:lpstr>
      <vt:lpstr>I – Interface Segregation Principle (ISP)</vt:lpstr>
      <vt:lpstr>ISP - Example</vt:lpstr>
      <vt:lpstr>ISP - Example</vt:lpstr>
      <vt:lpstr>ISP – Role Interfaces</vt:lpstr>
      <vt:lpstr>ISP - Example</vt:lpstr>
      <vt:lpstr>ISP in Dynamic typed languages</vt:lpstr>
      <vt:lpstr>ISP violations</vt:lpstr>
      <vt:lpstr>ISP</vt:lpstr>
      <vt:lpstr>D – Dependency Inversion Principle (DIP)</vt:lpstr>
      <vt:lpstr>D – Dependency Inversion Principle (DIP)</vt:lpstr>
      <vt:lpstr>DIP - Boundaries</vt:lpstr>
      <vt:lpstr>DIP - Boundaries</vt:lpstr>
      <vt:lpstr>DIP - Boundaries</vt:lpstr>
      <vt:lpstr>DIP - Boundaries</vt:lpstr>
      <vt:lpstr>DIP - Boundaries</vt:lpstr>
      <vt:lpstr>Law of Demeter (Tell Don’t Ask)</vt:lpstr>
      <vt:lpstr>Law of Demeter (Tell Don’t Ask)</vt:lpstr>
      <vt:lpstr>Law of Demeter (Tell Don’t Ask)</vt:lpstr>
      <vt:lpstr>Law of Demeter (Tell Don’t Ask)</vt:lpstr>
      <vt:lpstr>DRY – Do not Repeat Yourself</vt:lpstr>
      <vt:lpstr>YAGNI – You Ain’t Gonna Need It</vt:lpstr>
      <vt:lpstr>Feedback &amp;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Yogesh Naik</dc:creator>
  <cp:lastModifiedBy>Yogesh Naik</cp:lastModifiedBy>
  <cp:revision>964</cp:revision>
  <dcterms:modified xsi:type="dcterms:W3CDTF">2018-04-23T04:21:13Z</dcterms:modified>
</cp:coreProperties>
</file>