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2"/>
  </p:notesMasterIdLst>
  <p:sldIdLst>
    <p:sldId id="256" r:id="rId2"/>
    <p:sldId id="290" r:id="rId3"/>
    <p:sldId id="309" r:id="rId4"/>
    <p:sldId id="280" r:id="rId5"/>
    <p:sldId id="258" r:id="rId6"/>
    <p:sldId id="259" r:id="rId7"/>
    <p:sldId id="295" r:id="rId8"/>
    <p:sldId id="260" r:id="rId9"/>
    <p:sldId id="261" r:id="rId10"/>
    <p:sldId id="296" r:id="rId11"/>
    <p:sldId id="297" r:id="rId12"/>
    <p:sldId id="298" r:id="rId13"/>
    <p:sldId id="293" r:id="rId14"/>
    <p:sldId id="262" r:id="rId15"/>
    <p:sldId id="263" r:id="rId16"/>
    <p:sldId id="264" r:id="rId17"/>
    <p:sldId id="289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85" r:id="rId26"/>
    <p:sldId id="273" r:id="rId27"/>
    <p:sldId id="274" r:id="rId28"/>
    <p:sldId id="275" r:id="rId29"/>
    <p:sldId id="299" r:id="rId30"/>
    <p:sldId id="276" r:id="rId31"/>
    <p:sldId id="277" r:id="rId32"/>
    <p:sldId id="294" r:id="rId33"/>
    <p:sldId id="278" r:id="rId34"/>
    <p:sldId id="279" r:id="rId35"/>
    <p:sldId id="281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83" r:id="rId45"/>
    <p:sldId id="284" r:id="rId46"/>
    <p:sldId id="310" r:id="rId47"/>
    <p:sldId id="311" r:id="rId48"/>
    <p:sldId id="313" r:id="rId49"/>
    <p:sldId id="312" r:id="rId50"/>
    <p:sldId id="300" r:id="rId5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6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7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2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65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72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5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07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2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5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3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3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82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5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6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4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14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5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3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83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4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4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6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7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46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6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30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95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48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88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55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623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4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3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9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leancoder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ore/browse/unicorn/normalization/src/test/java/com/tomtom/places/unicorn/initialnormalization/ruleimpl/PaymentMethodsRuleTest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-core/browse/unicorn/productization-gp3/src/test/java/com/tomtom/places/unicorn/productization/gp3/ruleimpl/AddressesRuleTest.java?until=a6421f057965ae6a424fd03c038161b41a0f4fc9&amp;untilPath=unicorn/productization-gp3/src/test/java/com/tomtom/places/unicorn/productization/gp3/ruleimpl/AddressesRuleTest.java" TargetMode="External"/><Relationship Id="rId4" Type="http://schemas.openxmlformats.org/officeDocument/2006/relationships/hyperlink" Target="https://stash.tomtomgroup.com/projects/PLACES/repos/ppp-core/browse/unicorn/normalization/src/test/java/com/tomtom/places/unicorn/initialnormalization/ruleimpl/VehicleTypesRuleTest.java?until=0c84cc3505a4271984d97c71c428cefe61134f9c&amp;untilPath=unicorn/normalization/src/test/java/com/tomtom/places/unicorn/initialnormalization/ruleimpl/VehicleTypesRuleTest.jav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ycletime/browse/observation-supplier-ws/src/main/java/com/tomtom/places/unicorn/observation/webservicecontroller/ObservationWsController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sh.tomtomgroup.com/projects/PLACES/repos/ppp-cycletime/browse/observation-supplier-ws/src/main/java/com/tomtom/places/unicorn/coredb/changelog/TransactionalMessageListener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Drive\MyData\Tutorials\Clean%20Code\Coding%20Practices%20Checklist.docx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tomtomgroup.com/display/TTLOCAL/Clean+Code+Exampl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component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uava/wiki/ImmutableCollectionsExplained" TargetMode="External"/><Relationship Id="rId5" Type="http://schemas.openxmlformats.org/officeDocument/2006/relationships/hyperlink" Target="https://github.com/google/guava/wiki" TargetMode="External"/><Relationship Id="rId4" Type="http://schemas.openxmlformats.org/officeDocument/2006/relationships/hyperlink" Target="https://github.com/google/gu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Code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6461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66040"/>
            <a:ext cx="8229600" cy="4059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Given a Switch and Light, design software that will turn on light when switch is activated.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Switch should be able to control anything and not just light. Why should Switch know anything about Light.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9EE76-AE98-4079-AB0A-2232F5EF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04379"/>
            <a:ext cx="3914775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E7258-99D9-4952-B4F8-7913D0BA2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28750"/>
            <a:ext cx="4516713" cy="26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06001" y="180446"/>
            <a:ext cx="8229600" cy="6387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622650" y="819150"/>
            <a:ext cx="5292750" cy="42557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Interface has </a:t>
            </a:r>
            <a:r>
              <a:rPr lang="en-US" sz="1600" dirty="0" err="1"/>
              <a:t>turnOn</a:t>
            </a:r>
            <a:r>
              <a:rPr lang="en-US" sz="1600" dirty="0"/>
              <a:t>() method which Light then implements.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What should be name of the Interface here?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AbstractLight</a:t>
            </a:r>
            <a:r>
              <a:rPr lang="en-US" sz="1400" dirty="0"/>
              <a:t>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ILight</a:t>
            </a:r>
            <a:r>
              <a:rPr lang="en-US" sz="1400" dirty="0"/>
              <a:t>? Or Light (</a:t>
            </a:r>
            <a:r>
              <a:rPr lang="en-US" sz="1400" dirty="0" err="1"/>
              <a:t>implemention</a:t>
            </a:r>
            <a:r>
              <a:rPr lang="en-US" sz="1400" dirty="0"/>
              <a:t>=</a:t>
            </a:r>
            <a:r>
              <a:rPr lang="en-US" sz="1400" dirty="0" err="1"/>
              <a:t>LightImpl</a:t>
            </a:r>
            <a:r>
              <a:rPr lang="en-US" sz="1400" dirty="0"/>
              <a:t>)?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Clearly, Interface has to do more with Switch than just Light or just TV or etc.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Light, TV, etc. are forced to implement it. It is the Switch that is more tightly coupled with that Interface.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Device? (It’s a noun)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TurnOnAble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ActivateAble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Switchable (Adjective)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The name of interface is more to do with Classes that use them rather than classes that implement them.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410C8-23C0-40F9-8526-73DA9D59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1" y="878972"/>
            <a:ext cx="3165450" cy="150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10FDE-C686-4D7C-A445-D30151DF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1" y="2495550"/>
            <a:ext cx="2778678" cy="25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3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Coming back to AcccountServiceImpl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Do we really need </a:t>
            </a:r>
            <a:r>
              <a:rPr lang="en-US" sz="1800" dirty="0" err="1"/>
              <a:t>AccountService</a:t>
            </a:r>
            <a:r>
              <a:rPr lang="en-US" sz="1800" dirty="0"/>
              <a:t> as Interface? Can it be just </a:t>
            </a:r>
            <a:r>
              <a:rPr lang="en-US" sz="1800" dirty="0" err="1"/>
              <a:t>AccountService</a:t>
            </a:r>
            <a:r>
              <a:rPr lang="en-US" sz="1800" dirty="0"/>
              <a:t> class that implements all methods?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Will there ever be multiple implementations of </a:t>
            </a:r>
            <a:r>
              <a:rPr lang="en-US" sz="1800" dirty="0" err="1"/>
              <a:t>AccountService</a:t>
            </a:r>
            <a:r>
              <a:rPr lang="en-US" sz="1800" dirty="0"/>
              <a:t> interface?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We can have </a:t>
            </a:r>
            <a:r>
              <a:rPr lang="en-US" sz="1800" dirty="0" err="1"/>
              <a:t>AccountService</a:t>
            </a:r>
            <a:r>
              <a:rPr lang="en-US" sz="1800" dirty="0"/>
              <a:t> as class and </a:t>
            </a:r>
            <a:r>
              <a:rPr lang="en-US" sz="1800" dirty="0" err="1"/>
              <a:t>MockAccountService</a:t>
            </a:r>
            <a:r>
              <a:rPr lang="en-US" sz="1800" dirty="0"/>
              <a:t> that extends from </a:t>
            </a:r>
            <a:r>
              <a:rPr lang="en-US" sz="1800" dirty="0" err="1"/>
              <a:t>AccountService</a:t>
            </a:r>
            <a:r>
              <a:rPr lang="en-US" sz="1800" dirty="0"/>
              <a:t> as mock implementation.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think in terms of who is using </a:t>
            </a:r>
            <a:r>
              <a:rPr lang="en-US" sz="1800" dirty="0" err="1"/>
              <a:t>AccountService</a:t>
            </a:r>
            <a:r>
              <a:rPr lang="en-US" sz="1800" dirty="0"/>
              <a:t> interface? And name the interface based on who is using it rather than who is implementing it.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b="1" dirty="0"/>
              <a:t>In Web app, typically it would be </a:t>
            </a:r>
            <a:r>
              <a:rPr lang="en-US" sz="1800" b="1" dirty="0" err="1"/>
              <a:t>AccountController</a:t>
            </a:r>
            <a:r>
              <a:rPr lang="en-US" sz="1800" b="1" dirty="0"/>
              <a:t> who uses </a:t>
            </a:r>
            <a:r>
              <a:rPr lang="en-US" sz="1800" b="1" dirty="0" err="1"/>
              <a:t>AccountService</a:t>
            </a:r>
            <a:r>
              <a:rPr lang="en-US" sz="1800" b="1" dirty="0"/>
              <a:t>. In such case, we can simply have </a:t>
            </a:r>
            <a:r>
              <a:rPr lang="en-US" sz="1800" b="1" dirty="0" err="1"/>
              <a:t>AccountService</a:t>
            </a:r>
            <a:r>
              <a:rPr lang="en-US" sz="1800" b="1" dirty="0"/>
              <a:t> being a class rather than interface.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call the interface “</a:t>
            </a:r>
            <a:r>
              <a:rPr lang="en-US" sz="1800" dirty="0" err="1"/>
              <a:t>AccountControllerService</a:t>
            </a:r>
            <a:r>
              <a:rPr lang="en-US" sz="1800" dirty="0"/>
              <a:t>” or “</a:t>
            </a:r>
            <a:r>
              <a:rPr lang="en-US" sz="1800" dirty="0" err="1"/>
              <a:t>AccountControllable</a:t>
            </a:r>
            <a:r>
              <a:rPr lang="en-US" sz="1800" dirty="0"/>
              <a:t>” or “</a:t>
            </a:r>
            <a:r>
              <a:rPr lang="en-US" sz="1800" dirty="0" err="1"/>
              <a:t>AccountServiceAble</a:t>
            </a:r>
            <a:r>
              <a:rPr lang="en-US" sz="1800" dirty="0"/>
              <a:t>”?</a:t>
            </a:r>
            <a:endParaRPr lang="en" sz="2400" dirty="0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1416F73F-F818-4700-B648-09F097F8FBAC}"/>
              </a:ext>
            </a:extLst>
          </p:cNvPr>
          <p:cNvSpPr txBox="1">
            <a:spLocks/>
          </p:cNvSpPr>
          <p:nvPr/>
        </p:nvSpPr>
        <p:spPr>
          <a:xfrm>
            <a:off x="306001" y="180446"/>
            <a:ext cx="8229600" cy="63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Interface Names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8971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2492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Names – Choose parts of speech well</a:t>
            </a:r>
            <a:endParaRPr lang="en" sz="4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Name of class or variable should be noun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MessageParser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Account</a:t>
            </a:r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Try to avoid noise words like Manager, Processor, Data, Info, etc.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 names should start with verb</a:t>
            </a: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</a:t>
            </a:r>
            <a:r>
              <a:rPr lang="en" sz="2000" dirty="0"/>
              <a:t>oolean variables or methods that written boolean should be written like predicates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>
                <a:solidFill>
                  <a:schemeClr val="dk1"/>
                </a:solidFill>
              </a:rPr>
              <a:t>B</a:t>
            </a:r>
            <a:r>
              <a:rPr lang="en" sz="2000" dirty="0">
                <a:solidFill>
                  <a:schemeClr val="dk1"/>
                </a:solidFill>
              </a:rPr>
              <a:t>oolean isEmpty, isTerminated</a:t>
            </a:r>
          </a:p>
          <a:p>
            <a:pPr marL="533400" lvl="1">
              <a:buClr>
                <a:schemeClr val="dk1"/>
              </a:buClr>
              <a:buSzPct val="80000"/>
            </a:pPr>
            <a:r>
              <a:rPr lang="en" sz="2000" dirty="0">
                <a:solidFill>
                  <a:schemeClr val="dk1"/>
                </a:solidFill>
              </a:rPr>
              <a:t>They read well in if statements “if(isTerminated)”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Enum</a:t>
            </a:r>
            <a:r>
              <a:rPr lang="en-US" sz="2000" dirty="0"/>
              <a:t> should be </a:t>
            </a:r>
            <a:r>
              <a:rPr lang="en-US" sz="2000" dirty="0" err="1"/>
              <a:t>adjactives</a:t>
            </a:r>
            <a:r>
              <a:rPr lang="en-US" sz="2000" dirty="0"/>
              <a:t> 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Status {PENDING, CLOSED, CANCELLED}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Size {BIG, MEDIUM, SMALL}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315368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Scope Rule for variables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Smaller the scope of the variable smaller the name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Larger the scope of the variable larger the name. 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008800"/>
                </a:solidFill>
              </a:rPr>
              <a:t>for</a:t>
            </a:r>
            <a:r>
              <a:rPr lang="en" sz="1800" dirty="0">
                <a:solidFill>
                  <a:srgbClr val="333333"/>
                </a:solidFill>
              </a:rPr>
              <a:t>(TestResult tr : configIssues) {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Element element = createElement(d, tr);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rootElement.</a:t>
            </a:r>
            <a:r>
              <a:rPr lang="en" sz="1800" dirty="0">
                <a:solidFill>
                  <a:srgbClr val="0000CC"/>
                </a:solidFill>
              </a:rPr>
              <a:t>appendChild</a:t>
            </a:r>
            <a:r>
              <a:rPr lang="en" sz="1800" dirty="0">
                <a:solidFill>
                  <a:srgbClr val="333333"/>
                </a:solidFill>
              </a:rPr>
              <a:t>(element);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}</a:t>
            </a:r>
          </a:p>
          <a:p>
            <a:endParaRPr lang="en" sz="1400" dirty="0"/>
          </a:p>
          <a:p>
            <a:r>
              <a:rPr lang="en" sz="1800" dirty="0">
                <a:solidFill>
                  <a:srgbClr val="333333"/>
                </a:solidFill>
              </a:rPr>
              <a:t>“d” should be document as it has larger scope. </a:t>
            </a:r>
          </a:p>
          <a:p>
            <a:r>
              <a:rPr lang="en-US" sz="1800" dirty="0">
                <a:solidFill>
                  <a:srgbClr val="333333"/>
                </a:solidFill>
              </a:rPr>
              <a:t>“</a:t>
            </a:r>
            <a:r>
              <a:rPr lang="en-US" sz="1800" dirty="0" err="1">
                <a:solidFill>
                  <a:srgbClr val="333333"/>
                </a:solidFill>
              </a:rPr>
              <a:t>tr</a:t>
            </a:r>
            <a:r>
              <a:rPr lang="en-US" sz="1800" dirty="0">
                <a:solidFill>
                  <a:srgbClr val="333333"/>
                </a:solidFill>
              </a:rPr>
              <a:t>” is fine as it has smaller scope.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For “element” if you use “e” or “</a:t>
            </a:r>
            <a:r>
              <a:rPr lang="en-US" sz="1800" dirty="0" err="1">
                <a:solidFill>
                  <a:srgbClr val="333333"/>
                </a:solidFill>
              </a:rPr>
              <a:t>elem</a:t>
            </a:r>
            <a:r>
              <a:rPr lang="en-US" sz="1800" dirty="0">
                <a:solidFill>
                  <a:srgbClr val="333333"/>
                </a:solidFill>
              </a:rPr>
              <a:t>” that is fine too as it has smaller scope confined to the for loop.</a:t>
            </a:r>
            <a:endParaRPr lang="en" sz="1800" dirty="0">
              <a:solidFill>
                <a:srgbClr val="333333"/>
              </a:solidFill>
            </a:endParaRPr>
          </a:p>
          <a:p>
            <a:r>
              <a:rPr lang="en-US" sz="2000" dirty="0" err="1"/>
              <a:t>TileProcessor.commitBundle</a:t>
            </a:r>
            <a:r>
              <a:rPr lang="en-US" sz="2000" dirty="0"/>
              <a:t> (use of “</a:t>
            </a:r>
            <a:r>
              <a:rPr lang="en-US" sz="2000" dirty="0" err="1"/>
              <a:t>i</a:t>
            </a:r>
            <a:r>
              <a:rPr lang="en-US" sz="2000" dirty="0"/>
              <a:t>” in for loop) or (</a:t>
            </a:r>
            <a:r>
              <a:rPr lang="en-US" sz="2000" dirty="0" err="1"/>
              <a:t>Throwable</a:t>
            </a:r>
            <a:r>
              <a:rPr lang="en-US" sz="2000" dirty="0"/>
              <a:t> t) / (Exception e) in catch block</a:t>
            </a:r>
            <a:endParaRPr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3400" y="3429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Scope Rule for method &amp; class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571500"/>
            <a:ext cx="8305800" cy="4438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Smaller the scope of the method or the class larger the name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Larger the scope of the method or the class smaller the name.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000" dirty="0">
              <a:solidFill>
                <a:schemeClr val="dk1"/>
              </a:solidFill>
            </a:endParaRP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Inherited classes with larger scope can have larger names. </a:t>
            </a:r>
            <a:r>
              <a:rPr lang="en-US" sz="2000" dirty="0">
                <a:solidFill>
                  <a:schemeClr val="dk1"/>
                </a:solidFill>
              </a:rPr>
              <a:t>E</a:t>
            </a:r>
            <a:r>
              <a:rPr lang="en" sz="2000" dirty="0">
                <a:solidFill>
                  <a:schemeClr val="dk1"/>
                </a:solidFill>
              </a:rPr>
              <a:t>.g. SavingsAccount extends Account.</a:t>
            </a: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</a:t>
            </a:r>
            <a:r>
              <a:rPr lang="en" sz="2000" dirty="0">
                <a:solidFill>
                  <a:schemeClr val="dk1"/>
                </a:solidFill>
              </a:rPr>
              <a:t>rivate classes with smaller scope can have larger names.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70653"/>
              </p:ext>
            </p:extLst>
          </p:nvPr>
        </p:nvGraphicFramePr>
        <p:xfrm>
          <a:off x="838200" y="971550"/>
          <a:ext cx="7162800" cy="30480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private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Consolas"/>
                        </a:rPr>
                        <a:t>()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54800"/>
              </p:ext>
            </p:extLst>
          </p:nvPr>
        </p:nvGraphicFramePr>
        <p:xfrm>
          <a:off x="838200" y="1733550"/>
          <a:ext cx="7162800" cy="185166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synchronized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50" b="1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getNextFileName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05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rejected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  <a:endParaRPr lang="en-US" sz="1050" dirty="0"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==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/>
                        </a:rPr>
                        <a:t>...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77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Small Methods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31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Methods should be small.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4 to 5 lines are good.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More than 10 lines is big.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methods are easy to understand and reuse.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are less reusable. (</a:t>
            </a:r>
            <a:r>
              <a:rPr lang="en" sz="2000" dirty="0">
                <a:solidFill>
                  <a:srgbClr val="FF0000"/>
                </a:solidFill>
              </a:rPr>
              <a:t>Copy/Paste is not reusing</a:t>
            </a:r>
            <a:r>
              <a:rPr lang="en" sz="2000" dirty="0">
                <a:sym typeface="Wingdings" panose="05000000000000000000" pitchFamily="2" charset="2"/>
              </a:rPr>
              <a:t>)</a:t>
            </a: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may include functionality that belong in different class. (</a:t>
            </a:r>
            <a:r>
              <a:rPr lang="en-US" sz="1600" dirty="0" err="1"/>
              <a:t>TransactionExecutor.execute</a:t>
            </a:r>
            <a:r>
              <a:rPr lang="en-US" sz="1600" dirty="0"/>
              <a:t> from A2MDS</a:t>
            </a:r>
            <a:r>
              <a:rPr lang="en" sz="2000" dirty="0"/>
              <a:t>)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method/class may hide the classes.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well named methods in well named classes will make it easier to navigate the code.</a:t>
            </a:r>
            <a:endParaRPr lang="en" sz="2400" dirty="0"/>
          </a:p>
          <a:p>
            <a:pPr marL="76200" lvl="0">
              <a:buClr>
                <a:srgbClr val="000000"/>
              </a:buClr>
            </a:pPr>
            <a:r>
              <a:rPr lang="en-US" sz="1600" dirty="0"/>
              <a:t>       </a:t>
            </a:r>
            <a:r>
              <a:rPr lang="en-US" sz="1600" dirty="0" err="1"/>
              <a:t>ArchiveToMdsOptions.processArguments</a:t>
            </a:r>
            <a:r>
              <a:rPr lang="en-US" sz="1600" dirty="0"/>
              <a:t>()</a:t>
            </a:r>
            <a:endParaRPr lang="en" sz="2400" dirty="0"/>
          </a:p>
          <a:p>
            <a:pPr marL="457200" lvl="0"/>
            <a:r>
              <a:rPr lang="en-US" sz="1600" dirty="0" err="1"/>
              <a:t>FallOutWriter.readableFileLines</a:t>
            </a:r>
            <a:r>
              <a:rPr lang="en-US" sz="1600" dirty="0"/>
              <a:t>()</a:t>
            </a:r>
          </a:p>
          <a:p>
            <a:pPr marL="457200" lvl="0"/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899850"/>
            <a:ext cx="8229600" cy="41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>
              <a:lnSpc>
                <a:spcPct val="110795"/>
              </a:lnSpc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>
              <a:lnSpc>
                <a:spcPct val="110795"/>
              </a:lnSpc>
              <a:buClr>
                <a:srgbClr val="333333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Small Methods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Instead of adding a comment on a code block, extract it into a method with name same as the comment.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Minimize the no of local variables. 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Minimize the indentations in a method</a:t>
            </a:r>
            <a:r>
              <a:rPr lang="en" sz="1600" dirty="0"/>
              <a:t>. </a:t>
            </a:r>
          </a:p>
          <a:p>
            <a:pPr marL="38100" lvl="0">
              <a:buClr>
                <a:srgbClr val="000000"/>
              </a:buClr>
            </a:pPr>
            <a:r>
              <a:rPr lang="en" sz="1600" dirty="0"/>
              <a:t>       (</a:t>
            </a:r>
            <a:r>
              <a:rPr lang="en-US" sz="1600" dirty="0" err="1"/>
              <a:t>FallOutWriter.readableFileLines</a:t>
            </a:r>
            <a:r>
              <a:rPr lang="en-US" sz="1600" dirty="0"/>
              <a:t>() OR </a:t>
            </a:r>
            <a:r>
              <a:rPr lang="en-US" sz="1600" dirty="0" err="1"/>
              <a:t>getPoi</a:t>
            </a:r>
            <a:r>
              <a:rPr lang="en-US" sz="1600" dirty="0"/>
              <a:t>()</a:t>
            </a:r>
            <a:r>
              <a:rPr lang="en" sz="1600" dirty="0"/>
              <a:t>)</a:t>
            </a:r>
            <a:endParaRPr lang="en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1587"/>
              </p:ext>
            </p:extLst>
          </p:nvPr>
        </p:nvGraphicFramePr>
        <p:xfrm>
          <a:off x="838200" y="1885950"/>
          <a:ext cx="7696200" cy="1447800"/>
        </p:xfrm>
        <a:graphic>
          <a:graphicData uri="http://schemas.openxmlformats.org/drawingml/2006/table">
            <a:tbl>
              <a:tblPr firstRow="1" bandRow="1"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/>
                        </a:rPr>
                        <a:t>// ensure everything is processed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40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transactions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/>
                        </a:rPr>
                        <a:t>commitPerTransactionBundle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A3E3E"/>
                          </a:solidFill>
                          <a:latin typeface="Consolas"/>
                        </a:rPr>
                        <a:t>newFeatureRegister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6A3E3E"/>
                          </a:solidFill>
                          <a:latin typeface="Consolas"/>
                        </a:rPr>
                        <a:t>map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latin typeface="Consolas"/>
                        </a:rPr>
                        <a:t>archivesPerTransaction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OR</a:t>
                      </a:r>
                    </a:p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/>
                        </a:rPr>
                        <a:t>processRemainingTransactionsIfAny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Method Parameters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Keep the method/constructor parameters to the minimum. Usually less than 3 variables. 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x,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y,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(Point center,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boolean parameters.</a:t>
            </a:r>
          </a:p>
          <a:p>
            <a:pPr lvl="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doMakeResponse(context, request, </a:t>
            </a:r>
            <a:r>
              <a:rPr lang="en" sz="1400" b="1" dirty="0">
                <a:solidFill>
                  <a:srgbClr val="008800"/>
                </a:solidFill>
              </a:rPr>
              <a:t>true</a:t>
            </a:r>
            <a:r>
              <a:rPr lang="en" sz="1400" dirty="0">
                <a:solidFill>
                  <a:srgbClr val="333333"/>
                </a:solidFill>
              </a:rPr>
              <a:t>)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passing in nulls or returning nulls.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No output args (</a:t>
            </a:r>
            <a:r>
              <a:rPr lang="en" sz="2000" dirty="0"/>
              <a:t>e.g. passing StringBuilder or Collection to which things get appended/added inside the method</a:t>
            </a:r>
            <a:r>
              <a:rPr lang="en" sz="24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sz="2800" dirty="0"/>
              <a:t>Any fool can write code that a computer can understand. Good programmers write code that humans can understand.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— Martin Fowler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http://martinfowler.com/</a:t>
            </a:r>
            <a:r>
              <a:rPr lang="en-US" sz="2800" dirty="0"/>
              <a:t>) </a:t>
            </a:r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algn="ctr" fontAlgn="base"/>
            <a:r>
              <a:rPr lang="en-US" sz="2800" dirty="0"/>
              <a:t>If you want your code to be easy to write, </a:t>
            </a:r>
          </a:p>
          <a:p>
            <a:pPr algn="ctr" fontAlgn="base"/>
            <a:r>
              <a:rPr lang="en-US" sz="2800" dirty="0"/>
              <a:t>make it easy to read</a:t>
            </a:r>
            <a:br>
              <a:rPr lang="en-US" sz="2800" dirty="0"/>
            </a:br>
            <a:r>
              <a:rPr lang="en-US" sz="2800" dirty="0"/>
              <a:t>— Robert C. Martin </a:t>
            </a:r>
          </a:p>
          <a:p>
            <a:pPr algn="ctr" fontAlgn="base"/>
            <a:r>
              <a:rPr lang="en-US" sz="2800" dirty="0"/>
              <a:t>(</a:t>
            </a:r>
            <a:r>
              <a:rPr lang="en-US" sz="2800" dirty="0">
                <a:hlinkClick r:id="rId4"/>
              </a:rPr>
              <a:t>http://blog.cleancoder.com/</a:t>
            </a:r>
            <a:r>
              <a:rPr lang="en-US" sz="28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91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3434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Switch Cases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Functions with switch statements are likely to do N things.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Switch cases are likely to get scattered throughout the code.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Open ended switch violates OCP.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Example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Consider this method of Bird class: 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getSpeed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</a:t>
            </a:r>
            <a:r>
              <a:rPr lang="en" sz="1400" b="1" dirty="0">
                <a:solidFill>
                  <a:srgbClr val="008800"/>
                </a:solidFill>
              </a:rPr>
              <a:t>switch</a:t>
            </a:r>
            <a:r>
              <a:rPr lang="en" sz="1400" dirty="0">
                <a:solidFill>
                  <a:srgbClr val="333333"/>
                </a:solidFill>
              </a:rPr>
              <a:t>(type)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EUROPEAN: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AFRICAN: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 - getLoadFactor() * numberOfCoconuts;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NORWEGIAN_BLUE: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(isNailed) ? 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 : getBaseSpeed(voltage);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}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endParaRPr sz="1400" b="1" dirty="0">
              <a:solidFill>
                <a:srgbClr val="0088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2525"/>
            <a:ext cx="8229600" cy="63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2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800"/>
                </a:solidFill>
              </a:rPr>
              <a:t>abstract 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Bird</a:t>
            </a:r>
            <a:r>
              <a:rPr lang="en" sz="1400">
                <a:solidFill>
                  <a:srgbClr val="333333"/>
                </a:solidFill>
              </a:rPr>
              <a:t>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008800"/>
                </a:solidFill>
              </a:rPr>
              <a:t>abstract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 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European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African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 - getLoadFactor() * numberOfCoconuts;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NorwegianBlue</a:t>
            </a:r>
            <a:r>
              <a:rPr lang="en" sz="1400">
                <a:solidFill>
                  <a:srgbClr val="333333"/>
                </a:solidFill>
              </a:rPr>
              <a:t> extend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(isNailed) ? </a:t>
            </a:r>
            <a:r>
              <a:rPr lang="en" sz="1400" b="1">
                <a:solidFill>
                  <a:srgbClr val="0000DD"/>
                </a:solidFill>
              </a:rPr>
              <a:t>0</a:t>
            </a:r>
            <a:r>
              <a:rPr lang="en" sz="1400">
                <a:solidFill>
                  <a:srgbClr val="333333"/>
                </a:solidFill>
              </a:rPr>
              <a:t> : getBaseSpeed(voltage);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80150" y="11209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17" name="Shape 117"/>
          <p:cNvSpPr/>
          <p:nvPr/>
        </p:nvSpPr>
        <p:spPr>
          <a:xfrm>
            <a:off x="3667650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European</a:t>
            </a:r>
          </a:p>
        </p:txBody>
      </p:sp>
      <p:sp>
        <p:nvSpPr>
          <p:cNvPr id="118" name="Shape 118"/>
          <p:cNvSpPr/>
          <p:nvPr/>
        </p:nvSpPr>
        <p:spPr>
          <a:xfrm>
            <a:off x="5380137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African</a:t>
            </a:r>
          </a:p>
        </p:txBody>
      </p:sp>
      <p:sp>
        <p:nvSpPr>
          <p:cNvPr id="119" name="Shape 119"/>
          <p:cNvSpPr/>
          <p:nvPr/>
        </p:nvSpPr>
        <p:spPr>
          <a:xfrm>
            <a:off x="6884075" y="2340150"/>
            <a:ext cx="1391699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NorwegianBlue</a:t>
            </a:r>
          </a:p>
        </p:txBody>
      </p:sp>
      <p:cxnSp>
        <p:nvCxnSpPr>
          <p:cNvPr id="120" name="Shape 120"/>
          <p:cNvCxnSpPr>
            <a:stCxn id="117" idx="0"/>
            <a:endCxn id="116" idx="2"/>
          </p:cNvCxnSpPr>
          <p:nvPr/>
        </p:nvCxnSpPr>
        <p:spPr>
          <a:xfrm rot="-5400000">
            <a:off x="4776600" y="1145100"/>
            <a:ext cx="677700" cy="171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8" idx="0"/>
            <a:endCxn id="116" idx="2"/>
          </p:cNvCxnSpPr>
          <p:nvPr/>
        </p:nvCxnSpPr>
        <p:spPr>
          <a:xfrm rot="10800000">
            <a:off x="5971737" y="1662450"/>
            <a:ext cx="0" cy="67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0"/>
            <a:endCxn id="116" idx="2"/>
          </p:cNvCxnSpPr>
          <p:nvPr/>
        </p:nvCxnSpPr>
        <p:spPr>
          <a:xfrm rot="5400000" flipH="1">
            <a:off x="6436925" y="1197150"/>
            <a:ext cx="677700" cy="160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When Switch cases are harmless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there is no possibility of more cases.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is used for creation of Polymorphic objects. Like in a Factory.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cases are managed locally and can not scatter throughout the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Objects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758578"/>
            <a:ext cx="8229600" cy="41672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Objects should hide their internal structure.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Follow ‘Tell Don’t Ask’ (Law of Demeter).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Caller should not ask state of an object and make decisions outside based on state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train wrecks - Don’t ask.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((EditSaveCustomizer) master.</a:t>
            </a:r>
            <a:r>
              <a:rPr lang="en" sz="1400" dirty="0">
                <a:solidFill>
                  <a:srgbClr val="0000CC"/>
                </a:solidFill>
              </a:rPr>
              <a:t>getModelisable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.</a:t>
            </a:r>
            <a:r>
              <a:rPr lang="en" sz="1400" dirty="0">
                <a:solidFill>
                  <a:srgbClr val="0000CC"/>
                </a:solidFill>
              </a:rPr>
              <a:t>getDockablePanel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.</a:t>
            </a:r>
            <a:r>
              <a:rPr lang="en" sz="1400" dirty="0">
                <a:solidFill>
                  <a:srgbClr val="0000CC"/>
                </a:solidFill>
              </a:rPr>
              <a:t>getCustomizer</a:t>
            </a:r>
            <a:r>
              <a:rPr lang="en" sz="1400" dirty="0">
                <a:solidFill>
                  <a:srgbClr val="333333"/>
                </a:solidFill>
              </a:rPr>
              <a:t>())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.</a:t>
            </a:r>
            <a:r>
              <a:rPr lang="en" sz="1400" dirty="0">
                <a:solidFill>
                  <a:srgbClr val="0000CC"/>
                </a:solidFill>
              </a:rPr>
              <a:t>getSaveItem</a:t>
            </a:r>
            <a:r>
              <a:rPr lang="en" sz="1400" dirty="0">
                <a:solidFill>
                  <a:srgbClr val="333333"/>
                </a:solidFill>
              </a:rPr>
              <a:t>().</a:t>
            </a:r>
            <a:r>
              <a:rPr lang="en" sz="1400" dirty="0">
                <a:solidFill>
                  <a:srgbClr val="0000CC"/>
                </a:solidFill>
              </a:rPr>
              <a:t>setEnabled</a:t>
            </a:r>
            <a:r>
              <a:rPr lang="en" sz="1400" dirty="0">
                <a:solidFill>
                  <a:srgbClr val="333333"/>
                </a:solidFill>
              </a:rPr>
              <a:t>(Boolean.</a:t>
            </a:r>
            <a:r>
              <a:rPr lang="en" sz="1400" dirty="0">
                <a:solidFill>
                  <a:srgbClr val="0000CC"/>
                </a:solidFill>
              </a:rPr>
              <a:t>FALSE</a:t>
            </a:r>
            <a:r>
              <a:rPr lang="en" sz="1400" dirty="0">
                <a:solidFill>
                  <a:srgbClr val="333333"/>
                </a:solidFill>
              </a:rPr>
              <a:t>.</a:t>
            </a:r>
            <a:r>
              <a:rPr lang="en" sz="1400" dirty="0">
                <a:solidFill>
                  <a:srgbClr val="0000CC"/>
                </a:solidFill>
              </a:rPr>
              <a:t>booleanValue</a:t>
            </a:r>
            <a:r>
              <a:rPr lang="en" sz="1400" dirty="0">
                <a:solidFill>
                  <a:srgbClr val="333333"/>
                </a:solidFill>
              </a:rPr>
              <a:t>());</a:t>
            </a:r>
          </a:p>
          <a:p>
            <a:pPr marL="457200" lvl="0" indent="-4191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Instead tell the object to perform task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master.</a:t>
            </a:r>
            <a:r>
              <a:rPr lang="en" sz="1400" dirty="0">
                <a:solidFill>
                  <a:srgbClr val="0000CC"/>
                </a:solidFill>
              </a:rPr>
              <a:t>allowSavingOfCustomisations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lvl="0">
              <a:lnSpc>
                <a:spcPct val="110795"/>
              </a:lnSpc>
            </a:pPr>
            <a:r>
              <a:rPr lang="en-US" sz="1200" dirty="0" err="1"/>
              <a:t>AddressEditFactory.setAttributes</a:t>
            </a:r>
            <a:r>
              <a:rPr lang="en-US" sz="1200" dirty="0"/>
              <a:t>()</a:t>
            </a:r>
          </a:p>
          <a:p>
            <a:pPr lvl="0">
              <a:lnSpc>
                <a:spcPct val="110795"/>
              </a:lnSpc>
            </a:pPr>
            <a:r>
              <a:rPr lang="en-US" sz="1200" dirty="0" err="1"/>
              <a:t>sourcePlace.getPoi</a:t>
            </a:r>
            <a:r>
              <a:rPr lang="en-US" sz="1200" dirty="0"/>
              <a:t>().</a:t>
            </a:r>
            <a:r>
              <a:rPr lang="en-US" sz="1200" dirty="0" err="1"/>
              <a:t>getArchivePlace</a:t>
            </a:r>
            <a:r>
              <a:rPr lang="en-US" sz="1200" dirty="0"/>
              <a:t>().</a:t>
            </a:r>
            <a:r>
              <a:rPr lang="en-US" sz="1200" dirty="0" err="1"/>
              <a:t>getPois</a:t>
            </a:r>
            <a:r>
              <a:rPr lang="en-US" sz="1200" dirty="0"/>
              <a:t>().get(0).</a:t>
            </a:r>
            <a:r>
              <a:rPr lang="en-US" sz="1200" dirty="0" err="1"/>
              <a:t>setLatitudeOfPoi</a:t>
            </a:r>
            <a:r>
              <a:rPr lang="en-US" sz="1200" dirty="0"/>
              <a:t>(</a:t>
            </a:r>
            <a:r>
              <a:rPr lang="en-US" sz="1200" dirty="0" err="1"/>
              <a:t>attributes.get</a:t>
            </a:r>
            <a:r>
              <a:rPr lang="en-US" sz="1200" dirty="0"/>
              <a:t>(0).</a:t>
            </a:r>
            <a:r>
              <a:rPr lang="en-US" sz="1200" dirty="0" err="1"/>
              <a:t>getLatitudeOfPoi</a:t>
            </a:r>
            <a:r>
              <a:rPr lang="en-US" sz="1200" dirty="0"/>
              <a:t>());</a:t>
            </a: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6823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022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Classes should be small.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Small classes follow Single Responsibility Principle (SRP).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The class should be Cohesive.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9855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Cohesion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22960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Classes should have a small number of instance variables.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More variables a method manipulates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 more cohesive that method is to its class.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The more cohesive the methods are the more cohesive the class will be.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FF0000"/>
                </a:solidFill>
              </a:rPr>
              <a:t>FallOutWriter.readableFileLines</a:t>
            </a:r>
            <a:endParaRPr lang="e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5ACC-0ED4-4544-9AB5-C2A1A7B6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276350"/>
            <a:ext cx="1466850" cy="133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// Check to see if the employee is eligible for full benefits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((employee.flags &amp; HOURLY_FLAG) &amp;&amp; (employee.age &gt; 65))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" sz="1800" dirty="0"/>
              <a:t>Explain yourself in code by converting comments into proper method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(employee.isEligibleForFullBenefits())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-US" sz="2400" dirty="0"/>
              <a:t>Turn comments into compile-able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variables into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methods into method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describing blocks of code into their own methods. Use the comment as the method 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createFailuresSeparatedBySemicolon</a:t>
            </a:r>
            <a:r>
              <a:rPr lang="en-US" sz="1800" dirty="0"/>
              <a:t> / </a:t>
            </a:r>
            <a:r>
              <a:rPr lang="en-US" sz="1800" dirty="0" err="1"/>
              <a:t>joinFailuresBy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getReasonMessage</a:t>
            </a:r>
            <a:r>
              <a:rPr lang="en-US" sz="1800" dirty="0"/>
              <a:t>()</a:t>
            </a:r>
            <a:endParaRPr lang="en" sz="1800" dirty="0"/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getViolationMessageIfNotNull</a:t>
            </a:r>
            <a:r>
              <a:rPr lang="en-US" sz="1600" dirty="0"/>
              <a:t>()</a:t>
            </a:r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getDetailedReasonFromReasonVariable</a:t>
            </a:r>
            <a:r>
              <a:rPr lang="en-US" sz="1600" dirty="0"/>
              <a:t>()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20177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dirty="0"/>
              <a:t>You know you are working with clean code when each routine you read, turns out to be </a:t>
            </a:r>
            <a:r>
              <a:rPr lang="en-US" b="1" dirty="0"/>
              <a:t>pretty much what you expected</a:t>
            </a:r>
          </a:p>
          <a:p>
            <a:pPr marL="38100" lvl="0" algn="ctr">
              <a:buClr>
                <a:srgbClr val="000000"/>
              </a:buClr>
            </a:pPr>
            <a:r>
              <a:rPr lang="en-US" i="1" dirty="0"/>
              <a:t>— </a:t>
            </a:r>
            <a:r>
              <a:rPr lang="en-US" dirty="0"/>
              <a:t>Ward Cunningham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400" dirty="0"/>
              <a:t>(Inventor of Wiki)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050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Accepted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Legal Comments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Informative comments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format matched kk:mm:ss EEE, MMM dd, yyyy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Pattern timeMatcher = Pattern.compile("\\d*:\\d*:\\d* \\w*, \\w* \\d*, \\d*");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This i</a:t>
            </a:r>
            <a:r>
              <a:rPr lang="en-US" sz="1800" dirty="0"/>
              <a:t>s implementation of </a:t>
            </a:r>
            <a:r>
              <a:rPr lang="en-US" sz="1800" dirty="0" err="1"/>
              <a:t>Levenshtein</a:t>
            </a:r>
            <a:r>
              <a:rPr lang="en-US" sz="1800" dirty="0"/>
              <a:t> Distance Algorithm for comparing strings</a:t>
            </a: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Javadocs in Public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Explanation of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public void testConcurrentAddWidgets() throws 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 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</a:t>
            </a:r>
            <a:r>
              <a:rPr lang="en" sz="1200" b="1" dirty="0"/>
              <a:t>//This is our best attempt to get a race condition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/>
              <a:t>		//by creating large number of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for (int i = 0; i &lt; 25000;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WidgetBuilderThread widgetBuilderThread = new WidgetBuilderThread(widgetBuilder, parent);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 thread = new Thread(widgetBuilderThread);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thread.start();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Good Comments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9551"/>
            <a:ext cx="8229600" cy="68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Journal Comments / History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Auto generated comments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</a:t>
            </a:r>
            <a:r>
              <a:rPr lang="en" sz="2400" dirty="0"/>
              <a:t>losing brace comments e.g. “} // while”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Identity comments - /** Added by Yogesh Naik */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Non local information (</a:t>
            </a:r>
            <a:r>
              <a:rPr lang="en-US" sz="2400" dirty="0" err="1"/>
              <a:t>setPort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 // default 8099)</a:t>
            </a: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Commented out code – Simply delete 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5658"/>
              </p:ext>
            </p:extLst>
          </p:nvPr>
        </p:nvGraphicFramePr>
        <p:xfrm>
          <a:off x="1066800" y="1935239"/>
          <a:ext cx="7010400" cy="1051560"/>
        </p:xfrm>
        <a:graphic>
          <a:graphicData uri="http://schemas.openxmlformats.org/drawingml/2006/table">
            <a:tbl>
              <a:tblPr firstRow="1" bandRow="1"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/** the name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String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name;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the version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</a:t>
                      </a:r>
                      <a:r>
                        <a:rPr lang="en-US" sz="1050" b="1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int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version;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Default constructor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public Example() {</a:t>
                      </a:r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0018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One Assert per Test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Single Concept per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		 						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public void testAddMonths()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d1 = SerialDate.createInstance(</a:t>
            </a:r>
            <a:r>
              <a:rPr lang="en" sz="1400" b="1" dirty="0">
                <a:solidFill>
                  <a:srgbClr val="0000DD"/>
                </a:solidFill>
              </a:rPr>
              <a:t>31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5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d2 = SerialDate.addMonths(</a:t>
            </a:r>
            <a:r>
              <a:rPr lang="en" sz="1400" b="1" dirty="0">
                <a:solidFill>
                  <a:srgbClr val="0000DD"/>
                </a:solidFill>
              </a:rPr>
              <a:t>1</a:t>
            </a:r>
            <a:r>
              <a:rPr lang="en" sz="1400" dirty="0">
                <a:solidFill>
                  <a:srgbClr val="333333"/>
                </a:solidFill>
              </a:rPr>
              <a:t>, d1); 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30</a:t>
            </a:r>
            <a:r>
              <a:rPr lang="en" sz="1400" dirty="0">
                <a:solidFill>
                  <a:srgbClr val="333333"/>
                </a:solidFill>
              </a:rPr>
              <a:t>, d2.getDayOfMonth());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6</a:t>
            </a:r>
            <a:r>
              <a:rPr lang="en" sz="1400" dirty="0">
                <a:solidFill>
                  <a:srgbClr val="333333"/>
                </a:solidFill>
              </a:rPr>
              <a:t>, d2.getMonth());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, d2.getYYYY());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3"/>
              </a:rPr>
              <a:t>PaymentMethodRuleTest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4"/>
              </a:rPr>
              <a:t>VehicleTypesRuleTest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5"/>
              </a:rPr>
              <a:t>AddressesRuleTest</a:t>
            </a:r>
            <a:endParaRPr lang="en-US" sz="800" dirty="0">
              <a:solidFill>
                <a:schemeClr val="dk1"/>
              </a:solidFill>
            </a:endParaRPr>
          </a:p>
          <a:p>
            <a:pPr lvl="0"/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 - FIRST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FAST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run quickly (</a:t>
            </a:r>
            <a:r>
              <a:rPr lang="en-US" sz="2000" dirty="0"/>
              <a:t>many hundreds or thousands per second)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Independent / </a:t>
            </a:r>
            <a:r>
              <a:rPr lang="en-US" sz="2000" dirty="0"/>
              <a:t>Isolates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should not depend on each other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Failure reason is obvious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Repeatable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ability to run tests in any environment </a:t>
            </a:r>
            <a:r>
              <a:rPr lang="en-US" sz="2000" dirty="0"/>
              <a:t>and in any order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Self-Validating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either pass or fail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No need to manually check the logs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Timely</a:t>
            </a:r>
            <a:endParaRPr lang="en" sz="20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Written before production code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Tips to write testable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Separate Business Logic from how the business logic is to be executed/invoked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REST Controller (</a:t>
            </a:r>
            <a:r>
              <a:rPr lang="en-US" sz="2000" dirty="0">
                <a:hlinkClick r:id="rId3"/>
              </a:rPr>
              <a:t>ObservationWsController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Messaging / ActiveMQ (</a:t>
            </a:r>
            <a:r>
              <a:rPr lang="en-US" sz="2000" dirty="0">
                <a:hlinkClick r:id="rId4"/>
              </a:rPr>
              <a:t>TransactionalMessageListener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EJB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Follow SRP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E.g. FalloutWriter – In this class we are doing two things. Transforming fallouts into a certain format and then writing them into a file.</a:t>
            </a:r>
            <a:endParaRPr lang="en" sz="2400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934963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5878-4C1C-4547-915F-9DF8DC9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10978"/>
            <a:ext cx="7429500" cy="4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1822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695F2-0B24-44F7-B980-77A49042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74397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4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8475-5DB3-496A-A113-FF8D92ED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3950"/>
            <a:ext cx="6672262" cy="35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0323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2C9D2-DF99-4844-9232-34281F04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22408"/>
            <a:ext cx="6248400" cy="39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39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</p:spPr>
        <p:txBody>
          <a:bodyPr/>
          <a:lstStyle/>
          <a:p>
            <a:r>
              <a:rPr lang="en-US" dirty="0"/>
              <a:t>Robert C. Martin (Uncle Bob)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63982"/>
              </p:ext>
            </p:extLst>
          </p:nvPr>
        </p:nvGraphicFramePr>
        <p:xfrm>
          <a:off x="609600" y="971550"/>
          <a:ext cx="6934200" cy="3733800"/>
        </p:xfrm>
        <a:graphic>
          <a:graphicData uri="http://schemas.openxmlformats.org/drawingml/2006/table">
            <a:tbl>
              <a:tblPr firstRow="1" bandRow="1"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 descr="E:\Tutorials\Clean Code\Close-Up-Robert-C-Mar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2" y="1276350"/>
            <a:ext cx="155222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utorials\Clean Code\clean-code-book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3949"/>
            <a:ext cx="2743200" cy="35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53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EF04-CA58-46F9-9263-0EF22569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47750"/>
            <a:ext cx="6157912" cy="3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78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DC09-2658-48A3-9D80-73AD599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95349"/>
            <a:ext cx="6172200" cy="40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5300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C692-852B-470C-B2A5-714E6CFB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6262687" cy="3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203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1EF41-AC21-4CE6-A810-E51E971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768800" cy="334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AB00-1613-47F0-8782-3CE47A40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71549"/>
            <a:ext cx="3927036" cy="35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87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Some Tips for better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of concatinating strings with + use String.format() to create log messages</a:t>
            </a:r>
          </a:p>
          <a:p>
            <a:pPr marL="457200" lvl="1" indent="76200" rtl="0">
              <a:spcBef>
                <a:spcPts val="0"/>
              </a:spcBef>
              <a:buClr>
                <a:srgbClr val="000000"/>
              </a:buClr>
              <a:buSzPct val="80000"/>
            </a:pPr>
            <a:r>
              <a:rPr lang="en" sz="1600" dirty="0"/>
              <a:t>String.format(“%d Total records processed from file %s”, totalRecords, fileName);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14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If using slf4j logger, it is easier like:</a:t>
            </a:r>
          </a:p>
          <a:p>
            <a:pPr marL="533400" lvl="1">
              <a:buClr>
                <a:srgbClr val="000000"/>
              </a:buClr>
              <a:buSzPct val="80000"/>
            </a:pPr>
            <a:r>
              <a:rPr lang="en-US" sz="1600" dirty="0"/>
              <a:t>LOGGER.info(</a:t>
            </a:r>
            <a:r>
              <a:rPr lang="en" sz="1600" dirty="0"/>
              <a:t>“{} Total records processed from file {}”, totalRecords, fileName</a:t>
            </a:r>
            <a:r>
              <a:rPr lang="en-US" sz="1600" dirty="0"/>
              <a:t>);</a:t>
            </a:r>
            <a:endParaRPr lang="en" sz="16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Careful</a:t>
            </a:r>
            <a:r>
              <a:rPr lang="en-US" sz="2000" dirty="0"/>
              <a:t>y</a:t>
            </a:r>
            <a:r>
              <a:rPr lang="en" sz="2000" dirty="0"/>
              <a:t> choose the log level when writing log statements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3" action="ppaction://hlinkfile"/>
              </a:rPr>
              <a:t>Coding Practices Checklist.docx</a:t>
            </a:r>
            <a:r>
              <a:rPr lang="en-US" sz="2000" dirty="0"/>
              <a:t> 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4"/>
              </a:rPr>
              <a:t>Clean Code Examples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981819047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Don’t reinvent the wheel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Apache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3"/>
              </a:rPr>
              <a:t>http://commons.apache.org/components.html</a:t>
            </a:r>
            <a:r>
              <a:rPr lang="en-US" sz="2000" dirty="0"/>
              <a:t> 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org.apache.commons.io.IOUtils.closeQuietly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org.apache.commons.lang3.StringUtils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endParaRPr lang="en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Google Guava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4"/>
              </a:rPr>
              <a:t>https://github.com/google/guava</a:t>
            </a:r>
            <a:r>
              <a:rPr lang="en-US" sz="2000" dirty="0"/>
              <a:t> </a:t>
            </a:r>
            <a:endParaRPr lang="en" sz="2000" dirty="0"/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5"/>
              </a:rPr>
              <a:t>https://github.com/google/guava/wiki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https://github.com/google/guava/wiki/ImmutableCollectionsExplained</a:t>
            </a:r>
            <a:r>
              <a:rPr lang="en-US" sz="2000" dirty="0"/>
              <a:t> </a:t>
            </a:r>
          </a:p>
          <a:p>
            <a:pPr marL="76200" lvl="0">
              <a:buClr>
                <a:srgbClr val="000000"/>
              </a:buClr>
            </a:pPr>
            <a:endParaRPr lang="en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87710494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Recap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Intention revealing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parts of speech well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methods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Methods should be on one level of abstraction and classes should be highly Cohesive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Switch Cases vs OCP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(Tell don't ask)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Good vs Bad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Clean FIRST Tests</a:t>
            </a:r>
          </a:p>
        </p:txBody>
      </p:sp>
    </p:spTree>
    <p:extLst>
      <p:ext uri="{BB962C8B-B14F-4D97-AF65-F5344CB8AC3E}">
        <p14:creationId xmlns:p14="http://schemas.microsoft.com/office/powerpoint/2010/main" val="4207502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Final thoughts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1" dirty="0"/>
              <a:t>Follow Boy’s Scout Rule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Leave the code a little bit cleaner than previous version before committing your changes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Any small change e.g. refactoring a variable name with more meaningful name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Extracting small piece of code into a method to reduce size of a larger method. E.g. closing streams/Thread.sleep()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Clean Code book by Robert C. Martin for more explaination and tips.</a:t>
            </a:r>
            <a:endParaRPr lang="en" sz="2800" dirty="0">
              <a:solidFill>
                <a:srgbClr val="00B050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“Effective Java” book by </a:t>
            </a:r>
            <a:r>
              <a:rPr lang="en-US" sz="2000" dirty="0">
                <a:solidFill>
                  <a:srgbClr val="00B050"/>
                </a:solidFill>
              </a:rPr>
              <a:t>Joshua Bloch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B050"/>
                </a:solidFill>
              </a:rPr>
              <a:t>Attend my next session on SOLID Principles 4</a:t>
            </a:r>
            <a:r>
              <a:rPr lang="en-US" sz="2000" baseline="30000" dirty="0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May at 2 pm</a:t>
            </a:r>
            <a:endParaRPr lang="en" sz="2800" dirty="0">
              <a:solidFill>
                <a:srgbClr val="00B05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34918704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small a method should be?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SRP and OCP?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identify if Law of Demeter is broken?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One of the quotes about Clean Code that we saw at the beginning of this session?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switch cases are harmless?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examples of GOOD comments and BAD comments?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make a class highly Cohesive?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Full form of Clean </a:t>
            </a:r>
            <a:r>
              <a:rPr lang="en-US" sz="2400" u="sng" dirty="0"/>
              <a:t>FIRST</a:t>
            </a:r>
            <a:r>
              <a:rPr lang="en-US" sz="2400" dirty="0"/>
              <a:t> Tests?</a:t>
            </a:r>
          </a:p>
        </p:txBody>
      </p:sp>
    </p:spTree>
    <p:extLst>
      <p:ext uri="{BB962C8B-B14F-4D97-AF65-F5344CB8AC3E}">
        <p14:creationId xmlns:p14="http://schemas.microsoft.com/office/powerpoint/2010/main" val="3198119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48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Use intention revealing names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000" dirty="0"/>
              <a:t>int d; // elapsed time in days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" sz="2000" dirty="0"/>
              <a:t>nt days;</a:t>
            </a:r>
          </a:p>
          <a:p>
            <a:pPr indent="457200" rtl="0">
              <a:spcBef>
                <a:spcPts val="0"/>
              </a:spcBef>
              <a:buNone/>
            </a:pPr>
            <a:endParaRPr sz="12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use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2000" dirty="0"/>
              <a:t>int elapsedTimeInDays;</a:t>
            </a:r>
          </a:p>
          <a:p>
            <a:pPr marL="457200" indent="0" rtl="0">
              <a:spcBef>
                <a:spcPts val="0"/>
              </a:spcBef>
              <a:buNone/>
            </a:pPr>
            <a:endParaRPr lang="en" sz="1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Even better</a:t>
            </a:r>
          </a:p>
          <a:p>
            <a:pPr marL="457200"/>
            <a:r>
              <a:rPr lang="en" sz="2000" dirty="0"/>
              <a:t>int elapsedDays;</a:t>
            </a:r>
            <a:endParaRPr lang="en" sz="2800" dirty="0"/>
          </a:p>
          <a:p>
            <a:pPr marL="457200"/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Examples from Code base</a:t>
            </a:r>
          </a:p>
          <a:p>
            <a:pPr marL="457200"/>
            <a:r>
              <a:rPr lang="en-US" sz="1600" dirty="0"/>
              <a:t>FallOutWriter.java (_HR)</a:t>
            </a:r>
          </a:p>
          <a:p>
            <a:pPr marL="457200"/>
            <a:r>
              <a:rPr lang="en-US" sz="1600" dirty="0"/>
              <a:t>Base64Coder.encodeLines()</a:t>
            </a:r>
            <a:endParaRPr lang="en" sz="1600" dirty="0"/>
          </a:p>
          <a:p>
            <a:pPr marL="457200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</a:t>
            </a:r>
            <a:r>
              <a:rPr lang="en-US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56800"/>
            <a:ext cx="8229600" cy="4113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Consider this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public</a:t>
            </a:r>
            <a:r>
              <a:rPr lang="en" sz="1400" dirty="0">
                <a:solidFill>
                  <a:srgbClr val="333333"/>
                </a:solidFill>
              </a:rPr>
              <a:t> 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</a:t>
            </a:r>
            <a:r>
              <a:rPr lang="en" sz="1400" b="1" dirty="0">
                <a:solidFill>
                  <a:srgbClr val="0066BB"/>
                </a:solidFill>
              </a:rPr>
              <a:t>getThem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list1 = </a:t>
            </a:r>
            <a:r>
              <a:rPr lang="en" sz="1400" b="1" dirty="0">
                <a:solidFill>
                  <a:srgbClr val="008800"/>
                </a:solidFill>
              </a:rPr>
              <a:t>new</a:t>
            </a:r>
            <a:r>
              <a:rPr lang="en" sz="1400" dirty="0">
                <a:solidFill>
                  <a:srgbClr val="333333"/>
                </a:solidFill>
              </a:rPr>
              <a:t> ArrayList&lt;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[]&gt;();</a:t>
            </a:r>
          </a:p>
          <a:p>
            <a:pPr marL="45720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for</a:t>
            </a:r>
            <a:r>
              <a:rPr lang="en" sz="1400" dirty="0">
                <a:solidFill>
                  <a:srgbClr val="333333"/>
                </a:solidFill>
              </a:rPr>
              <a:t> (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 x : theList)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</a:t>
            </a:r>
            <a:r>
              <a:rPr lang="en" sz="1400" b="1" dirty="0">
                <a:solidFill>
                  <a:srgbClr val="008800"/>
                </a:solidFill>
              </a:rPr>
              <a:t>if</a:t>
            </a:r>
            <a:r>
              <a:rPr lang="en" sz="1400" dirty="0">
                <a:solidFill>
                  <a:srgbClr val="333333"/>
                </a:solidFill>
              </a:rPr>
              <a:t> (x[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] == </a:t>
            </a:r>
            <a:r>
              <a:rPr lang="en" sz="1400" b="1" dirty="0">
                <a:solidFill>
                  <a:srgbClr val="0000DD"/>
                </a:solidFill>
              </a:rPr>
              <a:t>4</a:t>
            </a:r>
            <a:r>
              <a:rPr lang="en" sz="1400" dirty="0">
                <a:solidFill>
                  <a:srgbClr val="333333"/>
                </a:solidFill>
              </a:rPr>
              <a:t>) list1.</a:t>
            </a:r>
            <a:r>
              <a:rPr lang="en" sz="1400" dirty="0">
                <a:solidFill>
                  <a:srgbClr val="0000CC"/>
                </a:solidFill>
              </a:rPr>
              <a:t>add</a:t>
            </a:r>
            <a:r>
              <a:rPr lang="en" sz="1400" dirty="0">
                <a:solidFill>
                  <a:srgbClr val="333333"/>
                </a:solidFill>
              </a:rPr>
              <a:t>(x);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list1;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After changing names and the magic numbers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300" b="1" dirty="0">
                <a:solidFill>
                  <a:srgbClr val="008800"/>
                </a:solidFill>
              </a:rPr>
              <a:t>public</a:t>
            </a:r>
            <a:r>
              <a:rPr lang="en" sz="1300" dirty="0">
                <a:solidFill>
                  <a:srgbClr val="333333"/>
                </a:solidFill>
              </a:rPr>
              <a:t> 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</a:t>
            </a:r>
            <a:r>
              <a:rPr lang="en" sz="1300" b="1" dirty="0">
                <a:solidFill>
                  <a:srgbClr val="0066BB"/>
                </a:solidFill>
              </a:rPr>
              <a:t>getFlaggedCells</a:t>
            </a:r>
            <a:r>
              <a:rPr lang="en" sz="1300" dirty="0">
                <a:solidFill>
                  <a:srgbClr val="333333"/>
                </a:solidFill>
              </a:rPr>
              <a:t>() {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flaggedCells = </a:t>
            </a:r>
            <a:r>
              <a:rPr lang="en" sz="1300" b="1" dirty="0">
                <a:solidFill>
                  <a:srgbClr val="008800"/>
                </a:solidFill>
              </a:rPr>
              <a:t>new</a:t>
            </a:r>
            <a:r>
              <a:rPr lang="en" sz="1300" dirty="0">
                <a:solidFill>
                  <a:srgbClr val="333333"/>
                </a:solidFill>
              </a:rPr>
              <a:t> ArrayList&lt;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[]&gt;();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for</a:t>
            </a:r>
            <a:r>
              <a:rPr lang="en" sz="1300" dirty="0">
                <a:solidFill>
                  <a:srgbClr val="333333"/>
                </a:solidFill>
              </a:rPr>
              <a:t> (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 cell : gameBoard)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			</a:t>
            </a:r>
            <a:r>
              <a:rPr lang="en" sz="1300" b="1" dirty="0">
                <a:solidFill>
                  <a:srgbClr val="008800"/>
                </a:solidFill>
              </a:rPr>
              <a:t>if</a:t>
            </a:r>
            <a:r>
              <a:rPr lang="en" sz="1300" dirty="0">
                <a:solidFill>
                  <a:srgbClr val="333333"/>
                </a:solidFill>
              </a:rPr>
              <a:t> (cell[STATUS_VALUE] == FLAGGED) </a:t>
            </a:r>
            <a:r>
              <a:rPr lang="en" sz="1300" dirty="0">
                <a:solidFill>
                  <a:srgbClr val="888888"/>
                </a:solidFill>
              </a:rPr>
              <a:t>// =&gt; if(isFlaggedCell)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  				flaggedCells.</a:t>
            </a:r>
            <a:r>
              <a:rPr lang="en" sz="1300" dirty="0">
                <a:solidFill>
                  <a:srgbClr val="0000CC"/>
                </a:solidFill>
              </a:rPr>
              <a:t>add</a:t>
            </a:r>
            <a:r>
              <a:rPr lang="en" sz="1300" dirty="0">
                <a:solidFill>
                  <a:srgbClr val="333333"/>
                </a:solidFill>
              </a:rPr>
              <a:t>(cell);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return</a:t>
            </a:r>
            <a:r>
              <a:rPr lang="en" sz="1300" dirty="0">
                <a:solidFill>
                  <a:srgbClr val="333333"/>
                </a:solidFill>
              </a:rPr>
              <a:t> flaggedCells;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	}</a:t>
            </a: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(cell[STATUS_VALUE] == FLAGGED) </a:t>
            </a:r>
            <a:r>
              <a:rPr lang="en" sz="1200" dirty="0">
                <a:solidFill>
                  <a:srgbClr val="888888"/>
                </a:solidFill>
              </a:rPr>
              <a:t>// =&gt; if(isFlaggedCell)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		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>
                <a:solidFill>
                  <a:srgbClr val="333333"/>
                </a:solidFill>
              </a:rPr>
              <a:t>            }</a:t>
            </a:r>
          </a:p>
          <a:p>
            <a:pPr indent="457200">
              <a:lnSpc>
                <a:spcPct val="110795"/>
              </a:lnSpc>
            </a:pPr>
            <a:endParaRPr lang="en" sz="1200" dirty="0">
              <a:solidFill>
                <a:srgbClr val="333333"/>
              </a:solidFill>
            </a:endParaRPr>
          </a:p>
          <a:p>
            <a:pPr marL="457200" lvl="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Object Oriented way</a:t>
            </a:r>
            <a:endParaRPr lang="en" sz="1600" dirty="0">
              <a:solidFill>
                <a:schemeClr val="dk1"/>
              </a:solidFill>
            </a:endParaRP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dirty="0" err="1">
                <a:solidFill>
                  <a:srgbClr val="333333"/>
                </a:solidFill>
              </a:rPr>
              <a:t>cell.isFlagged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) 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</a:p>
          <a:p>
            <a:pPr indent="457200">
              <a:lnSpc>
                <a:spcPct val="110795"/>
              </a:lnSpc>
            </a:pPr>
            <a:r>
              <a:rPr lang="en" sz="1200" dirty="0">
                <a:solidFill>
                  <a:srgbClr val="333333"/>
                </a:solidFill>
              </a:rPr>
              <a:t>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-US" sz="1400" dirty="0">
              <a:solidFill>
                <a:srgbClr val="333333"/>
              </a:solidFill>
            </a:endParaRPr>
          </a:p>
          <a:p>
            <a:pPr marL="45720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With Java 8 this becomes just one liner.</a:t>
            </a: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       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en" sz="1200" dirty="0">
                <a:solidFill>
                  <a:srgbClr val="333333"/>
                </a:solidFill>
              </a:rPr>
              <a:t>gameBoard.</a:t>
            </a:r>
            <a:r>
              <a:rPr lang="en-US" sz="1200" dirty="0">
                <a:solidFill>
                  <a:srgbClr val="333333"/>
                </a:solidFill>
              </a:rPr>
              <a:t>stream().filter(Cell::</a:t>
            </a:r>
            <a:r>
              <a:rPr lang="en-US" sz="1200" dirty="0" err="1">
                <a:solidFill>
                  <a:srgbClr val="333333"/>
                </a:solidFill>
              </a:rPr>
              <a:t>isFlagged</a:t>
            </a:r>
            <a:r>
              <a:rPr lang="en-US" sz="1200" dirty="0">
                <a:solidFill>
                  <a:srgbClr val="333333"/>
                </a:solidFill>
              </a:rPr>
              <a:t>).</a:t>
            </a:r>
            <a:r>
              <a:rPr lang="en-US" sz="1200" dirty="0" err="1">
                <a:solidFill>
                  <a:srgbClr val="333333"/>
                </a:solidFill>
              </a:rPr>
              <a:t>toList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" sz="1400" dirty="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577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Pronounceable Names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If you can’t pronounce it, you can’t discuss it</a:t>
            </a:r>
            <a:endParaRPr sz="2000" b="1" dirty="0">
              <a:solidFill>
                <a:srgbClr val="008800"/>
              </a:solidFill>
            </a:endParaRP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genymdhms;</a:t>
            </a:r>
          </a:p>
          <a:p>
            <a:pPr marL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getYYYY()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Is it not better this way</a:t>
            </a:r>
            <a:endParaRPr sz="2000" b="1" dirty="0">
              <a:solidFill>
                <a:srgbClr val="008800"/>
              </a:solidFill>
            </a:endParaRP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generationTimestamp;</a:t>
            </a:r>
          </a:p>
          <a:p>
            <a:pPr indent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getYear()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FalloutWriter.suppressedSno</a:t>
            </a:r>
            <a:endParaRPr lang="en-US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TransactionExecutor.nbEdits</a:t>
            </a:r>
            <a:endParaRPr lang="en-US" sz="2000" dirty="0"/>
          </a:p>
          <a:p>
            <a:pPr indent="457200">
              <a:lnSpc>
                <a:spcPct val="110795"/>
              </a:lnSpc>
            </a:pPr>
            <a:endParaRPr lang="en-US" sz="2000" dirty="0">
              <a:solidFill>
                <a:srgbClr val="333333"/>
              </a:solidFill>
            </a:endParaRP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Make them searchable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MAX_CLASSES_PER_STUDENT</a:t>
            </a:r>
            <a:r>
              <a:rPr lang="en" sz="2400" dirty="0"/>
              <a:t> is more searchable than 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Avoid encoding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AccountServiceImpl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IShapeFactory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Do not add unnecessary prefixes, like prefixing name of the project before every class.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2130</TotalTime>
  <Words>2048</Words>
  <Application>Microsoft Office PowerPoint</Application>
  <PresentationFormat>On-screen Show (16:9)</PresentationFormat>
  <Paragraphs>393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Consolas</vt:lpstr>
      <vt:lpstr>Courier New</vt:lpstr>
      <vt:lpstr>Wingdings</vt:lpstr>
      <vt:lpstr>light-gradient</vt:lpstr>
      <vt:lpstr>Clean Code</vt:lpstr>
      <vt:lpstr>PowerPoint Presentation</vt:lpstr>
      <vt:lpstr>PowerPoint Presentation</vt:lpstr>
      <vt:lpstr>PowerPoint Presentation</vt:lpstr>
      <vt:lpstr>Names</vt:lpstr>
      <vt:lpstr>Intension Revealing Names</vt:lpstr>
      <vt:lpstr>Intension Revealing Names</vt:lpstr>
      <vt:lpstr>Use Pronounceable Names</vt:lpstr>
      <vt:lpstr>Names</vt:lpstr>
      <vt:lpstr>Interface Names</vt:lpstr>
      <vt:lpstr>Interface Names</vt:lpstr>
      <vt:lpstr>PowerPoint Presentation</vt:lpstr>
      <vt:lpstr>Names – Choose parts of speech well</vt:lpstr>
      <vt:lpstr>Scope Rule for variables</vt:lpstr>
      <vt:lpstr>Scope Rule for method &amp; class</vt:lpstr>
      <vt:lpstr>Small Methods</vt:lpstr>
      <vt:lpstr>Same level of abstraction</vt:lpstr>
      <vt:lpstr>Small Methods</vt:lpstr>
      <vt:lpstr>Method Parameters</vt:lpstr>
      <vt:lpstr>Switch Cases</vt:lpstr>
      <vt:lpstr>Example</vt:lpstr>
      <vt:lpstr>Polymorphism</vt:lpstr>
      <vt:lpstr>When Switch cases are harmless</vt:lpstr>
      <vt:lpstr>Objects</vt:lpstr>
      <vt:lpstr>Law of Demeter (Tell Don’t Ask)</vt:lpstr>
      <vt:lpstr>Classes</vt:lpstr>
      <vt:lpstr>Cohesion</vt:lpstr>
      <vt:lpstr>Comments</vt:lpstr>
      <vt:lpstr>Comments</vt:lpstr>
      <vt:lpstr>Accepted Comments</vt:lpstr>
      <vt:lpstr>Good Comments</vt:lpstr>
      <vt:lpstr>Bad Comments</vt:lpstr>
      <vt:lpstr>Clean Tests</vt:lpstr>
      <vt:lpstr>Clean Tests - FIRST</vt:lpstr>
      <vt:lpstr>Tips to write testable code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Some Tips for better code</vt:lpstr>
      <vt:lpstr>Don’t reinvent the wheel</vt:lpstr>
      <vt:lpstr>Recap</vt:lpstr>
      <vt:lpstr>Final thoughts</vt:lpstr>
      <vt:lpstr>Quiz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591</cp:revision>
  <dcterms:modified xsi:type="dcterms:W3CDTF">2018-04-26T08:30:37Z</dcterms:modified>
</cp:coreProperties>
</file>