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313" r:id="rId3"/>
    <p:sldId id="317" r:id="rId4"/>
    <p:sldId id="318" r:id="rId5"/>
    <p:sldId id="319" r:id="rId6"/>
    <p:sldId id="315" r:id="rId7"/>
    <p:sldId id="327" r:id="rId8"/>
    <p:sldId id="321" r:id="rId9"/>
    <p:sldId id="324" r:id="rId10"/>
    <p:sldId id="323" r:id="rId11"/>
    <p:sldId id="322" r:id="rId12"/>
    <p:sldId id="314" r:id="rId13"/>
    <p:sldId id="326" r:id="rId14"/>
    <p:sldId id="329" r:id="rId15"/>
    <p:sldId id="325" r:id="rId16"/>
    <p:sldId id="328" r:id="rId17"/>
    <p:sldId id="330" r:id="rId18"/>
    <p:sldId id="331" r:id="rId19"/>
    <p:sldId id="320" r:id="rId20"/>
    <p:sldId id="316" r:id="rId21"/>
    <p:sldId id="300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85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5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208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52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55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623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3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340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43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4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293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1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11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38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30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8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256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63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27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ction_(mathematics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ogeshrnaik/cdac/blob/master/Programming-Paradigm/Problem%20Solutions/functional%20programming/path.lsp" TargetMode="External"/><Relationship Id="rId5" Type="http://schemas.openxmlformats.org/officeDocument/2006/relationships/hyperlink" Target="https://en.wikipedia.org/wiki/Immutable_object" TargetMode="External"/><Relationship Id="rId4" Type="http://schemas.openxmlformats.org/officeDocument/2006/relationships/hyperlink" Target="https://en.wikipedia.org/wiki/Program_st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larative_programm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Statement_(computer_science)" TargetMode="External"/><Relationship Id="rId4" Type="http://schemas.openxmlformats.org/officeDocument/2006/relationships/hyperlink" Target="https://en.wikipedia.org/wiki/Expression_(computer_science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718200" y="1352550"/>
            <a:ext cx="7772400" cy="16170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Functional Programming</a:t>
            </a:r>
            <a:br>
              <a:rPr lang="en-US" dirty="0"/>
            </a:br>
            <a:r>
              <a:rPr lang="en-US" dirty="0"/>
              <a:t>with Java 8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486150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Let us see examples of Pure vs Impure Functions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Account Deposit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Buy Coffee example</a:t>
            </a:r>
          </a:p>
        </p:txBody>
      </p:sp>
    </p:spTree>
    <p:extLst>
      <p:ext uri="{BB962C8B-B14F-4D97-AF65-F5344CB8AC3E}">
        <p14:creationId xmlns:p14="http://schemas.microsoft.com/office/powerpoint/2010/main" val="9708580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Referential Transparency (TR)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An expression e is referentially transparent if for all programs p, every occurrence of e in p can be replaced with the result of evaluating e without changing the meaning of p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 function f is pure if when x is RT, f(x) is also RT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ReferentialTransparencyExample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Memoization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Execution order can be rearranged</a:t>
            </a:r>
          </a:p>
        </p:txBody>
      </p:sp>
    </p:spTree>
    <p:extLst>
      <p:ext uri="{BB962C8B-B14F-4D97-AF65-F5344CB8AC3E}">
        <p14:creationId xmlns:p14="http://schemas.microsoft.com/office/powerpoint/2010/main" val="110444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Higher Order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Functions are First Class Citizens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We can define variables that hold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We can pass function around as data or variables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Higher order functions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take another function as parameter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return another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create another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Let us look at some examples of Higher order functions</a:t>
            </a:r>
            <a:endParaRPr lang="en-US" sz="1800" dirty="0"/>
          </a:p>
        </p:txBody>
      </p:sp>
      <p:sp>
        <p:nvSpPr>
          <p:cNvPr id="7" name="Shape 168">
            <a:extLst>
              <a:ext uri="{FF2B5EF4-FFF2-40B4-BE49-F238E27FC236}">
                <a16:creationId xmlns:a16="http://schemas.microsoft.com/office/drawing/2014/main" id="{AC445C15-FB77-43AD-90EF-E91F3562317C}"/>
              </a:ext>
            </a:extLst>
          </p:cNvPr>
          <p:cNvSpPr txBox="1">
            <a:spLocks/>
          </p:cNvSpPr>
          <p:nvPr/>
        </p:nvSpPr>
        <p:spPr>
          <a:xfrm>
            <a:off x="4495800" y="3486150"/>
            <a:ext cx="396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7338" lvl="1">
              <a:buClr>
                <a:srgbClr val="000000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5846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Stream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Stream API is introduced in Java 8 to promote the Declarative / Functional style of programming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Streams are Lazily evaluated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Prime Number Example with Stream</a:t>
            </a:r>
          </a:p>
        </p:txBody>
      </p:sp>
    </p:spTree>
    <p:extLst>
      <p:ext uri="{BB962C8B-B14F-4D97-AF65-F5344CB8AC3E}">
        <p14:creationId xmlns:p14="http://schemas.microsoft.com/office/powerpoint/2010/main" val="14161567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 Types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Java is statically type language.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Everything must have a “type”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the “type” of function: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 err="1"/>
              <a:t>num</a:t>
            </a:r>
            <a:r>
              <a:rPr lang="en-US" sz="1800" dirty="0"/>
              <a:t> -&gt; </a:t>
            </a:r>
            <a:r>
              <a:rPr lang="en-US" sz="1800" dirty="0" err="1"/>
              <a:t>num</a:t>
            </a:r>
            <a:r>
              <a:rPr lang="en-US" sz="1800" dirty="0"/>
              <a:t> *2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 err="1"/>
              <a:t>lang</a:t>
            </a:r>
            <a:r>
              <a:rPr lang="en-US" sz="1800" dirty="0"/>
              <a:t> -&gt; </a:t>
            </a:r>
            <a:r>
              <a:rPr lang="en-US" sz="1800" dirty="0" err="1"/>
              <a:t>lang.startsWith</a:t>
            </a:r>
            <a:r>
              <a:rPr lang="en-US" sz="1800" dirty="0"/>
              <a:t>(“java”)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(num1, num2) -&gt; num1 + num2</a:t>
            </a:r>
          </a:p>
        </p:txBody>
      </p:sp>
    </p:spTree>
    <p:extLst>
      <p:ext uri="{BB962C8B-B14F-4D97-AF65-F5344CB8AC3E}">
        <p14:creationId xmlns:p14="http://schemas.microsoft.com/office/powerpoint/2010/main" val="771486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Optional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 purpose of the class is to provide a type-level solution for representing optional values instead of using </a:t>
            </a:r>
            <a:r>
              <a:rPr lang="en-US" sz="2400" i="1" dirty="0"/>
              <a:t>null</a:t>
            </a:r>
            <a:r>
              <a:rPr lang="en-US" sz="2400" dirty="0"/>
              <a:t> references.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OptionalExamples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17115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Exception handling with Try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 purpose of the class is to provide a type-level solution for representing exception values instead of (playing!) </a:t>
            </a:r>
            <a:r>
              <a:rPr lang="en-US" sz="2400" i="1" u="sng" dirty="0"/>
              <a:t>throw</a:t>
            </a:r>
            <a:r>
              <a:rPr lang="en-US" sz="2400" i="1" dirty="0"/>
              <a:t> and </a:t>
            </a:r>
            <a:r>
              <a:rPr lang="en-US" sz="2400" i="1" u="sng" dirty="0"/>
              <a:t>catch</a:t>
            </a:r>
            <a:r>
              <a:rPr lang="en-US" sz="2400" dirty="0"/>
              <a:t>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Account Withdraw Example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2847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 Composition &amp; Currying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 err="1"/>
              <a:t>FunctionCompositionExample</a:t>
            </a: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 err="1"/>
              <a:t>CurryingExample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331436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Lazy Evaluation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Lazy Evaluation 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0415562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Partial Function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Partial Function Example</a:t>
            </a:r>
          </a:p>
        </p:txBody>
      </p:sp>
    </p:spTree>
    <p:extLst>
      <p:ext uri="{BB962C8B-B14F-4D97-AF65-F5344CB8AC3E}">
        <p14:creationId xmlns:p14="http://schemas.microsoft.com/office/powerpoint/2010/main" val="232876582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History of FP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Introduction to Functional Programming (FP)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FP + Java 8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Hands on exercise</a:t>
            </a:r>
          </a:p>
        </p:txBody>
      </p:sp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Who is creator of LISP?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Name any three functional programming languages?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are characteristics of Pure Function?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Referential transparency?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Currying?</a:t>
            </a:r>
          </a:p>
        </p:txBody>
      </p:sp>
    </p:spTree>
    <p:extLst>
      <p:ext uri="{BB962C8B-B14F-4D97-AF65-F5344CB8AC3E}">
        <p14:creationId xmlns:p14="http://schemas.microsoft.com/office/powerpoint/2010/main" val="1552324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Let’s code!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History of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870400" y="3060001"/>
            <a:ext cx="5940000" cy="19116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John McCarthy is known as Father of FP as he converted Lambda calculus into a FP language called LISP in 1958.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So FP is very old, about 80 years old. Why is it becoming popular now?</a:t>
            </a:r>
          </a:p>
        </p:txBody>
      </p:sp>
      <p:sp>
        <p:nvSpPr>
          <p:cNvPr id="5" name="Shape 168">
            <a:extLst>
              <a:ext uri="{FF2B5EF4-FFF2-40B4-BE49-F238E27FC236}">
                <a16:creationId xmlns:a16="http://schemas.microsoft.com/office/drawing/2014/main" id="{40E9C765-6E26-41F7-B810-F53B1689E09E}"/>
              </a:ext>
            </a:extLst>
          </p:cNvPr>
          <p:cNvSpPr txBox="1">
            <a:spLocks/>
          </p:cNvSpPr>
          <p:nvPr/>
        </p:nvSpPr>
        <p:spPr>
          <a:xfrm>
            <a:off x="2894400" y="765717"/>
            <a:ext cx="5941200" cy="2155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FP is based on Lambda calculus which was invented by “Alonzo Church” in “1936”.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Lambda calculus (also written as λ-calculus) is a formal system in mathematical logic for expressing computation based on function abstraction and application using variable binding and substitution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1028" name="Picture 4" descr="Alonzo Church.jpg">
            <a:extLst>
              <a:ext uri="{FF2B5EF4-FFF2-40B4-BE49-F238E27FC236}">
                <a16:creationId xmlns:a16="http://schemas.microsoft.com/office/drawing/2014/main" id="{DC58806E-A36A-4796-9125-ADB39D30C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0" y="765717"/>
            <a:ext cx="1612800" cy="21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ohn McCarthy">
            <a:extLst>
              <a:ext uri="{FF2B5EF4-FFF2-40B4-BE49-F238E27FC236}">
                <a16:creationId xmlns:a16="http://schemas.microsoft.com/office/drawing/2014/main" id="{FFBA8E0C-C4B4-40CC-86BA-17310BAF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0" y="3057020"/>
            <a:ext cx="1582200" cy="191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6432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dirty="0"/>
              <a:t>Moore’s Law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5486400" y="857700"/>
            <a:ext cx="3429000" cy="3847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The number of transistors per square inch on integrated circuits will double every 1.5 years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This law is not valid anymore because we have hit the physical limit of how small we can make one transistor.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However, we are adding more CPU Cores.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77E2557-1AFF-453C-9200-21AC7CF5B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57700"/>
            <a:ext cx="5130200" cy="38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622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How to utilize multi-core CPUs?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Multi-threading?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It is not enough and is also very hard to achieve due to:</a:t>
            </a:r>
          </a:p>
          <a:p>
            <a:pPr marL="741363" lvl="0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Shared mutable state</a:t>
            </a:r>
          </a:p>
          <a:p>
            <a:pPr marL="741363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Context switching</a:t>
            </a:r>
          </a:p>
          <a:p>
            <a:pPr marL="741363" lvl="0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Co-ordinating between threads across CPU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Rise of Big Data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We have to fundamentally change the way we write computer programs.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Functional Programming to the rescue…</a:t>
            </a:r>
          </a:p>
        </p:txBody>
      </p:sp>
    </p:spTree>
    <p:extLst>
      <p:ext uri="{BB962C8B-B14F-4D97-AF65-F5344CB8AC3E}">
        <p14:creationId xmlns:p14="http://schemas.microsoft.com/office/powerpoint/2010/main" val="2245884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Introduction to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sz="2800" dirty="0"/>
              <a:t>Functional programming is:</a:t>
            </a:r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 programming paradigm: style of building computer programs</a:t>
            </a:r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It treats computation as the evaluation of </a:t>
            </a:r>
            <a:r>
              <a:rPr lang="en-US" sz="2400" dirty="0">
                <a:hlinkClick r:id="rId3" tooltip="Function (mathematics)"/>
              </a:rPr>
              <a:t>mathematical functions</a:t>
            </a:r>
            <a:r>
              <a:rPr lang="en-US" sz="2400" dirty="0"/>
              <a:t> and avoids changing-</a:t>
            </a:r>
            <a:r>
              <a:rPr lang="en-US" sz="2400" dirty="0">
                <a:hlinkClick r:id="rId4" tooltip="Program state"/>
              </a:rPr>
              <a:t>state</a:t>
            </a:r>
            <a:r>
              <a:rPr lang="en-US" sz="2400" dirty="0"/>
              <a:t> and </a:t>
            </a:r>
            <a:r>
              <a:rPr lang="en-US" sz="2400" dirty="0">
                <a:hlinkClick r:id="rId5" tooltip="Immutable object"/>
              </a:rPr>
              <a:t>mutable</a:t>
            </a:r>
            <a:r>
              <a:rPr lang="en-US" sz="2400" dirty="0"/>
              <a:t> data.</a:t>
            </a:r>
          </a:p>
          <a:p>
            <a:pPr marL="38100" lvl="0">
              <a:buClr>
                <a:srgbClr val="000000"/>
              </a:buClr>
            </a:pPr>
            <a:endParaRPr lang="en-US" sz="1800" dirty="0"/>
          </a:p>
          <a:p>
            <a:pPr marL="38100" lvl="0">
              <a:buClr>
                <a:srgbClr val="000000"/>
              </a:buClr>
            </a:pPr>
            <a:endParaRPr lang="en-US" sz="1800" dirty="0"/>
          </a:p>
          <a:p>
            <a:pPr marL="38100" lvl="0">
              <a:buClr>
                <a:srgbClr val="000000"/>
              </a:buClr>
            </a:pPr>
            <a:r>
              <a:rPr lang="en-US" sz="2000" u="sng" dirty="0"/>
              <a:t>Example:</a:t>
            </a:r>
            <a:r>
              <a:rPr lang="en-US" sz="2000" dirty="0"/>
              <a:t> </a:t>
            </a:r>
            <a:r>
              <a:rPr lang="en-US" sz="1800" dirty="0">
                <a:hlinkClick r:id="rId6"/>
              </a:rPr>
              <a:t>https://github.com/yogeshrnaik/cdac/blob/master/Programming-Paradigm/Problem%20Solutions/functional%20programming/path.lsp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16164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Introduction to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1348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sz="2400" dirty="0"/>
              <a:t>It is a </a:t>
            </a:r>
            <a:r>
              <a:rPr lang="en-US" sz="2400" dirty="0">
                <a:hlinkClick r:id="rId3" tooltip="Declarative programming"/>
              </a:rPr>
              <a:t>declarative programming</a:t>
            </a:r>
            <a:r>
              <a:rPr lang="en-US" sz="2400" dirty="0"/>
              <a:t> paradigm, which means programming is done with </a:t>
            </a:r>
            <a:r>
              <a:rPr lang="en-US" sz="2400" dirty="0">
                <a:hlinkClick r:id="rId4" tooltip="Expression (computer science)"/>
              </a:rPr>
              <a:t>expressions</a:t>
            </a:r>
            <a:r>
              <a:rPr lang="en-US" sz="2400" dirty="0"/>
              <a:t> or </a:t>
            </a:r>
            <a:r>
              <a:rPr lang="en-US" sz="2400" dirty="0">
                <a:hlinkClick r:id="rId4" tooltip="Expression (computer science)"/>
              </a:rPr>
              <a:t>declarations</a:t>
            </a:r>
            <a:r>
              <a:rPr lang="en-US" sz="2400" dirty="0"/>
              <a:t> instead of </a:t>
            </a:r>
            <a:r>
              <a:rPr lang="en-US" sz="2400" dirty="0">
                <a:hlinkClick r:id="rId5" tooltip="Statement (computer science)"/>
              </a:rPr>
              <a:t>statements</a:t>
            </a:r>
            <a:r>
              <a:rPr lang="en-US" sz="2400" dirty="0"/>
              <a:t>.</a:t>
            </a:r>
          </a:p>
          <a:p>
            <a:pPr marL="38100" lvl="0">
              <a:buClr>
                <a:srgbClr val="000000"/>
              </a:buClr>
            </a:pPr>
            <a:endParaRPr lang="en-US" sz="2000" dirty="0"/>
          </a:p>
          <a:p>
            <a:pPr marL="38100" lvl="0">
              <a:buClr>
                <a:srgbClr val="000000"/>
              </a:buClr>
            </a:pPr>
            <a:endParaRPr lang="en-US" sz="2000" dirty="0"/>
          </a:p>
          <a:p>
            <a:pPr marL="38100" lvl="0">
              <a:buClr>
                <a:srgbClr val="000000"/>
              </a:buClr>
            </a:pPr>
            <a:endParaRPr lang="en-US" sz="1800" dirty="0"/>
          </a:p>
          <a:p>
            <a:pPr marL="38100" lvl="0">
              <a:buClr>
                <a:srgbClr val="000000"/>
              </a:buClr>
            </a:pPr>
            <a:endParaRPr lang="en-US" sz="2000" dirty="0"/>
          </a:p>
        </p:txBody>
      </p:sp>
      <p:pic>
        <p:nvPicPr>
          <p:cNvPr id="4" name="Picture 4" descr="Image result for imperative vs declarative programming">
            <a:extLst>
              <a:ext uri="{FF2B5EF4-FFF2-40B4-BE49-F238E27FC236}">
                <a16:creationId xmlns:a16="http://schemas.microsoft.com/office/drawing/2014/main" id="{1FF09DB6-F219-4022-AB7B-F4F3F3A00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99" y="2114550"/>
            <a:ext cx="3797567" cy="181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68">
            <a:extLst>
              <a:ext uri="{FF2B5EF4-FFF2-40B4-BE49-F238E27FC236}">
                <a16:creationId xmlns:a16="http://schemas.microsoft.com/office/drawing/2014/main" id="{FA6B9CFF-7BAC-452B-A9D4-00F738B7FB84}"/>
              </a:ext>
            </a:extLst>
          </p:cNvPr>
          <p:cNvSpPr txBox="1">
            <a:spLocks/>
          </p:cNvSpPr>
          <p:nvPr/>
        </p:nvSpPr>
        <p:spPr>
          <a:xfrm>
            <a:off x="4462799" y="4171950"/>
            <a:ext cx="3886200" cy="88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">
              <a:buClr>
                <a:srgbClr val="000000"/>
              </a:buClr>
            </a:pPr>
            <a:r>
              <a:rPr lang="en-US" sz="2000" dirty="0"/>
              <a:t>Let us look at some examples of Imperative vs Declarative code</a:t>
            </a:r>
          </a:p>
        </p:txBody>
      </p:sp>
      <p:sp>
        <p:nvSpPr>
          <p:cNvPr id="6" name="Shape 168">
            <a:extLst>
              <a:ext uri="{FF2B5EF4-FFF2-40B4-BE49-F238E27FC236}">
                <a16:creationId xmlns:a16="http://schemas.microsoft.com/office/drawing/2014/main" id="{F9580C05-E26E-4B48-AA7A-51C86E8AD084}"/>
              </a:ext>
            </a:extLst>
          </p:cNvPr>
          <p:cNvSpPr txBox="1">
            <a:spLocks/>
          </p:cNvSpPr>
          <p:nvPr/>
        </p:nvSpPr>
        <p:spPr>
          <a:xfrm>
            <a:off x="304800" y="2051775"/>
            <a:ext cx="3886200" cy="2882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Statements are </a:t>
            </a:r>
            <a:r>
              <a:rPr lang="en-US" sz="2000" b="1" u="sng" dirty="0"/>
              <a:t>imperative</a:t>
            </a:r>
            <a:r>
              <a:rPr lang="en-US" sz="2000" dirty="0"/>
              <a:t>: open file, iterate through collection &amp; check condition for each element,  etc.</a:t>
            </a:r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Expressions are </a:t>
            </a:r>
            <a:r>
              <a:rPr lang="en-US" sz="2000" b="1" u="sng" dirty="0"/>
              <a:t>declarative</a:t>
            </a:r>
            <a:r>
              <a:rPr lang="en-US" sz="2000" dirty="0"/>
              <a:t>: give me the contents of this file, filter collection using a condition, etc.</a:t>
            </a:r>
          </a:p>
        </p:txBody>
      </p:sp>
    </p:spTree>
    <p:extLst>
      <p:ext uri="{BB962C8B-B14F-4D97-AF65-F5344CB8AC3E}">
        <p14:creationId xmlns:p14="http://schemas.microsoft.com/office/powerpoint/2010/main" val="7802358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FP is all about programming with “pure functions” and “functions”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a Pure function?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Output of Pure function depends only on Input parameters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Given the same input, it always returns the same value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does not have any side effects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f(x) = 2 * x + 1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f(2) = 2 * 2 + 1 = 5</a:t>
            </a:r>
          </a:p>
        </p:txBody>
      </p:sp>
    </p:spTree>
    <p:extLst>
      <p:ext uri="{BB962C8B-B14F-4D97-AF65-F5344CB8AC3E}">
        <p14:creationId xmlns:p14="http://schemas.microsoft.com/office/powerpoint/2010/main" val="30777877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Pure Functions have no side effects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state change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I/O (No file reading/database calls/</a:t>
            </a:r>
            <a:r>
              <a:rPr lang="en-US" sz="1800" dirty="0" err="1"/>
              <a:t>Sysouts</a:t>
            </a:r>
            <a:r>
              <a:rPr lang="en-US" sz="1800" dirty="0"/>
              <a:t>/Logging)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throwing exception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threads</a:t>
            </a:r>
          </a:p>
        </p:txBody>
      </p:sp>
      <p:pic>
        <p:nvPicPr>
          <p:cNvPr id="1036" name="Picture 12" descr="http://www.hey.ntu.edu.sg/issue30/images/news/no-kidding.jpg">
            <a:extLst>
              <a:ext uri="{FF2B5EF4-FFF2-40B4-BE49-F238E27FC236}">
                <a16:creationId xmlns:a16="http://schemas.microsoft.com/office/drawing/2014/main" id="{8E31762A-90B8-4FB9-A92E-070DD819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5550"/>
            <a:ext cx="2667000" cy="20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608072-86D5-4683-94D1-B1D539D3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262" y="2495550"/>
            <a:ext cx="35718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613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4734</TotalTime>
  <Words>686</Words>
  <Application>Microsoft Office PowerPoint</Application>
  <PresentationFormat>On-screen Show (16:9)</PresentationFormat>
  <Paragraphs>134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light-gradient</vt:lpstr>
      <vt:lpstr>Functional Programming with Java 8</vt:lpstr>
      <vt:lpstr>Agenda</vt:lpstr>
      <vt:lpstr>History of FP</vt:lpstr>
      <vt:lpstr>Moore’s Law</vt:lpstr>
      <vt:lpstr>How to utilize multi-core CPUs?</vt:lpstr>
      <vt:lpstr>Introduction to FP</vt:lpstr>
      <vt:lpstr>Introduction to FP</vt:lpstr>
      <vt:lpstr>Pure Functions</vt:lpstr>
      <vt:lpstr>Pure Functions</vt:lpstr>
      <vt:lpstr>Pure Functions</vt:lpstr>
      <vt:lpstr>Referential Transparency (TR)</vt:lpstr>
      <vt:lpstr>Higher Order Functions</vt:lpstr>
      <vt:lpstr>Stream in Java 8</vt:lpstr>
      <vt:lpstr>Function Types in Java 8</vt:lpstr>
      <vt:lpstr>Optional in Java 8</vt:lpstr>
      <vt:lpstr>Exception handling with Try</vt:lpstr>
      <vt:lpstr>Function Composition &amp; Currying</vt:lpstr>
      <vt:lpstr>Lazy Evaluation</vt:lpstr>
      <vt:lpstr>Partial Function</vt:lpstr>
      <vt:lpstr>Quiz</vt:lpstr>
      <vt:lpstr>Feedback &amp; Questions?  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cp:lastModifiedBy>Yogesh Naik</cp:lastModifiedBy>
  <cp:revision>874</cp:revision>
  <dcterms:modified xsi:type="dcterms:W3CDTF">2018-06-03T09:55:19Z</dcterms:modified>
</cp:coreProperties>
</file>