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2.jpg" ContentType="image/jpg"/>
  <Override PartName="/ppt/media/image15.jpg" ContentType="image/jpg"/>
  <Override PartName="/ppt/media/image19.jpg" ContentType="image/jpg"/>
  <Override PartName="/ppt/media/image22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33.jpg" ContentType="image/jpg"/>
  <Override PartName="/ppt/media/image34.jpg" ContentType="image/jpg"/>
  <Override PartName="/ppt/media/image36.jpg" ContentType="image/jpg"/>
  <Override PartName="/ppt/media/image37.jpg" ContentType="image/jpg"/>
  <Override PartName="/ppt/media/image38.jpg" ContentType="image/jpg"/>
  <Override PartName="/ppt/media/image39.jpg" ContentType="image/jpg"/>
  <Override PartName="/ppt/media/image40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5113000" cy="8350250"/>
  <p:notesSz cx="15113000" cy="8350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336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3475" y="2588577"/>
            <a:ext cx="12846050" cy="17535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8282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6950" y="4676140"/>
            <a:ext cx="10579100" cy="20875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8282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8282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5650" y="1920557"/>
            <a:ext cx="6574155" cy="5511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3195" y="1920557"/>
            <a:ext cx="6574155" cy="5511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8282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3892" y="446151"/>
            <a:ext cx="5725437" cy="412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8282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650" y="1920557"/>
            <a:ext cx="13601700" cy="5511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38420" y="7765732"/>
            <a:ext cx="4836160" cy="417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5650" y="7765732"/>
            <a:ext cx="3475990" cy="417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81360" y="7765732"/>
            <a:ext cx="3475990" cy="417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2.png"/><Relationship Id="rId4" Type="http://schemas.openxmlformats.org/officeDocument/2006/relationships/image" Target="../media/image29.png"/><Relationship Id="rId9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image" Target="../media/image3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1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ysahu0582@gmaiI.com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F175AD-7781-CDB8-A386-41504DA1B1E4}"/>
              </a:ext>
            </a:extLst>
          </p:cNvPr>
          <p:cNvSpPr txBox="1"/>
          <p:nvPr/>
        </p:nvSpPr>
        <p:spPr>
          <a:xfrm>
            <a:off x="3777096" y="2607485"/>
            <a:ext cx="755419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IN" sz="8800" b="1" i="0" dirty="0">
                <a:solidFill>
                  <a:srgbClr val="000000"/>
                </a:solidFill>
                <a:effectLst/>
              </a:rPr>
              <a:t> Prototype Way</a:t>
            </a:r>
            <a:endParaRPr lang="en-IN" sz="880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62DB6-9EB7-53AC-FC0B-A669A6A73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704" y="7292930"/>
            <a:ext cx="790575" cy="733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C9A87D-1840-8D67-EBED-C2DFE8F362C0}"/>
              </a:ext>
            </a:extLst>
          </p:cNvPr>
          <p:cNvSpPr txBox="1"/>
          <p:nvPr/>
        </p:nvSpPr>
        <p:spPr>
          <a:xfrm>
            <a:off x="3777096" y="3992479"/>
            <a:ext cx="7554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14411D-5009-5AFF-2C1D-B53E928403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" y="6842125"/>
            <a:ext cx="1532379" cy="1415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8294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202" y="509659"/>
            <a:ext cx="184975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6575" algn="l"/>
              </a:tabLst>
            </a:pPr>
            <a:r>
              <a:rPr sz="1550" spc="-25" dirty="0">
                <a:solidFill>
                  <a:srgbClr val="ACA3FF"/>
                </a:solidFill>
              </a:rPr>
              <a:t>IBM</a:t>
            </a:r>
            <a:r>
              <a:rPr sz="1550" dirty="0">
                <a:solidFill>
                  <a:srgbClr val="ACA3FF"/>
                </a:solidFill>
              </a:rPr>
              <a:t>	</a:t>
            </a:r>
            <a:r>
              <a:rPr sz="1550" dirty="0">
                <a:solidFill>
                  <a:srgbClr val="1A1A1A"/>
                </a:solidFill>
              </a:rPr>
              <a:t>Salary</a:t>
            </a:r>
            <a:r>
              <a:rPr sz="1550" spc="75" dirty="0">
                <a:solidFill>
                  <a:srgbClr val="1A1A1A"/>
                </a:solidFill>
              </a:rPr>
              <a:t> </a:t>
            </a:r>
            <a:r>
              <a:rPr sz="1550" spc="-10" dirty="0">
                <a:solidFill>
                  <a:srgbClr val="262626"/>
                </a:solidFill>
              </a:rPr>
              <a:t>Income</a:t>
            </a:r>
            <a:endParaRPr sz="1550"/>
          </a:p>
        </p:txBody>
      </p:sp>
      <p:sp>
        <p:nvSpPr>
          <p:cNvPr id="3" name="object 3"/>
          <p:cNvSpPr txBox="1"/>
          <p:nvPr/>
        </p:nvSpPr>
        <p:spPr>
          <a:xfrm>
            <a:off x="1130730" y="895793"/>
            <a:ext cx="588010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marR="5080" indent="-2540">
              <a:lnSpc>
                <a:spcPct val="112100"/>
              </a:lnSpc>
              <a:spcBef>
                <a:spcPts val="100"/>
              </a:spcBef>
            </a:pPr>
            <a:r>
              <a:rPr sz="1450" spc="-35" dirty="0">
                <a:solidFill>
                  <a:srgbClr val="606060"/>
                </a:solidFill>
                <a:latin typeface="Arial MT"/>
                <a:cs typeface="Arial MT"/>
              </a:rPr>
              <a:t>Add</a:t>
            </a:r>
            <a:r>
              <a:rPr sz="145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450" spc="-20" dirty="0">
                <a:solidFill>
                  <a:srgbClr val="6E6E6E"/>
                </a:solidFill>
                <a:latin typeface="Arial MT"/>
                <a:cs typeface="Arial MT"/>
              </a:rPr>
              <a:t>details</a:t>
            </a:r>
            <a:r>
              <a:rPr sz="1450" spc="-80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450" spc="-40" dirty="0">
                <a:solidFill>
                  <a:srgbClr val="676767"/>
                </a:solidFill>
                <a:latin typeface="Arial MT"/>
                <a:cs typeface="Arial MT"/>
              </a:rPr>
              <a:t>manually</a:t>
            </a:r>
            <a:r>
              <a:rPr sz="1450" spc="6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450" spc="-30" dirty="0">
                <a:solidFill>
                  <a:srgbClr val="696969"/>
                </a:solidFill>
                <a:latin typeface="Arial MT"/>
                <a:cs typeface="Arial MT"/>
              </a:rPr>
              <a:t>or</a:t>
            </a:r>
            <a:r>
              <a:rPr sz="1450" spc="-70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450" spc="-45" dirty="0">
                <a:solidFill>
                  <a:srgbClr val="6B6B6B"/>
                </a:solidFill>
                <a:latin typeface="Arial MT"/>
                <a:cs typeface="Arial MT"/>
              </a:rPr>
              <a:t>Upload</a:t>
            </a:r>
            <a:r>
              <a:rPr sz="1450" spc="-55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450" spc="-75" dirty="0">
                <a:solidFill>
                  <a:srgbClr val="6E6E6E"/>
                </a:solidFill>
                <a:latin typeface="Arial MT"/>
                <a:cs typeface="Arial MT"/>
              </a:rPr>
              <a:t>Form</a:t>
            </a:r>
            <a:r>
              <a:rPr sz="1450" spc="-65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450" spc="-100" dirty="0">
                <a:solidFill>
                  <a:srgbClr val="676767"/>
                </a:solidFill>
                <a:latin typeface="Arial MT"/>
                <a:cs typeface="Arial MT"/>
              </a:rPr>
              <a:t>16</a:t>
            </a:r>
            <a:r>
              <a:rPr sz="1450" spc="-7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5D5D5D"/>
                </a:solidFill>
                <a:latin typeface="Arial MT"/>
                <a:cs typeface="Arial MT"/>
              </a:rPr>
              <a:t>to</a:t>
            </a:r>
            <a:r>
              <a:rPr sz="1450" spc="-30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450" spc="-25" dirty="0">
                <a:solidFill>
                  <a:srgbClr val="666666"/>
                </a:solidFill>
                <a:latin typeface="Arial MT"/>
                <a:cs typeface="Arial MT"/>
              </a:rPr>
              <a:t>auto-</a:t>
            </a:r>
            <a:r>
              <a:rPr sz="1450" dirty="0">
                <a:solidFill>
                  <a:srgbClr val="666666"/>
                </a:solidFill>
                <a:latin typeface="Arial MT"/>
                <a:cs typeface="Arial MT"/>
              </a:rPr>
              <a:t>fill</a:t>
            </a:r>
            <a:r>
              <a:rPr sz="1450" spc="3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450" spc="-10" dirty="0">
                <a:solidFill>
                  <a:srgbClr val="707070"/>
                </a:solidFill>
                <a:latin typeface="Arial MT"/>
                <a:cs typeface="Arial MT"/>
              </a:rPr>
              <a:t>your</a:t>
            </a:r>
            <a:r>
              <a:rPr sz="1450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1450" spc="-35" dirty="0">
                <a:solidFill>
                  <a:srgbClr val="696969"/>
                </a:solidFill>
                <a:latin typeface="Arial MT"/>
                <a:cs typeface="Arial MT"/>
              </a:rPr>
              <a:t>salary</a:t>
            </a:r>
            <a:r>
              <a:rPr sz="1450" spc="75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450" spc="-25" dirty="0">
                <a:solidFill>
                  <a:srgbClr val="676767"/>
                </a:solidFill>
                <a:latin typeface="Arial MT"/>
                <a:cs typeface="Arial MT"/>
              </a:rPr>
              <a:t>details.</a:t>
            </a:r>
            <a:r>
              <a:rPr sz="1450" spc="1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450" spc="-25" dirty="0">
                <a:solidFill>
                  <a:srgbClr val="646464"/>
                </a:solidFill>
                <a:latin typeface="Arial MT"/>
                <a:cs typeface="Arial MT"/>
              </a:rPr>
              <a:t>You </a:t>
            </a:r>
            <a:r>
              <a:rPr sz="1450" spc="-25" dirty="0">
                <a:solidFill>
                  <a:srgbClr val="828282"/>
                </a:solidFill>
                <a:latin typeface="Arial MT"/>
                <a:cs typeface="Arial MT"/>
              </a:rPr>
              <a:t>can</a:t>
            </a:r>
            <a:r>
              <a:rPr sz="1450" spc="-75" dirty="0">
                <a:solidFill>
                  <a:srgbClr val="828282"/>
                </a:solidFill>
                <a:latin typeface="Arial MT"/>
                <a:cs typeface="Arial MT"/>
              </a:rPr>
              <a:t> </a:t>
            </a:r>
            <a:r>
              <a:rPr sz="1450" spc="-35" dirty="0">
                <a:solidFill>
                  <a:srgbClr val="6E6E6E"/>
                </a:solidFill>
                <a:latin typeface="Arial MT"/>
                <a:cs typeface="Arial MT"/>
              </a:rPr>
              <a:t>add</a:t>
            </a:r>
            <a:r>
              <a:rPr sz="1450" spc="-65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450" spc="-25" dirty="0">
                <a:solidFill>
                  <a:srgbClr val="727272"/>
                </a:solidFill>
                <a:latin typeface="Arial MT"/>
                <a:cs typeface="Arial MT"/>
              </a:rPr>
              <a:t>salary</a:t>
            </a:r>
            <a:r>
              <a:rPr sz="1450" spc="-7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450" spc="-40" dirty="0">
                <a:solidFill>
                  <a:srgbClr val="757575"/>
                </a:solidFill>
                <a:latin typeface="Arial MT"/>
                <a:cs typeface="Arial MT"/>
              </a:rPr>
              <a:t>income</a:t>
            </a:r>
            <a:r>
              <a:rPr sz="1450" spc="-30" dirty="0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sz="1450" spc="-10" dirty="0">
                <a:solidFill>
                  <a:srgbClr val="646464"/>
                </a:solidFill>
                <a:latin typeface="Arial MT"/>
                <a:cs typeface="Arial MT"/>
              </a:rPr>
              <a:t>from</a:t>
            </a:r>
            <a:r>
              <a:rPr sz="1450" spc="-90" dirty="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sz="1450" spc="-10" dirty="0">
                <a:solidFill>
                  <a:srgbClr val="727272"/>
                </a:solidFill>
                <a:latin typeface="Arial MT"/>
                <a:cs typeface="Arial MT"/>
              </a:rPr>
              <a:t>multiple</a:t>
            </a:r>
            <a:r>
              <a:rPr sz="1450" spc="-3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450" spc="-20" dirty="0">
                <a:solidFill>
                  <a:srgbClr val="6D6D6D"/>
                </a:solidFill>
                <a:latin typeface="Arial MT"/>
                <a:cs typeface="Arial MT"/>
              </a:rPr>
              <a:t>jobs</a:t>
            </a:r>
            <a:r>
              <a:rPr sz="1450" spc="-55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1450" spc="-20" dirty="0">
                <a:solidFill>
                  <a:srgbClr val="7B7B7B"/>
                </a:solidFill>
                <a:latin typeface="Arial MT"/>
                <a:cs typeface="Arial MT"/>
              </a:rPr>
              <a:t>as </a:t>
            </a:r>
            <a:r>
              <a:rPr sz="1450" spc="-10" dirty="0">
                <a:solidFill>
                  <a:srgbClr val="6E6E6E"/>
                </a:solidFill>
                <a:latin typeface="Arial MT"/>
                <a:cs typeface="Arial MT"/>
              </a:rPr>
              <a:t>well.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7101" y="538238"/>
            <a:ext cx="11093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162DD"/>
                </a:solidFill>
                <a:latin typeface="Arial MT"/>
                <a:cs typeface="Arial MT"/>
              </a:rPr>
              <a:t>Add</a:t>
            </a:r>
            <a:r>
              <a:rPr sz="1400" spc="-80" dirty="0">
                <a:solidFill>
                  <a:srgbClr val="3162DD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93DFFF"/>
                </a:solidFill>
                <a:latin typeface="Arial MT"/>
                <a:cs typeface="Arial MT"/>
              </a:rPr>
              <a:t>Manually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73700" y="491938"/>
            <a:ext cx="1545590" cy="421005"/>
          </a:xfrm>
          <a:prstGeom prst="rect">
            <a:avLst/>
          </a:prstGeom>
          <a:ln w="9145">
            <a:solidFill>
              <a:srgbClr val="4B6797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464"/>
              </a:spcBef>
            </a:pPr>
            <a:r>
              <a:rPr sz="1400" dirty="0">
                <a:solidFill>
                  <a:srgbClr val="246BCA"/>
                </a:solidFill>
                <a:latin typeface="Arial MT"/>
                <a:cs typeface="Arial MT"/>
              </a:rPr>
              <a:t>Upload</a:t>
            </a:r>
            <a:r>
              <a:rPr sz="1400" spc="-20" dirty="0">
                <a:solidFill>
                  <a:srgbClr val="246BCA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65B9A"/>
                </a:solidFill>
                <a:latin typeface="Arial MT"/>
                <a:cs typeface="Arial MT"/>
              </a:rPr>
              <a:t>Form</a:t>
            </a:r>
            <a:r>
              <a:rPr sz="1400" spc="-35" dirty="0">
                <a:solidFill>
                  <a:srgbClr val="465B9A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3369E2"/>
                </a:solidFill>
                <a:latin typeface="Arial MT"/>
                <a:cs typeface="Arial MT"/>
              </a:rPr>
              <a:t>16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F7FE4-C187-9ACF-74C1-230D5EBA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704" y="7292930"/>
            <a:ext cx="790575" cy="73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36F010-D8DB-C461-C52D-D357E8878F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" y="6842125"/>
            <a:ext cx="1532379" cy="1415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6116" y="495369"/>
            <a:ext cx="1228896" cy="4286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39438" y="525537"/>
            <a:ext cx="6180455" cy="67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151515"/>
                </a:solidFill>
                <a:latin typeface="Arial MT"/>
                <a:cs typeface="Arial MT"/>
              </a:rPr>
              <a:t>Interest</a:t>
            </a:r>
            <a:r>
              <a:rPr sz="1650" spc="-65" dirty="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1A1A1A"/>
                </a:solidFill>
                <a:latin typeface="Arial MT"/>
                <a:cs typeface="Arial MT"/>
              </a:rPr>
              <a:t>Income</a:t>
            </a:r>
            <a:endParaRPr sz="165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  <a:spcBef>
                <a:spcPts val="1420"/>
              </a:spcBef>
            </a:pPr>
            <a:r>
              <a:rPr sz="1400" dirty="0">
                <a:solidFill>
                  <a:srgbClr val="646464"/>
                </a:solidFill>
                <a:latin typeface="Arial MT"/>
                <a:cs typeface="Arial MT"/>
              </a:rPr>
              <a:t>Interest </a:t>
            </a:r>
            <a:r>
              <a:rPr sz="1400" dirty="0">
                <a:solidFill>
                  <a:srgbClr val="747474"/>
                </a:solidFill>
                <a:latin typeface="Arial MT"/>
                <a:cs typeface="Arial MT"/>
              </a:rPr>
              <a:t>earned</a:t>
            </a:r>
            <a:r>
              <a:rPr sz="1400" spc="-70" dirty="0">
                <a:solidFill>
                  <a:srgbClr val="74747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E5E5E"/>
                </a:solidFill>
                <a:latin typeface="Arial MT"/>
                <a:cs typeface="Arial MT"/>
              </a:rPr>
              <a:t>from</a:t>
            </a:r>
            <a:r>
              <a:rPr sz="1400" spc="-5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6E6E"/>
                </a:solidFill>
                <a:latin typeface="Arial MT"/>
                <a:cs typeface="Arial MT"/>
              </a:rPr>
              <a:t>Savings</a:t>
            </a:r>
            <a:r>
              <a:rPr sz="1400" spc="-30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696969"/>
                </a:solidFill>
                <a:latin typeface="Arial MT"/>
                <a:cs typeface="Arial MT"/>
              </a:rPr>
              <a:t>Bank,</a:t>
            </a:r>
            <a:r>
              <a:rPr sz="1400" spc="-35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777777"/>
                </a:solidFill>
                <a:latin typeface="Arial MT"/>
                <a:cs typeface="Arial MT"/>
              </a:rPr>
              <a:t>FDs,</a:t>
            </a:r>
            <a:r>
              <a:rPr sz="1400" spc="-40" dirty="0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B6B6B"/>
                </a:solidFill>
                <a:latin typeface="Arial MT"/>
                <a:cs typeface="Arial MT"/>
              </a:rPr>
              <a:t>Post</a:t>
            </a:r>
            <a:r>
              <a:rPr sz="1400" spc="-50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07070"/>
                </a:solidFill>
                <a:latin typeface="Arial MT"/>
                <a:cs typeface="Arial MT"/>
              </a:rPr>
              <a:t>Office</a:t>
            </a:r>
            <a:r>
              <a:rPr sz="1400" spc="10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646464"/>
                </a:solidFill>
                <a:latin typeface="Arial MT"/>
                <a:cs typeface="Arial MT"/>
              </a:rPr>
              <a:t>Deposits,</a:t>
            </a:r>
            <a:r>
              <a:rPr sz="1400" dirty="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sz="1400" spc="-75" dirty="0">
                <a:solidFill>
                  <a:srgbClr val="6B6B6B"/>
                </a:solidFill>
                <a:latin typeface="Arial MT"/>
                <a:cs typeface="Arial MT"/>
              </a:rPr>
              <a:t>P2P,</a:t>
            </a:r>
            <a:r>
              <a:rPr sz="1400" spc="-20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96969"/>
                </a:solidFill>
                <a:latin typeface="Arial MT"/>
                <a:cs typeface="Arial MT"/>
              </a:rPr>
              <a:t>Bonds</a:t>
            </a:r>
            <a:r>
              <a:rPr sz="1400" spc="15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757575"/>
                </a:solidFill>
                <a:latin typeface="Arial MT"/>
                <a:cs typeface="Arial MT"/>
              </a:rPr>
              <a:t>etc.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418" y="2243451"/>
            <a:ext cx="487108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8000" algn="l"/>
              </a:tabLst>
            </a:pPr>
            <a:r>
              <a:rPr sz="1550" spc="60" dirty="0">
                <a:solidFill>
                  <a:srgbClr val="6DCDAC"/>
                </a:solidFill>
                <a:latin typeface="Arial MT"/>
                <a:cs typeface="Arial MT"/>
              </a:rPr>
              <a:t>@</a:t>
            </a:r>
            <a:r>
              <a:rPr sz="1550" dirty="0">
                <a:solidFill>
                  <a:srgbClr val="6DCDAC"/>
                </a:solidFill>
                <a:latin typeface="Arial MT"/>
                <a:cs typeface="Arial MT"/>
              </a:rPr>
              <a:t>	</a:t>
            </a:r>
            <a:r>
              <a:rPr sz="1550" dirty="0">
                <a:solidFill>
                  <a:srgbClr val="1F1F1F"/>
                </a:solidFill>
                <a:latin typeface="Arial MT"/>
                <a:cs typeface="Arial MT"/>
              </a:rPr>
              <a:t>Gains</a:t>
            </a:r>
            <a:r>
              <a:rPr sz="155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550" spc="80" dirty="0">
                <a:solidFill>
                  <a:srgbClr val="282828"/>
                </a:solidFill>
                <a:latin typeface="Arial MT"/>
                <a:cs typeface="Arial MT"/>
              </a:rPr>
              <a:t>from</a:t>
            </a:r>
            <a:r>
              <a:rPr sz="1550" spc="4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1D1D1D"/>
                </a:solidFill>
                <a:latin typeface="Arial MT"/>
                <a:cs typeface="Arial MT"/>
              </a:rPr>
              <a:t>Stocks,</a:t>
            </a:r>
            <a:r>
              <a:rPr sz="1550" spc="100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62626"/>
                </a:solidFill>
                <a:latin typeface="Arial MT"/>
                <a:cs typeface="Arial MT"/>
              </a:rPr>
              <a:t>Mutual</a:t>
            </a:r>
            <a:r>
              <a:rPr sz="1550" spc="10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1F1F1F"/>
                </a:solidFill>
                <a:latin typeface="Arial MT"/>
                <a:cs typeface="Arial MT"/>
              </a:rPr>
              <a:t>Funds,</a:t>
            </a:r>
            <a:r>
              <a:rPr sz="1550" spc="6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550" spc="-40" dirty="0">
                <a:solidFill>
                  <a:srgbClr val="2A2A2A"/>
                </a:solidFill>
                <a:latin typeface="Arial MT"/>
                <a:cs typeface="Arial MT"/>
              </a:rPr>
              <a:t>FnO</a:t>
            </a:r>
            <a:r>
              <a:rPr sz="1550" spc="-5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12121"/>
                </a:solidFill>
                <a:latin typeface="Arial MT"/>
                <a:cs typeface="Arial MT"/>
              </a:rPr>
              <a:t>&amp;</a:t>
            </a:r>
            <a:r>
              <a:rPr sz="1550" spc="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111111"/>
                </a:solidFill>
                <a:latin typeface="Arial MT"/>
                <a:cs typeface="Arial MT"/>
              </a:rPr>
              <a:t>Others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4415" y="2629584"/>
            <a:ext cx="718058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5080" indent="-1270">
              <a:lnSpc>
                <a:spcPct val="112100"/>
              </a:lnSpc>
              <a:spcBef>
                <a:spcPts val="100"/>
              </a:spcBef>
            </a:pPr>
            <a:r>
              <a:rPr sz="1450" spc="-100" dirty="0">
                <a:solidFill>
                  <a:srgbClr val="676767"/>
                </a:solidFill>
                <a:latin typeface="Arial MT"/>
                <a:cs typeface="Arial MT"/>
              </a:rPr>
              <a:t>Easy</a:t>
            </a:r>
            <a:r>
              <a:rPr sz="145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450" spc="-105" dirty="0">
                <a:solidFill>
                  <a:srgbClr val="5E5E5E"/>
                </a:solidFill>
                <a:latin typeface="Arial MT"/>
                <a:cs typeface="Arial MT"/>
              </a:rPr>
              <a:t>auto—</a:t>
            </a:r>
            <a:r>
              <a:rPr sz="1450" spc="-80" dirty="0">
                <a:solidFill>
                  <a:srgbClr val="5E5E5E"/>
                </a:solidFill>
                <a:latin typeface="Arial MT"/>
                <a:cs typeface="Arial MT"/>
              </a:rPr>
              <a:t>processing</a:t>
            </a:r>
            <a:r>
              <a:rPr sz="1450" spc="-2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747474"/>
                </a:solidFill>
                <a:latin typeface="Arial MT"/>
                <a:cs typeface="Arial MT"/>
              </a:rPr>
              <a:t>of</a:t>
            </a:r>
            <a:r>
              <a:rPr sz="1450" spc="-75" dirty="0">
                <a:solidFill>
                  <a:srgbClr val="747474"/>
                </a:solidFill>
                <a:latin typeface="Arial MT"/>
                <a:cs typeface="Arial MT"/>
              </a:rPr>
              <a:t> </a:t>
            </a:r>
            <a:r>
              <a:rPr sz="1450" spc="-20" dirty="0">
                <a:solidFill>
                  <a:srgbClr val="777777"/>
                </a:solidFill>
                <a:latin typeface="Arial MT"/>
                <a:cs typeface="Arial MT"/>
              </a:rPr>
              <a:t>your</a:t>
            </a:r>
            <a:r>
              <a:rPr sz="1450" spc="-40" dirty="0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sz="1450" spc="-70" dirty="0">
                <a:solidFill>
                  <a:srgbClr val="646464"/>
                </a:solidFill>
                <a:latin typeface="Arial MT"/>
                <a:cs typeface="Arial MT"/>
              </a:rPr>
              <a:t>Gains</a:t>
            </a:r>
            <a:r>
              <a:rPr sz="1450" spc="-5" dirty="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757575"/>
                </a:solidFill>
                <a:latin typeface="Arial MT"/>
                <a:cs typeface="Arial MT"/>
              </a:rPr>
              <a:t>from</a:t>
            </a:r>
            <a:r>
              <a:rPr sz="1450" spc="35" dirty="0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sz="1450" spc="-40" dirty="0">
                <a:solidFill>
                  <a:srgbClr val="696969"/>
                </a:solidFill>
                <a:latin typeface="Arial MT"/>
                <a:cs typeface="Arial MT"/>
              </a:rPr>
              <a:t>selling</a:t>
            </a:r>
            <a:r>
              <a:rPr sz="1450" spc="-30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747474"/>
                </a:solidFill>
                <a:latin typeface="Arial MT"/>
                <a:cs typeface="Arial MT"/>
              </a:rPr>
              <a:t>of</a:t>
            </a:r>
            <a:r>
              <a:rPr sz="1450" spc="-20" dirty="0">
                <a:solidFill>
                  <a:srgbClr val="747474"/>
                </a:solidFill>
                <a:latin typeface="Arial MT"/>
                <a:cs typeface="Arial MT"/>
              </a:rPr>
              <a:t> </a:t>
            </a:r>
            <a:r>
              <a:rPr sz="1450" spc="-20" dirty="0">
                <a:solidFill>
                  <a:srgbClr val="696969"/>
                </a:solidFill>
                <a:latin typeface="Arial MT"/>
                <a:cs typeface="Arial MT"/>
              </a:rPr>
              <a:t>Stocks,</a:t>
            </a:r>
            <a:r>
              <a:rPr sz="1450" spc="-10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450" spc="-35" dirty="0">
                <a:solidFill>
                  <a:srgbClr val="747474"/>
                </a:solidFill>
                <a:latin typeface="Arial MT"/>
                <a:cs typeface="Arial MT"/>
              </a:rPr>
              <a:t>Mutual</a:t>
            </a:r>
            <a:r>
              <a:rPr sz="1450" spc="-5" dirty="0">
                <a:solidFill>
                  <a:srgbClr val="747474"/>
                </a:solidFill>
                <a:latin typeface="Arial MT"/>
                <a:cs typeface="Arial MT"/>
              </a:rPr>
              <a:t> </a:t>
            </a:r>
            <a:r>
              <a:rPr sz="1450" spc="-60" dirty="0">
                <a:solidFill>
                  <a:srgbClr val="676767"/>
                </a:solidFill>
                <a:latin typeface="Arial MT"/>
                <a:cs typeface="Arial MT"/>
              </a:rPr>
              <a:t>Funds,</a:t>
            </a:r>
            <a:r>
              <a:rPr sz="1450" spc="-1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450" spc="-105" dirty="0">
                <a:solidFill>
                  <a:srgbClr val="707070"/>
                </a:solidFill>
                <a:latin typeface="Arial MT"/>
                <a:cs typeface="Arial MT"/>
              </a:rPr>
              <a:t>US</a:t>
            </a:r>
            <a:r>
              <a:rPr sz="1450" spc="5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1450" spc="-35" dirty="0">
                <a:solidFill>
                  <a:srgbClr val="6E6E6E"/>
                </a:solidFill>
                <a:latin typeface="Arial MT"/>
                <a:cs typeface="Arial MT"/>
              </a:rPr>
              <a:t>Stocks,</a:t>
            </a:r>
            <a:r>
              <a:rPr sz="1450" spc="5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450" spc="-10" dirty="0">
                <a:solidFill>
                  <a:srgbClr val="707070"/>
                </a:solidFill>
                <a:latin typeface="Arial MT"/>
                <a:cs typeface="Arial MT"/>
              </a:rPr>
              <a:t>Land, </a:t>
            </a:r>
            <a:r>
              <a:rPr sz="1450" spc="-50" dirty="0">
                <a:solidFill>
                  <a:srgbClr val="606060"/>
                </a:solidFill>
                <a:latin typeface="Arial MT"/>
                <a:cs typeface="Arial MT"/>
              </a:rPr>
              <a:t>Bonds,</a:t>
            </a:r>
            <a:r>
              <a:rPr sz="145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450" spc="-100" dirty="0">
                <a:solidFill>
                  <a:srgbClr val="707070"/>
                </a:solidFill>
                <a:latin typeface="Arial MT"/>
                <a:cs typeface="Arial MT"/>
              </a:rPr>
              <a:t>RSUs,</a:t>
            </a:r>
            <a:r>
              <a:rPr sz="1450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1450" spc="-20" dirty="0">
                <a:solidFill>
                  <a:srgbClr val="707070"/>
                </a:solidFill>
                <a:latin typeface="Arial MT"/>
                <a:cs typeface="Arial MT"/>
              </a:rPr>
              <a:t>Jewellery</a:t>
            </a:r>
            <a:r>
              <a:rPr sz="1450" spc="55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1450" spc="-60" dirty="0">
                <a:solidFill>
                  <a:srgbClr val="707070"/>
                </a:solidFill>
                <a:latin typeface="Arial MT"/>
                <a:cs typeface="Arial MT"/>
              </a:rPr>
              <a:t>and</a:t>
            </a:r>
            <a:r>
              <a:rPr sz="1450" spc="-30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1450" spc="-10" dirty="0">
                <a:solidFill>
                  <a:srgbClr val="676767"/>
                </a:solidFill>
                <a:latin typeface="Arial MT"/>
                <a:cs typeface="Arial MT"/>
              </a:rPr>
              <a:t>more.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600" y="4180472"/>
            <a:ext cx="6717030" cy="66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284" algn="l"/>
              </a:tabLst>
            </a:pPr>
            <a:r>
              <a:rPr sz="1600" spc="-50" dirty="0">
                <a:solidFill>
                  <a:srgbClr val="AC9389"/>
                </a:solidFill>
                <a:latin typeface="Arial MT"/>
                <a:cs typeface="Arial MT"/>
              </a:rPr>
              <a:t>@</a:t>
            </a:r>
            <a:r>
              <a:rPr sz="1600" dirty="0">
                <a:solidFill>
                  <a:srgbClr val="AC9389"/>
                </a:solidFill>
                <a:latin typeface="Arial MT"/>
                <a:cs typeface="Arial MT"/>
              </a:rPr>
              <a:t>	</a:t>
            </a:r>
            <a:r>
              <a:rPr sz="1600" dirty="0">
                <a:solidFill>
                  <a:srgbClr val="262626"/>
                </a:solidFill>
                <a:latin typeface="Arial MT"/>
                <a:cs typeface="Arial MT"/>
              </a:rPr>
              <a:t>House</a:t>
            </a:r>
            <a:r>
              <a:rPr sz="1600" spc="-1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C1C1C"/>
                </a:solidFill>
                <a:latin typeface="Arial MT"/>
                <a:cs typeface="Arial MT"/>
              </a:rPr>
              <a:t>Properties</a:t>
            </a:r>
            <a:r>
              <a:rPr sz="1600" spc="180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81818"/>
                </a:solidFill>
                <a:latin typeface="Arial MT"/>
                <a:cs typeface="Arial MT"/>
              </a:rPr>
              <a:t>owned</a:t>
            </a:r>
            <a:r>
              <a:rPr sz="1600" spc="-2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600" spc="65" dirty="0">
                <a:solidFill>
                  <a:srgbClr val="262626"/>
                </a:solidFill>
                <a:latin typeface="Arial MT"/>
                <a:cs typeface="Arial MT"/>
              </a:rPr>
              <a:t>by</a:t>
            </a:r>
            <a:r>
              <a:rPr sz="1600" spc="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232323"/>
                </a:solidFill>
                <a:latin typeface="Arial MT"/>
                <a:cs typeface="Arial MT"/>
              </a:rPr>
              <a:t>you</a:t>
            </a:r>
            <a:endParaRPr sz="1600">
              <a:latin typeface="Arial MT"/>
              <a:cs typeface="Arial MT"/>
            </a:endParaRPr>
          </a:p>
          <a:p>
            <a:pPr marL="509270">
              <a:lnSpc>
                <a:spcPct val="100000"/>
              </a:lnSpc>
              <a:spcBef>
                <a:spcPts val="1280"/>
              </a:spcBef>
            </a:pPr>
            <a:r>
              <a:rPr sz="1550" spc="-120" dirty="0">
                <a:solidFill>
                  <a:srgbClr val="676767"/>
                </a:solidFill>
                <a:latin typeface="Arial MT"/>
                <a:cs typeface="Arial MT"/>
              </a:rPr>
              <a:t>Add</a:t>
            </a:r>
            <a:r>
              <a:rPr sz="1550" spc="-1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550" spc="-85" dirty="0">
                <a:solidFill>
                  <a:srgbClr val="6E6E6E"/>
                </a:solidFill>
                <a:latin typeface="Arial MT"/>
                <a:cs typeface="Arial MT"/>
              </a:rPr>
              <a:t>details</a:t>
            </a:r>
            <a:r>
              <a:rPr sz="1550" spc="-25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7B7B7B"/>
                </a:solidFill>
                <a:latin typeface="Arial MT"/>
                <a:cs typeface="Arial MT"/>
              </a:rPr>
              <a:t>if</a:t>
            </a:r>
            <a:r>
              <a:rPr sz="1550" spc="-100" dirty="0">
                <a:solidFill>
                  <a:srgbClr val="7B7B7B"/>
                </a:solidFill>
                <a:latin typeface="Arial MT"/>
                <a:cs typeface="Arial MT"/>
              </a:rPr>
              <a:t> </a:t>
            </a:r>
            <a:r>
              <a:rPr sz="1550" spc="-100" dirty="0">
                <a:solidFill>
                  <a:srgbClr val="6E6E6E"/>
                </a:solidFill>
                <a:latin typeface="Arial MT"/>
                <a:cs typeface="Arial MT"/>
              </a:rPr>
              <a:t>you</a:t>
            </a:r>
            <a:r>
              <a:rPr sz="1550" spc="-15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550" spc="-105" dirty="0">
                <a:solidFill>
                  <a:srgbClr val="6D6D6D"/>
                </a:solidFill>
                <a:latin typeface="Arial MT"/>
                <a:cs typeface="Arial MT"/>
              </a:rPr>
              <a:t>earned</a:t>
            </a:r>
            <a:r>
              <a:rPr sz="1550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1550" spc="-55" dirty="0">
                <a:solidFill>
                  <a:srgbClr val="6E6E6E"/>
                </a:solidFill>
                <a:latin typeface="Arial MT"/>
                <a:cs typeface="Arial MT"/>
              </a:rPr>
              <a:t>rent</a:t>
            </a:r>
            <a:r>
              <a:rPr sz="1550" spc="25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550" spc="-50" dirty="0">
                <a:solidFill>
                  <a:srgbClr val="626262"/>
                </a:solidFill>
                <a:latin typeface="Arial MT"/>
                <a:cs typeface="Arial MT"/>
              </a:rPr>
              <a:t>from</a:t>
            </a:r>
            <a:r>
              <a:rPr sz="1550" dirty="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sz="1550" spc="-100" dirty="0">
                <a:solidFill>
                  <a:srgbClr val="5E5E5E"/>
                </a:solidFill>
                <a:latin typeface="Arial MT"/>
                <a:cs typeface="Arial MT"/>
              </a:rPr>
              <a:t>your</a:t>
            </a:r>
            <a:r>
              <a:rPr sz="1550" spc="4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550" spc="-45" dirty="0">
                <a:solidFill>
                  <a:srgbClr val="696969"/>
                </a:solidFill>
                <a:latin typeface="Arial MT"/>
                <a:cs typeface="Arial MT"/>
              </a:rPr>
              <a:t>property</a:t>
            </a:r>
            <a:r>
              <a:rPr sz="1550" spc="105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550" spc="-95" dirty="0">
                <a:solidFill>
                  <a:srgbClr val="6D6D6D"/>
                </a:solidFill>
                <a:latin typeface="Arial MT"/>
                <a:cs typeface="Arial MT"/>
              </a:rPr>
              <a:t>or</a:t>
            </a:r>
            <a:r>
              <a:rPr sz="1550" spc="-35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1550" spc="-75" dirty="0">
                <a:solidFill>
                  <a:srgbClr val="676767"/>
                </a:solidFill>
                <a:latin typeface="Arial MT"/>
                <a:cs typeface="Arial MT"/>
              </a:rPr>
              <a:t>paid</a:t>
            </a:r>
            <a:r>
              <a:rPr sz="1550" spc="-5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550" spc="-70" dirty="0">
                <a:solidFill>
                  <a:srgbClr val="6E6E6E"/>
                </a:solidFill>
                <a:latin typeface="Arial MT"/>
                <a:cs typeface="Arial MT"/>
              </a:rPr>
              <a:t>interest</a:t>
            </a:r>
            <a:r>
              <a:rPr sz="1550" spc="20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550" spc="-114" dirty="0">
                <a:solidFill>
                  <a:srgbClr val="646464"/>
                </a:solidFill>
                <a:latin typeface="Arial MT"/>
                <a:cs typeface="Arial MT"/>
              </a:rPr>
              <a:t>on</a:t>
            </a:r>
            <a:r>
              <a:rPr sz="1550" spc="-70" dirty="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sz="1550" spc="-105" dirty="0">
                <a:solidFill>
                  <a:srgbClr val="6D6D6D"/>
                </a:solidFill>
                <a:latin typeface="Arial MT"/>
                <a:cs typeface="Arial MT"/>
              </a:rPr>
              <a:t>home</a:t>
            </a:r>
            <a:r>
              <a:rPr sz="1550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1550" spc="-20" dirty="0">
                <a:solidFill>
                  <a:srgbClr val="676767"/>
                </a:solidFill>
                <a:latin typeface="Arial MT"/>
                <a:cs typeface="Arial MT"/>
              </a:rPr>
              <a:t>loan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2754" y="5876158"/>
            <a:ext cx="20701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2605" algn="l"/>
              </a:tabLst>
            </a:pPr>
            <a:r>
              <a:rPr sz="1600" spc="-50" dirty="0">
                <a:solidFill>
                  <a:srgbClr val="CD9095"/>
                </a:solidFill>
                <a:latin typeface="Arial MT"/>
                <a:cs typeface="Arial MT"/>
              </a:rPr>
              <a:t>%</a:t>
            </a:r>
            <a:r>
              <a:rPr sz="1600" dirty="0">
                <a:solidFill>
                  <a:srgbClr val="CD9095"/>
                </a:solidFill>
                <a:latin typeface="Arial MT"/>
                <a:cs typeface="Arial MT"/>
              </a:rPr>
              <a:t>	</a:t>
            </a:r>
            <a:r>
              <a:rPr sz="1600" dirty="0">
                <a:solidFill>
                  <a:srgbClr val="131313"/>
                </a:solidFill>
                <a:latin typeface="Arial MT"/>
                <a:cs typeface="Arial MT"/>
              </a:rPr>
              <a:t>Dividend</a:t>
            </a:r>
            <a:r>
              <a:rPr sz="1600" spc="15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81818"/>
                </a:solidFill>
                <a:latin typeface="Arial MT"/>
                <a:cs typeface="Arial MT"/>
              </a:rPr>
              <a:t>Income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4775" y="6295317"/>
            <a:ext cx="545147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35" dirty="0">
                <a:solidFill>
                  <a:srgbClr val="696969"/>
                </a:solidFill>
                <a:latin typeface="Arial MT"/>
                <a:cs typeface="Arial MT"/>
              </a:rPr>
              <a:t>Dividend</a:t>
            </a:r>
            <a:r>
              <a:rPr sz="1450" spc="-65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450" spc="-35" dirty="0">
                <a:solidFill>
                  <a:srgbClr val="606060"/>
                </a:solidFill>
                <a:latin typeface="Arial MT"/>
                <a:cs typeface="Arial MT"/>
              </a:rPr>
              <a:t>earned</a:t>
            </a:r>
            <a:r>
              <a:rPr sz="14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450" spc="-20" dirty="0">
                <a:solidFill>
                  <a:srgbClr val="707070"/>
                </a:solidFill>
                <a:latin typeface="Arial MT"/>
                <a:cs typeface="Arial MT"/>
              </a:rPr>
              <a:t>from</a:t>
            </a:r>
            <a:r>
              <a:rPr sz="1450" spc="-80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1450" spc="-40" dirty="0">
                <a:solidFill>
                  <a:srgbClr val="6B6B6B"/>
                </a:solidFill>
                <a:latin typeface="Arial MT"/>
                <a:cs typeface="Arial MT"/>
              </a:rPr>
              <a:t>Equities,</a:t>
            </a:r>
            <a:r>
              <a:rPr sz="1450" spc="5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450" spc="-30" dirty="0">
                <a:solidFill>
                  <a:srgbClr val="696969"/>
                </a:solidFill>
                <a:latin typeface="Arial MT"/>
                <a:cs typeface="Arial MT"/>
              </a:rPr>
              <a:t>Stocks,</a:t>
            </a:r>
            <a:r>
              <a:rPr sz="1450" spc="-70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450" spc="-20" dirty="0">
                <a:solidFill>
                  <a:srgbClr val="626262"/>
                </a:solidFill>
                <a:latin typeface="Arial MT"/>
                <a:cs typeface="Arial MT"/>
              </a:rPr>
              <a:t>Mutual</a:t>
            </a:r>
            <a:r>
              <a:rPr sz="1450" spc="-30" dirty="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sz="1450" spc="-60" dirty="0">
                <a:solidFill>
                  <a:srgbClr val="777777"/>
                </a:solidFill>
                <a:latin typeface="Arial MT"/>
                <a:cs typeface="Arial MT"/>
              </a:rPr>
              <a:t>Funds,</a:t>
            </a:r>
            <a:r>
              <a:rPr sz="1450" spc="-20" dirty="0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sz="1450" spc="-75" dirty="0">
                <a:solidFill>
                  <a:srgbClr val="6B6B6B"/>
                </a:solidFill>
                <a:latin typeface="Arial MT"/>
                <a:cs typeface="Arial MT"/>
              </a:rPr>
              <a:t>ULIPs,</a:t>
            </a:r>
            <a:r>
              <a:rPr sz="1450" spc="-10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450" spc="-70" dirty="0">
                <a:solidFill>
                  <a:srgbClr val="707070"/>
                </a:solidFill>
                <a:latin typeface="Arial MT"/>
                <a:cs typeface="Arial MT"/>
              </a:rPr>
              <a:t>UTI</a:t>
            </a:r>
            <a:r>
              <a:rPr sz="1450" spc="-30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1450" spc="-20" dirty="0">
                <a:solidFill>
                  <a:srgbClr val="797979"/>
                </a:solidFill>
                <a:latin typeface="Arial MT"/>
                <a:cs typeface="Arial MT"/>
              </a:rPr>
              <a:t>etc.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75644" y="554115"/>
            <a:ext cx="92392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solidFill>
                  <a:srgbClr val="1C54BC"/>
                </a:solidFill>
                <a:latin typeface="Arial MT"/>
                <a:cs typeface="Arial MT"/>
              </a:rPr>
              <a:t>Add</a:t>
            </a:r>
            <a:r>
              <a:rPr sz="1500" spc="-125" dirty="0">
                <a:solidFill>
                  <a:srgbClr val="1C54BC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4475D3"/>
                </a:solidFill>
                <a:latin typeface="Arial MT"/>
                <a:cs typeface="Arial MT"/>
              </a:rPr>
              <a:t>Details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07825" y="2228017"/>
            <a:ext cx="1219835" cy="412115"/>
          </a:xfrm>
          <a:prstGeom prst="rect">
            <a:avLst/>
          </a:prstGeom>
          <a:ln w="9145">
            <a:solidFill>
              <a:srgbClr val="4F649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395"/>
              </a:spcBef>
            </a:pPr>
            <a:r>
              <a:rPr sz="1450" spc="-35" dirty="0">
                <a:solidFill>
                  <a:srgbClr val="2A69CC"/>
                </a:solidFill>
                <a:latin typeface="Arial MT"/>
                <a:cs typeface="Arial MT"/>
              </a:rPr>
              <a:t>Add</a:t>
            </a:r>
            <a:r>
              <a:rPr sz="1450" spc="-105" dirty="0">
                <a:solidFill>
                  <a:srgbClr val="2A69CC"/>
                </a:solidFill>
                <a:latin typeface="Arial MT"/>
                <a:cs typeface="Arial MT"/>
              </a:rPr>
              <a:t> </a:t>
            </a:r>
            <a:r>
              <a:rPr sz="1450" spc="-10" dirty="0">
                <a:solidFill>
                  <a:srgbClr val="345BA8"/>
                </a:solidFill>
                <a:latin typeface="Arial MT"/>
                <a:cs typeface="Arial MT"/>
              </a:rPr>
              <a:t>Details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07825" y="4169864"/>
            <a:ext cx="1219835" cy="421005"/>
          </a:xfrm>
          <a:prstGeom prst="rect">
            <a:avLst/>
          </a:prstGeom>
          <a:ln w="9145">
            <a:solidFill>
              <a:srgbClr val="4F609C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455"/>
              </a:spcBef>
            </a:pPr>
            <a:r>
              <a:rPr sz="1400" dirty="0">
                <a:solidFill>
                  <a:srgbClr val="4267CF"/>
                </a:solidFill>
                <a:latin typeface="Arial MT"/>
                <a:cs typeface="Arial MT"/>
              </a:rPr>
              <a:t>Add</a:t>
            </a:r>
            <a:r>
              <a:rPr sz="1400" spc="-80" dirty="0">
                <a:solidFill>
                  <a:srgbClr val="4267C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45B9C"/>
                </a:solidFill>
                <a:latin typeface="Arial MT"/>
                <a:cs typeface="Arial MT"/>
              </a:rPr>
              <a:t>Details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07825" y="5864788"/>
            <a:ext cx="1219835" cy="421005"/>
          </a:xfrm>
          <a:prstGeom prst="rect">
            <a:avLst/>
          </a:prstGeom>
          <a:ln w="9145">
            <a:solidFill>
              <a:srgbClr val="4B679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365"/>
              </a:spcBef>
            </a:pPr>
            <a:r>
              <a:rPr sz="1500" spc="-65" dirty="0">
                <a:solidFill>
                  <a:srgbClr val="2D6BC8"/>
                </a:solidFill>
                <a:latin typeface="Arial MT"/>
                <a:cs typeface="Arial MT"/>
              </a:rPr>
              <a:t>Add</a:t>
            </a:r>
            <a:r>
              <a:rPr sz="1500" spc="-125" dirty="0">
                <a:solidFill>
                  <a:srgbClr val="2D6BC8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2D5DB3"/>
                </a:solidFill>
                <a:latin typeface="Arial MT"/>
                <a:cs typeface="Arial MT"/>
              </a:rPr>
              <a:t>Details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F6C4B1-AFA3-9847-E223-DC371DE68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704" y="7292930"/>
            <a:ext cx="790575" cy="733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1050C3-A87A-563F-3CC2-FADC2410A4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" y="6842125"/>
            <a:ext cx="1532379" cy="1415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892" y="528713"/>
            <a:ext cx="4846320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2920" algn="l"/>
              </a:tabLst>
            </a:pPr>
            <a:r>
              <a:rPr sz="1550" spc="-50" dirty="0">
                <a:solidFill>
                  <a:srgbClr val="DDE6FF"/>
                </a:solidFill>
              </a:rPr>
              <a:t>@</a:t>
            </a:r>
            <a:r>
              <a:rPr sz="1550" dirty="0">
                <a:solidFill>
                  <a:srgbClr val="DDE6FF"/>
                </a:solidFill>
              </a:rPr>
              <a:t>	</a:t>
            </a:r>
            <a:r>
              <a:rPr sz="1550" dirty="0">
                <a:solidFill>
                  <a:srgbClr val="1C1C1C"/>
                </a:solidFill>
              </a:rPr>
              <a:t>Professional,</a:t>
            </a:r>
            <a:r>
              <a:rPr sz="1550" spc="285" dirty="0">
                <a:solidFill>
                  <a:srgbClr val="1C1C1C"/>
                </a:solidFill>
              </a:rPr>
              <a:t> </a:t>
            </a:r>
            <a:r>
              <a:rPr sz="1550" dirty="0">
                <a:solidFill>
                  <a:srgbClr val="212121"/>
                </a:solidFill>
              </a:rPr>
              <a:t>Freelancing</a:t>
            </a:r>
            <a:r>
              <a:rPr sz="1550" spc="305" dirty="0">
                <a:solidFill>
                  <a:srgbClr val="212121"/>
                </a:solidFill>
              </a:rPr>
              <a:t> </a:t>
            </a:r>
            <a:r>
              <a:rPr sz="1550" dirty="0">
                <a:solidFill>
                  <a:srgbClr val="242424"/>
                </a:solidFill>
              </a:rPr>
              <a:t>and</a:t>
            </a:r>
            <a:r>
              <a:rPr sz="1550" spc="40" dirty="0">
                <a:solidFill>
                  <a:srgbClr val="242424"/>
                </a:solidFill>
              </a:rPr>
              <a:t> </a:t>
            </a:r>
            <a:r>
              <a:rPr sz="1550" dirty="0">
                <a:solidFill>
                  <a:srgbClr val="1A1A1A"/>
                </a:solidFill>
              </a:rPr>
              <a:t>Business</a:t>
            </a:r>
            <a:r>
              <a:rPr sz="1550" spc="45" dirty="0">
                <a:solidFill>
                  <a:srgbClr val="1A1A1A"/>
                </a:solidFill>
              </a:rPr>
              <a:t> </a:t>
            </a:r>
            <a:r>
              <a:rPr sz="1550" spc="-10" dirty="0">
                <a:solidFill>
                  <a:srgbClr val="242424"/>
                </a:solidFill>
              </a:rPr>
              <a:t>Income</a:t>
            </a:r>
            <a:endParaRPr sz="1550"/>
          </a:p>
        </p:txBody>
      </p:sp>
      <p:sp>
        <p:nvSpPr>
          <p:cNvPr id="3" name="object 3"/>
          <p:cNvSpPr txBox="1"/>
          <p:nvPr/>
        </p:nvSpPr>
        <p:spPr>
          <a:xfrm>
            <a:off x="935738" y="947872"/>
            <a:ext cx="6489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6D6D6D"/>
                </a:solidFill>
                <a:latin typeface="Arial MT"/>
                <a:cs typeface="Arial MT"/>
              </a:rPr>
              <a:t>Doctors,</a:t>
            </a:r>
            <a:r>
              <a:rPr sz="1400" spc="-5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696969"/>
                </a:solidFill>
                <a:latin typeface="Arial MT"/>
                <a:cs typeface="Arial MT"/>
              </a:rPr>
              <a:t>Lawyers,</a:t>
            </a:r>
            <a:r>
              <a:rPr sz="1400" spc="-30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626262"/>
                </a:solidFill>
                <a:latin typeface="Arial MT"/>
                <a:cs typeface="Arial MT"/>
              </a:rPr>
              <a:t>Freelancers,</a:t>
            </a:r>
            <a:r>
              <a:rPr sz="1400" spc="20" dirty="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sz="1400" spc="-85" dirty="0">
                <a:solidFill>
                  <a:srgbClr val="626262"/>
                </a:solidFill>
                <a:latin typeface="Arial MT"/>
                <a:cs typeface="Arial MT"/>
              </a:rPr>
              <a:t>FnO</a:t>
            </a:r>
            <a:r>
              <a:rPr sz="1400" spc="-10" dirty="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76767"/>
                </a:solidFill>
                <a:latin typeface="Arial MT"/>
                <a:cs typeface="Arial MT"/>
              </a:rPr>
              <a:t>investors,</a:t>
            </a:r>
            <a:r>
              <a:rPr sz="1400" spc="4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5D5D5D"/>
                </a:solidFill>
                <a:latin typeface="Arial MT"/>
                <a:cs typeface="Arial MT"/>
              </a:rPr>
              <a:t>Businesses,</a:t>
            </a:r>
            <a:r>
              <a:rPr sz="1400" spc="75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6D6D6D"/>
                </a:solidFill>
                <a:latin typeface="Arial MT"/>
                <a:cs typeface="Arial MT"/>
              </a:rPr>
              <a:t>Tutors,</a:t>
            </a:r>
            <a:r>
              <a:rPr sz="1400" spc="-70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26262"/>
                </a:solidFill>
                <a:latin typeface="Arial MT"/>
                <a:cs typeface="Arial MT"/>
              </a:rPr>
              <a:t>Influencers</a:t>
            </a:r>
            <a:r>
              <a:rPr sz="1400" spc="95" dirty="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6D6D6D"/>
                </a:solidFill>
                <a:latin typeface="Arial MT"/>
                <a:cs typeface="Arial MT"/>
              </a:rPr>
              <a:t>etc.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125" y="2224400"/>
            <a:ext cx="4072254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55" dirty="0">
                <a:solidFill>
                  <a:srgbClr val="1A1A1A"/>
                </a:solidFill>
                <a:latin typeface="Arial MT"/>
                <a:cs typeface="Arial MT"/>
              </a:rPr>
              <a:t>Crypto</a:t>
            </a:r>
            <a:r>
              <a:rPr sz="1550" spc="125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1C1C1C"/>
                </a:solidFill>
                <a:latin typeface="Arial MT"/>
                <a:cs typeface="Arial MT"/>
              </a:rPr>
              <a:t>Income</a:t>
            </a:r>
            <a:r>
              <a:rPr sz="1550" spc="17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151515"/>
                </a:solidFill>
                <a:latin typeface="Arial MT"/>
                <a:cs typeface="Arial MT"/>
              </a:rPr>
              <a:t>(Virtual</a:t>
            </a:r>
            <a:r>
              <a:rPr sz="1550" spc="85" dirty="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1F1F1F"/>
                </a:solidFill>
                <a:latin typeface="Arial MT"/>
                <a:cs typeface="Arial MT"/>
              </a:rPr>
              <a:t>Digital</a:t>
            </a:r>
            <a:r>
              <a:rPr sz="1550" spc="2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131313"/>
                </a:solidFill>
                <a:latin typeface="Arial MT"/>
                <a:cs typeface="Arial MT"/>
              </a:rPr>
              <a:t>Assets</a:t>
            </a:r>
            <a:r>
              <a:rPr sz="1550" spc="180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32323"/>
                </a:solidFill>
                <a:latin typeface="Arial MT"/>
                <a:cs typeface="Arial MT"/>
              </a:rPr>
              <a:t>-</a:t>
            </a:r>
            <a:r>
              <a:rPr sz="1550" spc="34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550" spc="-20" dirty="0">
                <a:solidFill>
                  <a:srgbClr val="282828"/>
                </a:solidFill>
                <a:latin typeface="Arial MT"/>
                <a:cs typeface="Arial MT"/>
              </a:rPr>
              <a:t>VDA)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1074" y="2643560"/>
            <a:ext cx="672845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626262"/>
                </a:solidFill>
                <a:latin typeface="Arial MT"/>
                <a:cs typeface="Arial MT"/>
              </a:rPr>
              <a:t>Crypto</a:t>
            </a:r>
            <a:r>
              <a:rPr sz="1400" spc="-25" dirty="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D6D6D"/>
                </a:solidFill>
                <a:latin typeface="Arial MT"/>
                <a:cs typeface="Arial MT"/>
              </a:rPr>
              <a:t>income</a:t>
            </a:r>
            <a:r>
              <a:rPr sz="1400" spc="70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27272"/>
                </a:solidFill>
                <a:latin typeface="Arial MT"/>
                <a:cs typeface="Arial MT"/>
              </a:rPr>
              <a:t>from</a:t>
            </a:r>
            <a:r>
              <a:rPr sz="1400" spc="-4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5D5D5D"/>
                </a:solidFill>
                <a:latin typeface="Arial MT"/>
                <a:cs typeface="Arial MT"/>
              </a:rPr>
              <a:t>Trading,</a:t>
            </a:r>
            <a:r>
              <a:rPr sz="1400" spc="55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606060"/>
                </a:solidFill>
                <a:latin typeface="Arial MT"/>
                <a:cs typeface="Arial MT"/>
              </a:rPr>
              <a:t>Staking,</a:t>
            </a:r>
            <a:r>
              <a:rPr sz="14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B6B6B"/>
                </a:solidFill>
                <a:latin typeface="Arial MT"/>
                <a:cs typeface="Arial MT"/>
              </a:rPr>
              <a:t>Mining,</a:t>
            </a:r>
            <a:r>
              <a:rPr sz="1400" spc="30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26262"/>
                </a:solidFill>
                <a:latin typeface="Arial MT"/>
                <a:cs typeface="Arial MT"/>
              </a:rPr>
              <a:t>Minting, </a:t>
            </a:r>
            <a:r>
              <a:rPr sz="1400" spc="-10" dirty="0">
                <a:solidFill>
                  <a:srgbClr val="606060"/>
                </a:solidFill>
                <a:latin typeface="Arial MT"/>
                <a:cs typeface="Arial MT"/>
              </a:rPr>
              <a:t>Gifts,</a:t>
            </a:r>
            <a:r>
              <a:rPr sz="1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6D6D6D"/>
                </a:solidFill>
                <a:latin typeface="Arial MT"/>
                <a:cs typeface="Arial MT"/>
              </a:rPr>
              <a:t>NFT</a:t>
            </a:r>
            <a:r>
              <a:rPr sz="1400" spc="-65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77777"/>
                </a:solidFill>
                <a:latin typeface="Arial MT"/>
                <a:cs typeface="Arial MT"/>
              </a:rPr>
              <a:t>or</a:t>
            </a:r>
            <a:r>
              <a:rPr sz="1400" spc="-45" dirty="0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D5D5D"/>
                </a:solidFill>
                <a:latin typeface="Arial MT"/>
                <a:cs typeface="Arial MT"/>
              </a:rPr>
              <a:t>other</a:t>
            </a:r>
            <a:r>
              <a:rPr sz="1400" spc="40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400" spc="-55" dirty="0">
                <a:solidFill>
                  <a:srgbClr val="676767"/>
                </a:solidFill>
                <a:latin typeface="Arial MT"/>
                <a:cs typeface="Arial MT"/>
              </a:rPr>
              <a:t>VDA</a:t>
            </a:r>
            <a:r>
              <a:rPr sz="1400" spc="4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757575"/>
                </a:solidFill>
                <a:latin typeface="Arial MT"/>
                <a:cs typeface="Arial MT"/>
              </a:rPr>
              <a:t>assets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074" y="3913737"/>
            <a:ext cx="7103745" cy="66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3395" algn="l"/>
              </a:tabLst>
            </a:pPr>
            <a:r>
              <a:rPr sz="1600" spc="-50" dirty="0">
                <a:solidFill>
                  <a:srgbClr val="48A887"/>
                </a:solidFill>
                <a:latin typeface="Arial MT"/>
                <a:cs typeface="Arial MT"/>
              </a:rPr>
              <a:t>@</a:t>
            </a:r>
            <a:r>
              <a:rPr sz="1600" dirty="0">
                <a:solidFill>
                  <a:srgbClr val="48A887"/>
                </a:solidFill>
                <a:latin typeface="Arial MT"/>
                <a:cs typeface="Arial MT"/>
              </a:rPr>
              <a:t>	</a:t>
            </a:r>
            <a:r>
              <a:rPr sz="1600" dirty="0">
                <a:solidFill>
                  <a:srgbClr val="131313"/>
                </a:solidFill>
                <a:latin typeface="Arial MT"/>
                <a:cs typeface="Arial MT"/>
              </a:rPr>
              <a:t>Exempt,</a:t>
            </a:r>
            <a:r>
              <a:rPr sz="1600" spc="-50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62626"/>
                </a:solidFill>
                <a:latin typeface="Arial MT"/>
                <a:cs typeface="Arial MT"/>
              </a:rPr>
              <a:t>Online</a:t>
            </a:r>
            <a:r>
              <a:rPr sz="1600" spc="-2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 MT"/>
                <a:cs typeface="Arial MT"/>
              </a:rPr>
              <a:t>Gaming</a:t>
            </a:r>
            <a:r>
              <a:rPr sz="1600" spc="-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62626"/>
                </a:solidFill>
                <a:latin typeface="Arial MT"/>
                <a:cs typeface="Arial MT"/>
              </a:rPr>
              <a:t>&amp;</a:t>
            </a:r>
            <a:r>
              <a:rPr sz="1600" spc="-114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A1A1A"/>
                </a:solidFill>
                <a:latin typeface="Arial MT"/>
                <a:cs typeface="Arial MT"/>
              </a:rPr>
              <a:t>Other</a:t>
            </a:r>
            <a:r>
              <a:rPr sz="1600" spc="-110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42424"/>
                </a:solidFill>
                <a:latin typeface="Arial MT"/>
                <a:cs typeface="Arial MT"/>
              </a:rPr>
              <a:t>Income</a:t>
            </a:r>
            <a:endParaRPr sz="1600">
              <a:latin typeface="Arial MT"/>
              <a:cs typeface="Arial MT"/>
            </a:endParaRPr>
          </a:p>
          <a:p>
            <a:pPr marL="503555">
              <a:lnSpc>
                <a:spcPct val="100000"/>
              </a:lnSpc>
              <a:spcBef>
                <a:spcPts val="1330"/>
              </a:spcBef>
            </a:pPr>
            <a:r>
              <a:rPr sz="1500" spc="-114" dirty="0">
                <a:solidFill>
                  <a:srgbClr val="696969"/>
                </a:solidFill>
                <a:latin typeface="Arial MT"/>
                <a:cs typeface="Arial MT"/>
              </a:rPr>
              <a:t>Exempt</a:t>
            </a:r>
            <a:r>
              <a:rPr sz="1500" spc="-10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6B6B6B"/>
                </a:solidFill>
                <a:latin typeface="Arial MT"/>
                <a:cs typeface="Arial MT"/>
              </a:rPr>
              <a:t>Income,</a:t>
            </a:r>
            <a:r>
              <a:rPr sz="1500" spc="-50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676767"/>
                </a:solidFill>
                <a:latin typeface="Arial MT"/>
                <a:cs typeface="Arial MT"/>
              </a:rPr>
              <a:t>Invoice</a:t>
            </a:r>
            <a:r>
              <a:rPr sz="1500" spc="-5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666666"/>
                </a:solidFill>
                <a:latin typeface="Arial MT"/>
                <a:cs typeface="Arial MT"/>
              </a:rPr>
              <a:t>Discounting,</a:t>
            </a:r>
            <a:r>
              <a:rPr sz="150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6E6E6E"/>
                </a:solidFill>
                <a:latin typeface="Arial MT"/>
                <a:cs typeface="Arial MT"/>
              </a:rPr>
              <a:t>OnI|ne</a:t>
            </a:r>
            <a:r>
              <a:rPr sz="1500" spc="35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500" spc="-95" dirty="0">
                <a:solidFill>
                  <a:srgbClr val="676767"/>
                </a:solidFill>
                <a:latin typeface="Arial MT"/>
                <a:cs typeface="Arial MT"/>
              </a:rPr>
              <a:t>Gaming,</a:t>
            </a:r>
            <a:r>
              <a:rPr sz="1500" spc="2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500" spc="-80" dirty="0">
                <a:solidFill>
                  <a:srgbClr val="626262"/>
                </a:solidFill>
                <a:latin typeface="Arial MT"/>
                <a:cs typeface="Arial MT"/>
              </a:rPr>
              <a:t>Puzzles,</a:t>
            </a:r>
            <a:r>
              <a:rPr sz="1500" spc="-25" dirty="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707070"/>
                </a:solidFill>
                <a:latin typeface="Arial MT"/>
                <a:cs typeface="Arial MT"/>
              </a:rPr>
              <a:t>Lottery</a:t>
            </a:r>
            <a:r>
              <a:rPr sz="1500" spc="50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5E5E5E"/>
                </a:solidFill>
                <a:latin typeface="Arial MT"/>
                <a:cs typeface="Arial MT"/>
              </a:rPr>
              <a:t>Winnings</a:t>
            </a:r>
            <a:r>
              <a:rPr sz="1500" spc="10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606060"/>
                </a:solidFill>
                <a:latin typeface="Arial MT"/>
                <a:cs typeface="Arial MT"/>
              </a:rPr>
              <a:t>etc.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8679" y="510611"/>
            <a:ext cx="1219835" cy="412115"/>
          </a:xfrm>
          <a:prstGeom prst="rect">
            <a:avLst/>
          </a:prstGeom>
          <a:ln w="9145">
            <a:solidFill>
              <a:srgbClr val="4F6493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515"/>
              </a:spcBef>
            </a:pPr>
            <a:r>
              <a:rPr sz="1350" spc="65" dirty="0">
                <a:solidFill>
                  <a:srgbClr val="527EE6"/>
                </a:solidFill>
                <a:latin typeface="Arial MT"/>
                <a:cs typeface="Arial MT"/>
              </a:rPr>
              <a:t>Add</a:t>
            </a:r>
            <a:r>
              <a:rPr sz="1350" spc="-165" dirty="0">
                <a:solidFill>
                  <a:srgbClr val="527EE6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335BBC"/>
                </a:solidFill>
                <a:latin typeface="Arial MT"/>
                <a:cs typeface="Arial MT"/>
              </a:rPr>
              <a:t>Details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8679" y="2208585"/>
            <a:ext cx="1219835" cy="421005"/>
          </a:xfrm>
          <a:prstGeom prst="rect">
            <a:avLst/>
          </a:prstGeom>
          <a:ln w="9145">
            <a:solidFill>
              <a:srgbClr val="4B679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450"/>
              </a:spcBef>
            </a:pPr>
            <a:r>
              <a:rPr sz="1400" dirty="0">
                <a:solidFill>
                  <a:srgbClr val="6EC8FF"/>
                </a:solidFill>
                <a:latin typeface="Calibri"/>
                <a:cs typeface="Calibri"/>
              </a:rPr>
              <a:t>Add</a:t>
            </a:r>
            <a:r>
              <a:rPr sz="1400" spc="195" dirty="0">
                <a:solidFill>
                  <a:srgbClr val="6EC8FF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1A60BC"/>
                </a:solidFill>
                <a:latin typeface="Calibri"/>
                <a:cs typeface="Calibri"/>
              </a:rPr>
              <a:t>Details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8679" y="3903510"/>
            <a:ext cx="1219835" cy="421005"/>
          </a:xfrm>
          <a:prstGeom prst="rect">
            <a:avLst/>
          </a:prstGeom>
          <a:ln w="9145">
            <a:solidFill>
              <a:srgbClr val="546097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505"/>
              </a:spcBef>
            </a:pPr>
            <a:r>
              <a:rPr sz="1350" dirty="0">
                <a:solidFill>
                  <a:srgbClr val="3A629E"/>
                </a:solidFill>
                <a:latin typeface="Arial MT"/>
                <a:cs typeface="Arial MT"/>
              </a:rPr>
              <a:t>Add</a:t>
            </a:r>
            <a:r>
              <a:rPr sz="1350" spc="30" dirty="0">
                <a:solidFill>
                  <a:srgbClr val="3A629E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2B5B93"/>
                </a:solidFill>
                <a:latin typeface="Arial MT"/>
                <a:cs typeface="Arial MT"/>
              </a:rPr>
              <a:t>Details</a:t>
            </a:r>
            <a:endParaRPr sz="1350">
              <a:latin typeface="Arial MT"/>
              <a:cs typeface="Arial M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A2EE2D-9D0E-0946-BC2D-F59C125D5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704" y="7292930"/>
            <a:ext cx="790575" cy="733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A4B1D5-582E-7484-16EA-C6116786E8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" y="6842125"/>
            <a:ext cx="1532379" cy="1415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40431" y="4344009"/>
            <a:ext cx="1228896" cy="4286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40431" y="2391110"/>
            <a:ext cx="1228896" cy="4286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40431" y="447738"/>
            <a:ext cx="1228896" cy="42868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838" rIns="0" bIns="0" rtlCol="0">
            <a:spAutoFit/>
          </a:bodyPr>
          <a:lstStyle/>
          <a:p>
            <a:pPr marL="637540"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solidFill>
                  <a:srgbClr val="1A1A1A"/>
                </a:solidFill>
              </a:rPr>
              <a:t>Tax</a:t>
            </a:r>
            <a:r>
              <a:rPr sz="1550" spc="130" dirty="0">
                <a:solidFill>
                  <a:srgbClr val="1A1A1A"/>
                </a:solidFill>
              </a:rPr>
              <a:t> </a:t>
            </a:r>
            <a:r>
              <a:rPr sz="1550" dirty="0">
                <a:solidFill>
                  <a:srgbClr val="161616"/>
                </a:solidFill>
              </a:rPr>
              <a:t>savings</a:t>
            </a:r>
            <a:r>
              <a:rPr sz="1550" spc="165" dirty="0">
                <a:solidFill>
                  <a:srgbClr val="161616"/>
                </a:solidFill>
              </a:rPr>
              <a:t> </a:t>
            </a:r>
            <a:r>
              <a:rPr sz="1550" spc="-10" dirty="0">
                <a:solidFill>
                  <a:srgbClr val="232323"/>
                </a:solidFill>
              </a:rPr>
              <a:t>Deductions</a:t>
            </a:r>
            <a:endParaRPr sz="1550"/>
          </a:p>
        </p:txBody>
      </p:sp>
      <p:sp>
        <p:nvSpPr>
          <p:cNvPr id="6" name="object 6"/>
          <p:cNvSpPr txBox="1"/>
          <p:nvPr/>
        </p:nvSpPr>
        <p:spPr>
          <a:xfrm>
            <a:off x="1055082" y="878608"/>
            <a:ext cx="7186930" cy="5213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">
              <a:lnSpc>
                <a:spcPct val="108300"/>
              </a:lnSpc>
              <a:spcBef>
                <a:spcPts val="95"/>
              </a:spcBef>
            </a:pPr>
            <a:r>
              <a:rPr sz="1500" spc="-25" dirty="0">
                <a:solidFill>
                  <a:srgbClr val="7C7C7C"/>
                </a:solidFill>
                <a:latin typeface="Arial MT"/>
                <a:cs typeface="Arial MT"/>
              </a:rPr>
              <a:t>80C</a:t>
            </a:r>
            <a:r>
              <a:rPr sz="1500" spc="-80" dirty="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sz="1500" spc="-155" dirty="0">
                <a:solidFill>
                  <a:srgbClr val="6B6B6B"/>
                </a:solidFill>
                <a:latin typeface="Arial MT"/>
                <a:cs typeface="Arial MT"/>
              </a:rPr>
              <a:t>(PPF,</a:t>
            </a:r>
            <a:r>
              <a:rPr sz="1500" spc="-55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6E6E6E"/>
                </a:solidFill>
                <a:latin typeface="Arial MT"/>
                <a:cs typeface="Arial MT"/>
              </a:rPr>
              <a:t>Insurance,</a:t>
            </a:r>
            <a:r>
              <a:rPr sz="1500" spc="5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500" spc="-185" dirty="0">
                <a:solidFill>
                  <a:srgbClr val="666666"/>
                </a:solidFill>
                <a:latin typeface="Arial MT"/>
                <a:cs typeface="Arial MT"/>
              </a:rPr>
              <a:t>ELSS</a:t>
            </a:r>
            <a:r>
              <a:rPr sz="1500" spc="2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747474"/>
                </a:solidFill>
                <a:latin typeface="Arial MT"/>
                <a:cs typeface="Arial MT"/>
              </a:rPr>
              <a:t>etc.),</a:t>
            </a:r>
            <a:r>
              <a:rPr sz="1500" spc="10" dirty="0">
                <a:solidFill>
                  <a:srgbClr val="747474"/>
                </a:solidFill>
                <a:latin typeface="Arial MT"/>
                <a:cs typeface="Arial MT"/>
              </a:rPr>
              <a:t> </a:t>
            </a:r>
            <a:r>
              <a:rPr sz="1500" spc="-95" dirty="0">
                <a:solidFill>
                  <a:srgbClr val="6E6E6E"/>
                </a:solidFill>
                <a:latin typeface="Arial MT"/>
                <a:cs typeface="Arial MT"/>
              </a:rPr>
              <a:t>80CCC,</a:t>
            </a:r>
            <a:r>
              <a:rPr sz="1500" spc="-5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500" spc="-130" dirty="0">
                <a:solidFill>
                  <a:srgbClr val="595959"/>
                </a:solidFill>
                <a:latin typeface="Arial MT"/>
                <a:cs typeface="Arial MT"/>
              </a:rPr>
              <a:t>80CCD(1)</a:t>
            </a:r>
            <a:r>
              <a:rPr sz="1500" spc="7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696969"/>
                </a:solidFill>
                <a:latin typeface="Arial MT"/>
                <a:cs typeface="Arial MT"/>
              </a:rPr>
              <a:t>and</a:t>
            </a:r>
            <a:r>
              <a:rPr sz="1500" spc="-15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797979"/>
                </a:solidFill>
                <a:latin typeface="Arial MT"/>
                <a:cs typeface="Arial MT"/>
              </a:rPr>
              <a:t>(IB),</a:t>
            </a:r>
            <a:r>
              <a:rPr sz="1500" spc="-10" dirty="0">
                <a:solidFill>
                  <a:srgbClr val="797979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696969"/>
                </a:solidFill>
                <a:latin typeface="Arial MT"/>
                <a:cs typeface="Arial MT"/>
              </a:rPr>
              <a:t>80CCD(2),</a:t>
            </a:r>
            <a:r>
              <a:rPr sz="1500" spc="-15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6B6B6B"/>
                </a:solidFill>
                <a:latin typeface="Arial MT"/>
                <a:cs typeface="Arial MT"/>
              </a:rPr>
              <a:t>Interest</a:t>
            </a:r>
            <a:r>
              <a:rPr sz="1500" spc="25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696969"/>
                </a:solidFill>
                <a:latin typeface="Arial MT"/>
                <a:cs typeface="Arial MT"/>
              </a:rPr>
              <a:t>earned</a:t>
            </a:r>
            <a:r>
              <a:rPr sz="1500" spc="-35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757575"/>
                </a:solidFill>
                <a:latin typeface="Arial MT"/>
                <a:cs typeface="Arial MT"/>
              </a:rPr>
              <a:t>on </a:t>
            </a:r>
            <a:r>
              <a:rPr sz="1500" spc="-75" dirty="0">
                <a:solidFill>
                  <a:srgbClr val="696969"/>
                </a:solidFill>
                <a:latin typeface="Arial MT"/>
                <a:cs typeface="Arial MT"/>
              </a:rPr>
              <a:t>Savings</a:t>
            </a:r>
            <a:r>
              <a:rPr sz="1500" spc="-20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626262"/>
                </a:solidFill>
                <a:latin typeface="Arial MT"/>
                <a:cs typeface="Arial MT"/>
              </a:rPr>
              <a:t>Bank</a:t>
            </a:r>
            <a:r>
              <a:rPr sz="1500" spc="50" dirty="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646464"/>
                </a:solidFill>
                <a:latin typeface="Arial MT"/>
                <a:cs typeface="Arial MT"/>
              </a:rPr>
              <a:t>Account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9239" y="2437354"/>
            <a:ext cx="2328545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dirty="0">
                <a:solidFill>
                  <a:srgbClr val="0F0F0F"/>
                </a:solidFill>
                <a:latin typeface="Arial MT"/>
                <a:cs typeface="Arial MT"/>
              </a:rPr>
              <a:t>Taxes</a:t>
            </a:r>
            <a:r>
              <a:rPr sz="1500" spc="60" dirty="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1A1A1A"/>
                </a:solidFill>
                <a:latin typeface="Arial MT"/>
                <a:cs typeface="Arial MT"/>
              </a:rPr>
              <a:t>Paid,</a:t>
            </a:r>
            <a:r>
              <a:rPr sz="1500" spc="50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500" spc="60" dirty="0">
                <a:solidFill>
                  <a:srgbClr val="212121"/>
                </a:solidFill>
                <a:latin typeface="Arial MT"/>
                <a:cs typeface="Arial MT"/>
              </a:rPr>
              <a:t>TDs</a:t>
            </a:r>
            <a:r>
              <a:rPr sz="1500" spc="4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70" dirty="0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sz="1500" spc="-25" dirty="0">
                <a:solidFill>
                  <a:srgbClr val="1F1F1F"/>
                </a:solidFill>
                <a:latin typeface="Arial MT"/>
                <a:cs typeface="Arial MT"/>
              </a:rPr>
              <a:t>TCS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8308" y="2811460"/>
            <a:ext cx="7645400" cy="540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0795">
              <a:lnSpc>
                <a:spcPct val="116399"/>
              </a:lnSpc>
              <a:spcBef>
                <a:spcPts val="90"/>
              </a:spcBef>
            </a:pPr>
            <a:r>
              <a:rPr sz="1450" spc="-110" dirty="0">
                <a:solidFill>
                  <a:srgbClr val="6B6B6B"/>
                </a:solidFill>
                <a:latin typeface="Arial MT"/>
                <a:cs typeface="Arial MT"/>
              </a:rPr>
              <a:t>TDS</a:t>
            </a:r>
            <a:r>
              <a:rPr sz="1450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808080"/>
                </a:solidFill>
                <a:latin typeface="Arial MT"/>
                <a:cs typeface="Arial MT"/>
              </a:rPr>
              <a:t>or</a:t>
            </a:r>
            <a:r>
              <a:rPr sz="1450" spc="-10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450" spc="-135" dirty="0">
                <a:solidFill>
                  <a:srgbClr val="6D6D6D"/>
                </a:solidFill>
                <a:latin typeface="Arial MT"/>
                <a:cs typeface="Arial MT"/>
              </a:rPr>
              <a:t>TCS</a:t>
            </a:r>
            <a:r>
              <a:rPr sz="1450" spc="-5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1450" spc="-45" dirty="0">
                <a:solidFill>
                  <a:srgbClr val="666666"/>
                </a:solidFill>
                <a:latin typeface="Arial MT"/>
                <a:cs typeface="Arial MT"/>
              </a:rPr>
              <a:t>Payments,</a:t>
            </a:r>
            <a:r>
              <a:rPr sz="1450" spc="-5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450" spc="-55" dirty="0">
                <a:solidFill>
                  <a:srgbClr val="676767"/>
                </a:solidFill>
                <a:latin typeface="Arial MT"/>
                <a:cs typeface="Arial MT"/>
              </a:rPr>
              <a:t>Payments</a:t>
            </a:r>
            <a:r>
              <a:rPr sz="1450" spc="-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7B7B7B"/>
                </a:solidFill>
                <a:latin typeface="Arial MT"/>
                <a:cs typeface="Arial MT"/>
              </a:rPr>
              <a:t>for</a:t>
            </a:r>
            <a:r>
              <a:rPr sz="1450" spc="25" dirty="0">
                <a:solidFill>
                  <a:srgbClr val="7B7B7B"/>
                </a:solidFill>
                <a:latin typeface="Arial MT"/>
                <a:cs typeface="Arial MT"/>
              </a:rPr>
              <a:t> </a:t>
            </a:r>
            <a:r>
              <a:rPr sz="1450" spc="-45" dirty="0">
                <a:solidFill>
                  <a:srgbClr val="696969"/>
                </a:solidFill>
                <a:latin typeface="Arial MT"/>
                <a:cs typeface="Arial MT"/>
              </a:rPr>
              <a:t>Advance</a:t>
            </a:r>
            <a:r>
              <a:rPr sz="1450" spc="20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450" spc="-75" dirty="0">
                <a:solidFill>
                  <a:srgbClr val="6D6D6D"/>
                </a:solidFill>
                <a:latin typeface="Arial MT"/>
                <a:cs typeface="Arial MT"/>
              </a:rPr>
              <a:t>Taxes</a:t>
            </a:r>
            <a:r>
              <a:rPr sz="1450" spc="40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1450" spc="-20" dirty="0">
                <a:solidFill>
                  <a:srgbClr val="696969"/>
                </a:solidFill>
                <a:latin typeface="Arial MT"/>
                <a:cs typeface="Arial MT"/>
              </a:rPr>
              <a:t>or</a:t>
            </a:r>
            <a:r>
              <a:rPr sz="1450" spc="-75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450" spc="-80" dirty="0">
                <a:solidFill>
                  <a:srgbClr val="646464"/>
                </a:solidFill>
                <a:latin typeface="Arial MT"/>
                <a:cs typeface="Arial MT"/>
              </a:rPr>
              <a:t>Tax</a:t>
            </a:r>
            <a:r>
              <a:rPr sz="1450" spc="-20" dirty="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sz="1450" spc="-40" dirty="0">
                <a:solidFill>
                  <a:srgbClr val="727272"/>
                </a:solidFill>
                <a:latin typeface="Arial MT"/>
                <a:cs typeface="Arial MT"/>
              </a:rPr>
              <a:t>due</a:t>
            </a:r>
            <a:r>
              <a:rPr sz="1450" spc="-6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450" spc="-40" dirty="0">
                <a:solidFill>
                  <a:srgbClr val="707070"/>
                </a:solidFill>
                <a:latin typeface="Arial MT"/>
                <a:cs typeface="Arial MT"/>
              </a:rPr>
              <a:t>and</a:t>
            </a:r>
            <a:r>
              <a:rPr sz="1450" spc="-45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1450" spc="-25" dirty="0">
                <a:solidFill>
                  <a:srgbClr val="6B6B6B"/>
                </a:solidFill>
                <a:latin typeface="Arial MT"/>
                <a:cs typeface="Arial MT"/>
              </a:rPr>
              <a:t>others.</a:t>
            </a:r>
            <a:r>
              <a:rPr sz="1450" spc="5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450" spc="-105" dirty="0">
                <a:solidFill>
                  <a:srgbClr val="6E6E6E"/>
                </a:solidFill>
                <a:latin typeface="Arial MT"/>
                <a:cs typeface="Arial MT"/>
              </a:rPr>
              <a:t>You</a:t>
            </a:r>
            <a:r>
              <a:rPr sz="1450" spc="5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450" spc="-25" dirty="0">
                <a:solidFill>
                  <a:srgbClr val="696969"/>
                </a:solidFill>
                <a:latin typeface="Arial MT"/>
                <a:cs typeface="Arial MT"/>
              </a:rPr>
              <a:t>can</a:t>
            </a:r>
            <a:r>
              <a:rPr sz="1450" spc="-40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450" spc="-65" dirty="0">
                <a:solidFill>
                  <a:srgbClr val="6E6E6E"/>
                </a:solidFill>
                <a:latin typeface="Arial MT"/>
                <a:cs typeface="Arial MT"/>
              </a:rPr>
              <a:t>also</a:t>
            </a:r>
            <a:r>
              <a:rPr sz="1450" spc="-70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450" spc="-10" dirty="0">
                <a:solidFill>
                  <a:srgbClr val="1F66BF"/>
                </a:solidFill>
                <a:latin typeface="Arial MT"/>
                <a:cs typeface="Arial MT"/>
              </a:rPr>
              <a:t>Upload </a:t>
            </a:r>
            <a:r>
              <a:rPr sz="1450" spc="-40" dirty="0">
                <a:solidFill>
                  <a:srgbClr val="1C50B3"/>
                </a:solidFill>
                <a:latin typeface="Arial MT"/>
                <a:cs typeface="Arial MT"/>
              </a:rPr>
              <a:t>Form</a:t>
            </a:r>
            <a:r>
              <a:rPr sz="1450" spc="-90" dirty="0">
                <a:solidFill>
                  <a:srgbClr val="1C50B3"/>
                </a:solidFill>
                <a:latin typeface="Arial MT"/>
                <a:cs typeface="Arial MT"/>
              </a:rPr>
              <a:t> </a:t>
            </a:r>
            <a:r>
              <a:rPr sz="1450" spc="-35" dirty="0">
                <a:solidFill>
                  <a:srgbClr val="075DC3"/>
                </a:solidFill>
                <a:latin typeface="Arial MT"/>
                <a:cs typeface="Arial MT"/>
              </a:rPr>
              <a:t>28AS</a:t>
            </a:r>
            <a:r>
              <a:rPr sz="1450" spc="-65" dirty="0">
                <a:solidFill>
                  <a:srgbClr val="075DC3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727272"/>
                </a:solidFill>
                <a:latin typeface="Arial MT"/>
                <a:cs typeface="Arial MT"/>
              </a:rPr>
              <a:t>to</a:t>
            </a:r>
            <a:r>
              <a:rPr sz="1450" spc="-10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727272"/>
                </a:solidFill>
                <a:latin typeface="Arial MT"/>
                <a:cs typeface="Arial MT"/>
              </a:rPr>
              <a:t>fetch</a:t>
            </a:r>
            <a:r>
              <a:rPr sz="1450" spc="-7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450" spc="-20" dirty="0">
                <a:solidFill>
                  <a:srgbClr val="7C7C7C"/>
                </a:solidFill>
                <a:latin typeface="Arial MT"/>
                <a:cs typeface="Arial MT"/>
              </a:rPr>
              <a:t>these</a:t>
            </a:r>
            <a:r>
              <a:rPr sz="1450" spc="60" dirty="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sz="1450" spc="-10" dirty="0">
                <a:solidFill>
                  <a:srgbClr val="646464"/>
                </a:solidFill>
                <a:latin typeface="Arial MT"/>
                <a:cs typeface="Arial MT"/>
              </a:rPr>
              <a:t>details.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4136" y="4390252"/>
            <a:ext cx="409194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55" dirty="0">
                <a:solidFill>
                  <a:srgbClr val="1D1D1D"/>
                </a:solidFill>
                <a:latin typeface="Arial MT"/>
                <a:cs typeface="Arial MT"/>
              </a:rPr>
              <a:t>Carry</a:t>
            </a:r>
            <a:r>
              <a:rPr sz="1500" spc="50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500" spc="55" dirty="0">
                <a:solidFill>
                  <a:srgbClr val="131313"/>
                </a:solidFill>
                <a:latin typeface="Arial MT"/>
                <a:cs typeface="Arial MT"/>
              </a:rPr>
              <a:t>Forward</a:t>
            </a:r>
            <a:r>
              <a:rPr sz="1500" spc="-80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1500" spc="60" dirty="0">
                <a:latin typeface="Arial MT"/>
                <a:cs typeface="Arial MT"/>
              </a:rPr>
              <a:t>Loss,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60" dirty="0">
                <a:solidFill>
                  <a:srgbClr val="1F1F1F"/>
                </a:solidFill>
                <a:latin typeface="Arial MT"/>
                <a:cs typeface="Arial MT"/>
              </a:rPr>
              <a:t>Ais</a:t>
            </a:r>
            <a:r>
              <a:rPr sz="1500" spc="16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F2F2F"/>
                </a:solidFill>
                <a:latin typeface="Arial MT"/>
                <a:cs typeface="Arial MT"/>
              </a:rPr>
              <a:t>&amp;</a:t>
            </a:r>
            <a:r>
              <a:rPr sz="1500" spc="-50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500" spc="50" dirty="0">
                <a:solidFill>
                  <a:srgbClr val="1A1A1A"/>
                </a:solidFill>
                <a:latin typeface="Arial MT"/>
                <a:cs typeface="Arial MT"/>
              </a:rPr>
              <a:t>Other</a:t>
            </a:r>
            <a:r>
              <a:rPr sz="1500" spc="-20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500" spc="50" dirty="0">
                <a:solidFill>
                  <a:srgbClr val="1C1C1C"/>
                </a:solidFill>
                <a:latin typeface="Arial MT"/>
                <a:cs typeface="Arial MT"/>
              </a:rPr>
              <a:t>Information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4660" y="4795320"/>
            <a:ext cx="700024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35" dirty="0">
                <a:solidFill>
                  <a:srgbClr val="606060"/>
                </a:solidFill>
                <a:latin typeface="Arial MT"/>
                <a:cs typeface="Arial MT"/>
              </a:rPr>
              <a:t>Other</a:t>
            </a:r>
            <a:r>
              <a:rPr sz="145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450" spc="-55" dirty="0">
                <a:solidFill>
                  <a:srgbClr val="707070"/>
                </a:solidFill>
                <a:latin typeface="Arial MT"/>
                <a:cs typeface="Arial MT"/>
              </a:rPr>
              <a:t>less</a:t>
            </a:r>
            <a:r>
              <a:rPr sz="1450" spc="-45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1450" spc="-25" dirty="0">
                <a:solidFill>
                  <a:srgbClr val="626262"/>
                </a:solidFill>
                <a:latin typeface="Arial MT"/>
                <a:cs typeface="Arial MT"/>
              </a:rPr>
              <a:t>popular</a:t>
            </a:r>
            <a:r>
              <a:rPr sz="1450" spc="35" dirty="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sz="1450" spc="-30" dirty="0">
                <a:solidFill>
                  <a:srgbClr val="626262"/>
                </a:solidFill>
                <a:latin typeface="Arial MT"/>
                <a:cs typeface="Arial MT"/>
              </a:rPr>
              <a:t>details</a:t>
            </a:r>
            <a:r>
              <a:rPr sz="1450" spc="-70" dirty="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sz="1450" spc="-10" dirty="0">
                <a:solidFill>
                  <a:srgbClr val="727272"/>
                </a:solidFill>
                <a:latin typeface="Arial MT"/>
                <a:cs typeface="Arial MT"/>
              </a:rPr>
              <a:t>like</a:t>
            </a:r>
            <a:r>
              <a:rPr sz="1450" spc="-9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450" spc="-10" dirty="0">
                <a:solidFill>
                  <a:srgbClr val="696969"/>
                </a:solidFill>
                <a:latin typeface="Arial MT"/>
                <a:cs typeface="Arial MT"/>
              </a:rPr>
              <a:t>Carry</a:t>
            </a:r>
            <a:r>
              <a:rPr sz="1450" spc="-15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450" spc="-50" dirty="0">
                <a:solidFill>
                  <a:srgbClr val="727272"/>
                </a:solidFill>
                <a:latin typeface="Arial MT"/>
                <a:cs typeface="Arial MT"/>
              </a:rPr>
              <a:t>Forward</a:t>
            </a:r>
            <a:r>
              <a:rPr sz="1450" spc="-2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797979"/>
                </a:solidFill>
                <a:latin typeface="Arial MT"/>
                <a:cs typeface="Arial MT"/>
              </a:rPr>
              <a:t>of</a:t>
            </a:r>
            <a:r>
              <a:rPr sz="1450" spc="-65" dirty="0">
                <a:solidFill>
                  <a:srgbClr val="797979"/>
                </a:solidFill>
                <a:latin typeface="Arial MT"/>
                <a:cs typeface="Arial MT"/>
              </a:rPr>
              <a:t> </a:t>
            </a:r>
            <a:r>
              <a:rPr sz="1450" spc="-40" dirty="0">
                <a:solidFill>
                  <a:srgbClr val="666666"/>
                </a:solidFill>
                <a:latin typeface="Arial MT"/>
                <a:cs typeface="Arial MT"/>
              </a:rPr>
              <a:t>Losses,</a:t>
            </a:r>
            <a:r>
              <a:rPr sz="1450" spc="-3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450" spc="-50" dirty="0">
                <a:solidFill>
                  <a:srgbClr val="747474"/>
                </a:solidFill>
                <a:latin typeface="Arial MT"/>
                <a:cs typeface="Arial MT"/>
              </a:rPr>
              <a:t>Foreign</a:t>
            </a:r>
            <a:r>
              <a:rPr sz="1450" spc="40" dirty="0">
                <a:solidFill>
                  <a:srgbClr val="747474"/>
                </a:solidFill>
                <a:latin typeface="Arial MT"/>
                <a:cs typeface="Arial MT"/>
              </a:rPr>
              <a:t> </a:t>
            </a:r>
            <a:r>
              <a:rPr sz="1450" spc="-45" dirty="0">
                <a:solidFill>
                  <a:srgbClr val="6D6D6D"/>
                </a:solidFill>
                <a:latin typeface="Arial MT"/>
                <a:cs typeface="Arial MT"/>
              </a:rPr>
              <a:t>Assets,</a:t>
            </a:r>
            <a:r>
              <a:rPr sz="1450" spc="-25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1450" spc="-30" dirty="0">
                <a:solidFill>
                  <a:srgbClr val="676767"/>
                </a:solidFill>
                <a:latin typeface="Arial MT"/>
                <a:cs typeface="Arial MT"/>
              </a:rPr>
              <a:t>Directorship</a:t>
            </a:r>
            <a:r>
              <a:rPr sz="145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450" spc="-20" dirty="0">
                <a:solidFill>
                  <a:srgbClr val="696969"/>
                </a:solidFill>
                <a:latin typeface="Arial MT"/>
                <a:cs typeface="Arial MT"/>
              </a:rPr>
              <a:t>etc.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89941" y="518392"/>
            <a:ext cx="9290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B77B8"/>
                </a:solidFill>
                <a:latin typeface="Arial MT"/>
                <a:cs typeface="Arial MT"/>
              </a:rPr>
              <a:t>Add</a:t>
            </a:r>
            <a:r>
              <a:rPr sz="1400" spc="-95" dirty="0">
                <a:solidFill>
                  <a:srgbClr val="3B77B8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F60B3"/>
                </a:solidFill>
                <a:latin typeface="Arial MT"/>
                <a:cs typeface="Arial MT"/>
              </a:rPr>
              <a:t>Details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89934" y="2466727"/>
            <a:ext cx="930275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dirty="0">
                <a:solidFill>
                  <a:srgbClr val="3869A3"/>
                </a:solidFill>
                <a:latin typeface="Arial MT"/>
                <a:cs typeface="Arial MT"/>
              </a:rPr>
              <a:t>Add</a:t>
            </a:r>
            <a:r>
              <a:rPr sz="1350" spc="20" dirty="0">
                <a:solidFill>
                  <a:srgbClr val="3869A3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335EB5"/>
                </a:solidFill>
                <a:latin typeface="Arial MT"/>
                <a:cs typeface="Arial MT"/>
              </a:rPr>
              <a:t>Details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80408" y="4419625"/>
            <a:ext cx="94488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60" dirty="0">
                <a:solidFill>
                  <a:srgbClr val="1F67BC"/>
                </a:solidFill>
                <a:latin typeface="Arial MT"/>
                <a:cs typeface="Arial MT"/>
              </a:rPr>
              <a:t>Add</a:t>
            </a:r>
            <a:r>
              <a:rPr sz="1350" spc="-85" dirty="0">
                <a:solidFill>
                  <a:srgbClr val="1F67BC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4169A1"/>
                </a:solidFill>
                <a:latin typeface="Arial MT"/>
                <a:cs typeface="Arial MT"/>
              </a:rPr>
              <a:t>Details</a:t>
            </a:r>
            <a:endParaRPr sz="1350">
              <a:latin typeface="Arial MT"/>
              <a:cs typeface="Arial M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7DC690-481B-C2AB-BBF4-CBFEB9F8F9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704" y="7292930"/>
            <a:ext cx="790575" cy="733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B6D0CB-62B0-959A-8E99-831B1292FD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" y="6842125"/>
            <a:ext cx="1532379" cy="1415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0112" y="5611010"/>
            <a:ext cx="2114844" cy="56205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49640" y="4505956"/>
            <a:ext cx="2105318" cy="56205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49640" y="3515217"/>
            <a:ext cx="2105318" cy="56205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49640" y="2524479"/>
            <a:ext cx="2095792" cy="56205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649640" y="1533739"/>
            <a:ext cx="2658110" cy="562610"/>
            <a:chOff x="7649640" y="1533739"/>
            <a:chExt cx="2658110" cy="562610"/>
          </a:xfrm>
        </p:grpSpPr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49640" y="1533739"/>
              <a:ext cx="2391107" cy="56205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16852" y="1581371"/>
              <a:ext cx="590632" cy="49536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3000" y="381053"/>
            <a:ext cx="228631" cy="24768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09989" y="341363"/>
            <a:ext cx="5052060" cy="66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111111"/>
                </a:solidFill>
                <a:latin typeface="Arial MT"/>
                <a:cs typeface="Arial MT"/>
              </a:rPr>
              <a:t>Popular</a:t>
            </a:r>
            <a:r>
              <a:rPr sz="16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262626"/>
                </a:solidFill>
                <a:latin typeface="Arial MT"/>
                <a:cs typeface="Arial MT"/>
              </a:rPr>
              <a:t>Tax</a:t>
            </a:r>
            <a:r>
              <a:rPr sz="1600" spc="-6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32323"/>
                </a:solidFill>
                <a:latin typeface="Arial MT"/>
                <a:cs typeface="Arial MT"/>
              </a:rPr>
              <a:t>Saving</a:t>
            </a:r>
            <a:r>
              <a:rPr sz="1600" spc="-6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F0F0F"/>
                </a:solidFill>
                <a:latin typeface="Arial MT"/>
                <a:cs typeface="Arial MT"/>
              </a:rPr>
              <a:t>Investments</a:t>
            </a:r>
            <a:endParaRPr sz="1600">
              <a:latin typeface="Arial MT"/>
              <a:cs typeface="Arial MT"/>
            </a:endParaRPr>
          </a:p>
          <a:p>
            <a:pPr marL="20955">
              <a:lnSpc>
                <a:spcPct val="100000"/>
              </a:lnSpc>
              <a:spcBef>
                <a:spcPts val="1430"/>
              </a:spcBef>
            </a:pPr>
            <a:r>
              <a:rPr sz="1400" dirty="0">
                <a:solidFill>
                  <a:srgbClr val="606060"/>
                </a:solidFill>
                <a:latin typeface="Arial MT"/>
                <a:cs typeface="Arial MT"/>
              </a:rPr>
              <a:t>80C,</a:t>
            </a:r>
            <a:r>
              <a:rPr sz="1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400" spc="-110" dirty="0">
                <a:solidFill>
                  <a:srgbClr val="6B6B6B"/>
                </a:solidFill>
                <a:latin typeface="Arial MT"/>
                <a:cs typeface="Arial MT"/>
              </a:rPr>
              <a:t>PPF,</a:t>
            </a:r>
            <a:r>
              <a:rPr sz="1400" spc="15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400" spc="-90" dirty="0">
                <a:solidFill>
                  <a:srgbClr val="6E6E6E"/>
                </a:solidFill>
                <a:latin typeface="Arial MT"/>
                <a:cs typeface="Arial MT"/>
              </a:rPr>
              <a:t>ELSS,</a:t>
            </a:r>
            <a:r>
              <a:rPr sz="1400" spc="-10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400" spc="-40" dirty="0">
                <a:solidFill>
                  <a:srgbClr val="696969"/>
                </a:solidFill>
                <a:latin typeface="Arial MT"/>
                <a:cs typeface="Arial MT"/>
              </a:rPr>
              <a:t>NPS,</a:t>
            </a:r>
            <a:r>
              <a:rPr sz="1400" spc="-35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646464"/>
                </a:solidFill>
                <a:latin typeface="Arial MT"/>
                <a:cs typeface="Arial MT"/>
              </a:rPr>
              <a:t>Savings</a:t>
            </a:r>
            <a:r>
              <a:rPr sz="1400" dirty="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5B5B5B"/>
                </a:solidFill>
                <a:latin typeface="Arial MT"/>
                <a:cs typeface="Arial MT"/>
              </a:rPr>
              <a:t>Bank</a:t>
            </a:r>
            <a:r>
              <a:rPr sz="1400" spc="-20" dirty="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96969"/>
                </a:solidFill>
                <a:latin typeface="Arial MT"/>
                <a:cs typeface="Arial MT"/>
              </a:rPr>
              <a:t>Interest,</a:t>
            </a:r>
            <a:r>
              <a:rPr sz="1400" spc="-5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696969"/>
                </a:solidFill>
                <a:latin typeface="Arial MT"/>
                <a:cs typeface="Arial MT"/>
              </a:rPr>
              <a:t>Pension,</a:t>
            </a:r>
            <a:r>
              <a:rPr sz="1400" spc="-15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B6B6B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5D5D5D"/>
                </a:solidFill>
                <a:latin typeface="Arial MT"/>
                <a:cs typeface="Arial MT"/>
              </a:rPr>
              <a:t>more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0573" y="1508337"/>
            <a:ext cx="4832985" cy="60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21710" algn="l"/>
              </a:tabLst>
            </a:pPr>
            <a:r>
              <a:rPr sz="1450" dirty="0">
                <a:solidFill>
                  <a:srgbClr val="232323"/>
                </a:solidFill>
                <a:latin typeface="Arial MT"/>
                <a:cs typeface="Arial MT"/>
              </a:rPr>
              <a:t>80C</a:t>
            </a:r>
            <a:r>
              <a:rPr sz="1450" spc="39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3A3A3A"/>
                </a:solidFill>
                <a:latin typeface="Arial MT"/>
                <a:cs typeface="Arial MT"/>
              </a:rPr>
              <a:t>-</a:t>
            </a:r>
            <a:r>
              <a:rPr sz="1450" spc="135" dirty="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161616"/>
                </a:solidFill>
                <a:latin typeface="Arial MT"/>
                <a:cs typeface="Arial MT"/>
              </a:rPr>
              <a:t>PPF,</a:t>
            </a:r>
            <a:r>
              <a:rPr sz="1450" spc="5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0E0E0E"/>
                </a:solidFill>
                <a:latin typeface="Arial MT"/>
                <a:cs typeface="Arial MT"/>
              </a:rPr>
              <a:t>ELSS, </a:t>
            </a:r>
            <a:r>
              <a:rPr sz="1450" spc="60" dirty="0">
                <a:solidFill>
                  <a:srgbClr val="1A1A1A"/>
                </a:solidFill>
                <a:latin typeface="Arial MT"/>
                <a:cs typeface="Arial MT"/>
              </a:rPr>
              <a:t>Life</a:t>
            </a:r>
            <a:r>
              <a:rPr sz="1450" spc="-80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450" spc="60" dirty="0">
                <a:solidFill>
                  <a:srgbClr val="131313"/>
                </a:solidFill>
                <a:latin typeface="Arial MT"/>
                <a:cs typeface="Arial MT"/>
              </a:rPr>
              <a:t>Insurance,</a:t>
            </a:r>
            <a:r>
              <a:rPr sz="1450" spc="75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1450" spc="45" dirty="0">
                <a:solidFill>
                  <a:srgbClr val="131313"/>
                </a:solidFill>
                <a:latin typeface="Arial MT"/>
                <a:cs typeface="Arial MT"/>
              </a:rPr>
              <a:t>etc.</a:t>
            </a:r>
            <a:r>
              <a:rPr sz="1450" dirty="0">
                <a:solidFill>
                  <a:srgbClr val="131313"/>
                </a:solidFill>
                <a:latin typeface="Arial MT"/>
                <a:cs typeface="Arial MT"/>
              </a:rPr>
              <a:t>	</a:t>
            </a:r>
            <a:r>
              <a:rPr sz="1450" spc="-120" dirty="0">
                <a:solidFill>
                  <a:srgbClr val="50628A"/>
                </a:solidFill>
                <a:latin typeface="Arial MT"/>
                <a:cs typeface="Arial MT"/>
              </a:rPr>
              <a:t>Limit-</a:t>
            </a:r>
            <a:r>
              <a:rPr sz="1450" spc="-100" dirty="0">
                <a:solidFill>
                  <a:srgbClr val="50628A"/>
                </a:solidFill>
                <a:latin typeface="Arial MT"/>
                <a:cs typeface="Arial MT"/>
              </a:rPr>
              <a:t> </a:t>
            </a:r>
            <a:r>
              <a:rPr sz="1450" spc="-310" dirty="0">
                <a:solidFill>
                  <a:srgbClr val="52647C"/>
                </a:solidFill>
                <a:latin typeface="Arial MT"/>
                <a:cs typeface="Arial MT"/>
              </a:rPr>
              <a:t>1,5O,OOD</a:t>
            </a:r>
            <a:endParaRPr sz="145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  <a:spcBef>
                <a:spcPts val="1070"/>
              </a:spcBef>
            </a:pPr>
            <a:r>
              <a:rPr sz="1450" spc="-50" dirty="0">
                <a:solidFill>
                  <a:srgbClr val="6D6D6D"/>
                </a:solidFill>
                <a:latin typeface="Arial MT"/>
                <a:cs typeface="Arial MT"/>
              </a:rPr>
              <a:t>Add </a:t>
            </a:r>
            <a:r>
              <a:rPr sz="1450" dirty="0">
                <a:solidFill>
                  <a:srgbClr val="676767"/>
                </a:solidFill>
                <a:latin typeface="Arial MT"/>
                <a:cs typeface="Arial MT"/>
              </a:rPr>
              <a:t>up</a:t>
            </a:r>
            <a:r>
              <a:rPr sz="1450" spc="-10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450" spc="-160" dirty="0">
                <a:solidFill>
                  <a:srgbClr val="626262"/>
                </a:solidFill>
                <a:latin typeface="Arial MT"/>
                <a:cs typeface="Arial MT"/>
              </a:rPr>
              <a:t>&amp;</a:t>
            </a:r>
            <a:r>
              <a:rPr sz="1450" spc="-10" dirty="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sz="1450" spc="-25" dirty="0">
                <a:solidFill>
                  <a:srgbClr val="707070"/>
                </a:solidFill>
                <a:latin typeface="Arial MT"/>
                <a:cs typeface="Arial MT"/>
              </a:rPr>
              <a:t>enter</a:t>
            </a:r>
            <a:r>
              <a:rPr sz="1450" spc="-35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1450" spc="-20" dirty="0">
                <a:solidFill>
                  <a:srgbClr val="676767"/>
                </a:solidFill>
                <a:latin typeface="Arial MT"/>
                <a:cs typeface="Arial MT"/>
              </a:rPr>
              <a:t>the</a:t>
            </a:r>
            <a:r>
              <a:rPr sz="1450" spc="-5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450" spc="-10" dirty="0">
                <a:solidFill>
                  <a:srgbClr val="606060"/>
                </a:solidFill>
                <a:latin typeface="Arial MT"/>
                <a:cs typeface="Arial MT"/>
              </a:rPr>
              <a:t>total</a:t>
            </a:r>
            <a:r>
              <a:rPr sz="145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450" spc="-35" dirty="0">
                <a:solidFill>
                  <a:srgbClr val="6B6B6B"/>
                </a:solidFill>
                <a:latin typeface="Arial MT"/>
                <a:cs typeface="Arial MT"/>
              </a:rPr>
              <a:t>investment</a:t>
            </a:r>
            <a:r>
              <a:rPr sz="1450" spc="40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450" spc="-55" dirty="0">
                <a:solidFill>
                  <a:srgbClr val="676767"/>
                </a:solidFill>
                <a:latin typeface="Arial MT"/>
                <a:cs typeface="Arial MT"/>
              </a:rPr>
              <a:t>amount</a:t>
            </a:r>
            <a:r>
              <a:rPr sz="1450" spc="-3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450" spc="-20" dirty="0">
                <a:solidFill>
                  <a:srgbClr val="5E5E5E"/>
                </a:solidFill>
                <a:latin typeface="Arial MT"/>
                <a:cs typeface="Arial MT"/>
              </a:rPr>
              <a:t>here.</a:t>
            </a:r>
            <a:r>
              <a:rPr sz="1450" spc="-1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450" u="heavy" spc="-50" dirty="0">
                <a:solidFill>
                  <a:srgbClr val="626262"/>
                </a:solidFill>
                <a:uFill>
                  <a:solidFill>
                    <a:srgbClr val="707074"/>
                  </a:solidFill>
                </a:uFill>
                <a:latin typeface="Arial MT"/>
                <a:cs typeface="Arial MT"/>
              </a:rPr>
              <a:t>Learn </a:t>
            </a:r>
            <a:r>
              <a:rPr sz="1450" u="heavy" spc="-20" dirty="0">
                <a:solidFill>
                  <a:srgbClr val="6E6E6E"/>
                </a:solidFill>
                <a:uFill>
                  <a:solidFill>
                    <a:srgbClr val="707074"/>
                  </a:solidFill>
                </a:uFill>
                <a:latin typeface="Arial MT"/>
                <a:cs typeface="Arial MT"/>
              </a:rPr>
              <a:t>More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9193" y="2362464"/>
            <a:ext cx="5389880" cy="392239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550" dirty="0">
                <a:solidFill>
                  <a:srgbClr val="1C1C1C"/>
                </a:solidFill>
                <a:latin typeface="Arial MT"/>
                <a:cs typeface="Arial MT"/>
              </a:rPr>
              <a:t>Savings</a:t>
            </a:r>
            <a:r>
              <a:rPr sz="1550" spc="280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1D1D1D"/>
                </a:solidFill>
                <a:latin typeface="Arial MT"/>
                <a:cs typeface="Arial MT"/>
              </a:rPr>
              <a:t>Account</a:t>
            </a:r>
            <a:r>
              <a:rPr sz="1550" spc="165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1C1C1C"/>
                </a:solidFill>
                <a:latin typeface="Arial MT"/>
                <a:cs typeface="Arial MT"/>
              </a:rPr>
              <a:t>Interest</a:t>
            </a:r>
            <a:r>
              <a:rPr sz="1550" spc="18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232323"/>
                </a:solidFill>
                <a:latin typeface="Arial MT"/>
                <a:cs typeface="Arial MT"/>
              </a:rPr>
              <a:t>deduction</a:t>
            </a:r>
            <a:endParaRPr sz="1550">
              <a:latin typeface="Arial MT"/>
              <a:cs typeface="Arial MT"/>
            </a:endParaRPr>
          </a:p>
          <a:p>
            <a:pPr marL="13970">
              <a:lnSpc>
                <a:spcPct val="100000"/>
              </a:lnSpc>
              <a:spcBef>
                <a:spcPts val="915"/>
              </a:spcBef>
            </a:pPr>
            <a:r>
              <a:rPr sz="1400" spc="-10" dirty="0">
                <a:solidFill>
                  <a:srgbClr val="676767"/>
                </a:solidFill>
                <a:latin typeface="Arial MT"/>
                <a:cs typeface="Arial MT"/>
              </a:rPr>
              <a:t>80TTA</a:t>
            </a:r>
            <a:r>
              <a:rPr sz="1400" spc="3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78787"/>
                </a:solidFill>
                <a:latin typeface="Arial MT"/>
                <a:cs typeface="Arial MT"/>
              </a:rPr>
              <a:t>-</a:t>
            </a:r>
            <a:r>
              <a:rPr sz="1400" spc="80" dirty="0">
                <a:solidFill>
                  <a:srgbClr val="878787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77777"/>
                </a:solidFill>
                <a:latin typeface="Arial MT"/>
                <a:cs typeface="Arial MT"/>
              </a:rPr>
              <a:t>This</a:t>
            </a:r>
            <a:r>
              <a:rPr sz="1400" spc="25" dirty="0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47474"/>
                </a:solidFill>
                <a:latin typeface="Arial MT"/>
                <a:cs typeface="Arial MT"/>
              </a:rPr>
              <a:t>amount</a:t>
            </a:r>
            <a:r>
              <a:rPr sz="1400" spc="70" dirty="0">
                <a:solidFill>
                  <a:srgbClr val="74747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C7C7C"/>
                </a:solidFill>
                <a:latin typeface="Arial MT"/>
                <a:cs typeface="Arial MT"/>
              </a:rPr>
              <a:t>is</a:t>
            </a:r>
            <a:r>
              <a:rPr sz="1400" spc="-70" dirty="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07070"/>
                </a:solidFill>
                <a:latin typeface="Arial MT"/>
                <a:cs typeface="Arial MT"/>
              </a:rPr>
              <a:t>auto-filled</a:t>
            </a:r>
            <a:r>
              <a:rPr sz="1400" spc="10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07070"/>
                </a:solidFill>
                <a:latin typeface="Arial MT"/>
                <a:cs typeface="Arial MT"/>
              </a:rPr>
              <a:t>from</a:t>
            </a:r>
            <a:r>
              <a:rPr sz="1400" spc="-55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46464"/>
                </a:solidFill>
                <a:latin typeface="Arial MT"/>
                <a:cs typeface="Arial MT"/>
              </a:rPr>
              <a:t>interest</a:t>
            </a:r>
            <a:r>
              <a:rPr sz="1400" spc="70" dirty="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96969"/>
                </a:solidFill>
                <a:latin typeface="Arial MT"/>
                <a:cs typeface="Arial MT"/>
              </a:rPr>
              <a:t>income.</a:t>
            </a:r>
            <a:r>
              <a:rPr sz="1400" spc="-45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400" u="heavy" dirty="0">
                <a:solidFill>
                  <a:srgbClr val="6E6E6E"/>
                </a:solidFill>
                <a:uFill>
                  <a:solidFill>
                    <a:srgbClr val="707070"/>
                  </a:solidFill>
                </a:uFill>
                <a:latin typeface="Arial MT"/>
                <a:cs typeface="Arial MT"/>
              </a:rPr>
              <a:t>Learn</a:t>
            </a:r>
            <a:r>
              <a:rPr sz="1400" u="heavy" spc="-50" dirty="0">
                <a:solidFill>
                  <a:srgbClr val="6E6E6E"/>
                </a:solidFill>
                <a:uFill>
                  <a:solidFill>
                    <a:srgbClr val="707070"/>
                  </a:solidFill>
                </a:uFill>
                <a:latin typeface="Arial MT"/>
                <a:cs typeface="Arial MT"/>
              </a:rPr>
              <a:t> </a:t>
            </a:r>
            <a:r>
              <a:rPr sz="1400" u="heavy" spc="-20" dirty="0">
                <a:solidFill>
                  <a:srgbClr val="606060"/>
                </a:solidFill>
                <a:uFill>
                  <a:solidFill>
                    <a:srgbClr val="707070"/>
                  </a:solidFill>
                </a:uFill>
                <a:latin typeface="Arial MT"/>
                <a:cs typeface="Arial MT"/>
              </a:rPr>
              <a:t>More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  <a:tabLst>
                <a:tab pos="3300095" algn="l"/>
              </a:tabLst>
            </a:pPr>
            <a:r>
              <a:rPr sz="1600" spc="60" dirty="0">
                <a:solidFill>
                  <a:srgbClr val="1C1C1C"/>
                </a:solidFill>
                <a:latin typeface="Calibri"/>
                <a:cs typeface="Calibri"/>
              </a:rPr>
              <a:t>Pension/Annuity</a:t>
            </a:r>
            <a:r>
              <a:rPr sz="1600" spc="30" dirty="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212121"/>
                </a:solidFill>
                <a:latin typeface="Calibri"/>
                <a:cs typeface="Calibri"/>
              </a:rPr>
              <a:t>fund</a:t>
            </a:r>
            <a:r>
              <a:rPr sz="16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1F1F"/>
                </a:solidFill>
                <a:latin typeface="Calibri"/>
                <a:cs typeface="Calibri"/>
              </a:rPr>
              <a:t>contribution</a:t>
            </a:r>
            <a:r>
              <a:rPr sz="1600" dirty="0">
                <a:solidFill>
                  <a:srgbClr val="1F1F1F"/>
                </a:solidFill>
                <a:latin typeface="Calibri"/>
                <a:cs typeface="Calibri"/>
              </a:rPr>
              <a:t>	</a:t>
            </a:r>
            <a:r>
              <a:rPr sz="1600" spc="-120" dirty="0">
                <a:solidFill>
                  <a:srgbClr val="2F5277"/>
                </a:solidFill>
                <a:latin typeface="Calibri"/>
                <a:cs typeface="Calibri"/>
              </a:rPr>
              <a:t>Limit:</a:t>
            </a:r>
            <a:r>
              <a:rPr sz="1600" spc="-90" dirty="0">
                <a:solidFill>
                  <a:srgbClr val="2F5277"/>
                </a:solidFill>
                <a:latin typeface="Calibri"/>
                <a:cs typeface="Calibri"/>
              </a:rPr>
              <a:t> </a:t>
            </a:r>
            <a:r>
              <a:rPr sz="1600" spc="-120" dirty="0">
                <a:solidFill>
                  <a:srgbClr val="4D77A0"/>
                </a:solidFill>
                <a:latin typeface="Calibri"/>
                <a:cs typeface="Calibri"/>
              </a:rPr>
              <a:t>1,50,OOO</a:t>
            </a:r>
            <a:endParaRPr sz="160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  <a:spcBef>
                <a:spcPts val="980"/>
              </a:spcBef>
            </a:pPr>
            <a:r>
              <a:rPr sz="1550" spc="75" dirty="0">
                <a:solidFill>
                  <a:srgbClr val="6B6B6B"/>
                </a:solidFill>
                <a:latin typeface="Calibri"/>
                <a:cs typeface="Calibri"/>
              </a:rPr>
              <a:t>80CCC</a:t>
            </a:r>
            <a:r>
              <a:rPr sz="1550" spc="65" dirty="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696969"/>
                </a:solidFill>
                <a:latin typeface="Calibri"/>
                <a:cs typeface="Calibri"/>
              </a:rPr>
              <a:t>-</a:t>
            </a:r>
            <a:r>
              <a:rPr sz="1550" spc="-15" dirty="0">
                <a:solidFill>
                  <a:srgbClr val="696969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696969"/>
                </a:solidFill>
                <a:latin typeface="Calibri"/>
                <a:cs typeface="Calibri"/>
              </a:rPr>
              <a:t>Applicable</a:t>
            </a:r>
            <a:r>
              <a:rPr sz="1550" spc="30" dirty="0">
                <a:solidFill>
                  <a:srgbClr val="696969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707070"/>
                </a:solidFill>
                <a:latin typeface="Calibri"/>
                <a:cs typeface="Calibri"/>
              </a:rPr>
              <a:t>for</a:t>
            </a:r>
            <a:r>
              <a:rPr sz="1550" dirty="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sz="1550" spc="-35" dirty="0">
                <a:solidFill>
                  <a:srgbClr val="6E6E6E"/>
                </a:solidFill>
                <a:latin typeface="Calibri"/>
                <a:cs typeface="Calibri"/>
              </a:rPr>
              <a:t>new</a:t>
            </a:r>
            <a:r>
              <a:rPr sz="1550" dirty="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727272"/>
                </a:solidFill>
                <a:latin typeface="Calibri"/>
                <a:cs typeface="Calibri"/>
              </a:rPr>
              <a:t>pension</a:t>
            </a:r>
            <a:r>
              <a:rPr sz="1550" spc="50" dirty="0">
                <a:solidFill>
                  <a:srgbClr val="727272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606060"/>
                </a:solidFill>
                <a:latin typeface="Calibri"/>
                <a:cs typeface="Calibri"/>
              </a:rPr>
              <a:t>plan</a:t>
            </a:r>
            <a:r>
              <a:rPr sz="1550" spc="-10" dirty="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777777"/>
                </a:solidFill>
                <a:latin typeface="Calibri"/>
                <a:cs typeface="Calibri"/>
              </a:rPr>
              <a:t>or</a:t>
            </a:r>
            <a:r>
              <a:rPr sz="1550" spc="-30" dirty="0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676767"/>
                </a:solidFill>
                <a:latin typeface="Calibri"/>
                <a:cs typeface="Calibri"/>
              </a:rPr>
              <a:t>existing.</a:t>
            </a:r>
            <a:r>
              <a:rPr sz="1550" spc="25" dirty="0">
                <a:solidFill>
                  <a:srgbClr val="676767"/>
                </a:solidFill>
                <a:latin typeface="Calibri"/>
                <a:cs typeface="Calibri"/>
              </a:rPr>
              <a:t> </a:t>
            </a:r>
            <a:r>
              <a:rPr sz="1550" u="heavy" dirty="0">
                <a:solidFill>
                  <a:srgbClr val="606060"/>
                </a:solidFill>
                <a:uFill>
                  <a:solidFill>
                    <a:srgbClr val="707074"/>
                  </a:solidFill>
                </a:uFill>
                <a:latin typeface="Calibri"/>
                <a:cs typeface="Calibri"/>
              </a:rPr>
              <a:t>Learn</a:t>
            </a:r>
            <a:r>
              <a:rPr sz="1550" u="heavy" spc="-60" dirty="0">
                <a:solidFill>
                  <a:srgbClr val="606060"/>
                </a:solidFill>
                <a:uFill>
                  <a:solidFill>
                    <a:srgbClr val="707074"/>
                  </a:solidFill>
                </a:uFill>
                <a:latin typeface="Calibri"/>
                <a:cs typeface="Calibri"/>
              </a:rPr>
              <a:t> </a:t>
            </a:r>
            <a:r>
              <a:rPr sz="1550" u="heavy" spc="-20" dirty="0">
                <a:solidFill>
                  <a:srgbClr val="707070"/>
                </a:solidFill>
                <a:uFill>
                  <a:solidFill>
                    <a:srgbClr val="707074"/>
                  </a:solidFill>
                </a:uFill>
                <a:latin typeface="Calibri"/>
                <a:cs typeface="Calibri"/>
              </a:rPr>
              <a:t>More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155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</a:pPr>
            <a:r>
              <a:rPr sz="1550" spc="10" dirty="0">
                <a:solidFill>
                  <a:srgbClr val="0C0C0C"/>
                </a:solidFill>
                <a:latin typeface="Arial MT"/>
                <a:cs typeface="Arial MT"/>
              </a:rPr>
              <a:t>Employee's</a:t>
            </a:r>
            <a:r>
              <a:rPr sz="1550" spc="235" dirty="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181818"/>
                </a:solidFill>
                <a:latin typeface="Arial MT"/>
                <a:cs typeface="Arial MT"/>
              </a:rPr>
              <a:t>(Your)</a:t>
            </a:r>
            <a:r>
              <a:rPr sz="1550" spc="21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550" spc="10" dirty="0">
                <a:solidFill>
                  <a:srgbClr val="1F1F1F"/>
                </a:solidFill>
                <a:latin typeface="Arial MT"/>
                <a:cs typeface="Arial MT"/>
              </a:rPr>
              <a:t>contribution</a:t>
            </a:r>
            <a:r>
              <a:rPr sz="1550" spc="8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550" spc="60" dirty="0">
                <a:solidFill>
                  <a:srgbClr val="181818"/>
                </a:solidFill>
                <a:latin typeface="Arial MT"/>
                <a:cs typeface="Arial MT"/>
              </a:rPr>
              <a:t>to</a:t>
            </a:r>
            <a:r>
              <a:rPr sz="1550" spc="-3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550" spc="-25" dirty="0">
                <a:solidFill>
                  <a:srgbClr val="282828"/>
                </a:solidFill>
                <a:latin typeface="Arial MT"/>
                <a:cs typeface="Arial MT"/>
              </a:rPr>
              <a:t>NPS</a:t>
            </a:r>
            <a:endParaRPr sz="1550">
              <a:latin typeface="Arial MT"/>
              <a:cs typeface="Arial MT"/>
            </a:endParaRPr>
          </a:p>
          <a:p>
            <a:pPr marL="13970">
              <a:lnSpc>
                <a:spcPct val="100000"/>
              </a:lnSpc>
              <a:spcBef>
                <a:spcPts val="920"/>
              </a:spcBef>
            </a:pPr>
            <a:r>
              <a:rPr sz="1400" dirty="0">
                <a:solidFill>
                  <a:srgbClr val="757575"/>
                </a:solidFill>
                <a:latin typeface="Arial MT"/>
                <a:cs typeface="Arial MT"/>
              </a:rPr>
              <a:t>80CCD</a:t>
            </a:r>
            <a:r>
              <a:rPr sz="1400" spc="-85" dirty="0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sz="1400" spc="-100" dirty="0">
                <a:solidFill>
                  <a:srgbClr val="727272"/>
                </a:solidFill>
                <a:latin typeface="Arial MT"/>
                <a:cs typeface="Arial MT"/>
              </a:rPr>
              <a:t>(1)</a:t>
            </a:r>
            <a:r>
              <a:rPr sz="140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28282"/>
                </a:solidFill>
                <a:latin typeface="Arial MT"/>
                <a:cs typeface="Arial MT"/>
              </a:rPr>
              <a:t>&amp;</a:t>
            </a:r>
            <a:r>
              <a:rPr sz="1400" spc="-75" dirty="0">
                <a:solidFill>
                  <a:srgbClr val="828282"/>
                </a:solidFill>
                <a:latin typeface="Arial MT"/>
                <a:cs typeface="Arial MT"/>
              </a:rPr>
              <a:t> </a:t>
            </a:r>
            <a:r>
              <a:rPr sz="1400" spc="-100" dirty="0">
                <a:solidFill>
                  <a:srgbClr val="565656"/>
                </a:solidFill>
                <a:latin typeface="Arial MT"/>
                <a:cs typeface="Arial MT"/>
              </a:rPr>
              <a:t>(1B)</a:t>
            </a:r>
            <a:r>
              <a:rPr sz="1400" spc="15" dirty="0">
                <a:solidFill>
                  <a:srgbClr val="56565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909090"/>
                </a:solidFill>
                <a:latin typeface="Arial MT"/>
                <a:cs typeface="Arial MT"/>
              </a:rPr>
              <a:t>-</a:t>
            </a:r>
            <a:r>
              <a:rPr sz="1400" spc="9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727272"/>
                </a:solidFill>
                <a:latin typeface="Arial MT"/>
                <a:cs typeface="Arial MT"/>
              </a:rPr>
              <a:t>Enter</a:t>
            </a:r>
            <a:r>
              <a:rPr sz="1400" spc="-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47474"/>
                </a:solidFill>
                <a:latin typeface="Arial MT"/>
                <a:cs typeface="Arial MT"/>
              </a:rPr>
              <a:t>amount</a:t>
            </a:r>
            <a:r>
              <a:rPr sz="1400" spc="40" dirty="0">
                <a:solidFill>
                  <a:srgbClr val="74747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96969"/>
                </a:solidFill>
                <a:latin typeface="Arial MT"/>
                <a:cs typeface="Arial MT"/>
              </a:rPr>
              <a:t>invested</a:t>
            </a:r>
            <a:r>
              <a:rPr sz="1400" spc="30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D6D6D"/>
                </a:solidFill>
                <a:latin typeface="Arial MT"/>
                <a:cs typeface="Arial MT"/>
              </a:rPr>
              <a:t>by</a:t>
            </a:r>
            <a:r>
              <a:rPr sz="1400" spc="-25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707070"/>
                </a:solidFill>
                <a:latin typeface="Arial MT"/>
                <a:cs typeface="Arial MT"/>
              </a:rPr>
              <a:t>you</a:t>
            </a:r>
            <a:r>
              <a:rPr sz="1400" spc="-95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in</a:t>
            </a:r>
            <a:r>
              <a:rPr sz="1400" spc="-9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spc="-65" dirty="0">
                <a:solidFill>
                  <a:srgbClr val="626262"/>
                </a:solidFill>
                <a:latin typeface="Arial MT"/>
                <a:cs typeface="Arial MT"/>
              </a:rPr>
              <a:t>NPS</a:t>
            </a:r>
            <a:r>
              <a:rPr sz="1400" spc="-35" dirty="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sz="1400" u="heavy" dirty="0">
                <a:solidFill>
                  <a:srgbClr val="757575"/>
                </a:solidFill>
                <a:uFill>
                  <a:solidFill>
                    <a:srgbClr val="707070"/>
                  </a:solidFill>
                </a:uFill>
                <a:latin typeface="Arial MT"/>
                <a:cs typeface="Arial MT"/>
              </a:rPr>
              <a:t>Learn</a:t>
            </a:r>
            <a:r>
              <a:rPr sz="1400" u="heavy" spc="-70" dirty="0">
                <a:solidFill>
                  <a:srgbClr val="757575"/>
                </a:solidFill>
                <a:uFill>
                  <a:solidFill>
                    <a:srgbClr val="707070"/>
                  </a:solidFill>
                </a:uFill>
                <a:latin typeface="Arial MT"/>
                <a:cs typeface="Arial MT"/>
              </a:rPr>
              <a:t> </a:t>
            </a:r>
            <a:r>
              <a:rPr sz="1400" u="heavy" spc="-20" dirty="0">
                <a:solidFill>
                  <a:srgbClr val="6E6E6E"/>
                </a:solidFill>
                <a:uFill>
                  <a:solidFill>
                    <a:srgbClr val="707070"/>
                  </a:solidFill>
                </a:uFill>
                <a:latin typeface="Arial MT"/>
                <a:cs typeface="Arial MT"/>
              </a:rPr>
              <a:t>More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85"/>
              </a:spcBef>
            </a:pPr>
            <a:endParaRPr sz="140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</a:pPr>
            <a:r>
              <a:rPr sz="1550" dirty="0">
                <a:latin typeface="Arial MT"/>
                <a:cs typeface="Arial MT"/>
              </a:rPr>
              <a:t>Employer's</a:t>
            </a:r>
            <a:r>
              <a:rPr sz="1550" spc="350" dirty="0"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1A1A1A"/>
                </a:solidFill>
                <a:latin typeface="Arial MT"/>
                <a:cs typeface="Arial MT"/>
              </a:rPr>
              <a:t>(Company's)</a:t>
            </a:r>
            <a:r>
              <a:rPr sz="1550" spc="415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32323"/>
                </a:solidFill>
                <a:latin typeface="Arial MT"/>
                <a:cs typeface="Arial MT"/>
              </a:rPr>
              <a:t>contribution</a:t>
            </a:r>
            <a:r>
              <a:rPr sz="1550" spc="31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550" spc="60" dirty="0">
                <a:solidFill>
                  <a:srgbClr val="161616"/>
                </a:solidFill>
                <a:latin typeface="Arial MT"/>
                <a:cs typeface="Arial MT"/>
              </a:rPr>
              <a:t>for</a:t>
            </a:r>
            <a:r>
              <a:rPr sz="1550" spc="10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181818"/>
                </a:solidFill>
                <a:latin typeface="Arial MT"/>
                <a:cs typeface="Arial MT"/>
              </a:rPr>
              <a:t>your</a:t>
            </a:r>
            <a:r>
              <a:rPr sz="1550" spc="229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550" spc="-25" dirty="0">
                <a:solidFill>
                  <a:srgbClr val="262626"/>
                </a:solidFill>
                <a:latin typeface="Arial MT"/>
                <a:cs typeface="Arial MT"/>
              </a:rPr>
              <a:t>NPS</a:t>
            </a:r>
            <a:endParaRPr sz="155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815"/>
              </a:spcBef>
            </a:pPr>
            <a:r>
              <a:rPr sz="1500" spc="-80" dirty="0">
                <a:solidFill>
                  <a:srgbClr val="676767"/>
                </a:solidFill>
                <a:latin typeface="Arial MT"/>
                <a:cs typeface="Arial MT"/>
              </a:rPr>
              <a:t>80CCD(2)</a:t>
            </a:r>
            <a:r>
              <a:rPr sz="1500" spc="10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B6B6B"/>
                </a:solidFill>
                <a:latin typeface="Arial MT"/>
                <a:cs typeface="Arial MT"/>
              </a:rPr>
              <a:t>-</a:t>
            </a:r>
            <a:r>
              <a:rPr sz="1500" spc="-20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6B6B6B"/>
                </a:solidFill>
                <a:latin typeface="Arial MT"/>
                <a:cs typeface="Arial MT"/>
              </a:rPr>
              <a:t>This</a:t>
            </a:r>
            <a:r>
              <a:rPr sz="1500" spc="-20" dirty="0">
                <a:solidFill>
                  <a:srgbClr val="6B6B6B"/>
                </a:solidFill>
                <a:latin typeface="Arial MT"/>
                <a:cs typeface="Arial MT"/>
              </a:rPr>
              <a:t> is</a:t>
            </a:r>
            <a:r>
              <a:rPr sz="1500" spc="-85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696969"/>
                </a:solidFill>
                <a:latin typeface="Arial MT"/>
                <a:cs typeface="Arial MT"/>
              </a:rPr>
              <a:t>applicable</a:t>
            </a:r>
            <a:r>
              <a:rPr sz="1500" spc="10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7B7B7B"/>
                </a:solidFill>
                <a:latin typeface="Arial MT"/>
                <a:cs typeface="Arial MT"/>
              </a:rPr>
              <a:t>only</a:t>
            </a:r>
            <a:r>
              <a:rPr sz="1500" spc="15" dirty="0">
                <a:solidFill>
                  <a:srgbClr val="7B7B7B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B6B6B"/>
                </a:solidFill>
                <a:latin typeface="Arial MT"/>
                <a:cs typeface="Arial MT"/>
              </a:rPr>
              <a:t>for</a:t>
            </a:r>
            <a:r>
              <a:rPr sz="1500" spc="-5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6B6B6B"/>
                </a:solidFill>
                <a:latin typeface="Arial MT"/>
                <a:cs typeface="Arial MT"/>
              </a:rPr>
              <a:t>salaried</a:t>
            </a:r>
            <a:r>
              <a:rPr sz="1500" spc="-25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5D5D5D"/>
                </a:solidFill>
                <a:latin typeface="Arial MT"/>
                <a:cs typeface="Arial MT"/>
              </a:rPr>
              <a:t>individuals.</a:t>
            </a:r>
            <a:r>
              <a:rPr sz="1500" spc="-15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500" u="heavy" spc="-10" dirty="0">
                <a:solidFill>
                  <a:srgbClr val="5D5D5D"/>
                </a:solidFill>
                <a:uFill>
                  <a:solidFill>
                    <a:srgbClr val="707074"/>
                  </a:solidFill>
                </a:uFill>
                <a:latin typeface="Arial MT"/>
                <a:cs typeface="Arial MT"/>
              </a:rPr>
              <a:t>Learn</a:t>
            </a:r>
            <a:endParaRPr sz="1500">
              <a:latin typeface="Arial MT"/>
              <a:cs typeface="Arial MT"/>
            </a:endParaRPr>
          </a:p>
          <a:p>
            <a:pPr marL="17145">
              <a:lnSpc>
                <a:spcPct val="100000"/>
              </a:lnSpc>
              <a:spcBef>
                <a:spcPts val="200"/>
              </a:spcBef>
            </a:pPr>
            <a:r>
              <a:rPr sz="1450" u="heavy" spc="-20" dirty="0">
                <a:solidFill>
                  <a:srgbClr val="757575"/>
                </a:solidFill>
                <a:uFill>
                  <a:solidFill>
                    <a:srgbClr val="707070"/>
                  </a:solidFill>
                </a:uFill>
                <a:latin typeface="Arial MT"/>
                <a:cs typeface="Arial MT"/>
              </a:rPr>
              <a:t>More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97181" y="1792540"/>
            <a:ext cx="52832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0" dirty="0">
                <a:solidFill>
                  <a:srgbClr val="383838"/>
                </a:solidFill>
                <a:latin typeface="Arial MT"/>
                <a:cs typeface="Arial MT"/>
              </a:rPr>
              <a:t>Please</a:t>
            </a:r>
            <a:r>
              <a:rPr sz="1200" spc="25" dirty="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646464"/>
                </a:solidFill>
                <a:latin typeface="Arial MT"/>
                <a:cs typeface="Arial MT"/>
              </a:rPr>
              <a:t>f'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8304020-12BF-D5C7-4450-B1B7EA1E43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704" y="7292930"/>
            <a:ext cx="790575" cy="733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0AD610-CA7A-05D4-6098-C2E880F7E95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" y="6842125"/>
            <a:ext cx="1532379" cy="1415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4174" y="2972215"/>
            <a:ext cx="1228897" cy="42868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4436" y="7316223"/>
            <a:ext cx="85737" cy="1428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8026" y="371792"/>
            <a:ext cx="5801360" cy="6559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60" dirty="0">
                <a:solidFill>
                  <a:srgbClr val="212121"/>
                </a:solidFill>
                <a:latin typeface="Arial MT"/>
                <a:cs typeface="Arial MT"/>
              </a:rPr>
              <a:t>Medical</a:t>
            </a:r>
            <a:r>
              <a:rPr sz="1500" spc="-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50" dirty="0">
                <a:solidFill>
                  <a:srgbClr val="030303"/>
                </a:solidFill>
                <a:latin typeface="Arial MT"/>
                <a:cs typeface="Arial MT"/>
              </a:rPr>
              <a:t>Insurance, </a:t>
            </a:r>
            <a:r>
              <a:rPr sz="1500" spc="50" dirty="0">
                <a:solidFill>
                  <a:srgbClr val="131313"/>
                </a:solidFill>
                <a:latin typeface="Arial MT"/>
                <a:cs typeface="Arial MT"/>
              </a:rPr>
              <a:t>Health</a:t>
            </a:r>
            <a:r>
              <a:rPr sz="1500" spc="35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1500" spc="55" dirty="0">
                <a:solidFill>
                  <a:srgbClr val="161616"/>
                </a:solidFill>
                <a:latin typeface="Arial MT"/>
                <a:cs typeface="Arial MT"/>
              </a:rPr>
              <a:t>Check-</a:t>
            </a:r>
            <a:r>
              <a:rPr sz="1500" spc="50" dirty="0">
                <a:solidFill>
                  <a:srgbClr val="161616"/>
                </a:solidFill>
                <a:latin typeface="Arial MT"/>
                <a:cs typeface="Arial MT"/>
              </a:rPr>
              <a:t>ups,</a:t>
            </a:r>
            <a:r>
              <a:rPr sz="1500" spc="10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00" spc="50" dirty="0">
                <a:solidFill>
                  <a:srgbClr val="212121"/>
                </a:solidFill>
                <a:latin typeface="Arial MT"/>
                <a:cs typeface="Arial MT"/>
              </a:rPr>
              <a:t>Disabilities</a:t>
            </a:r>
            <a:r>
              <a:rPr sz="1500" spc="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70" dirty="0">
                <a:solidFill>
                  <a:srgbClr val="131313"/>
                </a:solidFill>
                <a:latin typeface="Arial MT"/>
                <a:cs typeface="Arial MT"/>
              </a:rPr>
              <a:t>etc.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500" spc="-65" dirty="0">
                <a:solidFill>
                  <a:srgbClr val="626262"/>
                </a:solidFill>
                <a:latin typeface="Arial MT"/>
                <a:cs typeface="Arial MT"/>
              </a:rPr>
              <a:t>Deductions</a:t>
            </a:r>
            <a:r>
              <a:rPr sz="1500" spc="-5" dirty="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5E5E5E"/>
                </a:solidFill>
                <a:latin typeface="Arial MT"/>
                <a:cs typeface="Arial MT"/>
              </a:rPr>
              <a:t>related</a:t>
            </a:r>
            <a:r>
              <a:rPr sz="1500" spc="-5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707070"/>
                </a:solidFill>
                <a:latin typeface="Arial MT"/>
                <a:cs typeface="Arial MT"/>
              </a:rPr>
              <a:t>to</a:t>
            </a:r>
            <a:r>
              <a:rPr sz="1500" spc="-70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595959"/>
                </a:solidFill>
                <a:latin typeface="Arial MT"/>
                <a:cs typeface="Arial MT"/>
              </a:rPr>
              <a:t>80D</a:t>
            </a:r>
            <a:r>
              <a:rPr sz="15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797979"/>
                </a:solidFill>
                <a:latin typeface="Arial MT"/>
                <a:cs typeface="Arial MT"/>
              </a:rPr>
              <a:t>-</a:t>
            </a:r>
            <a:r>
              <a:rPr sz="1500" spc="-70" dirty="0">
                <a:solidFill>
                  <a:srgbClr val="797979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595959"/>
                </a:solidFill>
                <a:latin typeface="Arial MT"/>
                <a:cs typeface="Arial MT"/>
              </a:rPr>
              <a:t>Insurance,</a:t>
            </a:r>
            <a:r>
              <a:rPr sz="1500" spc="6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5D5D5D"/>
                </a:solidFill>
                <a:latin typeface="Arial MT"/>
                <a:cs typeface="Arial MT"/>
              </a:rPr>
              <a:t>Disabilities,</a:t>
            </a:r>
            <a:r>
              <a:rPr sz="1500" spc="35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646464"/>
                </a:solidFill>
                <a:latin typeface="Arial MT"/>
                <a:cs typeface="Arial MT"/>
              </a:rPr>
              <a:t>Health</a:t>
            </a:r>
            <a:r>
              <a:rPr sz="1500" spc="20" dirty="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707070"/>
                </a:solidFill>
                <a:latin typeface="Arial MT"/>
                <a:cs typeface="Arial MT"/>
              </a:rPr>
              <a:t>Checkups,</a:t>
            </a:r>
            <a:r>
              <a:rPr sz="1500" spc="50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6D6D6D"/>
                </a:solidFill>
                <a:latin typeface="Arial MT"/>
                <a:cs typeface="Arial MT"/>
              </a:rPr>
              <a:t>etc.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8789" y="1359109"/>
            <a:ext cx="5184775" cy="73596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750" spc="-305" dirty="0">
                <a:solidFill>
                  <a:srgbClr val="262626"/>
                </a:solidFill>
                <a:latin typeface="Arial MT"/>
                <a:cs typeface="Arial MT"/>
              </a:rPr>
              <a:t>DOD</a:t>
            </a:r>
            <a:r>
              <a:rPr sz="1750" spc="8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232323"/>
                </a:solidFill>
                <a:latin typeface="Arial MT"/>
                <a:cs typeface="Arial MT"/>
              </a:rPr>
              <a:t>-</a:t>
            </a:r>
            <a:r>
              <a:rPr sz="1750" spc="-10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750" spc="-80" dirty="0">
                <a:solidFill>
                  <a:srgbClr val="212121"/>
                </a:solidFill>
                <a:latin typeface="Arial MT"/>
                <a:cs typeface="Arial MT"/>
              </a:rPr>
              <a:t>Medical</a:t>
            </a:r>
            <a:r>
              <a:rPr sz="1750" spc="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90" dirty="0">
                <a:solidFill>
                  <a:srgbClr val="181818"/>
                </a:solidFill>
                <a:latin typeface="Arial MT"/>
                <a:cs typeface="Arial MT"/>
              </a:rPr>
              <a:t>Insurance</a:t>
            </a:r>
            <a:r>
              <a:rPr sz="1750" spc="3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750" spc="-110" dirty="0">
                <a:solidFill>
                  <a:srgbClr val="2A2A2A"/>
                </a:solidFill>
                <a:latin typeface="Arial MT"/>
                <a:cs typeface="Arial MT"/>
              </a:rPr>
              <a:t>and</a:t>
            </a:r>
            <a:r>
              <a:rPr sz="1750" spc="-70" dirty="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sz="1750" spc="-100" dirty="0">
                <a:solidFill>
                  <a:srgbClr val="212121"/>
                </a:solidFill>
                <a:latin typeface="Arial MT"/>
                <a:cs typeface="Arial MT"/>
              </a:rPr>
              <a:t>Preventive</a:t>
            </a:r>
            <a:r>
              <a:rPr sz="1750" spc="8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750" spc="-65" dirty="0">
                <a:solidFill>
                  <a:srgbClr val="181818"/>
                </a:solidFill>
                <a:latin typeface="Arial MT"/>
                <a:cs typeface="Arial MT"/>
              </a:rPr>
              <a:t>Health</a:t>
            </a:r>
            <a:r>
              <a:rPr sz="175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750" spc="-35" dirty="0">
                <a:solidFill>
                  <a:srgbClr val="0C0C0C"/>
                </a:solidFill>
                <a:latin typeface="Arial MT"/>
                <a:cs typeface="Arial MT"/>
              </a:rPr>
              <a:t>Checkup</a:t>
            </a:r>
            <a:endParaRPr sz="1750">
              <a:latin typeface="Arial MT"/>
              <a:cs typeface="Arial MT"/>
            </a:endParaRPr>
          </a:p>
          <a:p>
            <a:pPr marL="39370">
              <a:lnSpc>
                <a:spcPct val="100000"/>
              </a:lnSpc>
              <a:spcBef>
                <a:spcPts val="775"/>
              </a:spcBef>
            </a:pPr>
            <a:r>
              <a:rPr sz="1500" spc="-55" dirty="0">
                <a:solidFill>
                  <a:srgbClr val="676767"/>
                </a:solidFill>
                <a:latin typeface="Arial MT"/>
                <a:cs typeface="Arial MT"/>
              </a:rPr>
              <a:t>Applicable</a:t>
            </a:r>
            <a:r>
              <a:rPr sz="1500" spc="-5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7E7E7E"/>
                </a:solidFill>
                <a:latin typeface="Arial MT"/>
                <a:cs typeface="Arial MT"/>
              </a:rPr>
              <a:t>for</a:t>
            </a:r>
            <a:r>
              <a:rPr sz="1500" spc="-5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5B5B5B"/>
                </a:solidFill>
                <a:latin typeface="Arial MT"/>
                <a:cs typeface="Arial MT"/>
              </a:rPr>
              <a:t>you</a:t>
            </a:r>
            <a:r>
              <a:rPr sz="1500" spc="-40" dirty="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6D6D6D"/>
                </a:solidFill>
                <a:latin typeface="Arial MT"/>
                <a:cs typeface="Arial MT"/>
              </a:rPr>
              <a:t>(self),</a:t>
            </a:r>
            <a:r>
              <a:rPr sz="1500" spc="-40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757575"/>
                </a:solidFill>
                <a:latin typeface="Arial MT"/>
                <a:cs typeface="Arial MT"/>
              </a:rPr>
              <a:t>family</a:t>
            </a:r>
            <a:r>
              <a:rPr sz="1500" spc="45" dirty="0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6B6B6B"/>
                </a:solidFill>
                <a:latin typeface="Arial MT"/>
                <a:cs typeface="Arial MT"/>
              </a:rPr>
              <a:t>(spouse</a:t>
            </a:r>
            <a:r>
              <a:rPr sz="1500" spc="-5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500" spc="-190" dirty="0">
                <a:solidFill>
                  <a:srgbClr val="626262"/>
                </a:solidFill>
                <a:latin typeface="Arial MT"/>
                <a:cs typeface="Arial MT"/>
              </a:rPr>
              <a:t>&amp;</a:t>
            </a:r>
            <a:r>
              <a:rPr sz="1500" spc="-30" dirty="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606060"/>
                </a:solidFill>
                <a:latin typeface="Arial MT"/>
                <a:cs typeface="Arial MT"/>
              </a:rPr>
              <a:t>children)</a:t>
            </a:r>
            <a:r>
              <a:rPr sz="1500" spc="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646464"/>
                </a:solidFill>
                <a:latin typeface="Arial MT"/>
                <a:cs typeface="Arial MT"/>
              </a:rPr>
              <a:t>and</a:t>
            </a:r>
            <a:r>
              <a:rPr sz="1500" spc="-35" dirty="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696969"/>
                </a:solidFill>
                <a:latin typeface="Arial MT"/>
                <a:cs typeface="Arial MT"/>
              </a:rPr>
              <a:t>parents.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0394" y="2774016"/>
            <a:ext cx="7240270" cy="69278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Deduction</a:t>
            </a:r>
            <a:r>
              <a:rPr sz="1500" spc="80" dirty="0">
                <a:solidFill>
                  <a:srgbClr val="212121"/>
                </a:solidFill>
                <a:latin typeface="Arial MT"/>
                <a:cs typeface="Arial MT"/>
              </a:rPr>
              <a:t>  </a:t>
            </a:r>
            <a:r>
              <a:rPr sz="1500" dirty="0">
                <a:solidFill>
                  <a:srgbClr val="1C1C1C"/>
                </a:solidFill>
                <a:latin typeface="Arial MT"/>
                <a:cs typeface="Arial MT"/>
              </a:rPr>
              <a:t>for</a:t>
            </a:r>
            <a:r>
              <a:rPr sz="1500" spc="434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131313"/>
                </a:solidFill>
                <a:latin typeface="Arial MT"/>
                <a:cs typeface="Arial MT"/>
              </a:rPr>
              <a:t>Disabied</a:t>
            </a:r>
            <a:r>
              <a:rPr sz="1500" spc="395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151515"/>
                </a:solidFill>
                <a:latin typeface="Arial MT"/>
                <a:cs typeface="Arial MT"/>
              </a:rPr>
              <a:t>Dependent</a:t>
            </a:r>
            <a:r>
              <a:rPr sz="1500" spc="195" dirty="0">
                <a:solidFill>
                  <a:srgbClr val="151515"/>
                </a:solidFill>
                <a:latin typeface="Arial MT"/>
                <a:cs typeface="Arial MT"/>
              </a:rPr>
              <a:t>  </a:t>
            </a:r>
            <a:r>
              <a:rPr sz="1500" spc="-10" dirty="0">
                <a:solidFill>
                  <a:srgbClr val="111111"/>
                </a:solidFill>
                <a:latin typeface="Arial MT"/>
                <a:cs typeface="Arial MT"/>
              </a:rPr>
              <a:t>(Spouse/Children/Parents)</a:t>
            </a:r>
            <a:endParaRPr sz="1500">
              <a:latin typeface="Arial MT"/>
              <a:cs typeface="Arial MT"/>
            </a:endParaRPr>
          </a:p>
          <a:p>
            <a:pPr marL="19685">
              <a:lnSpc>
                <a:spcPct val="100000"/>
              </a:lnSpc>
              <a:spcBef>
                <a:spcPts val="825"/>
              </a:spcBef>
            </a:pPr>
            <a:r>
              <a:rPr sz="1500" spc="-100" dirty="0">
                <a:solidFill>
                  <a:srgbClr val="666666"/>
                </a:solidFill>
                <a:latin typeface="Arial MT"/>
                <a:cs typeface="Arial MT"/>
              </a:rPr>
              <a:t>80DD</a:t>
            </a:r>
            <a:r>
              <a:rPr sz="1500" spc="-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7B7B7B"/>
                </a:solidFill>
                <a:latin typeface="Arial MT"/>
                <a:cs typeface="Arial MT"/>
              </a:rPr>
              <a:t>-</a:t>
            </a:r>
            <a:r>
              <a:rPr sz="1500" spc="-105" dirty="0">
                <a:solidFill>
                  <a:srgbClr val="7B7B7B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757575"/>
                </a:solidFill>
                <a:latin typeface="Arial MT"/>
                <a:cs typeface="Arial MT"/>
              </a:rPr>
              <a:t>For</a:t>
            </a:r>
            <a:r>
              <a:rPr sz="1500" dirty="0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sz="1500" spc="-160" dirty="0">
                <a:solidFill>
                  <a:srgbClr val="939393"/>
                </a:solidFill>
                <a:latin typeface="Arial MT"/>
                <a:cs typeface="Arial MT"/>
              </a:rPr>
              <a:t>a</a:t>
            </a:r>
            <a:r>
              <a:rPr sz="1500" spc="30" dirty="0">
                <a:solidFill>
                  <a:srgbClr val="939393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626262"/>
                </a:solidFill>
                <a:latin typeface="Arial MT"/>
                <a:cs typeface="Arial MT"/>
              </a:rPr>
              <a:t>dependent,</a:t>
            </a:r>
            <a:r>
              <a:rPr sz="1500" spc="-25" dirty="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676767"/>
                </a:solidFill>
                <a:latin typeface="Arial MT"/>
                <a:cs typeface="Arial MT"/>
              </a:rPr>
              <a:t>who</a:t>
            </a:r>
            <a:r>
              <a:rPr sz="1500" spc="-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7C7C7C"/>
                </a:solidFill>
                <a:latin typeface="Arial MT"/>
                <a:cs typeface="Arial MT"/>
              </a:rPr>
              <a:t>is</a:t>
            </a:r>
            <a:r>
              <a:rPr sz="1500" spc="-55" dirty="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5B5B5B"/>
                </a:solidFill>
                <a:latin typeface="Arial MT"/>
                <a:cs typeface="Arial MT"/>
              </a:rPr>
              <a:t>differently-</a:t>
            </a:r>
            <a:r>
              <a:rPr sz="1500" spc="-40" dirty="0">
                <a:solidFill>
                  <a:srgbClr val="5B5B5B"/>
                </a:solidFill>
                <a:latin typeface="Arial MT"/>
                <a:cs typeface="Arial MT"/>
              </a:rPr>
              <a:t>abled</a:t>
            </a:r>
            <a:r>
              <a:rPr sz="1500" spc="-95" dirty="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sz="1500" spc="-280" dirty="0">
                <a:solidFill>
                  <a:srgbClr val="6E6E6E"/>
                </a:solidFill>
                <a:latin typeface="Arial MT"/>
                <a:cs typeface="Arial MT"/>
              </a:rPr>
              <a:t>&amp;</a:t>
            </a:r>
            <a:r>
              <a:rPr sz="1500" spc="20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46464"/>
                </a:solidFill>
                <a:latin typeface="Arial MT"/>
                <a:cs typeface="Arial MT"/>
              </a:rPr>
              <a:t>is</a:t>
            </a:r>
            <a:r>
              <a:rPr sz="1500" spc="-5" dirty="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696969"/>
                </a:solidFill>
                <a:latin typeface="Arial MT"/>
                <a:cs typeface="Arial MT"/>
              </a:rPr>
              <a:t>wholly</a:t>
            </a:r>
            <a:r>
              <a:rPr sz="1500" spc="25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606060"/>
                </a:solidFill>
                <a:latin typeface="Arial MT"/>
                <a:cs typeface="Arial MT"/>
              </a:rPr>
              <a:t>dependent</a:t>
            </a:r>
            <a:r>
              <a:rPr sz="1500" spc="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757575"/>
                </a:solidFill>
                <a:latin typeface="Arial MT"/>
                <a:cs typeface="Arial MT"/>
              </a:rPr>
              <a:t>on</a:t>
            </a:r>
            <a:r>
              <a:rPr sz="1500" spc="-35" dirty="0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E6E6E"/>
                </a:solidFill>
                <a:latin typeface="Arial MT"/>
                <a:cs typeface="Arial MT"/>
              </a:rPr>
              <a:t>you</a:t>
            </a:r>
            <a:r>
              <a:rPr sz="1500" spc="270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500" u="sng" spc="-80" dirty="0">
                <a:solidFill>
                  <a:srgbClr val="646464"/>
                </a:solidFill>
                <a:uFill>
                  <a:solidFill>
                    <a:srgbClr val="707070"/>
                  </a:solidFill>
                </a:uFill>
                <a:latin typeface="Arial MT"/>
                <a:cs typeface="Arial MT"/>
              </a:rPr>
              <a:t>Learn</a:t>
            </a:r>
            <a:r>
              <a:rPr sz="1500" u="sng" dirty="0">
                <a:solidFill>
                  <a:srgbClr val="646464"/>
                </a:solidFill>
                <a:uFill>
                  <a:solidFill>
                    <a:srgbClr val="707070"/>
                  </a:solidFill>
                </a:uFill>
                <a:latin typeface="Arial MT"/>
                <a:cs typeface="Arial MT"/>
              </a:rPr>
              <a:t> </a:t>
            </a:r>
            <a:r>
              <a:rPr sz="1500" u="sng" spc="-20" dirty="0">
                <a:solidFill>
                  <a:srgbClr val="6D6D6D"/>
                </a:solidFill>
                <a:uFill>
                  <a:solidFill>
                    <a:srgbClr val="707070"/>
                  </a:solidFill>
                </a:uFill>
                <a:latin typeface="Arial MT"/>
                <a:cs typeface="Arial MT"/>
              </a:rPr>
              <a:t>More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7842" y="4131271"/>
            <a:ext cx="4622165" cy="73596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750" spc="-85" dirty="0">
                <a:solidFill>
                  <a:srgbClr val="1D1D1D"/>
                </a:solidFill>
                <a:latin typeface="Arial MT"/>
                <a:cs typeface="Arial MT"/>
              </a:rPr>
              <a:t>Deduction</a:t>
            </a:r>
            <a:r>
              <a:rPr sz="1750" spc="10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750" spc="-20" dirty="0">
                <a:solidFill>
                  <a:srgbClr val="232323"/>
                </a:solidFill>
                <a:latin typeface="Arial MT"/>
                <a:cs typeface="Arial MT"/>
              </a:rPr>
              <a:t>for</a:t>
            </a:r>
            <a:r>
              <a:rPr sz="1750" spc="-5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750" spc="-75" dirty="0">
                <a:solidFill>
                  <a:srgbClr val="2B2B2B"/>
                </a:solidFill>
                <a:latin typeface="Arial MT"/>
                <a:cs typeface="Arial MT"/>
              </a:rPr>
              <a:t>Self</a:t>
            </a:r>
            <a:r>
              <a:rPr sz="1750" spc="-45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212121"/>
                </a:solidFill>
                <a:latin typeface="Arial MT"/>
                <a:cs typeface="Arial MT"/>
              </a:rPr>
              <a:t>Disability</a:t>
            </a:r>
            <a:endParaRPr sz="1750">
              <a:latin typeface="Arial MT"/>
              <a:cs typeface="Arial MT"/>
            </a:endParaRPr>
          </a:p>
          <a:p>
            <a:pPr marL="22225">
              <a:lnSpc>
                <a:spcPct val="100000"/>
              </a:lnSpc>
              <a:spcBef>
                <a:spcPts val="775"/>
              </a:spcBef>
            </a:pPr>
            <a:r>
              <a:rPr sz="1500" spc="-85" dirty="0">
                <a:solidFill>
                  <a:srgbClr val="757575"/>
                </a:solidFill>
                <a:latin typeface="Arial MT"/>
                <a:cs typeface="Arial MT"/>
              </a:rPr>
              <a:t>80U</a:t>
            </a:r>
            <a:r>
              <a:rPr sz="1500" spc="-20" dirty="0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757575"/>
                </a:solidFill>
                <a:latin typeface="Arial MT"/>
                <a:cs typeface="Arial MT"/>
              </a:rPr>
              <a:t>-</a:t>
            </a:r>
            <a:r>
              <a:rPr sz="1500" spc="-105" dirty="0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sz="1500" spc="-120" dirty="0">
                <a:solidFill>
                  <a:srgbClr val="757575"/>
                </a:solidFill>
                <a:latin typeface="Arial MT"/>
                <a:cs typeface="Arial MT"/>
              </a:rPr>
              <a:t>Do</a:t>
            </a:r>
            <a:r>
              <a:rPr sz="1500" dirty="0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sz="1500" spc="-75" dirty="0">
                <a:solidFill>
                  <a:srgbClr val="676767"/>
                </a:solidFill>
                <a:latin typeface="Arial MT"/>
                <a:cs typeface="Arial MT"/>
              </a:rPr>
              <a:t>you</a:t>
            </a:r>
            <a:r>
              <a:rPr sz="1500" spc="-2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6E6E6E"/>
                </a:solidFill>
                <a:latin typeface="Arial MT"/>
                <a:cs typeface="Arial MT"/>
              </a:rPr>
              <a:t>have</a:t>
            </a:r>
            <a:r>
              <a:rPr sz="1500" spc="-15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707070"/>
                </a:solidFill>
                <a:latin typeface="Arial MT"/>
                <a:cs typeface="Arial MT"/>
              </a:rPr>
              <a:t>any</a:t>
            </a:r>
            <a:r>
              <a:rPr sz="1500" spc="-20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777777"/>
                </a:solidFill>
                <a:latin typeface="Arial MT"/>
                <a:cs typeface="Arial MT"/>
              </a:rPr>
              <a:t>form</a:t>
            </a:r>
            <a:r>
              <a:rPr sz="1500" spc="-75" dirty="0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747474"/>
                </a:solidFill>
                <a:latin typeface="Arial MT"/>
                <a:cs typeface="Arial MT"/>
              </a:rPr>
              <a:t>of</a:t>
            </a:r>
            <a:r>
              <a:rPr sz="1500" spc="15" dirty="0">
                <a:solidFill>
                  <a:srgbClr val="747474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757575"/>
                </a:solidFill>
                <a:latin typeface="Arial MT"/>
                <a:cs typeface="Arial MT"/>
              </a:rPr>
              <a:t>self</a:t>
            </a:r>
            <a:r>
              <a:rPr sz="1500" spc="5" dirty="0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5E5E5E"/>
                </a:solidFill>
                <a:latin typeface="Arial MT"/>
                <a:cs typeface="Arial MT"/>
              </a:rPr>
              <a:t>disability?</a:t>
            </a:r>
            <a:r>
              <a:rPr sz="1500" spc="37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500" u="sng" spc="-80" dirty="0">
                <a:solidFill>
                  <a:srgbClr val="696969"/>
                </a:solidFill>
                <a:uFill>
                  <a:solidFill>
                    <a:srgbClr val="6B7070"/>
                  </a:solidFill>
                </a:uFill>
                <a:latin typeface="Arial MT"/>
                <a:cs typeface="Arial MT"/>
              </a:rPr>
              <a:t>Learn</a:t>
            </a:r>
            <a:r>
              <a:rPr sz="1500" u="sng" spc="-5" dirty="0">
                <a:solidFill>
                  <a:srgbClr val="696969"/>
                </a:solidFill>
                <a:uFill>
                  <a:solidFill>
                    <a:srgbClr val="6B7070"/>
                  </a:solidFill>
                </a:uFill>
                <a:latin typeface="Arial MT"/>
                <a:cs typeface="Arial MT"/>
              </a:rPr>
              <a:t> </a:t>
            </a:r>
            <a:r>
              <a:rPr sz="1500" u="sng" spc="-20" dirty="0">
                <a:solidFill>
                  <a:srgbClr val="6B6B6B"/>
                </a:solidFill>
                <a:uFill>
                  <a:solidFill>
                    <a:srgbClr val="6B7070"/>
                  </a:solidFill>
                </a:uFill>
                <a:latin typeface="Arial MT"/>
                <a:cs typeface="Arial MT"/>
              </a:rPr>
              <a:t>More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0394" y="5574759"/>
            <a:ext cx="8417560" cy="191198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solidFill>
                  <a:srgbClr val="181818"/>
                </a:solidFill>
                <a:latin typeface="Arial MT"/>
                <a:cs typeface="Arial MT"/>
              </a:rPr>
              <a:t>Deductions</a:t>
            </a:r>
            <a:r>
              <a:rPr sz="1500" spc="39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D2D2D"/>
                </a:solidFill>
                <a:latin typeface="Arial MT"/>
                <a:cs typeface="Arial MT"/>
              </a:rPr>
              <a:t>for</a:t>
            </a:r>
            <a:r>
              <a:rPr sz="1500" spc="265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32323"/>
                </a:solidFill>
                <a:latin typeface="Arial MT"/>
                <a:cs typeface="Arial MT"/>
              </a:rPr>
              <a:t>treatment</a:t>
            </a:r>
            <a:r>
              <a:rPr sz="1500" spc="305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F2F2F"/>
                </a:solidFill>
                <a:latin typeface="Arial MT"/>
                <a:cs typeface="Arial MT"/>
              </a:rPr>
              <a:t>of</a:t>
            </a:r>
            <a:r>
              <a:rPr sz="1500" spc="34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500" spc="60" dirty="0">
                <a:solidFill>
                  <a:srgbClr val="212121"/>
                </a:solidFill>
                <a:latin typeface="Arial MT"/>
                <a:cs typeface="Arial MT"/>
              </a:rPr>
              <a:t>specified</a:t>
            </a:r>
            <a:r>
              <a:rPr sz="1500" spc="2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1C1C1C"/>
                </a:solidFill>
                <a:latin typeface="Arial MT"/>
                <a:cs typeface="Arial MT"/>
              </a:rPr>
              <a:t>diseases</a:t>
            </a:r>
            <a:endParaRPr sz="1500">
              <a:latin typeface="Arial MT"/>
              <a:cs typeface="Arial MT"/>
            </a:endParaRPr>
          </a:p>
          <a:p>
            <a:pPr marL="19685">
              <a:lnSpc>
                <a:spcPct val="100000"/>
              </a:lnSpc>
              <a:spcBef>
                <a:spcPts val="825"/>
              </a:spcBef>
            </a:pPr>
            <a:r>
              <a:rPr sz="1500" spc="-130" dirty="0">
                <a:solidFill>
                  <a:srgbClr val="606060"/>
                </a:solidFill>
                <a:latin typeface="Arial MT"/>
                <a:cs typeface="Arial MT"/>
              </a:rPr>
              <a:t>80DDB</a:t>
            </a:r>
            <a:r>
              <a:rPr sz="1500" spc="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727272"/>
                </a:solidFill>
                <a:latin typeface="Arial MT"/>
                <a:cs typeface="Arial MT"/>
              </a:rPr>
              <a:t>is</a:t>
            </a:r>
            <a:r>
              <a:rPr sz="1500" spc="-10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707070"/>
                </a:solidFill>
                <a:latin typeface="Arial MT"/>
                <a:cs typeface="Arial MT"/>
              </a:rPr>
              <a:t>not</a:t>
            </a:r>
            <a:r>
              <a:rPr sz="1500" spc="-70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1500" spc="-250" dirty="0">
                <a:solidFill>
                  <a:srgbClr val="696969"/>
                </a:solidFill>
                <a:latin typeface="Arial MT"/>
                <a:cs typeface="Arial MT"/>
              </a:rPr>
              <a:t>a</a:t>
            </a:r>
            <a:r>
              <a:rPr sz="1500" spc="30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757575"/>
                </a:solidFill>
                <a:latin typeface="Arial MT"/>
                <a:cs typeface="Arial MT"/>
              </a:rPr>
              <a:t>commonly</a:t>
            </a:r>
            <a:r>
              <a:rPr sz="1500" spc="-45" dirty="0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sz="1500" spc="-60" dirty="0">
                <a:solidFill>
                  <a:srgbClr val="646464"/>
                </a:solidFill>
                <a:latin typeface="Arial MT"/>
                <a:cs typeface="Arial MT"/>
              </a:rPr>
              <a:t>applicable</a:t>
            </a:r>
            <a:r>
              <a:rPr sz="1500" spc="20" dirty="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676767"/>
                </a:solidFill>
                <a:latin typeface="Arial MT"/>
                <a:cs typeface="Arial MT"/>
              </a:rPr>
              <a:t>deduction.</a:t>
            </a:r>
            <a:r>
              <a:rPr sz="1500" spc="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500" spc="-160" dirty="0">
                <a:solidFill>
                  <a:srgbClr val="727272"/>
                </a:solidFill>
                <a:latin typeface="Arial MT"/>
                <a:cs typeface="Arial MT"/>
              </a:rPr>
              <a:t>Be</a:t>
            </a:r>
            <a:r>
              <a:rPr sz="1500" spc="5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6B6B6B"/>
                </a:solidFill>
                <a:latin typeface="Arial MT"/>
                <a:cs typeface="Arial MT"/>
              </a:rPr>
              <a:t>careful</a:t>
            </a:r>
            <a:r>
              <a:rPr sz="1500" spc="15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646464"/>
                </a:solidFill>
                <a:latin typeface="Arial MT"/>
                <a:cs typeface="Arial MT"/>
              </a:rPr>
              <a:t>while</a:t>
            </a:r>
            <a:r>
              <a:rPr sz="1500" spc="-25" dirty="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595959"/>
                </a:solidFill>
                <a:latin typeface="Arial MT"/>
                <a:cs typeface="Arial MT"/>
              </a:rPr>
              <a:t>claiming.</a:t>
            </a:r>
            <a:r>
              <a:rPr sz="1500" spc="27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u="sng" spc="-80" dirty="0">
                <a:solidFill>
                  <a:srgbClr val="666666"/>
                </a:solidFill>
                <a:uFill>
                  <a:solidFill>
                    <a:srgbClr val="707074"/>
                  </a:solidFill>
                </a:uFill>
                <a:latin typeface="Arial MT"/>
                <a:cs typeface="Arial MT"/>
              </a:rPr>
              <a:t>Learn</a:t>
            </a:r>
            <a:r>
              <a:rPr sz="1500" u="sng" spc="-15" dirty="0">
                <a:solidFill>
                  <a:srgbClr val="666666"/>
                </a:solidFill>
                <a:uFill>
                  <a:solidFill>
                    <a:srgbClr val="707074"/>
                  </a:solidFill>
                </a:uFill>
                <a:latin typeface="Arial MT"/>
                <a:cs typeface="Arial MT"/>
              </a:rPr>
              <a:t> </a:t>
            </a:r>
            <a:r>
              <a:rPr sz="1500" u="sng" spc="-20" dirty="0">
                <a:solidFill>
                  <a:srgbClr val="6D6D6D"/>
                </a:solidFill>
                <a:uFill>
                  <a:solidFill>
                    <a:srgbClr val="707074"/>
                  </a:solidFill>
                </a:uFill>
                <a:latin typeface="Arial MT"/>
                <a:cs typeface="Arial MT"/>
              </a:rPr>
              <a:t>More</a:t>
            </a:r>
            <a:endParaRPr sz="1500">
              <a:latin typeface="Arial MT"/>
              <a:cs typeface="Arial MT"/>
            </a:endParaRPr>
          </a:p>
          <a:p>
            <a:pPr marL="12700" marR="5080" indent="4445">
              <a:lnSpc>
                <a:spcPts val="5030"/>
              </a:lnSpc>
              <a:spcBef>
                <a:spcPts val="55"/>
              </a:spcBef>
              <a:tabLst>
                <a:tab pos="6738620" algn="l"/>
                <a:tab pos="8342630" algn="l"/>
              </a:tabLst>
            </a:pPr>
            <a:r>
              <a:rPr sz="1500" spc="-110" dirty="0">
                <a:solidFill>
                  <a:srgbClr val="707070"/>
                </a:solidFill>
                <a:latin typeface="Arial MT"/>
                <a:cs typeface="Arial MT"/>
              </a:rPr>
              <a:t>Age</a:t>
            </a:r>
            <a:r>
              <a:rPr sz="1500" spc="5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7C7C7C"/>
                </a:solidFill>
                <a:latin typeface="Arial MT"/>
                <a:cs typeface="Arial MT"/>
              </a:rPr>
              <a:t>of</a:t>
            </a:r>
            <a:r>
              <a:rPr sz="1500" spc="-105" dirty="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6D6D6D"/>
                </a:solidFill>
                <a:latin typeface="Arial MT"/>
                <a:cs typeface="Arial MT"/>
              </a:rPr>
              <a:t>person</a:t>
            </a:r>
            <a:r>
              <a:rPr sz="1500" spc="-45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777777"/>
                </a:solidFill>
                <a:latin typeface="Arial MT"/>
                <a:cs typeface="Arial MT"/>
              </a:rPr>
              <a:t>for</a:t>
            </a:r>
            <a:r>
              <a:rPr sz="1500" spc="60" dirty="0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sz="1500" spc="-90" dirty="0">
                <a:solidFill>
                  <a:srgbClr val="6E6E6E"/>
                </a:solidFill>
                <a:latin typeface="Arial MT"/>
                <a:cs typeface="Arial MT"/>
              </a:rPr>
              <a:t>whom</a:t>
            </a:r>
            <a:r>
              <a:rPr sz="1500" spc="-15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5D5D5D"/>
                </a:solidFill>
                <a:latin typeface="Arial MT"/>
                <a:cs typeface="Arial MT"/>
              </a:rPr>
              <a:t>deduction</a:t>
            </a:r>
            <a:r>
              <a:rPr sz="1500" spc="-35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545454"/>
                </a:solidFill>
                <a:latin typeface="Arial MT"/>
                <a:cs typeface="Arial MT"/>
              </a:rPr>
              <a:t>is</a:t>
            </a:r>
            <a:r>
              <a:rPr sz="1500" spc="-5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606060"/>
                </a:solidFill>
                <a:latin typeface="Arial MT"/>
                <a:cs typeface="Arial MT"/>
              </a:rPr>
              <a:t>being</a:t>
            </a:r>
            <a:r>
              <a:rPr sz="15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626262"/>
                </a:solidFill>
                <a:latin typeface="Arial MT"/>
                <a:cs typeface="Arial MT"/>
              </a:rPr>
              <a:t>cIaimecl</a:t>
            </a:r>
            <a:r>
              <a:rPr sz="1500" dirty="0">
                <a:solidFill>
                  <a:srgbClr val="626262"/>
                </a:solidFill>
                <a:latin typeface="Arial MT"/>
                <a:cs typeface="Arial MT"/>
              </a:rPr>
              <a:t>	</a:t>
            </a:r>
            <a:r>
              <a:rPr sz="1500" spc="-70" dirty="0">
                <a:solidFill>
                  <a:srgbClr val="212121"/>
                </a:solidFill>
                <a:latin typeface="Arial MT"/>
                <a:cs typeface="Arial MT"/>
              </a:rPr>
              <a:t>Below</a:t>
            </a:r>
            <a:r>
              <a:rPr sz="150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42424"/>
                </a:solidFill>
                <a:latin typeface="Arial MT"/>
                <a:cs typeface="Arial MT"/>
              </a:rPr>
              <a:t>60</a:t>
            </a:r>
            <a:r>
              <a:rPr sz="1500" spc="-7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181818"/>
                </a:solidFill>
                <a:latin typeface="Arial MT"/>
                <a:cs typeface="Arial MT"/>
              </a:rPr>
              <a:t>years</a:t>
            </a:r>
            <a:r>
              <a:rPr sz="1500" dirty="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sz="1500" spc="-75" dirty="0">
                <a:latin typeface="Arial MT"/>
                <a:cs typeface="Arial MT"/>
              </a:rPr>
              <a:t>• </a:t>
            </a:r>
            <a:r>
              <a:rPr sz="1500" spc="-55" dirty="0">
                <a:solidFill>
                  <a:srgbClr val="646464"/>
                </a:solidFill>
                <a:latin typeface="Arial MT"/>
                <a:cs typeface="Arial MT"/>
              </a:rPr>
              <a:t>Medical</a:t>
            </a:r>
            <a:r>
              <a:rPr sz="1500" spc="-25" dirty="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707070"/>
                </a:solidFill>
                <a:latin typeface="Arial MT"/>
                <a:cs typeface="Arial MT"/>
              </a:rPr>
              <a:t>treatment</a:t>
            </a:r>
            <a:r>
              <a:rPr sz="1500" spc="-5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626262"/>
                </a:solidFill>
                <a:latin typeface="Arial MT"/>
                <a:cs typeface="Arial MT"/>
              </a:rPr>
              <a:t>costs</a:t>
            </a:r>
            <a:r>
              <a:rPr sz="1500" spc="-5" dirty="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747474"/>
                </a:solidFill>
                <a:latin typeface="Arial MT"/>
                <a:cs typeface="Arial MT"/>
              </a:rPr>
              <a:t>for</a:t>
            </a:r>
            <a:r>
              <a:rPr sz="1500" spc="-10" dirty="0">
                <a:solidFill>
                  <a:srgbClr val="747474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676767"/>
                </a:solidFill>
                <a:latin typeface="Arial MT"/>
                <a:cs typeface="Arial MT"/>
              </a:rPr>
              <a:t>specified</a:t>
            </a:r>
            <a:r>
              <a:rPr sz="1500" spc="-2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6E6E6E"/>
                </a:solidFill>
                <a:latin typeface="Arial MT"/>
                <a:cs typeface="Arial MT"/>
              </a:rPr>
              <a:t>diseases</a:t>
            </a:r>
            <a:r>
              <a:rPr sz="1500" spc="15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5D5D5D"/>
                </a:solidFill>
                <a:latin typeface="Arial MT"/>
                <a:cs typeface="Arial MT"/>
              </a:rPr>
              <a:t>under</a:t>
            </a:r>
            <a:r>
              <a:rPr sz="1500" spc="5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500" spc="-65" dirty="0">
                <a:solidFill>
                  <a:srgbClr val="676767"/>
                </a:solidFill>
                <a:latin typeface="Arial MT"/>
                <a:cs typeface="Arial MT"/>
              </a:rPr>
              <a:t>Section</a:t>
            </a:r>
            <a:r>
              <a:rPr sz="150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727272"/>
                </a:solidFill>
                <a:latin typeface="Arial MT"/>
                <a:cs typeface="Arial MT"/>
              </a:rPr>
              <a:t>80DDB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46709" y="1636941"/>
            <a:ext cx="1210310" cy="419734"/>
          </a:xfrm>
          <a:prstGeom prst="rect">
            <a:avLst/>
          </a:prstGeom>
          <a:ln w="9526">
            <a:solidFill>
              <a:srgbClr val="4B6797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350"/>
              </a:spcBef>
            </a:pPr>
            <a:r>
              <a:rPr sz="1500" spc="-65" dirty="0">
                <a:solidFill>
                  <a:srgbClr val="215DCA"/>
                </a:solidFill>
                <a:latin typeface="Arial MT"/>
                <a:cs typeface="Arial MT"/>
              </a:rPr>
              <a:t>Add</a:t>
            </a:r>
            <a:r>
              <a:rPr sz="1500" spc="-120" dirty="0">
                <a:solidFill>
                  <a:srgbClr val="215DCA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26EDB"/>
                </a:solidFill>
                <a:latin typeface="Arial MT"/>
                <a:cs typeface="Arial MT"/>
              </a:rPr>
              <a:t>Details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13705" y="3029639"/>
            <a:ext cx="92773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65" dirty="0">
                <a:solidFill>
                  <a:srgbClr val="2A59C8"/>
                </a:solidFill>
                <a:latin typeface="Arial MT"/>
                <a:cs typeface="Arial MT"/>
              </a:rPr>
              <a:t>Add</a:t>
            </a:r>
            <a:r>
              <a:rPr sz="1500" spc="-120" dirty="0">
                <a:solidFill>
                  <a:srgbClr val="2A59C8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2F54A0"/>
                </a:solidFill>
                <a:latin typeface="Arial MT"/>
                <a:cs typeface="Arial MT"/>
              </a:rPr>
              <a:t>Details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03546" y="4430010"/>
            <a:ext cx="24130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95" dirty="0">
                <a:solidFill>
                  <a:srgbClr val="333333"/>
                </a:solidFill>
                <a:latin typeface="Arial MT"/>
                <a:cs typeface="Arial MT"/>
              </a:rPr>
              <a:t>No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E2F7DE-307D-964D-FFE7-1BD686E89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704" y="7292930"/>
            <a:ext cx="790575" cy="733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6D9EB9-F8E2-C9DB-FF8E-EEC95CA853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" y="6842125"/>
            <a:ext cx="1532379" cy="1415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5585" y="4486904"/>
            <a:ext cx="1228895" cy="4286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5585" y="3124638"/>
            <a:ext cx="1228895" cy="4191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5585" y="1752846"/>
            <a:ext cx="1228895" cy="42868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8122" y="508073"/>
            <a:ext cx="2856865" cy="264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02920" algn="l"/>
              </a:tabLst>
            </a:pPr>
            <a:r>
              <a:rPr sz="1550" spc="-50" dirty="0">
                <a:solidFill>
                  <a:srgbClr val="FFA841"/>
                </a:solidFill>
              </a:rPr>
              <a:t>@</a:t>
            </a:r>
            <a:r>
              <a:rPr sz="1550" dirty="0">
                <a:solidFill>
                  <a:srgbClr val="FFA841"/>
                </a:solidFill>
              </a:rPr>
              <a:t>	</a:t>
            </a:r>
            <a:r>
              <a:rPr sz="1550" dirty="0">
                <a:solidFill>
                  <a:srgbClr val="181818"/>
                </a:solidFill>
              </a:rPr>
              <a:t>Donations</a:t>
            </a:r>
            <a:r>
              <a:rPr sz="1550" spc="210" dirty="0">
                <a:solidFill>
                  <a:srgbClr val="181818"/>
                </a:solidFill>
              </a:rPr>
              <a:t> </a:t>
            </a:r>
            <a:r>
              <a:rPr sz="1550" dirty="0">
                <a:solidFill>
                  <a:srgbClr val="2A2A2A"/>
                </a:solidFill>
              </a:rPr>
              <a:t>/</a:t>
            </a:r>
            <a:r>
              <a:rPr sz="1550" spc="125" dirty="0">
                <a:solidFill>
                  <a:srgbClr val="2A2A2A"/>
                </a:solidFill>
              </a:rPr>
              <a:t> </a:t>
            </a:r>
            <a:r>
              <a:rPr sz="1550" spc="-10" dirty="0">
                <a:solidFill>
                  <a:srgbClr val="111111"/>
                </a:solidFill>
              </a:rPr>
              <a:t>Contributions</a:t>
            </a:r>
            <a:endParaRPr sz="1550"/>
          </a:p>
        </p:txBody>
      </p:sp>
      <p:sp>
        <p:nvSpPr>
          <p:cNvPr id="6" name="object 6"/>
          <p:cNvSpPr txBox="1"/>
          <p:nvPr/>
        </p:nvSpPr>
        <p:spPr>
          <a:xfrm>
            <a:off x="1040466" y="928026"/>
            <a:ext cx="55848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6B6B6B"/>
                </a:solidFill>
                <a:latin typeface="Arial MT"/>
                <a:cs typeface="Arial MT"/>
              </a:rPr>
              <a:t>Deductions</a:t>
            </a:r>
            <a:r>
              <a:rPr sz="1400" spc="40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B7B7B"/>
                </a:solidFill>
                <a:latin typeface="Arial MT"/>
                <a:cs typeface="Arial MT"/>
              </a:rPr>
              <a:t>for</a:t>
            </a:r>
            <a:r>
              <a:rPr sz="1400" spc="-10" dirty="0">
                <a:solidFill>
                  <a:srgbClr val="7B7B7B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6E6E"/>
                </a:solidFill>
                <a:latin typeface="Arial MT"/>
                <a:cs typeface="Arial MT"/>
              </a:rPr>
              <a:t>donations</a:t>
            </a:r>
            <a:r>
              <a:rPr sz="1400" spc="30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C7C7C"/>
                </a:solidFill>
                <a:latin typeface="Arial MT"/>
                <a:cs typeface="Arial MT"/>
              </a:rPr>
              <a:t>to</a:t>
            </a:r>
            <a:r>
              <a:rPr sz="1400" spc="-85" dirty="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E5E5E"/>
                </a:solidFill>
                <a:latin typeface="Arial MT"/>
                <a:cs typeface="Arial MT"/>
              </a:rPr>
              <a:t>charitable</a:t>
            </a:r>
            <a:r>
              <a:rPr sz="1400" spc="8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46464"/>
                </a:solidFill>
                <a:latin typeface="Arial MT"/>
                <a:cs typeface="Arial MT"/>
              </a:rPr>
              <a:t>orgs.,</a:t>
            </a:r>
            <a:r>
              <a:rPr sz="1400" spc="-10" dirty="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sz="1400" spc="-40" dirty="0">
                <a:solidFill>
                  <a:srgbClr val="5B5B5B"/>
                </a:solidFill>
                <a:latin typeface="Arial MT"/>
                <a:cs typeface="Arial MT"/>
              </a:rPr>
              <a:t>po1itical</a:t>
            </a:r>
            <a:r>
              <a:rPr sz="1400" spc="-30" dirty="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96969"/>
                </a:solidFill>
                <a:latin typeface="Arial MT"/>
                <a:cs typeface="Arial MT"/>
              </a:rPr>
              <a:t>parties,</a:t>
            </a:r>
            <a:r>
              <a:rPr sz="1400" spc="-5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400" spc="-110" dirty="0">
                <a:solidFill>
                  <a:srgbClr val="646464"/>
                </a:solidFill>
                <a:latin typeface="Arial MT"/>
                <a:cs typeface="Arial MT"/>
              </a:rPr>
              <a:t>R&amp;D,</a:t>
            </a:r>
            <a:r>
              <a:rPr sz="1400" spc="10" dirty="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6B6B6B"/>
                </a:solidFill>
                <a:latin typeface="Arial MT"/>
                <a:cs typeface="Arial MT"/>
              </a:rPr>
              <a:t>etc.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9850" y="1523335"/>
            <a:ext cx="4538980" cy="72136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120"/>
              </a:spcBef>
            </a:pPr>
            <a:r>
              <a:rPr sz="1550" dirty="0">
                <a:solidFill>
                  <a:srgbClr val="161616"/>
                </a:solidFill>
                <a:latin typeface="Arial MT"/>
                <a:cs typeface="Arial MT"/>
              </a:rPr>
              <a:t>Donations</a:t>
            </a:r>
            <a:r>
              <a:rPr sz="1550" spc="15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spc="60" dirty="0">
                <a:solidFill>
                  <a:srgbClr val="242424"/>
                </a:solidFill>
                <a:latin typeface="Arial MT"/>
                <a:cs typeface="Arial MT"/>
              </a:rPr>
              <a:t>to</a:t>
            </a:r>
            <a:r>
              <a:rPr sz="1550" spc="7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131313"/>
                </a:solidFill>
                <a:latin typeface="Arial MT"/>
                <a:cs typeface="Arial MT"/>
              </a:rPr>
              <a:t>charitable</a:t>
            </a:r>
            <a:r>
              <a:rPr sz="1550" spc="215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131313"/>
                </a:solidFill>
                <a:latin typeface="Arial MT"/>
                <a:cs typeface="Arial MT"/>
              </a:rPr>
              <a:t>organizations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400" dirty="0">
                <a:solidFill>
                  <a:srgbClr val="727272"/>
                </a:solidFill>
                <a:latin typeface="Arial MT"/>
                <a:cs typeface="Arial MT"/>
              </a:rPr>
              <a:t>80G</a:t>
            </a:r>
            <a:r>
              <a:rPr sz="1400" spc="-2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-</a:t>
            </a:r>
            <a:r>
              <a:rPr sz="1400" spc="3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26262"/>
                </a:solidFill>
                <a:latin typeface="Arial MT"/>
                <a:cs typeface="Arial MT"/>
              </a:rPr>
              <a:t>Govt</a:t>
            </a:r>
            <a:r>
              <a:rPr sz="1400" spc="-40" dirty="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76767"/>
                </a:solidFill>
                <a:latin typeface="Arial MT"/>
                <a:cs typeface="Arial MT"/>
              </a:rPr>
              <a:t>requires</a:t>
            </a:r>
            <a:r>
              <a:rPr sz="1400" spc="3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66666"/>
                </a:solidFill>
                <a:latin typeface="Arial MT"/>
                <a:cs typeface="Arial MT"/>
              </a:rPr>
              <a:t>itemized</a:t>
            </a:r>
            <a:r>
              <a:rPr sz="1400" spc="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6E6E"/>
                </a:solidFill>
                <a:latin typeface="Arial MT"/>
                <a:cs typeface="Arial MT"/>
              </a:rPr>
              <a:t>details</a:t>
            </a:r>
            <a:r>
              <a:rPr sz="1400" spc="-10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27272"/>
                </a:solidFill>
                <a:latin typeface="Arial MT"/>
                <a:cs typeface="Arial MT"/>
              </a:rPr>
              <a:t>of</a:t>
            </a:r>
            <a:r>
              <a:rPr sz="1400" spc="1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76767"/>
                </a:solidFill>
                <a:latin typeface="Arial MT"/>
                <a:cs typeface="Arial MT"/>
              </a:rPr>
              <a:t>donations</a:t>
            </a:r>
            <a:r>
              <a:rPr sz="1400" spc="4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47474"/>
                </a:solidFill>
                <a:latin typeface="Arial MT"/>
                <a:cs typeface="Arial MT"/>
              </a:rPr>
              <a:t>for</a:t>
            </a:r>
            <a:r>
              <a:rPr sz="1400" spc="-50" dirty="0">
                <a:solidFill>
                  <a:srgbClr val="747474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676767"/>
                </a:solidFill>
                <a:latin typeface="Arial MT"/>
                <a:cs typeface="Arial MT"/>
              </a:rPr>
              <a:t>this.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9850" y="2885599"/>
            <a:ext cx="4777105" cy="72136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120"/>
              </a:spcBef>
            </a:pPr>
            <a:r>
              <a:rPr sz="1550" dirty="0">
                <a:solidFill>
                  <a:srgbClr val="161616"/>
                </a:solidFill>
                <a:latin typeface="Arial MT"/>
                <a:cs typeface="Arial MT"/>
              </a:rPr>
              <a:t>Donations</a:t>
            </a:r>
            <a:r>
              <a:rPr sz="1550" spc="10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spc="60" dirty="0">
                <a:solidFill>
                  <a:srgbClr val="1D1D1D"/>
                </a:solidFill>
                <a:latin typeface="Arial MT"/>
                <a:cs typeface="Arial MT"/>
              </a:rPr>
              <a:t>for </a:t>
            </a:r>
            <a:r>
              <a:rPr sz="1550" dirty="0">
                <a:solidFill>
                  <a:srgbClr val="0E0E0E"/>
                </a:solidFill>
                <a:latin typeface="Arial MT"/>
                <a:cs typeface="Arial MT"/>
              </a:rPr>
              <a:t>Research/Rural</a:t>
            </a:r>
            <a:r>
              <a:rPr sz="1550" spc="-35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262626"/>
                </a:solidFill>
                <a:latin typeface="Arial MT"/>
                <a:cs typeface="Arial MT"/>
              </a:rPr>
              <a:t>Development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400" spc="-30" dirty="0">
                <a:solidFill>
                  <a:srgbClr val="646464"/>
                </a:solidFill>
                <a:latin typeface="Arial MT"/>
                <a:cs typeface="Arial MT"/>
              </a:rPr>
              <a:t>80GCA</a:t>
            </a:r>
            <a:r>
              <a:rPr sz="1400" spc="60" dirty="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6E6E"/>
                </a:solidFill>
                <a:latin typeface="Arial MT"/>
                <a:cs typeface="Arial MT"/>
              </a:rPr>
              <a:t>-</a:t>
            </a:r>
            <a:r>
              <a:rPr sz="1400" spc="20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727272"/>
                </a:solidFill>
                <a:latin typeface="Arial MT"/>
                <a:cs typeface="Arial MT"/>
              </a:rPr>
              <a:t>Govt</a:t>
            </a:r>
            <a:r>
              <a:rPr sz="1400" spc="1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B6B6B"/>
                </a:solidFill>
                <a:latin typeface="Arial MT"/>
                <a:cs typeface="Arial MT"/>
              </a:rPr>
              <a:t>requires</a:t>
            </a:r>
            <a:r>
              <a:rPr sz="1400" spc="-50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96969"/>
                </a:solidFill>
                <a:latin typeface="Arial MT"/>
                <a:cs typeface="Arial MT"/>
              </a:rPr>
              <a:t>itemized</a:t>
            </a:r>
            <a:r>
              <a:rPr sz="1400" spc="5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26262"/>
                </a:solidFill>
                <a:latin typeface="Arial MT"/>
                <a:cs typeface="Arial MT"/>
              </a:rPr>
              <a:t>details</a:t>
            </a:r>
            <a:r>
              <a:rPr sz="1400" spc="35" dirty="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B6B6B"/>
                </a:solidFill>
                <a:latin typeface="Arial MT"/>
                <a:cs typeface="Arial MT"/>
              </a:rPr>
              <a:t>of </a:t>
            </a:r>
            <a:r>
              <a:rPr sz="1400" dirty="0">
                <a:solidFill>
                  <a:srgbClr val="6E6E6E"/>
                </a:solidFill>
                <a:latin typeface="Arial MT"/>
                <a:cs typeface="Arial MT"/>
              </a:rPr>
              <a:t>donations</a:t>
            </a:r>
            <a:r>
              <a:rPr sz="1400" spc="20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07070"/>
                </a:solidFill>
                <a:latin typeface="Arial MT"/>
                <a:cs typeface="Arial MT"/>
              </a:rPr>
              <a:t>for </a:t>
            </a:r>
            <a:r>
              <a:rPr sz="1400" spc="-10" dirty="0">
                <a:solidFill>
                  <a:srgbClr val="727272"/>
                </a:solidFill>
                <a:latin typeface="Arial MT"/>
                <a:cs typeface="Arial MT"/>
              </a:rPr>
              <a:t>this.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9046" y="4247866"/>
            <a:ext cx="5046345" cy="72136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550" dirty="0">
                <a:solidFill>
                  <a:srgbClr val="1D1D1D"/>
                </a:solidFill>
                <a:latin typeface="Arial MT"/>
                <a:cs typeface="Arial MT"/>
              </a:rPr>
              <a:t>80GGC</a:t>
            </a:r>
            <a:r>
              <a:rPr sz="1550" spc="200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282828"/>
                </a:solidFill>
                <a:latin typeface="Arial MT"/>
                <a:cs typeface="Arial MT"/>
              </a:rPr>
              <a:t>-</a:t>
            </a:r>
            <a:r>
              <a:rPr sz="1550" spc="185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131313"/>
                </a:solidFill>
                <a:latin typeface="Arial MT"/>
                <a:cs typeface="Arial MT"/>
              </a:rPr>
              <a:t>Contribution</a:t>
            </a:r>
            <a:r>
              <a:rPr sz="1550" spc="185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1550" spc="60" dirty="0">
                <a:solidFill>
                  <a:srgbClr val="262626"/>
                </a:solidFill>
                <a:latin typeface="Arial MT"/>
                <a:cs typeface="Arial MT"/>
              </a:rPr>
              <a:t>to</a:t>
            </a:r>
            <a:r>
              <a:rPr sz="1550" spc="25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111111"/>
                </a:solidFill>
                <a:latin typeface="Arial MT"/>
                <a:cs typeface="Arial MT"/>
              </a:rPr>
              <a:t>political</a:t>
            </a:r>
            <a:r>
              <a:rPr sz="1550" spc="1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550" spc="50" dirty="0">
                <a:solidFill>
                  <a:srgbClr val="2A2A2A"/>
                </a:solidFill>
                <a:latin typeface="Arial MT"/>
                <a:cs typeface="Arial MT"/>
              </a:rPr>
              <a:t>party</a:t>
            </a:r>
            <a:endParaRPr sz="1550">
              <a:latin typeface="Arial MT"/>
              <a:cs typeface="Arial MT"/>
            </a:endParaRPr>
          </a:p>
          <a:p>
            <a:pPr marL="15875">
              <a:lnSpc>
                <a:spcPct val="100000"/>
              </a:lnSpc>
              <a:spcBef>
                <a:spcPts val="915"/>
              </a:spcBef>
            </a:pPr>
            <a:r>
              <a:rPr sz="1400" spc="-25" dirty="0">
                <a:solidFill>
                  <a:srgbClr val="626262"/>
                </a:solidFill>
                <a:latin typeface="Arial MT"/>
                <a:cs typeface="Arial MT"/>
              </a:rPr>
              <a:t>Enter</a:t>
            </a:r>
            <a:r>
              <a:rPr sz="1400" spc="70" dirty="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28282"/>
                </a:solidFill>
                <a:latin typeface="Arial MT"/>
                <a:cs typeface="Arial MT"/>
              </a:rPr>
              <a:t>the</a:t>
            </a:r>
            <a:r>
              <a:rPr sz="1400" spc="-50" dirty="0">
                <a:solidFill>
                  <a:srgbClr val="82828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D6D6D"/>
                </a:solidFill>
                <a:latin typeface="Arial MT"/>
                <a:cs typeface="Arial MT"/>
              </a:rPr>
              <a:t>contribution</a:t>
            </a:r>
            <a:r>
              <a:rPr sz="1400" spc="90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B7B7B"/>
                </a:solidFill>
                <a:latin typeface="Arial MT"/>
                <a:cs typeface="Arial MT"/>
              </a:rPr>
              <a:t>or</a:t>
            </a:r>
            <a:r>
              <a:rPr sz="1400" spc="5" dirty="0">
                <a:solidFill>
                  <a:srgbClr val="7B7B7B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26262"/>
                </a:solidFill>
                <a:latin typeface="Arial MT"/>
                <a:cs typeface="Arial MT"/>
              </a:rPr>
              <a:t>donation</a:t>
            </a:r>
            <a:r>
              <a:rPr sz="1400" spc="5" dirty="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727272"/>
                </a:solidFill>
                <a:latin typeface="Arial MT"/>
                <a:cs typeface="Arial MT"/>
              </a:rPr>
              <a:t>made</a:t>
            </a:r>
            <a:r>
              <a:rPr sz="140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96969"/>
                </a:solidFill>
                <a:latin typeface="Arial MT"/>
                <a:cs typeface="Arial MT"/>
              </a:rPr>
              <a:t>to </a:t>
            </a:r>
            <a:r>
              <a:rPr sz="1400" dirty="0">
                <a:solidFill>
                  <a:srgbClr val="828282"/>
                </a:solidFill>
                <a:latin typeface="Arial MT"/>
                <a:cs typeface="Arial MT"/>
              </a:rPr>
              <a:t>a</a:t>
            </a:r>
            <a:r>
              <a:rPr sz="1400" spc="-35" dirty="0">
                <a:solidFill>
                  <a:srgbClr val="82828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B6B6B"/>
                </a:solidFill>
                <a:latin typeface="Arial MT"/>
                <a:cs typeface="Arial MT"/>
              </a:rPr>
              <a:t>political</a:t>
            </a:r>
            <a:r>
              <a:rPr sz="1400" spc="45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57575"/>
                </a:solidFill>
                <a:latin typeface="Arial MT"/>
                <a:cs typeface="Arial MT"/>
              </a:rPr>
              <a:t>party</a:t>
            </a:r>
            <a:r>
              <a:rPr sz="1400" spc="290" dirty="0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sz="1400" u="heavy" spc="-25" dirty="0">
                <a:solidFill>
                  <a:srgbClr val="606060"/>
                </a:solidFill>
                <a:uFill>
                  <a:solidFill>
                    <a:srgbClr val="6B6B70"/>
                  </a:solidFill>
                </a:uFill>
                <a:latin typeface="Arial MT"/>
                <a:cs typeface="Arial MT"/>
              </a:rPr>
              <a:t>New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85097" y="1823501"/>
            <a:ext cx="93471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66EC6"/>
                </a:solidFill>
                <a:latin typeface="Arial MT"/>
                <a:cs typeface="Arial MT"/>
              </a:rPr>
              <a:t>Add</a:t>
            </a:r>
            <a:r>
              <a:rPr sz="1400" spc="-95" dirty="0">
                <a:solidFill>
                  <a:srgbClr val="466EC6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270A8"/>
                </a:solidFill>
                <a:latin typeface="Arial MT"/>
                <a:cs typeface="Arial MT"/>
              </a:rPr>
              <a:t>Details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85097" y="3195293"/>
            <a:ext cx="93471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D498C"/>
                </a:solidFill>
                <a:latin typeface="Arial MT"/>
                <a:cs typeface="Arial MT"/>
              </a:rPr>
              <a:t>Add</a:t>
            </a:r>
            <a:r>
              <a:rPr sz="1400" spc="-95" dirty="0">
                <a:solidFill>
                  <a:srgbClr val="2D498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264AE"/>
                </a:solidFill>
                <a:latin typeface="Arial MT"/>
                <a:cs typeface="Arial MT"/>
              </a:rPr>
              <a:t>Details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85097" y="4557560"/>
            <a:ext cx="9290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B66C3"/>
                </a:solidFill>
                <a:latin typeface="Arial MT"/>
                <a:cs typeface="Arial MT"/>
              </a:rPr>
              <a:t>Add</a:t>
            </a:r>
            <a:r>
              <a:rPr sz="1400" spc="-95" dirty="0">
                <a:solidFill>
                  <a:srgbClr val="3B66C3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86EAE"/>
                </a:solidFill>
                <a:latin typeface="Arial MT"/>
                <a:cs typeface="Arial MT"/>
              </a:rPr>
              <a:t>Details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ABD51F-C0D4-3EC6-13BC-B99B2AF317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704" y="7292930"/>
            <a:ext cx="790575" cy="733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AA7CD6-FCE4-DB5B-D183-6557B18824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" y="6842125"/>
            <a:ext cx="1532379" cy="1415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3640" y="4239214"/>
            <a:ext cx="1381316" cy="6192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79" y="571578"/>
            <a:ext cx="457263" cy="40010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83503" y="8764"/>
            <a:ext cx="9547860" cy="0"/>
          </a:xfrm>
          <a:custGeom>
            <a:avLst/>
            <a:gdLst/>
            <a:ahLst/>
            <a:cxnLst/>
            <a:rect l="l" t="t" r="r" b="b"/>
            <a:pathLst>
              <a:path w="9547860">
                <a:moveTo>
                  <a:pt x="0" y="0"/>
                </a:moveTo>
                <a:lnTo>
                  <a:pt x="9547662" y="0"/>
                </a:lnTo>
              </a:path>
            </a:pathLst>
          </a:custGeom>
          <a:ln w="21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5594" rIns="0" bIns="0" rtlCol="0">
            <a:spAutoFit/>
          </a:bodyPr>
          <a:lstStyle/>
          <a:p>
            <a:pPr marL="75628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151515"/>
                </a:solidFill>
              </a:rPr>
              <a:t>Your</a:t>
            </a:r>
            <a:r>
              <a:rPr spc="-105" dirty="0">
                <a:solidFill>
                  <a:srgbClr val="151515"/>
                </a:solidFill>
              </a:rPr>
              <a:t> </a:t>
            </a:r>
            <a:r>
              <a:rPr spc="-20" dirty="0">
                <a:solidFill>
                  <a:srgbClr val="232323"/>
                </a:solidFill>
              </a:rPr>
              <a:t>Tax</a:t>
            </a:r>
            <a:r>
              <a:rPr spc="-95" dirty="0">
                <a:solidFill>
                  <a:srgbClr val="232323"/>
                </a:solidFill>
              </a:rPr>
              <a:t> </a:t>
            </a:r>
            <a:r>
              <a:rPr spc="-10" dirty="0">
                <a:solidFill>
                  <a:srgbClr val="212121"/>
                </a:solidFill>
              </a:rPr>
              <a:t>Summary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7563" y="1041628"/>
            <a:ext cx="1118870" cy="54483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210"/>
              </a:spcBef>
            </a:pPr>
            <a:r>
              <a:rPr sz="1450" spc="-75" dirty="0">
                <a:solidFill>
                  <a:srgbClr val="6B6B6B"/>
                </a:solidFill>
                <a:latin typeface="Arial MT"/>
                <a:cs typeface="Arial MT"/>
              </a:rPr>
              <a:t>Gross</a:t>
            </a:r>
            <a:r>
              <a:rPr sz="1450" spc="-20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450" spc="-20" dirty="0">
                <a:solidFill>
                  <a:srgbClr val="666666"/>
                </a:solidFill>
                <a:latin typeface="Arial MT"/>
                <a:cs typeface="Arial MT"/>
              </a:rPr>
              <a:t>Income</a:t>
            </a: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114" dirty="0">
                <a:solidFill>
                  <a:srgbClr val="242424"/>
                </a:solidFill>
                <a:latin typeface="Arial MT"/>
                <a:cs typeface="Arial MT"/>
              </a:rPr>
              <a:t>7</a:t>
            </a:r>
            <a:r>
              <a:rPr sz="1750" spc="-7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750" spc="-50" dirty="0">
                <a:solidFill>
                  <a:srgbClr val="2F2F2F"/>
                </a:solidFill>
                <a:latin typeface="Arial MT"/>
                <a:cs typeface="Arial MT"/>
              </a:rPr>
              <a:t>0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4733" y="1001853"/>
            <a:ext cx="1269365" cy="57848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spc="-90" dirty="0">
                <a:solidFill>
                  <a:srgbClr val="595959"/>
                </a:solidFill>
                <a:latin typeface="Arial MT"/>
                <a:cs typeface="Arial MT"/>
              </a:rPr>
              <a:t>Taxable</a:t>
            </a:r>
            <a:r>
              <a:rPr sz="1500" spc="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696969"/>
                </a:solidFill>
                <a:latin typeface="Arial MT"/>
                <a:cs typeface="Arial MT"/>
              </a:rPr>
              <a:t>Income</a:t>
            </a:r>
            <a:endParaRPr sz="1500">
              <a:latin typeface="Arial MT"/>
              <a:cs typeface="Arial MT"/>
            </a:endParaRPr>
          </a:p>
          <a:p>
            <a:pPr marL="14604">
              <a:lnSpc>
                <a:spcPct val="100000"/>
              </a:lnSpc>
              <a:spcBef>
                <a:spcPts val="375"/>
              </a:spcBef>
            </a:pPr>
            <a:r>
              <a:rPr sz="1500" dirty="0">
                <a:solidFill>
                  <a:srgbClr val="2B2B2B"/>
                </a:solidFill>
                <a:latin typeface="Arial MT"/>
                <a:cs typeface="Arial MT"/>
              </a:rPr>
              <a:t>£</a:t>
            </a:r>
            <a:r>
              <a:rPr sz="1500" spc="-35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62626"/>
                </a:solidFill>
                <a:latin typeface="Arial MT"/>
                <a:cs typeface="Arial MT"/>
              </a:rPr>
              <a:t>0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9812" y="2418100"/>
            <a:ext cx="247840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120" dirty="0">
                <a:solidFill>
                  <a:srgbClr val="4B4B4B"/>
                </a:solidFill>
                <a:latin typeface="Arial MT"/>
                <a:cs typeface="Arial MT"/>
              </a:rPr>
              <a:t>You</a:t>
            </a:r>
            <a:r>
              <a:rPr sz="1450" spc="20" dirty="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sz="1450" spc="-50" dirty="0">
                <a:solidFill>
                  <a:srgbClr val="3B3B3B"/>
                </a:solidFill>
                <a:latin typeface="Arial MT"/>
                <a:cs typeface="Arial MT"/>
              </a:rPr>
              <a:t>have </a:t>
            </a:r>
            <a:r>
              <a:rPr sz="1450" spc="-35" dirty="0">
                <a:solidFill>
                  <a:srgbClr val="444444"/>
                </a:solidFill>
                <a:latin typeface="Arial MT"/>
                <a:cs typeface="Arial MT"/>
              </a:rPr>
              <a:t>selected</a:t>
            </a:r>
            <a:r>
              <a:rPr sz="1450" spc="-6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50" spc="-20" dirty="0">
                <a:solidFill>
                  <a:srgbClr val="444444"/>
                </a:solidFill>
                <a:latin typeface="Arial MT"/>
                <a:cs typeface="Arial MT"/>
              </a:rPr>
              <a:t>New</a:t>
            </a:r>
            <a:r>
              <a:rPr sz="1450" spc="-5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450" spc="-60" dirty="0">
                <a:solidFill>
                  <a:srgbClr val="4F4F4F"/>
                </a:solidFill>
                <a:latin typeface="Arial MT"/>
                <a:cs typeface="Arial MT"/>
              </a:rPr>
              <a:t>Regime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0919" y="2418100"/>
            <a:ext cx="148463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45" dirty="0">
                <a:solidFill>
                  <a:srgbClr val="3360AC"/>
                </a:solidFill>
                <a:latin typeface="Arial MT"/>
                <a:cs typeface="Arial MT"/>
              </a:rPr>
              <a:t>Compare</a:t>
            </a:r>
            <a:r>
              <a:rPr sz="1450" spc="-35" dirty="0">
                <a:solidFill>
                  <a:srgbClr val="3360AC"/>
                </a:solidFill>
                <a:latin typeface="Arial MT"/>
                <a:cs typeface="Arial MT"/>
              </a:rPr>
              <a:t> </a:t>
            </a:r>
            <a:r>
              <a:rPr sz="1450" spc="-45" dirty="0">
                <a:solidFill>
                  <a:srgbClr val="44699A"/>
                </a:solidFill>
                <a:latin typeface="Arial MT"/>
                <a:cs typeface="Arial MT"/>
              </a:rPr>
              <a:t>Regimes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12629" y="1016738"/>
            <a:ext cx="958215" cy="56578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355"/>
              </a:spcBef>
            </a:pPr>
            <a:r>
              <a:rPr sz="1500" spc="-135" dirty="0">
                <a:solidFill>
                  <a:srgbClr val="5E5E5E"/>
                </a:solidFill>
                <a:latin typeface="Arial MT"/>
                <a:cs typeface="Arial MT"/>
              </a:rPr>
              <a:t>Tax</a:t>
            </a:r>
            <a:r>
              <a:rPr sz="1500" spc="3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696969"/>
                </a:solidFill>
                <a:latin typeface="Arial MT"/>
                <a:cs typeface="Arial MT"/>
              </a:rPr>
              <a:t>Liability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600" spc="-10" dirty="0">
                <a:solidFill>
                  <a:srgbClr val="313131"/>
                </a:solidFill>
                <a:latin typeface="Arial MT"/>
                <a:cs typeface="Arial MT"/>
              </a:rPr>
              <a:t>7</a:t>
            </a:r>
            <a:r>
              <a:rPr sz="1600" spc="-12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2F2F2F"/>
                </a:solidFill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8246" y="3338977"/>
            <a:ext cx="61683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A57E38"/>
                </a:solidFill>
                <a:latin typeface="Arial MT"/>
                <a:cs typeface="Arial MT"/>
              </a:rPr>
              <a:t>As </a:t>
            </a:r>
            <a:r>
              <a:rPr sz="1400" dirty="0">
                <a:solidFill>
                  <a:srgbClr val="856B4D"/>
                </a:solidFill>
                <a:latin typeface="Arial MT"/>
                <a:cs typeface="Arial MT"/>
              </a:rPr>
              <a:t>per</a:t>
            </a:r>
            <a:r>
              <a:rPr sz="1400" spc="-55" dirty="0">
                <a:solidFill>
                  <a:srgbClr val="856B4D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77452"/>
                </a:solidFill>
                <a:latin typeface="Arial MT"/>
                <a:cs typeface="Arial MT"/>
              </a:rPr>
              <a:t>Income</a:t>
            </a:r>
            <a:r>
              <a:rPr sz="1400" spc="5" dirty="0">
                <a:solidFill>
                  <a:srgbClr val="877452"/>
                </a:solidFill>
                <a:latin typeface="Arial MT"/>
                <a:cs typeface="Arial MT"/>
              </a:rPr>
              <a:t> </a:t>
            </a:r>
            <a:r>
              <a:rPr sz="1400" spc="-45" dirty="0">
                <a:solidFill>
                  <a:srgbClr val="8C6941"/>
                </a:solidFill>
                <a:latin typeface="Arial MT"/>
                <a:cs typeface="Arial MT"/>
              </a:rPr>
              <a:t>Tax</a:t>
            </a:r>
            <a:r>
              <a:rPr sz="1400" spc="35" dirty="0">
                <a:solidFill>
                  <a:srgbClr val="8C69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3753B"/>
                </a:solidFill>
                <a:latin typeface="Arial MT"/>
                <a:cs typeface="Arial MT"/>
              </a:rPr>
              <a:t>Dept.,</a:t>
            </a:r>
            <a:r>
              <a:rPr sz="1400" spc="30" dirty="0">
                <a:solidFill>
                  <a:srgbClr val="83753B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95744B"/>
                </a:solidFill>
                <a:latin typeface="Arial MT"/>
                <a:cs typeface="Arial MT"/>
              </a:rPr>
              <a:t>you</a:t>
            </a:r>
            <a:r>
              <a:rPr sz="1400" spc="-5" dirty="0">
                <a:solidFill>
                  <a:srgbClr val="95744B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96E3B"/>
                </a:solidFill>
                <a:latin typeface="Arial MT"/>
                <a:cs typeface="Arial MT"/>
              </a:rPr>
              <a:t>cannot</a:t>
            </a:r>
            <a:r>
              <a:rPr sz="1400" spc="105" dirty="0">
                <a:solidFill>
                  <a:srgbClr val="896E3B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90702D"/>
                </a:solidFill>
                <a:latin typeface="Arial MT"/>
                <a:cs typeface="Arial MT"/>
              </a:rPr>
              <a:t>file</a:t>
            </a:r>
            <a:r>
              <a:rPr sz="1400" spc="25" dirty="0">
                <a:solidFill>
                  <a:srgbClr val="90702D"/>
                </a:solidFill>
                <a:latin typeface="Arial MT"/>
                <a:cs typeface="Arial MT"/>
              </a:rPr>
              <a:t> </a:t>
            </a:r>
            <a:r>
              <a:rPr sz="1400" spc="-100" dirty="0">
                <a:solidFill>
                  <a:srgbClr val="AF8A60"/>
                </a:solidFill>
                <a:latin typeface="Arial MT"/>
                <a:cs typeface="Arial MT"/>
              </a:rPr>
              <a:t>a</a:t>
            </a:r>
            <a:r>
              <a:rPr sz="1400" spc="-40" dirty="0">
                <a:solidFill>
                  <a:srgbClr val="AF8A6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5B2F"/>
                </a:solidFill>
                <a:latin typeface="Arial MT"/>
                <a:cs typeface="Arial MT"/>
              </a:rPr>
              <a:t>Belated</a:t>
            </a:r>
            <a:r>
              <a:rPr sz="1400" spc="-20" dirty="0">
                <a:solidFill>
                  <a:srgbClr val="7E5B2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0692A"/>
                </a:solidFill>
                <a:latin typeface="Arial MT"/>
                <a:cs typeface="Arial MT"/>
              </a:rPr>
              <a:t>Return</a:t>
            </a:r>
            <a:r>
              <a:rPr sz="1400" spc="90" dirty="0">
                <a:solidFill>
                  <a:srgbClr val="80692A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7722F"/>
                </a:solidFill>
                <a:latin typeface="Arial MT"/>
                <a:cs typeface="Arial MT"/>
              </a:rPr>
              <a:t>under</a:t>
            </a:r>
            <a:r>
              <a:rPr sz="1400" spc="120" dirty="0">
                <a:solidFill>
                  <a:srgbClr val="87722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B6921"/>
                </a:solidFill>
                <a:latin typeface="Arial MT"/>
                <a:cs typeface="Arial MT"/>
              </a:rPr>
              <a:t>Old</a:t>
            </a:r>
            <a:r>
              <a:rPr sz="1400" spc="5" dirty="0">
                <a:solidFill>
                  <a:srgbClr val="7B692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806233"/>
                </a:solidFill>
                <a:latin typeface="Arial MT"/>
                <a:cs typeface="Arial MT"/>
              </a:rPr>
              <a:t>Regime.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2552" y="4390049"/>
            <a:ext cx="514731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25695" algn="l"/>
              </a:tabLst>
            </a:pPr>
            <a:r>
              <a:rPr sz="1600" dirty="0">
                <a:solidFill>
                  <a:srgbClr val="1D1D1D"/>
                </a:solidFill>
                <a:latin typeface="Arial MT"/>
                <a:cs typeface="Arial MT"/>
              </a:rPr>
              <a:t>Here's</a:t>
            </a:r>
            <a:r>
              <a:rPr sz="1600" spc="90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42424"/>
                </a:solidFill>
                <a:latin typeface="Arial MT"/>
                <a:cs typeface="Arial MT"/>
              </a:rPr>
              <a:t>how</a:t>
            </a:r>
            <a:r>
              <a:rPr sz="1600" spc="95" dirty="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you</a:t>
            </a:r>
            <a:r>
              <a:rPr sz="16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82828"/>
                </a:solidFill>
                <a:latin typeface="Arial MT"/>
                <a:cs typeface="Arial MT"/>
              </a:rPr>
              <a:t>are</a:t>
            </a:r>
            <a:r>
              <a:rPr sz="1600" spc="-7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80808"/>
                </a:solidFill>
                <a:latin typeface="Arial MT"/>
                <a:cs typeface="Arial MT"/>
              </a:rPr>
              <a:t>taxed</a:t>
            </a:r>
            <a:r>
              <a:rPr sz="1600" spc="3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82828"/>
                </a:solidFill>
                <a:latin typeface="Arial MT"/>
                <a:cs typeface="Arial MT"/>
              </a:rPr>
              <a:t>for</a:t>
            </a:r>
            <a:r>
              <a:rPr sz="1600" spc="13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121"/>
                </a:solidFill>
                <a:latin typeface="Arial MT"/>
                <a:cs typeface="Arial MT"/>
              </a:rPr>
              <a:t>your</a:t>
            </a:r>
            <a:r>
              <a:rPr sz="1600" spc="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897554"/>
                </a:solidFill>
                <a:latin typeface="Arial MT"/>
                <a:cs typeface="Arial MT"/>
              </a:rPr>
              <a:t>taxable</a:t>
            </a:r>
            <a:r>
              <a:rPr sz="1600" spc="65" dirty="0">
                <a:solidFill>
                  <a:srgbClr val="897554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97722F"/>
                </a:solidFill>
                <a:latin typeface="Arial MT"/>
                <a:cs typeface="Arial MT"/>
              </a:rPr>
              <a:t>income</a:t>
            </a:r>
            <a:r>
              <a:rPr sz="1600" spc="75" dirty="0">
                <a:solidFill>
                  <a:srgbClr val="97722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87643F"/>
                </a:solidFill>
                <a:latin typeface="Arial MT"/>
                <a:cs typeface="Arial MT"/>
              </a:rPr>
              <a:t>of</a:t>
            </a:r>
            <a:r>
              <a:rPr sz="1600" dirty="0">
                <a:solidFill>
                  <a:srgbClr val="87643F"/>
                </a:solidFill>
                <a:latin typeface="Arial MT"/>
                <a:cs typeface="Arial MT"/>
              </a:rPr>
              <a:t>	</a:t>
            </a:r>
            <a:r>
              <a:rPr sz="1600" dirty="0">
                <a:solidFill>
                  <a:srgbClr val="836D38"/>
                </a:solidFill>
                <a:latin typeface="Arial MT"/>
                <a:cs typeface="Arial MT"/>
              </a:rPr>
              <a:t>'</a:t>
            </a:r>
            <a:r>
              <a:rPr sz="1600" spc="-75" dirty="0">
                <a:solidFill>
                  <a:srgbClr val="836D38"/>
                </a:solidFill>
                <a:latin typeface="Arial MT"/>
                <a:cs typeface="Arial MT"/>
              </a:rPr>
              <a:t> </a:t>
            </a:r>
            <a:r>
              <a:rPr sz="1600" spc="20" dirty="0">
                <a:solidFill>
                  <a:srgbClr val="8C6733"/>
                </a:solidFill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51315" y="1010526"/>
            <a:ext cx="877569" cy="5721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355"/>
              </a:spcBef>
            </a:pPr>
            <a:r>
              <a:rPr sz="1550" spc="-155" dirty="0">
                <a:solidFill>
                  <a:srgbClr val="626262"/>
                </a:solidFill>
                <a:latin typeface="Arial MT"/>
                <a:cs typeface="Arial MT"/>
              </a:rPr>
              <a:t>Taxes</a:t>
            </a:r>
            <a:r>
              <a:rPr sz="1550" spc="40" dirty="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sz="1550" spc="-85" dirty="0">
                <a:solidFill>
                  <a:srgbClr val="676767"/>
                </a:solidFill>
                <a:latin typeface="Arial MT"/>
                <a:cs typeface="Arial MT"/>
              </a:rPr>
              <a:t>Paid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00" spc="-10" dirty="0">
                <a:solidFill>
                  <a:srgbClr val="282828"/>
                </a:solidFill>
                <a:latin typeface="Arial MT"/>
                <a:cs typeface="Arial MT"/>
              </a:rPr>
              <a:t>7</a:t>
            </a:r>
            <a:r>
              <a:rPr sz="1600" spc="-120" dirty="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2D2D2D"/>
                </a:solidFill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69683" y="4393224"/>
            <a:ext cx="98425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70" dirty="0">
                <a:solidFill>
                  <a:srgbClr val="3B60AF"/>
                </a:solidFill>
                <a:latin typeface="Arial MT"/>
                <a:cs typeface="Arial MT"/>
              </a:rPr>
              <a:t>View</a:t>
            </a:r>
            <a:r>
              <a:rPr sz="1500" spc="-30" dirty="0">
                <a:solidFill>
                  <a:srgbClr val="3B60AF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1C82CD"/>
                </a:solidFill>
                <a:latin typeface="Arial MT"/>
                <a:cs typeface="Arial MT"/>
              </a:rPr>
              <a:t>Report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A614A0-5A36-B8F4-2A8C-F55A9A3E5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704" y="7292930"/>
            <a:ext cx="790575" cy="7334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20B6B1-EA11-8DF8-738B-FE118CCAEB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" y="6842125"/>
            <a:ext cx="1532379" cy="1415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1974" y="1782190"/>
            <a:ext cx="2625090" cy="0"/>
          </a:xfrm>
          <a:custGeom>
            <a:avLst/>
            <a:gdLst/>
            <a:ahLst/>
            <a:cxnLst/>
            <a:rect l="l" t="t" r="r" b="b"/>
            <a:pathLst>
              <a:path w="2625090">
                <a:moveTo>
                  <a:pt x="0" y="0"/>
                </a:moveTo>
                <a:lnTo>
                  <a:pt x="2624692" y="0"/>
                </a:lnTo>
              </a:path>
            </a:pathLst>
          </a:custGeom>
          <a:ln w="21339">
            <a:solidFill>
              <a:srgbClr val="4F64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15022" y="1343215"/>
            <a:ext cx="2621915" cy="0"/>
          </a:xfrm>
          <a:custGeom>
            <a:avLst/>
            <a:gdLst/>
            <a:ahLst/>
            <a:cxnLst/>
            <a:rect l="l" t="t" r="r" b="b"/>
            <a:pathLst>
              <a:path w="2621915">
                <a:moveTo>
                  <a:pt x="0" y="0"/>
                </a:moveTo>
                <a:lnTo>
                  <a:pt x="2621644" y="0"/>
                </a:lnTo>
              </a:path>
            </a:pathLst>
          </a:custGeom>
          <a:ln w="21339">
            <a:solidFill>
              <a:srgbClr val="4F6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9584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32323"/>
                </a:solidFill>
              </a:rPr>
              <a:t>Optimise</a:t>
            </a:r>
            <a:r>
              <a:rPr spc="170" dirty="0">
                <a:solidFill>
                  <a:srgbClr val="232323"/>
                </a:solidFill>
              </a:rPr>
              <a:t> </a:t>
            </a:r>
            <a:r>
              <a:rPr dirty="0"/>
              <a:t>your</a:t>
            </a:r>
            <a:r>
              <a:rPr spc="75" dirty="0"/>
              <a:t> </a:t>
            </a:r>
            <a:r>
              <a:rPr dirty="0">
                <a:solidFill>
                  <a:srgbClr val="161616"/>
                </a:solidFill>
              </a:rPr>
              <a:t>tax</a:t>
            </a:r>
            <a:r>
              <a:rPr spc="55" dirty="0">
                <a:solidFill>
                  <a:srgbClr val="161616"/>
                </a:solidFill>
              </a:rPr>
              <a:t> </a:t>
            </a:r>
            <a:r>
              <a:rPr dirty="0">
                <a:solidFill>
                  <a:srgbClr val="1C1C1C"/>
                </a:solidFill>
              </a:rPr>
              <a:t>and</a:t>
            </a:r>
            <a:r>
              <a:rPr spc="70" dirty="0">
                <a:solidFill>
                  <a:srgbClr val="1C1C1C"/>
                </a:solidFill>
              </a:rPr>
              <a:t> </a:t>
            </a:r>
            <a:r>
              <a:rPr dirty="0">
                <a:solidFill>
                  <a:srgbClr val="181818"/>
                </a:solidFill>
              </a:rPr>
              <a:t>Double-check</a:t>
            </a:r>
            <a:r>
              <a:rPr spc="290" dirty="0">
                <a:solidFill>
                  <a:srgbClr val="181818"/>
                </a:solidFill>
              </a:rPr>
              <a:t> </a:t>
            </a:r>
            <a:r>
              <a:rPr dirty="0"/>
              <a:t>your</a:t>
            </a:r>
            <a:r>
              <a:rPr spc="75" dirty="0"/>
              <a:t> </a:t>
            </a:r>
            <a:r>
              <a:rPr dirty="0"/>
              <a:t>important</a:t>
            </a:r>
            <a:r>
              <a:rPr spc="155" dirty="0"/>
              <a:t> </a:t>
            </a:r>
            <a:r>
              <a:rPr spc="-20" dirty="0">
                <a:solidFill>
                  <a:srgbClr val="212121"/>
                </a:solidFill>
              </a:rPr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9266" y="1414665"/>
            <a:ext cx="453961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solidFill>
                  <a:srgbClr val="2887E1"/>
                </a:solidFill>
                <a:latin typeface="Arial MT"/>
                <a:cs typeface="Arial MT"/>
              </a:rPr>
              <a:t>Want</a:t>
            </a:r>
            <a:r>
              <a:rPr sz="1550" spc="150" dirty="0">
                <a:solidFill>
                  <a:srgbClr val="2887E1"/>
                </a:solidFill>
                <a:latin typeface="Arial MT"/>
                <a:cs typeface="Arial MT"/>
              </a:rPr>
              <a:t> </a:t>
            </a:r>
            <a:r>
              <a:rPr sz="1550" spc="60" dirty="0">
                <a:solidFill>
                  <a:srgbClr val="1D6DD1"/>
                </a:solidFill>
                <a:latin typeface="Arial MT"/>
                <a:cs typeface="Arial MT"/>
              </a:rPr>
              <a:t>to</a:t>
            </a:r>
            <a:r>
              <a:rPr sz="1550" spc="65" dirty="0">
                <a:solidFill>
                  <a:srgbClr val="1D6DD1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6BDD"/>
                </a:solidFill>
                <a:latin typeface="Arial MT"/>
                <a:cs typeface="Arial MT"/>
              </a:rPr>
              <a:t>double</a:t>
            </a:r>
            <a:r>
              <a:rPr sz="1550" spc="130" dirty="0">
                <a:solidFill>
                  <a:srgbClr val="386BDD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5285D4"/>
                </a:solidFill>
                <a:latin typeface="Arial MT"/>
                <a:cs typeface="Arial MT"/>
              </a:rPr>
              <a:t>check</a:t>
            </a:r>
            <a:r>
              <a:rPr sz="1550" spc="254" dirty="0">
                <a:solidFill>
                  <a:srgbClr val="5285D4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186DF4"/>
                </a:solidFill>
                <a:latin typeface="Arial MT"/>
                <a:cs typeface="Arial MT"/>
              </a:rPr>
              <a:t>your</a:t>
            </a:r>
            <a:r>
              <a:rPr sz="1550" spc="145" dirty="0">
                <a:solidFill>
                  <a:srgbClr val="186DF4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4279A8"/>
                </a:solidFill>
                <a:latin typeface="Arial MT"/>
                <a:cs typeface="Arial MT"/>
              </a:rPr>
              <a:t>important</a:t>
            </a:r>
            <a:r>
              <a:rPr sz="1550" spc="140" dirty="0">
                <a:solidFill>
                  <a:srgbClr val="4279A8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4977DA"/>
                </a:solidFill>
                <a:latin typeface="Arial MT"/>
                <a:cs typeface="Arial MT"/>
              </a:rPr>
              <a:t>data</a:t>
            </a:r>
            <a:r>
              <a:rPr sz="1550" spc="125" dirty="0">
                <a:solidFill>
                  <a:srgbClr val="4977DA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3374E8"/>
                </a:solidFill>
                <a:latin typeface="Arial MT"/>
                <a:cs typeface="Arial MT"/>
              </a:rPr>
              <a:t>points?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51256" y="1417840"/>
            <a:ext cx="185166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0539" algn="l"/>
              </a:tabLst>
            </a:pPr>
            <a:r>
              <a:rPr sz="1450" spc="-30" dirty="0">
                <a:solidFill>
                  <a:srgbClr val="2662A8"/>
                </a:solidFill>
                <a:latin typeface="Arial MT"/>
                <a:cs typeface="Arial MT"/>
              </a:rPr>
              <a:t>Double</a:t>
            </a:r>
            <a:r>
              <a:rPr sz="1450" spc="-70" dirty="0">
                <a:solidFill>
                  <a:srgbClr val="2662A8"/>
                </a:solidFill>
                <a:latin typeface="Arial MT"/>
                <a:cs typeface="Arial MT"/>
              </a:rPr>
              <a:t> </a:t>
            </a:r>
            <a:r>
              <a:rPr sz="1450" spc="-20" dirty="0">
                <a:solidFill>
                  <a:srgbClr val="2D69B6"/>
                </a:solidFill>
                <a:latin typeface="Arial MT"/>
                <a:cs typeface="Arial MT"/>
              </a:rPr>
              <a:t>Check</a:t>
            </a:r>
            <a:r>
              <a:rPr sz="1450" spc="-55" dirty="0">
                <a:solidFill>
                  <a:srgbClr val="2D69B6"/>
                </a:solidFill>
                <a:latin typeface="Arial MT"/>
                <a:cs typeface="Arial MT"/>
              </a:rPr>
              <a:t> </a:t>
            </a:r>
            <a:r>
              <a:rPr sz="1450" spc="-20" dirty="0">
                <a:solidFill>
                  <a:srgbClr val="2F5DAC"/>
                </a:solidFill>
                <a:latin typeface="Arial MT"/>
                <a:cs typeface="Arial MT"/>
              </a:rPr>
              <a:t>Data</a:t>
            </a:r>
            <a:r>
              <a:rPr sz="1450" dirty="0">
                <a:solidFill>
                  <a:srgbClr val="2F5DAC"/>
                </a:solidFill>
                <a:latin typeface="Arial MT"/>
                <a:cs typeface="Arial MT"/>
              </a:rPr>
              <a:t>	</a:t>
            </a:r>
            <a:r>
              <a:rPr sz="1450" spc="-50" dirty="0">
                <a:solidFill>
                  <a:srgbClr val="4670BF"/>
                </a:solidFill>
                <a:latin typeface="Arial MT"/>
                <a:cs typeface="Arial MT"/>
              </a:rPr>
              <a:t>›</a:t>
            </a:r>
            <a:endParaRPr sz="1450">
              <a:latin typeface="Arial MT"/>
              <a:cs typeface="Arial M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F1AED6-EDB5-AD2C-CF5A-C90A7FE83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704" y="7292930"/>
            <a:ext cx="790575" cy="733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BBBCA4-0681-888B-712C-C6C2BC1495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" y="6842125"/>
            <a:ext cx="1532379" cy="1415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6751" y="5734851"/>
            <a:ext cx="181000" cy="181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6751" y="1619476"/>
            <a:ext cx="181000" cy="181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680" y="461235"/>
            <a:ext cx="29470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40" dirty="0">
                <a:solidFill>
                  <a:srgbClr val="232323"/>
                </a:solidFill>
                <a:latin typeface="Arial MT"/>
                <a:cs typeface="Arial MT"/>
              </a:rPr>
              <a:t>Review</a:t>
            </a:r>
            <a:r>
              <a:rPr sz="1400" spc="8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A2A2A"/>
                </a:solidFill>
                <a:latin typeface="Arial MT"/>
                <a:cs typeface="Arial MT"/>
              </a:rPr>
              <a:t>your </a:t>
            </a:r>
            <a:r>
              <a:rPr sz="1400" dirty="0">
                <a:solidFill>
                  <a:srgbClr val="343434"/>
                </a:solidFill>
                <a:latin typeface="Arial MT"/>
                <a:cs typeface="Arial MT"/>
              </a:rPr>
              <a:t>data </a:t>
            </a:r>
            <a:r>
              <a:rPr sz="1400" dirty="0">
                <a:solidFill>
                  <a:srgbClr val="424242"/>
                </a:solidFill>
                <a:latin typeface="Arial MT"/>
                <a:cs typeface="Arial MT"/>
              </a:rPr>
              <a:t>and</a:t>
            </a:r>
            <a:r>
              <a:rPr sz="1400" spc="-3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62626"/>
                </a:solidFill>
                <a:latin typeface="Arial MT"/>
                <a:cs typeface="Arial MT"/>
              </a:rPr>
              <a:t>edit</a:t>
            </a:r>
            <a:r>
              <a:rPr sz="1400" spc="-6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5E5E5E"/>
                </a:solidFill>
                <a:latin typeface="Arial MT"/>
                <a:cs typeface="Arial MT"/>
              </a:rPr>
              <a:t>if</a:t>
            </a:r>
            <a:r>
              <a:rPr sz="1400" spc="15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D1D1D"/>
                </a:solidFill>
                <a:latin typeface="Arial MT"/>
                <a:cs typeface="Arial MT"/>
              </a:rPr>
              <a:t>required.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973" y="1562584"/>
            <a:ext cx="2040255" cy="847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latin typeface="Arial MT"/>
                <a:cs typeface="Arial MT"/>
              </a:rPr>
              <a:t>Personal</a:t>
            </a:r>
            <a:r>
              <a:rPr sz="1500" spc="310" dirty="0">
                <a:latin typeface="Arial MT"/>
                <a:cs typeface="Arial MT"/>
              </a:rPr>
              <a:t> </a:t>
            </a:r>
            <a:r>
              <a:rPr sz="1500" spc="50" dirty="0">
                <a:latin typeface="Arial MT"/>
                <a:cs typeface="Arial MT"/>
              </a:rPr>
              <a:t>Information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50" spc="-20" dirty="0">
                <a:latin typeface="Arial MT"/>
                <a:cs typeface="Arial MT"/>
              </a:rPr>
              <a:t>Name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2309" y="2614186"/>
            <a:ext cx="9975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Arial MT"/>
                <a:cs typeface="Arial MT"/>
              </a:rPr>
              <a:t>Date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birth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2309" y="3061923"/>
            <a:ext cx="3486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5" dirty="0">
                <a:latin typeface="Arial MT"/>
                <a:cs typeface="Arial MT"/>
              </a:rPr>
              <a:t>PAN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6826" y="3509660"/>
            <a:ext cx="13665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latin typeface="Arial MT"/>
                <a:cs typeface="Arial MT"/>
              </a:rPr>
              <a:t>Assessment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55" dirty="0">
                <a:solidFill>
                  <a:srgbClr val="030303"/>
                </a:solidFill>
                <a:latin typeface="Arial MT"/>
                <a:cs typeface="Arial MT"/>
              </a:rPr>
              <a:t>Year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9431" y="3957397"/>
            <a:ext cx="16700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solidFill>
                  <a:srgbClr val="0C0C0C"/>
                </a:solidFill>
                <a:latin typeface="Arial MT"/>
                <a:cs typeface="Arial MT"/>
              </a:rPr>
              <a:t>ITR</a:t>
            </a:r>
            <a:r>
              <a:rPr sz="1400" spc="-20" dirty="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C0C0C"/>
                </a:solidFill>
                <a:latin typeface="Arial MT"/>
                <a:cs typeface="Arial MT"/>
              </a:rPr>
              <a:t>Type</a:t>
            </a:r>
            <a:r>
              <a:rPr sz="1400" spc="-95" dirty="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Learn</a:t>
            </a:r>
            <a:r>
              <a:rPr sz="1400" u="sng" spc="-2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More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2049" y="4405136"/>
            <a:ext cx="14084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30" dirty="0">
                <a:latin typeface="Arial MT"/>
                <a:cs typeface="Arial MT"/>
              </a:rPr>
              <a:t>Residential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Status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370" y="5671344"/>
            <a:ext cx="1501775" cy="264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latin typeface="Arial MT"/>
                <a:cs typeface="Arial MT"/>
              </a:rPr>
              <a:t>Income</a:t>
            </a:r>
            <a:r>
              <a:rPr sz="1550" spc="24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Sources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9249" y="6468645"/>
            <a:ext cx="156527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65" dirty="0">
                <a:latin typeface="Arial MT"/>
                <a:cs typeface="Arial MT"/>
              </a:rPr>
              <a:t>Gross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70" dirty="0">
                <a:latin typeface="Arial MT"/>
                <a:cs typeface="Arial MT"/>
              </a:rPr>
              <a:t>Total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40" dirty="0">
                <a:latin typeface="Arial MT"/>
                <a:cs typeface="Arial MT"/>
              </a:rPr>
              <a:t>Income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70023" y="2614186"/>
            <a:ext cx="9461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 MT"/>
                <a:cs typeface="Arial MT"/>
              </a:rPr>
              <a:t>23/03/2005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22392" y="3509660"/>
            <a:ext cx="1001394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2024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955" dirty="0">
                <a:solidFill>
                  <a:srgbClr val="8E8E8E"/>
                </a:solidFill>
                <a:latin typeface="Arial MT"/>
                <a:cs typeface="Arial MT"/>
              </a:rPr>
              <a:t>—</a:t>
            </a:r>
            <a:r>
              <a:rPr sz="1400" spc="195" dirty="0">
                <a:solidFill>
                  <a:srgbClr val="8E8E8E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2025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77867" y="3957397"/>
            <a:ext cx="3663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0" dirty="0">
                <a:latin typeface="Arial MT"/>
                <a:cs typeface="Arial MT"/>
              </a:rPr>
              <a:t>ITR1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26970" y="4391905"/>
            <a:ext cx="69088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90" dirty="0">
                <a:latin typeface="Arial MT"/>
                <a:cs typeface="Arial MT"/>
              </a:rPr>
              <a:t>Resident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67014" y="6472349"/>
            <a:ext cx="2006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60" dirty="0">
                <a:latin typeface="Arial MT"/>
                <a:cs typeface="Arial MT"/>
              </a:rPr>
              <a:t>70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7F6D856-F823-C9EB-8BC9-E6144AA34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704" y="7292930"/>
            <a:ext cx="790575" cy="7334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70E201F-C12B-1FFF-DBD2-B903EFB02D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" y="6842125"/>
            <a:ext cx="1532379" cy="1415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4342" y="4096323"/>
            <a:ext cx="562055" cy="61921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626732" y="429827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>
                <a:moveTo>
                  <a:pt x="0" y="0"/>
                </a:moveTo>
                <a:lnTo>
                  <a:pt x="698091" y="0"/>
                </a:lnTo>
              </a:path>
            </a:pathLst>
          </a:custGeom>
          <a:ln w="21338">
            <a:solidFill>
              <a:srgbClr val="4B6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08442" y="39629"/>
            <a:ext cx="716915" cy="0"/>
          </a:xfrm>
          <a:custGeom>
            <a:avLst/>
            <a:gdLst/>
            <a:ahLst/>
            <a:cxnLst/>
            <a:rect l="l" t="t" r="r" b="b"/>
            <a:pathLst>
              <a:path w="716915">
                <a:moveTo>
                  <a:pt x="0" y="0"/>
                </a:moveTo>
                <a:lnTo>
                  <a:pt x="716382" y="0"/>
                </a:lnTo>
              </a:path>
            </a:pathLst>
          </a:custGeom>
          <a:ln w="21338">
            <a:solidFill>
              <a:srgbClr val="4B6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11830" y="771632"/>
            <a:ext cx="3620016" cy="11431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619212"/>
            <a:ext cx="15109190" cy="457834"/>
            <a:chOff x="0" y="619212"/>
            <a:chExt cx="15109190" cy="457834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0973" y="866895"/>
              <a:ext cx="1657586" cy="5715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19212"/>
              <a:ext cx="15108809" cy="457263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467863" y="5811063"/>
            <a:ext cx="2734310" cy="638810"/>
            <a:chOff x="4467863" y="5811063"/>
            <a:chExt cx="2734310" cy="63881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4288" y="6058748"/>
              <a:ext cx="990741" cy="12384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67863" y="5811063"/>
              <a:ext cx="2734066" cy="63826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1288738" y="1942813"/>
            <a:ext cx="3401060" cy="3449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120650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950"/>
              </a:spcBef>
            </a:pPr>
            <a:r>
              <a:rPr sz="1450" spc="-25" dirty="0">
                <a:solidFill>
                  <a:srgbClr val="FFFFFF"/>
                </a:solidFill>
                <a:latin typeface="Arial MT"/>
                <a:cs typeface="Arial MT"/>
              </a:rPr>
              <a:t>FAO</a:t>
            </a:r>
            <a:r>
              <a:rPr lang="en-IN" sz="1450" spc="-25" dirty="0">
                <a:solidFill>
                  <a:srgbClr val="FF0000"/>
                </a:solidFill>
                <a:latin typeface="Arial MT"/>
                <a:cs typeface="Arial MT"/>
              </a:rPr>
              <a:t>FAQ – All Form 16 Details Fills</a:t>
            </a:r>
            <a:endParaRPr sz="1450" dirty="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43109" y="4477377"/>
            <a:ext cx="9526" cy="8573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717156" y="3781954"/>
            <a:ext cx="9526" cy="8573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717156" y="4258271"/>
            <a:ext cx="9526" cy="8573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003756" y="323895"/>
            <a:ext cx="323896" cy="11431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222857" y="2676899"/>
            <a:ext cx="123842" cy="7621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222857" y="3238953"/>
            <a:ext cx="123842" cy="7621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76532" y="2152950"/>
            <a:ext cx="190527" cy="342948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17500" y="-46043"/>
            <a:ext cx="4480647" cy="497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150" spc="-25" dirty="0" err="1">
                <a:solidFill>
                  <a:srgbClr val="383838"/>
                </a:solidFill>
                <a:latin typeface="Calibri"/>
                <a:cs typeface="Calibri"/>
              </a:rPr>
              <a:t>TaxES</a:t>
            </a:r>
            <a:r>
              <a:rPr lang="en-IN" sz="3150" spc="-25" dirty="0">
                <a:solidFill>
                  <a:srgbClr val="383838"/>
                </a:solidFill>
                <a:latin typeface="Calibri"/>
                <a:cs typeface="Calibri"/>
              </a:rPr>
              <a:t> – Automatic ITR File</a:t>
            </a:r>
            <a:endParaRPr sz="315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97014" y="96852"/>
            <a:ext cx="191706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2985" algn="l"/>
              </a:tabLst>
            </a:pPr>
            <a:r>
              <a:rPr sz="1500" dirty="0">
                <a:solidFill>
                  <a:srgbClr val="2F2F2F"/>
                </a:solidFill>
                <a:latin typeface="Arial MT"/>
                <a:cs typeface="Arial MT"/>
              </a:rPr>
              <a:t>Filing</a:t>
            </a:r>
            <a:r>
              <a:rPr sz="1500" spc="245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500" spc="65" dirty="0">
                <a:solidFill>
                  <a:srgbClr val="1F1F1F"/>
                </a:solidFill>
                <a:latin typeface="Arial MT"/>
                <a:cs typeface="Arial MT"/>
              </a:rPr>
              <a:t>for:</a:t>
            </a:r>
            <a:r>
              <a:rPr sz="1500" dirty="0">
                <a:solidFill>
                  <a:srgbClr val="1F1F1F"/>
                </a:solidFill>
                <a:latin typeface="Arial MT"/>
                <a:cs typeface="Arial MT"/>
              </a:rPr>
              <a:t>	</a:t>
            </a:r>
            <a:r>
              <a:rPr sz="1500" dirty="0">
                <a:solidFill>
                  <a:srgbClr val="262626"/>
                </a:solidFill>
                <a:latin typeface="Arial MT"/>
                <a:cs typeface="Arial MT"/>
              </a:rPr>
              <a:t>New</a:t>
            </a:r>
            <a:r>
              <a:rPr sz="1500" spc="21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282828"/>
                </a:solidFill>
                <a:latin typeface="Arial MT"/>
                <a:cs typeface="Arial MT"/>
              </a:rPr>
              <a:t>User</a:t>
            </a:r>
            <a:r>
              <a:rPr lang="en-IN" sz="1500" spc="-20" dirty="0">
                <a:solidFill>
                  <a:srgbClr val="282828"/>
                </a:solidFill>
                <a:latin typeface="Arial MT"/>
                <a:cs typeface="Arial MT"/>
              </a:rPr>
              <a:t> (New Person Add)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0083" y="1125696"/>
            <a:ext cx="56451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6745" algn="l"/>
              </a:tabLst>
            </a:pPr>
            <a:r>
              <a:rPr sz="2400" spc="-580" dirty="0">
                <a:latin typeface="Arial MT"/>
                <a:cs typeface="Arial MT"/>
              </a:rPr>
              <a:t>I—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dirty="0">
                <a:solidFill>
                  <a:srgbClr val="0F0F0F"/>
                </a:solidFill>
                <a:latin typeface="Arial MT"/>
                <a:cs typeface="Arial MT"/>
              </a:rPr>
              <a:t>Upload</a:t>
            </a:r>
            <a:r>
              <a:rPr sz="2400" spc="80" dirty="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sz="2400" spc="-75" dirty="0">
                <a:solidFill>
                  <a:srgbClr val="1F1F1F"/>
                </a:solidFill>
                <a:latin typeface="Arial MT"/>
                <a:cs typeface="Arial MT"/>
              </a:rPr>
              <a:t>Form-</a:t>
            </a:r>
            <a:r>
              <a:rPr sz="2400" dirty="0">
                <a:solidFill>
                  <a:srgbClr val="1F1F1F"/>
                </a:solidFill>
                <a:latin typeface="Arial MT"/>
                <a:cs typeface="Arial MT"/>
              </a:rPr>
              <a:t>16</a:t>
            </a:r>
            <a:r>
              <a:rPr sz="2400" spc="4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2400" spc="55" dirty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D1D1D"/>
                </a:solidFill>
                <a:latin typeface="Arial MT"/>
                <a:cs typeface="Arial MT"/>
              </a:rPr>
              <a:t>auto-fill</a:t>
            </a:r>
            <a:r>
              <a:rPr sz="2400" spc="75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32323"/>
                </a:solidFill>
                <a:latin typeface="Arial MT"/>
                <a:cs typeface="Arial MT"/>
              </a:rPr>
              <a:t>your</a:t>
            </a:r>
            <a:r>
              <a:rPr sz="2400" spc="100" dirty="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data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96357" y="2003388"/>
            <a:ext cx="7446645" cy="54038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265"/>
              </a:spcBef>
              <a:buClr>
                <a:srgbClr val="1D54A7"/>
              </a:buClr>
              <a:buChar char="•"/>
              <a:tabLst>
                <a:tab pos="201930" algn="l"/>
              </a:tabLst>
            </a:pPr>
            <a:r>
              <a:rPr sz="1550" spc="-175" dirty="0">
                <a:solidFill>
                  <a:srgbClr val="2B4F80"/>
                </a:solidFill>
                <a:latin typeface="Arial MT"/>
                <a:cs typeface="Arial MT"/>
              </a:rPr>
              <a:t>You</a:t>
            </a:r>
            <a:r>
              <a:rPr sz="1550" spc="-5" dirty="0">
                <a:solidFill>
                  <a:srgbClr val="2B4F80"/>
                </a:solidFill>
                <a:latin typeface="Arial MT"/>
                <a:cs typeface="Arial MT"/>
              </a:rPr>
              <a:t> </a:t>
            </a:r>
            <a:r>
              <a:rPr sz="1550" spc="-120" dirty="0">
                <a:solidFill>
                  <a:srgbClr val="2D485D"/>
                </a:solidFill>
                <a:latin typeface="Arial MT"/>
                <a:cs typeface="Arial MT"/>
              </a:rPr>
              <a:t>can</a:t>
            </a:r>
            <a:r>
              <a:rPr sz="1550" spc="-45" dirty="0">
                <a:solidFill>
                  <a:srgbClr val="2D485D"/>
                </a:solidFill>
                <a:latin typeface="Arial MT"/>
                <a:cs typeface="Arial MT"/>
              </a:rPr>
              <a:t> </a:t>
            </a:r>
            <a:r>
              <a:rPr sz="1550" spc="-85" dirty="0">
                <a:solidFill>
                  <a:srgbClr val="50677C"/>
                </a:solidFill>
                <a:latin typeface="Arial MT"/>
                <a:cs typeface="Arial MT"/>
              </a:rPr>
              <a:t>upload</a:t>
            </a:r>
            <a:r>
              <a:rPr sz="1550" spc="-25" dirty="0">
                <a:solidFill>
                  <a:srgbClr val="50677C"/>
                </a:solidFill>
                <a:latin typeface="Arial MT"/>
                <a:cs typeface="Arial MT"/>
              </a:rPr>
              <a:t> </a:t>
            </a:r>
            <a:r>
              <a:rPr sz="1550" spc="-55" dirty="0">
                <a:solidFill>
                  <a:srgbClr val="34496B"/>
                </a:solidFill>
                <a:latin typeface="Arial MT"/>
                <a:cs typeface="Arial MT"/>
              </a:rPr>
              <a:t>multiple</a:t>
            </a:r>
            <a:r>
              <a:rPr sz="1550" spc="-50" dirty="0">
                <a:solidFill>
                  <a:srgbClr val="34496B"/>
                </a:solidFill>
                <a:latin typeface="Arial MT"/>
                <a:cs typeface="Arial MT"/>
              </a:rPr>
              <a:t> </a:t>
            </a:r>
            <a:r>
              <a:rPr sz="1550" spc="-120" dirty="0">
                <a:solidFill>
                  <a:srgbClr val="3F7295"/>
                </a:solidFill>
                <a:latin typeface="Arial MT"/>
                <a:cs typeface="Arial MT"/>
              </a:rPr>
              <a:t>Form</a:t>
            </a:r>
            <a:r>
              <a:rPr sz="1550" spc="-95" dirty="0">
                <a:solidFill>
                  <a:srgbClr val="3F7295"/>
                </a:solidFill>
                <a:latin typeface="Arial MT"/>
                <a:cs typeface="Arial MT"/>
              </a:rPr>
              <a:t> </a:t>
            </a:r>
            <a:r>
              <a:rPr sz="1550" spc="-135" dirty="0">
                <a:solidFill>
                  <a:srgbClr val="416E85"/>
                </a:solidFill>
                <a:latin typeface="Arial MT"/>
                <a:cs typeface="Arial MT"/>
              </a:rPr>
              <a:t>16's</a:t>
            </a:r>
            <a:r>
              <a:rPr sz="1550" spc="15" dirty="0">
                <a:solidFill>
                  <a:srgbClr val="416E85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63F69"/>
                </a:solidFill>
                <a:latin typeface="Arial MT"/>
                <a:cs typeface="Arial MT"/>
              </a:rPr>
              <a:t>if</a:t>
            </a:r>
            <a:r>
              <a:rPr sz="1550" spc="10" dirty="0">
                <a:solidFill>
                  <a:srgbClr val="363F69"/>
                </a:solidFill>
                <a:latin typeface="Arial MT"/>
                <a:cs typeface="Arial MT"/>
              </a:rPr>
              <a:t> </a:t>
            </a:r>
            <a:r>
              <a:rPr sz="1550" spc="-95" dirty="0">
                <a:solidFill>
                  <a:srgbClr val="285689"/>
                </a:solidFill>
                <a:latin typeface="Arial MT"/>
                <a:cs typeface="Arial MT"/>
              </a:rPr>
              <a:t>you</a:t>
            </a:r>
            <a:r>
              <a:rPr sz="1550" spc="-60" dirty="0">
                <a:solidFill>
                  <a:srgbClr val="285689"/>
                </a:solidFill>
                <a:latin typeface="Arial MT"/>
                <a:cs typeface="Arial MT"/>
              </a:rPr>
              <a:t> </a:t>
            </a:r>
            <a:r>
              <a:rPr sz="1550" spc="-110" dirty="0">
                <a:solidFill>
                  <a:srgbClr val="284462"/>
                </a:solidFill>
                <a:latin typeface="Arial MT"/>
                <a:cs typeface="Arial MT"/>
              </a:rPr>
              <a:t>have</a:t>
            </a:r>
            <a:r>
              <a:rPr sz="1550" spc="60" dirty="0">
                <a:solidFill>
                  <a:srgbClr val="284462"/>
                </a:solidFill>
                <a:latin typeface="Arial MT"/>
                <a:cs typeface="Arial MT"/>
              </a:rPr>
              <a:t> </a:t>
            </a:r>
            <a:r>
              <a:rPr sz="1550" spc="-60" dirty="0">
                <a:solidFill>
                  <a:srgbClr val="6D89AE"/>
                </a:solidFill>
                <a:latin typeface="Arial MT"/>
                <a:cs typeface="Arial MT"/>
              </a:rPr>
              <a:t>switched</a:t>
            </a:r>
            <a:r>
              <a:rPr sz="1550" spc="-10" dirty="0">
                <a:solidFill>
                  <a:srgbClr val="6D89AE"/>
                </a:solidFill>
                <a:latin typeface="Arial MT"/>
                <a:cs typeface="Arial MT"/>
              </a:rPr>
              <a:t> </a:t>
            </a:r>
            <a:r>
              <a:rPr sz="1550" spc="-80" dirty="0">
                <a:solidFill>
                  <a:srgbClr val="424242"/>
                </a:solidFill>
                <a:latin typeface="Arial MT"/>
                <a:cs typeface="Arial MT"/>
              </a:rPr>
              <a:t>jobs</a:t>
            </a:r>
            <a:r>
              <a:rPr sz="1550" spc="-9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550" spc="-40" dirty="0">
                <a:solidFill>
                  <a:srgbClr val="343F66"/>
                </a:solidFill>
                <a:latin typeface="Arial MT"/>
                <a:cs typeface="Arial MT"/>
              </a:rPr>
              <a:t>in</a:t>
            </a:r>
            <a:r>
              <a:rPr sz="1550" spc="-90" dirty="0">
                <a:solidFill>
                  <a:srgbClr val="343F66"/>
                </a:solidFill>
                <a:latin typeface="Arial MT"/>
                <a:cs typeface="Arial MT"/>
              </a:rPr>
              <a:t> </a:t>
            </a:r>
            <a:r>
              <a:rPr sz="1550" spc="-45" dirty="0">
                <a:solidFill>
                  <a:srgbClr val="3F6297"/>
                </a:solidFill>
                <a:latin typeface="Arial MT"/>
                <a:cs typeface="Arial MT"/>
              </a:rPr>
              <a:t>this</a:t>
            </a:r>
            <a:r>
              <a:rPr sz="1550" spc="-125" dirty="0">
                <a:solidFill>
                  <a:srgbClr val="3F6297"/>
                </a:solidFill>
                <a:latin typeface="Arial MT"/>
                <a:cs typeface="Arial MT"/>
              </a:rPr>
              <a:t> </a:t>
            </a:r>
            <a:r>
              <a:rPr sz="1550" spc="-75" dirty="0">
                <a:solidFill>
                  <a:srgbClr val="31445B"/>
                </a:solidFill>
                <a:latin typeface="Arial MT"/>
                <a:cs typeface="Arial MT"/>
              </a:rPr>
              <a:t>Financial</a:t>
            </a:r>
            <a:r>
              <a:rPr sz="1550" spc="80" dirty="0">
                <a:solidFill>
                  <a:srgbClr val="31445B"/>
                </a:solidFill>
                <a:latin typeface="Arial MT"/>
                <a:cs typeface="Arial MT"/>
              </a:rPr>
              <a:t> </a:t>
            </a:r>
            <a:r>
              <a:rPr sz="1550" spc="-20" dirty="0">
                <a:solidFill>
                  <a:srgbClr val="113B66"/>
                </a:solidFill>
                <a:latin typeface="Arial MT"/>
                <a:cs typeface="Arial MT"/>
              </a:rPr>
              <a:t>Year.</a:t>
            </a:r>
            <a:endParaRPr sz="1550" dirty="0">
              <a:latin typeface="Arial MT"/>
              <a:cs typeface="Arial MT"/>
            </a:endParaRPr>
          </a:p>
          <a:p>
            <a:pPr marL="203200" indent="-190500">
              <a:lnSpc>
                <a:spcPct val="100000"/>
              </a:lnSpc>
              <a:spcBef>
                <a:spcPts val="165"/>
              </a:spcBef>
              <a:buClr>
                <a:srgbClr val="215B8E"/>
              </a:buClr>
              <a:buChar char="•"/>
              <a:tabLst>
                <a:tab pos="203200" algn="l"/>
              </a:tabLst>
            </a:pPr>
            <a:r>
              <a:rPr sz="1550" spc="-175" dirty="0">
                <a:solidFill>
                  <a:srgbClr val="4D7297"/>
                </a:solidFill>
                <a:latin typeface="Arial MT"/>
                <a:cs typeface="Arial MT"/>
              </a:rPr>
              <a:t>You</a:t>
            </a:r>
            <a:r>
              <a:rPr sz="1550" spc="10" dirty="0">
                <a:solidFill>
                  <a:srgbClr val="4D7297"/>
                </a:solidFill>
                <a:latin typeface="Arial MT"/>
                <a:cs typeface="Arial MT"/>
              </a:rPr>
              <a:t> </a:t>
            </a:r>
            <a:r>
              <a:rPr sz="1550" spc="-95" dirty="0">
                <a:solidFill>
                  <a:srgbClr val="8293AF"/>
                </a:solidFill>
                <a:latin typeface="Arial MT"/>
                <a:cs typeface="Arial MT"/>
              </a:rPr>
              <a:t>should</a:t>
            </a:r>
            <a:r>
              <a:rPr sz="1550" spc="-50" dirty="0">
                <a:solidFill>
                  <a:srgbClr val="8293AF"/>
                </a:solidFill>
                <a:latin typeface="Arial MT"/>
                <a:cs typeface="Arial MT"/>
              </a:rPr>
              <a:t> </a:t>
            </a:r>
            <a:r>
              <a:rPr sz="1550" spc="-95" dirty="0">
                <a:solidFill>
                  <a:srgbClr val="49628C"/>
                </a:solidFill>
                <a:latin typeface="Arial MT"/>
                <a:cs typeface="Arial MT"/>
              </a:rPr>
              <a:t>also</a:t>
            </a:r>
            <a:r>
              <a:rPr sz="1550" spc="-15" dirty="0">
                <a:solidFill>
                  <a:srgbClr val="49628C"/>
                </a:solidFill>
                <a:latin typeface="Arial MT"/>
                <a:cs typeface="Arial MT"/>
              </a:rPr>
              <a:t> </a:t>
            </a:r>
            <a:r>
              <a:rPr sz="1550" spc="-85" dirty="0">
                <a:solidFill>
                  <a:srgbClr val="485E7E"/>
                </a:solidFill>
                <a:latin typeface="Arial MT"/>
                <a:cs typeface="Arial MT"/>
              </a:rPr>
              <a:t>upload</a:t>
            </a:r>
            <a:r>
              <a:rPr sz="1550" spc="-20" dirty="0">
                <a:solidFill>
                  <a:srgbClr val="485E7E"/>
                </a:solidFill>
                <a:latin typeface="Arial MT"/>
                <a:cs typeface="Arial MT"/>
              </a:rPr>
              <a:t> </a:t>
            </a:r>
            <a:r>
              <a:rPr sz="1550" spc="-60" dirty="0">
                <a:solidFill>
                  <a:srgbClr val="748EC3"/>
                </a:solidFill>
                <a:latin typeface="Arial MT"/>
                <a:cs typeface="Arial MT"/>
              </a:rPr>
              <a:t>the</a:t>
            </a:r>
            <a:r>
              <a:rPr sz="1550" spc="-65" dirty="0">
                <a:solidFill>
                  <a:srgbClr val="748EC3"/>
                </a:solidFill>
                <a:latin typeface="Arial MT"/>
                <a:cs typeface="Arial MT"/>
              </a:rPr>
              <a:t> </a:t>
            </a:r>
            <a:r>
              <a:rPr sz="1550" spc="-100" dirty="0">
                <a:solidFill>
                  <a:srgbClr val="8297B6"/>
                </a:solidFill>
                <a:latin typeface="Arial MT"/>
                <a:cs typeface="Arial MT"/>
              </a:rPr>
              <a:t>annexure</a:t>
            </a:r>
            <a:r>
              <a:rPr sz="1550" spc="-5" dirty="0">
                <a:solidFill>
                  <a:srgbClr val="8297B6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526272"/>
                </a:solidFill>
                <a:latin typeface="Arial MT"/>
                <a:cs typeface="Arial MT"/>
              </a:rPr>
              <a:t>if</a:t>
            </a:r>
            <a:r>
              <a:rPr sz="1550" spc="-40" dirty="0">
                <a:solidFill>
                  <a:srgbClr val="526272"/>
                </a:solidFill>
                <a:latin typeface="Arial MT"/>
                <a:cs typeface="Arial MT"/>
              </a:rPr>
              <a:t> </a:t>
            </a:r>
            <a:r>
              <a:rPr sz="1550" spc="-95" dirty="0">
                <a:solidFill>
                  <a:srgbClr val="24497E"/>
                </a:solidFill>
                <a:latin typeface="Arial MT"/>
                <a:cs typeface="Arial MT"/>
              </a:rPr>
              <a:t>you</a:t>
            </a:r>
            <a:r>
              <a:rPr sz="1550" spc="-60" dirty="0">
                <a:solidFill>
                  <a:srgbClr val="24497E"/>
                </a:solidFill>
                <a:latin typeface="Arial MT"/>
                <a:cs typeface="Arial MT"/>
              </a:rPr>
              <a:t> </a:t>
            </a:r>
            <a:r>
              <a:rPr sz="1550" spc="-120" dirty="0">
                <a:solidFill>
                  <a:srgbClr val="313B60"/>
                </a:solidFill>
                <a:latin typeface="Arial MT"/>
                <a:cs typeface="Arial MT"/>
              </a:rPr>
              <a:t>have</a:t>
            </a:r>
            <a:r>
              <a:rPr sz="1550" spc="15" dirty="0">
                <a:solidFill>
                  <a:srgbClr val="313B60"/>
                </a:solidFill>
                <a:latin typeface="Arial MT"/>
                <a:cs typeface="Arial MT"/>
              </a:rPr>
              <a:t> </a:t>
            </a:r>
            <a:r>
              <a:rPr sz="1550" spc="-80" dirty="0">
                <a:solidFill>
                  <a:srgbClr val="4F5E72"/>
                </a:solidFill>
                <a:latin typeface="Arial MT"/>
                <a:cs typeface="Arial MT"/>
              </a:rPr>
              <a:t>received</a:t>
            </a:r>
            <a:r>
              <a:rPr sz="1550" spc="-10" dirty="0">
                <a:solidFill>
                  <a:srgbClr val="4F5E72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5780A3"/>
                </a:solidFill>
                <a:latin typeface="Arial MT"/>
                <a:cs typeface="Arial MT"/>
              </a:rPr>
              <a:t>it</a:t>
            </a:r>
            <a:r>
              <a:rPr sz="1550" spc="35" dirty="0">
                <a:solidFill>
                  <a:srgbClr val="5780A3"/>
                </a:solidFill>
                <a:latin typeface="Arial MT"/>
                <a:cs typeface="Arial MT"/>
              </a:rPr>
              <a:t> </a:t>
            </a:r>
            <a:r>
              <a:rPr sz="1550" spc="-65" dirty="0">
                <a:solidFill>
                  <a:srgbClr val="213B5D"/>
                </a:solidFill>
                <a:latin typeface="Arial MT"/>
                <a:cs typeface="Arial MT"/>
              </a:rPr>
              <a:t>separately</a:t>
            </a:r>
            <a:r>
              <a:rPr sz="1550" spc="110" dirty="0">
                <a:solidFill>
                  <a:srgbClr val="213B5D"/>
                </a:solidFill>
                <a:latin typeface="Arial MT"/>
                <a:cs typeface="Arial MT"/>
              </a:rPr>
              <a:t> </a:t>
            </a:r>
            <a:r>
              <a:rPr sz="1550" spc="-50" dirty="0">
                <a:solidFill>
                  <a:srgbClr val="264159"/>
                </a:solidFill>
                <a:latin typeface="Arial MT"/>
                <a:cs typeface="Arial MT"/>
              </a:rPr>
              <a:t>from</a:t>
            </a:r>
            <a:r>
              <a:rPr sz="1550" spc="10" dirty="0">
                <a:solidFill>
                  <a:srgbClr val="264159"/>
                </a:solidFill>
                <a:latin typeface="Arial MT"/>
                <a:cs typeface="Arial MT"/>
              </a:rPr>
              <a:t> </a:t>
            </a:r>
            <a:r>
              <a:rPr sz="1550" spc="-80" dirty="0">
                <a:solidFill>
                  <a:srgbClr val="4F6B91"/>
                </a:solidFill>
                <a:latin typeface="Arial MT"/>
                <a:cs typeface="Arial MT"/>
              </a:rPr>
              <a:t>your</a:t>
            </a:r>
            <a:r>
              <a:rPr sz="1550" spc="10" dirty="0">
                <a:solidFill>
                  <a:srgbClr val="4F6B91"/>
                </a:solidFill>
                <a:latin typeface="Arial MT"/>
                <a:cs typeface="Arial MT"/>
              </a:rPr>
              <a:t> </a:t>
            </a:r>
            <a:r>
              <a:rPr sz="1550" spc="-25" dirty="0">
                <a:solidFill>
                  <a:srgbClr val="647C9E"/>
                </a:solidFill>
                <a:latin typeface="Arial MT"/>
                <a:cs typeface="Arial MT"/>
              </a:rPr>
              <a:t>employer.</a:t>
            </a:r>
            <a:endParaRPr sz="1550" dirty="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10849" y="4952107"/>
            <a:ext cx="3233420" cy="626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1D1D1D"/>
                </a:solidFill>
                <a:latin typeface="Arial MT"/>
                <a:cs typeface="Arial MT"/>
              </a:rPr>
              <a:t>Drop</a:t>
            </a:r>
            <a:r>
              <a:rPr sz="1600" spc="10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600" spc="-110" dirty="0">
                <a:solidFill>
                  <a:srgbClr val="2B2B2B"/>
                </a:solidFill>
                <a:latin typeface="Arial MT"/>
                <a:cs typeface="Arial MT"/>
              </a:rPr>
              <a:t>PDF</a:t>
            </a:r>
            <a:r>
              <a:rPr sz="1600" spc="80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C1C1C"/>
                </a:solidFill>
                <a:latin typeface="Arial MT"/>
                <a:cs typeface="Arial MT"/>
              </a:rPr>
              <a:t>file</a:t>
            </a:r>
            <a:r>
              <a:rPr sz="1600" spc="-5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61616"/>
                </a:solidFill>
                <a:latin typeface="Arial MT"/>
                <a:cs typeface="Arial MT"/>
              </a:rPr>
              <a:t>here</a:t>
            </a:r>
            <a:r>
              <a:rPr sz="1600" spc="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12D4B"/>
                </a:solidFill>
                <a:latin typeface="Arial MT"/>
                <a:cs typeface="Arial MT"/>
              </a:rPr>
              <a:t>or</a:t>
            </a:r>
            <a:r>
              <a:rPr sz="1600" spc="65" dirty="0">
                <a:solidFill>
                  <a:srgbClr val="212D4B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F1F1F"/>
                </a:solidFill>
                <a:latin typeface="Arial MT"/>
                <a:cs typeface="Arial MT"/>
              </a:rPr>
              <a:t>click</a:t>
            </a:r>
            <a:r>
              <a:rPr sz="1600" spc="114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B2B2B"/>
                </a:solidFill>
                <a:latin typeface="Arial MT"/>
                <a:cs typeface="Arial MT"/>
              </a:rPr>
              <a:t>to</a:t>
            </a:r>
            <a:r>
              <a:rPr sz="1600" spc="65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32323"/>
                </a:solidFill>
                <a:latin typeface="Arial MT"/>
                <a:cs typeface="Arial MT"/>
              </a:rPr>
              <a:t>select</a:t>
            </a:r>
            <a:endParaRPr sz="16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  <a:spcBef>
                <a:spcPts val="1130"/>
              </a:spcBef>
            </a:pPr>
            <a:r>
              <a:rPr sz="1400" spc="-25" dirty="0">
                <a:solidFill>
                  <a:srgbClr val="797979"/>
                </a:solidFill>
                <a:latin typeface="Arial MT"/>
                <a:cs typeface="Arial MT"/>
              </a:rPr>
              <a:t>OR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8147" y="7641708"/>
            <a:ext cx="2075180" cy="2546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4667AF"/>
                </a:solidFill>
                <a:latin typeface="Arial MT"/>
                <a:cs typeface="Arial MT"/>
              </a:rPr>
              <a:t>Continue</a:t>
            </a:r>
            <a:r>
              <a:rPr sz="1500" spc="5" dirty="0">
                <a:solidFill>
                  <a:srgbClr val="4667A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3162CD"/>
                </a:solidFill>
                <a:latin typeface="Arial MT"/>
                <a:cs typeface="Arial MT"/>
              </a:rPr>
              <a:t>without</a:t>
            </a:r>
            <a:r>
              <a:rPr sz="1500" spc="-50" dirty="0">
                <a:solidFill>
                  <a:srgbClr val="3162CD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2F72BC"/>
                </a:solidFill>
                <a:latin typeface="Arial MT"/>
                <a:cs typeface="Arial MT"/>
              </a:rPr>
              <a:t>Form</a:t>
            </a:r>
            <a:r>
              <a:rPr sz="1500" spc="-85" dirty="0">
                <a:solidFill>
                  <a:srgbClr val="2F72BC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2D69C3"/>
                </a:solidFill>
                <a:latin typeface="Arial MT"/>
                <a:cs typeface="Arial MT"/>
              </a:rPr>
              <a:t>16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505462" y="92232"/>
            <a:ext cx="1089841" cy="251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114" dirty="0">
                <a:solidFill>
                  <a:srgbClr val="166BBC"/>
                </a:solidFill>
                <a:latin typeface="Arial MT"/>
                <a:cs typeface="Arial MT"/>
              </a:rPr>
              <a:t>Share</a:t>
            </a:r>
            <a:r>
              <a:rPr lang="en-IN" sz="1550" spc="-114" dirty="0">
                <a:solidFill>
                  <a:srgbClr val="166BBC"/>
                </a:solidFill>
                <a:latin typeface="Arial MT"/>
                <a:cs typeface="Arial MT"/>
              </a:rPr>
              <a:t> or Not</a:t>
            </a:r>
            <a:endParaRPr sz="1550" dirty="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416918" y="2570523"/>
            <a:ext cx="117856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90" dirty="0">
                <a:solidFill>
                  <a:srgbClr val="525252"/>
                </a:solidFill>
                <a:latin typeface="Arial MT"/>
                <a:cs typeface="Arial MT"/>
              </a:rPr>
              <a:t>What</a:t>
            </a:r>
            <a:r>
              <a:rPr sz="1300" spc="-1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696969"/>
                </a:solidFill>
                <a:latin typeface="Arial MT"/>
                <a:cs typeface="Arial MT"/>
              </a:rPr>
              <a:t>is</a:t>
            </a:r>
            <a:r>
              <a:rPr sz="1300" spc="-40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300" spc="-100" dirty="0">
                <a:solidFill>
                  <a:srgbClr val="4D4D4D"/>
                </a:solidFill>
                <a:latin typeface="Arial MT"/>
                <a:cs typeface="Arial MT"/>
              </a:rPr>
              <a:t>Form</a:t>
            </a:r>
            <a:r>
              <a:rPr sz="1300" spc="-65" dirty="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sz="1300" spc="-105" dirty="0">
                <a:solidFill>
                  <a:srgbClr val="525252"/>
                </a:solidFill>
                <a:latin typeface="Arial MT"/>
                <a:cs typeface="Arial MT"/>
              </a:rPr>
              <a:t>16?</a:t>
            </a:r>
            <a:endParaRPr sz="1300" dirty="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64146" y="3151630"/>
            <a:ext cx="896366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3325" algn="l"/>
                <a:tab pos="1917700" algn="l"/>
                <a:tab pos="3108325" algn="l"/>
                <a:tab pos="3822700" algn="l"/>
                <a:tab pos="5013960" algn="l"/>
                <a:tab pos="5728335" algn="l"/>
                <a:tab pos="6049645" algn="l"/>
                <a:tab pos="6287770" algn="l"/>
                <a:tab pos="6525895" algn="l"/>
                <a:tab pos="6754495" algn="l"/>
                <a:tab pos="7002145" algn="l"/>
                <a:tab pos="7240905" algn="l"/>
                <a:tab pos="7469505" algn="l"/>
                <a:tab pos="7717155" algn="l"/>
                <a:tab pos="7955280" algn="l"/>
                <a:tab pos="8193405" algn="l"/>
                <a:tab pos="8431530" algn="l"/>
                <a:tab pos="8660130" algn="l"/>
                <a:tab pos="8907780" algn="l"/>
              </a:tabLst>
            </a:pPr>
            <a:r>
              <a:rPr sz="1150" dirty="0">
                <a:solidFill>
                  <a:srgbClr val="8593A7"/>
                </a:solidFill>
                <a:latin typeface="Arial MT"/>
                <a:cs typeface="Arial MT"/>
              </a:rPr>
              <a:t>—</a:t>
            </a:r>
            <a:r>
              <a:rPr sz="1150" spc="405" dirty="0">
                <a:solidFill>
                  <a:srgbClr val="8593A7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878EA0"/>
                </a:solidFill>
                <a:latin typeface="Arial MT"/>
                <a:cs typeface="Arial MT"/>
              </a:rPr>
              <a:t>—</a:t>
            </a:r>
            <a:r>
              <a:rPr sz="1150" spc="409" dirty="0">
                <a:solidFill>
                  <a:srgbClr val="878EA0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8295A5"/>
                </a:solidFill>
                <a:latin typeface="Arial MT"/>
                <a:cs typeface="Arial MT"/>
              </a:rPr>
              <a:t>—</a:t>
            </a:r>
            <a:r>
              <a:rPr sz="1150" spc="409" dirty="0">
                <a:solidFill>
                  <a:srgbClr val="8295A5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7989A3"/>
                </a:solidFill>
                <a:latin typeface="Arial MT"/>
                <a:cs typeface="Arial MT"/>
              </a:rPr>
              <a:t>—</a:t>
            </a:r>
            <a:r>
              <a:rPr sz="1150" spc="350" dirty="0">
                <a:solidFill>
                  <a:srgbClr val="7989A3"/>
                </a:solidFill>
                <a:latin typeface="Arial MT"/>
                <a:cs typeface="Arial MT"/>
              </a:rPr>
              <a:t> </a:t>
            </a:r>
            <a:r>
              <a:rPr sz="1150" spc="-50" dirty="0">
                <a:solidFill>
                  <a:srgbClr val="939EAA"/>
                </a:solidFill>
                <a:latin typeface="Arial MT"/>
                <a:cs typeface="Arial MT"/>
              </a:rPr>
              <a:t>—</a:t>
            </a:r>
            <a:r>
              <a:rPr sz="1150" dirty="0">
                <a:solidFill>
                  <a:srgbClr val="939EAA"/>
                </a:solidFill>
                <a:latin typeface="Arial MT"/>
                <a:cs typeface="Arial MT"/>
              </a:rPr>
              <a:t>	</a:t>
            </a:r>
            <a:r>
              <a:rPr sz="1150" dirty="0">
                <a:solidFill>
                  <a:srgbClr val="8990A3"/>
                </a:solidFill>
                <a:latin typeface="Arial MT"/>
                <a:cs typeface="Arial MT"/>
              </a:rPr>
              <a:t>—</a:t>
            </a:r>
            <a:r>
              <a:rPr sz="1150" spc="400" dirty="0">
                <a:solidFill>
                  <a:srgbClr val="8990A3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7E8CA8"/>
                </a:solidFill>
                <a:latin typeface="Arial MT"/>
                <a:cs typeface="Arial MT"/>
              </a:rPr>
              <a:t>—</a:t>
            </a:r>
            <a:r>
              <a:rPr sz="1150" spc="350" dirty="0">
                <a:solidFill>
                  <a:srgbClr val="7E8CA8"/>
                </a:solidFill>
                <a:latin typeface="Arial MT"/>
                <a:cs typeface="Arial MT"/>
              </a:rPr>
              <a:t> </a:t>
            </a:r>
            <a:r>
              <a:rPr sz="1150" spc="-50" dirty="0">
                <a:solidFill>
                  <a:srgbClr val="838C9E"/>
                </a:solidFill>
                <a:latin typeface="Arial MT"/>
                <a:cs typeface="Arial MT"/>
              </a:rPr>
              <a:t>—</a:t>
            </a:r>
            <a:r>
              <a:rPr sz="1150" dirty="0">
                <a:solidFill>
                  <a:srgbClr val="838C9E"/>
                </a:solidFill>
                <a:latin typeface="Arial MT"/>
                <a:cs typeface="Arial MT"/>
              </a:rPr>
              <a:t>	</a:t>
            </a:r>
            <a:r>
              <a:rPr sz="1150" dirty="0">
                <a:solidFill>
                  <a:srgbClr val="8295A8"/>
                </a:solidFill>
                <a:latin typeface="Arial MT"/>
                <a:cs typeface="Arial MT"/>
              </a:rPr>
              <a:t>—</a:t>
            </a:r>
            <a:r>
              <a:rPr sz="1150" spc="405" dirty="0">
                <a:solidFill>
                  <a:srgbClr val="8295A8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8090A5"/>
                </a:solidFill>
                <a:latin typeface="Arial MT"/>
                <a:cs typeface="Arial MT"/>
              </a:rPr>
              <a:t>—</a:t>
            </a:r>
            <a:r>
              <a:rPr sz="1150" spc="409" dirty="0">
                <a:solidFill>
                  <a:srgbClr val="8090A5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8793A8"/>
                </a:solidFill>
                <a:latin typeface="Arial MT"/>
                <a:cs typeface="Arial MT"/>
              </a:rPr>
              <a:t>—</a:t>
            </a:r>
            <a:r>
              <a:rPr sz="1150" spc="409" dirty="0">
                <a:solidFill>
                  <a:srgbClr val="8793A8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7B8A9A"/>
                </a:solidFill>
                <a:latin typeface="Arial MT"/>
                <a:cs typeface="Arial MT"/>
              </a:rPr>
              <a:t>—</a:t>
            </a:r>
            <a:r>
              <a:rPr sz="1150" spc="350" dirty="0">
                <a:solidFill>
                  <a:srgbClr val="7B8A9A"/>
                </a:solidFill>
                <a:latin typeface="Arial MT"/>
                <a:cs typeface="Arial MT"/>
              </a:rPr>
              <a:t> </a:t>
            </a:r>
            <a:r>
              <a:rPr sz="1150" spc="-50" dirty="0">
                <a:solidFill>
                  <a:srgbClr val="959CB1"/>
                </a:solidFill>
                <a:latin typeface="Arial MT"/>
                <a:cs typeface="Arial MT"/>
              </a:rPr>
              <a:t>—</a:t>
            </a:r>
            <a:r>
              <a:rPr sz="1150" dirty="0">
                <a:solidFill>
                  <a:srgbClr val="959CB1"/>
                </a:solidFill>
                <a:latin typeface="Arial MT"/>
                <a:cs typeface="Arial MT"/>
              </a:rPr>
              <a:t>	</a:t>
            </a:r>
            <a:r>
              <a:rPr sz="1150" dirty="0">
                <a:solidFill>
                  <a:srgbClr val="8A90A3"/>
                </a:solidFill>
                <a:latin typeface="Arial MT"/>
                <a:cs typeface="Arial MT"/>
              </a:rPr>
              <a:t>—</a:t>
            </a:r>
            <a:r>
              <a:rPr sz="1150" spc="400" dirty="0">
                <a:solidFill>
                  <a:srgbClr val="8A90A3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838CA1"/>
                </a:solidFill>
                <a:latin typeface="Arial MT"/>
                <a:cs typeface="Arial MT"/>
              </a:rPr>
              <a:t>—</a:t>
            </a:r>
            <a:r>
              <a:rPr sz="1150" spc="350" dirty="0">
                <a:solidFill>
                  <a:srgbClr val="838CA1"/>
                </a:solidFill>
                <a:latin typeface="Arial MT"/>
                <a:cs typeface="Arial MT"/>
              </a:rPr>
              <a:t> </a:t>
            </a:r>
            <a:r>
              <a:rPr sz="1150" spc="-50" dirty="0">
                <a:solidFill>
                  <a:srgbClr val="7E8CA8"/>
                </a:solidFill>
                <a:latin typeface="Arial MT"/>
                <a:cs typeface="Arial MT"/>
              </a:rPr>
              <a:t>—</a:t>
            </a:r>
            <a:r>
              <a:rPr sz="1150" dirty="0">
                <a:solidFill>
                  <a:srgbClr val="7E8CA8"/>
                </a:solidFill>
                <a:latin typeface="Arial MT"/>
                <a:cs typeface="Arial MT"/>
              </a:rPr>
              <a:t>	</a:t>
            </a:r>
            <a:r>
              <a:rPr sz="1150" dirty="0">
                <a:solidFill>
                  <a:srgbClr val="8593A7"/>
                </a:solidFill>
                <a:latin typeface="Arial MT"/>
                <a:cs typeface="Arial MT"/>
              </a:rPr>
              <a:t>—</a:t>
            </a:r>
            <a:r>
              <a:rPr sz="1150" spc="405" dirty="0">
                <a:solidFill>
                  <a:srgbClr val="8593A7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878EA0"/>
                </a:solidFill>
                <a:latin typeface="Arial MT"/>
                <a:cs typeface="Arial MT"/>
              </a:rPr>
              <a:t>—</a:t>
            </a:r>
            <a:r>
              <a:rPr sz="1150" spc="409" dirty="0">
                <a:solidFill>
                  <a:srgbClr val="878EA0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8295A5"/>
                </a:solidFill>
                <a:latin typeface="Arial MT"/>
                <a:cs typeface="Arial MT"/>
              </a:rPr>
              <a:t>—</a:t>
            </a:r>
            <a:r>
              <a:rPr sz="1150" spc="409" dirty="0">
                <a:solidFill>
                  <a:srgbClr val="8295A5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7989A3"/>
                </a:solidFill>
                <a:latin typeface="Arial MT"/>
                <a:cs typeface="Arial MT"/>
              </a:rPr>
              <a:t>—</a:t>
            </a:r>
            <a:r>
              <a:rPr sz="1150" spc="350" dirty="0">
                <a:solidFill>
                  <a:srgbClr val="7989A3"/>
                </a:solidFill>
                <a:latin typeface="Arial MT"/>
                <a:cs typeface="Arial MT"/>
              </a:rPr>
              <a:t> </a:t>
            </a:r>
            <a:r>
              <a:rPr sz="1150" spc="-50" dirty="0">
                <a:solidFill>
                  <a:srgbClr val="93A0AC"/>
                </a:solidFill>
                <a:latin typeface="Arial MT"/>
                <a:cs typeface="Arial MT"/>
              </a:rPr>
              <a:t>—</a:t>
            </a:r>
            <a:r>
              <a:rPr sz="1150" dirty="0">
                <a:solidFill>
                  <a:srgbClr val="93A0AC"/>
                </a:solidFill>
                <a:latin typeface="Arial MT"/>
                <a:cs typeface="Arial MT"/>
              </a:rPr>
              <a:t>	</a:t>
            </a:r>
            <a:r>
              <a:rPr sz="1150" dirty="0">
                <a:solidFill>
                  <a:srgbClr val="8990A3"/>
                </a:solidFill>
                <a:latin typeface="Arial MT"/>
                <a:cs typeface="Arial MT"/>
              </a:rPr>
              <a:t>—</a:t>
            </a:r>
            <a:r>
              <a:rPr sz="1150" spc="400" dirty="0">
                <a:solidFill>
                  <a:srgbClr val="8990A3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7E8CA8"/>
                </a:solidFill>
                <a:latin typeface="Arial MT"/>
                <a:cs typeface="Arial MT"/>
              </a:rPr>
              <a:t>—</a:t>
            </a:r>
            <a:r>
              <a:rPr sz="1150" spc="350" dirty="0">
                <a:solidFill>
                  <a:srgbClr val="7E8CA8"/>
                </a:solidFill>
                <a:latin typeface="Arial MT"/>
                <a:cs typeface="Arial MT"/>
              </a:rPr>
              <a:t> </a:t>
            </a:r>
            <a:r>
              <a:rPr sz="1150" spc="-50" dirty="0">
                <a:solidFill>
                  <a:srgbClr val="838C9E"/>
                </a:solidFill>
                <a:latin typeface="Arial MT"/>
                <a:cs typeface="Arial MT"/>
              </a:rPr>
              <a:t>—</a:t>
            </a:r>
            <a:r>
              <a:rPr sz="1150" dirty="0">
                <a:solidFill>
                  <a:srgbClr val="838C9E"/>
                </a:solidFill>
                <a:latin typeface="Arial MT"/>
                <a:cs typeface="Arial MT"/>
              </a:rPr>
              <a:t>	</a:t>
            </a:r>
            <a:r>
              <a:rPr sz="1150" spc="-50" dirty="0">
                <a:solidFill>
                  <a:srgbClr val="8295A8"/>
                </a:solidFill>
                <a:latin typeface="Arial MT"/>
                <a:cs typeface="Arial MT"/>
              </a:rPr>
              <a:t>—</a:t>
            </a:r>
            <a:r>
              <a:rPr sz="1150" dirty="0">
                <a:solidFill>
                  <a:srgbClr val="8295A8"/>
                </a:solidFill>
                <a:latin typeface="Arial MT"/>
                <a:cs typeface="Arial MT"/>
              </a:rPr>
              <a:t>	</a:t>
            </a:r>
            <a:r>
              <a:rPr sz="1150" spc="-50" dirty="0">
                <a:solidFill>
                  <a:srgbClr val="8090A5"/>
                </a:solidFill>
                <a:latin typeface="Arial MT"/>
                <a:cs typeface="Arial MT"/>
              </a:rPr>
              <a:t>"</a:t>
            </a:r>
            <a:r>
              <a:rPr sz="1150" dirty="0">
                <a:solidFill>
                  <a:srgbClr val="8090A5"/>
                </a:solidFill>
                <a:latin typeface="Arial MT"/>
                <a:cs typeface="Arial MT"/>
              </a:rPr>
              <a:t>	</a:t>
            </a:r>
            <a:r>
              <a:rPr sz="1150" spc="-50" dirty="0">
                <a:solidFill>
                  <a:srgbClr val="8793A8"/>
                </a:solidFill>
                <a:latin typeface="Arial MT"/>
                <a:cs typeface="Arial MT"/>
              </a:rPr>
              <a:t>"</a:t>
            </a:r>
            <a:r>
              <a:rPr sz="1150" dirty="0">
                <a:solidFill>
                  <a:srgbClr val="8793A8"/>
                </a:solidFill>
                <a:latin typeface="Arial MT"/>
                <a:cs typeface="Arial MT"/>
              </a:rPr>
              <a:t>	</a:t>
            </a:r>
            <a:r>
              <a:rPr sz="1150" spc="-50" dirty="0">
                <a:solidFill>
                  <a:srgbClr val="7B8A9A"/>
                </a:solidFill>
                <a:latin typeface="Arial MT"/>
                <a:cs typeface="Arial MT"/>
              </a:rPr>
              <a:t>"</a:t>
            </a:r>
            <a:r>
              <a:rPr sz="1150" dirty="0">
                <a:solidFill>
                  <a:srgbClr val="7B8A9A"/>
                </a:solidFill>
                <a:latin typeface="Arial MT"/>
                <a:cs typeface="Arial MT"/>
              </a:rPr>
              <a:t>	</a:t>
            </a:r>
            <a:r>
              <a:rPr sz="1150" spc="-50" dirty="0">
                <a:solidFill>
                  <a:srgbClr val="979CB3"/>
                </a:solidFill>
                <a:latin typeface="Arial MT"/>
                <a:cs typeface="Arial MT"/>
              </a:rPr>
              <a:t>"</a:t>
            </a:r>
            <a:r>
              <a:rPr sz="1150" dirty="0">
                <a:solidFill>
                  <a:srgbClr val="979CB3"/>
                </a:solidFill>
                <a:latin typeface="Arial MT"/>
                <a:cs typeface="Arial MT"/>
              </a:rPr>
              <a:t>	</a:t>
            </a:r>
            <a:r>
              <a:rPr sz="1150" spc="-50" dirty="0">
                <a:solidFill>
                  <a:srgbClr val="8A90A3"/>
                </a:solidFill>
                <a:latin typeface="Arial MT"/>
                <a:cs typeface="Arial MT"/>
              </a:rPr>
              <a:t>"</a:t>
            </a:r>
            <a:r>
              <a:rPr sz="1150" dirty="0">
                <a:solidFill>
                  <a:srgbClr val="8A90A3"/>
                </a:solidFill>
                <a:latin typeface="Arial MT"/>
                <a:cs typeface="Arial MT"/>
              </a:rPr>
              <a:t>	</a:t>
            </a:r>
            <a:r>
              <a:rPr sz="1150" spc="-50" dirty="0">
                <a:solidFill>
                  <a:srgbClr val="838CA1"/>
                </a:solidFill>
                <a:latin typeface="Arial MT"/>
                <a:cs typeface="Arial MT"/>
              </a:rPr>
              <a:t>"</a:t>
            </a:r>
            <a:r>
              <a:rPr sz="1150" dirty="0">
                <a:solidFill>
                  <a:srgbClr val="838CA1"/>
                </a:solidFill>
                <a:latin typeface="Arial MT"/>
                <a:cs typeface="Arial MT"/>
              </a:rPr>
              <a:t>	</a:t>
            </a:r>
            <a:r>
              <a:rPr sz="1150" spc="-50" dirty="0">
                <a:solidFill>
                  <a:srgbClr val="7E8CA8"/>
                </a:solidFill>
                <a:latin typeface="Arial MT"/>
                <a:cs typeface="Arial MT"/>
              </a:rPr>
              <a:t>"</a:t>
            </a:r>
            <a:r>
              <a:rPr sz="1150" dirty="0">
                <a:solidFill>
                  <a:srgbClr val="7E8CA8"/>
                </a:solidFill>
                <a:latin typeface="Arial MT"/>
                <a:cs typeface="Arial MT"/>
              </a:rPr>
              <a:t>	</a:t>
            </a:r>
            <a:r>
              <a:rPr sz="1150" spc="-50" dirty="0">
                <a:solidFill>
                  <a:srgbClr val="8593A7"/>
                </a:solidFill>
                <a:latin typeface="Arial MT"/>
                <a:cs typeface="Arial MT"/>
              </a:rPr>
              <a:t>"</a:t>
            </a:r>
            <a:r>
              <a:rPr sz="1150" dirty="0">
                <a:solidFill>
                  <a:srgbClr val="8593A7"/>
                </a:solidFill>
                <a:latin typeface="Arial MT"/>
                <a:cs typeface="Arial MT"/>
              </a:rPr>
              <a:t>	</a:t>
            </a:r>
            <a:r>
              <a:rPr sz="1150" spc="-50" dirty="0">
                <a:solidFill>
                  <a:srgbClr val="878EA0"/>
                </a:solidFill>
                <a:latin typeface="Arial MT"/>
                <a:cs typeface="Arial MT"/>
              </a:rPr>
              <a:t>"</a:t>
            </a:r>
            <a:r>
              <a:rPr sz="1150" dirty="0">
                <a:solidFill>
                  <a:srgbClr val="878EA0"/>
                </a:solidFill>
                <a:latin typeface="Arial MT"/>
                <a:cs typeface="Arial MT"/>
              </a:rPr>
              <a:t>	</a:t>
            </a:r>
            <a:r>
              <a:rPr sz="1150" spc="-50" dirty="0">
                <a:solidFill>
                  <a:srgbClr val="8295A5"/>
                </a:solidFill>
                <a:latin typeface="Arial MT"/>
                <a:cs typeface="Arial MT"/>
              </a:rPr>
              <a:t>"</a:t>
            </a:r>
            <a:r>
              <a:rPr sz="1150" dirty="0">
                <a:solidFill>
                  <a:srgbClr val="8295A5"/>
                </a:solidFill>
                <a:latin typeface="Arial MT"/>
                <a:cs typeface="Arial MT"/>
              </a:rPr>
              <a:t>	</a:t>
            </a:r>
            <a:r>
              <a:rPr sz="1150" spc="-50" dirty="0">
                <a:solidFill>
                  <a:srgbClr val="7989A3"/>
                </a:solidFill>
                <a:latin typeface="Arial MT"/>
                <a:cs typeface="Arial MT"/>
              </a:rPr>
              <a:t>"</a:t>
            </a:r>
            <a:r>
              <a:rPr sz="1150" dirty="0">
                <a:solidFill>
                  <a:srgbClr val="7989A3"/>
                </a:solidFill>
                <a:latin typeface="Arial MT"/>
                <a:cs typeface="Arial MT"/>
              </a:rPr>
              <a:t>	</a:t>
            </a:r>
            <a:r>
              <a:rPr sz="1150" spc="-50" dirty="0">
                <a:solidFill>
                  <a:srgbClr val="93A0AC"/>
                </a:solidFill>
                <a:latin typeface="Arial MT"/>
                <a:cs typeface="Arial MT"/>
              </a:rPr>
              <a:t>"</a:t>
            </a:r>
            <a:r>
              <a:rPr sz="1150" dirty="0">
                <a:solidFill>
                  <a:srgbClr val="93A0AC"/>
                </a:solidFill>
                <a:latin typeface="Arial MT"/>
                <a:cs typeface="Arial MT"/>
              </a:rPr>
              <a:t>	</a:t>
            </a:r>
            <a:r>
              <a:rPr sz="1150" spc="-50" dirty="0">
                <a:solidFill>
                  <a:srgbClr val="8990A3"/>
                </a:solidFill>
                <a:latin typeface="Arial MT"/>
                <a:cs typeface="Arial MT"/>
              </a:rPr>
              <a:t>"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416476" y="3151630"/>
            <a:ext cx="227774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solidFill>
                  <a:srgbClr val="4B4B4B"/>
                </a:solidFill>
                <a:latin typeface="Arial MT"/>
                <a:cs typeface="Arial MT"/>
              </a:rPr>
              <a:t>From</a:t>
            </a:r>
            <a:r>
              <a:rPr sz="1150" spc="160" dirty="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494949"/>
                </a:solidFill>
                <a:latin typeface="Arial MT"/>
                <a:cs typeface="Arial MT"/>
              </a:rPr>
              <a:t>where</a:t>
            </a:r>
            <a:r>
              <a:rPr sz="1150" spc="5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424242"/>
                </a:solidFill>
                <a:latin typeface="Arial MT"/>
                <a:cs typeface="Arial MT"/>
              </a:rPr>
              <a:t>do</a:t>
            </a:r>
            <a:r>
              <a:rPr sz="1150" spc="2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676767"/>
                </a:solidFill>
                <a:latin typeface="Arial MT"/>
                <a:cs typeface="Arial MT"/>
              </a:rPr>
              <a:t>I</a:t>
            </a:r>
            <a:r>
              <a:rPr sz="1150" spc="5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424242"/>
                </a:solidFill>
                <a:latin typeface="Arial MT"/>
                <a:cs typeface="Arial MT"/>
              </a:rPr>
              <a:t>get</a:t>
            </a:r>
            <a:r>
              <a:rPr sz="1150" spc="4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3F3F3F"/>
                </a:solidFill>
                <a:latin typeface="Arial MT"/>
                <a:cs typeface="Arial MT"/>
              </a:rPr>
              <a:t>my</a:t>
            </a:r>
            <a:r>
              <a:rPr sz="1150" spc="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595959"/>
                </a:solidFill>
                <a:latin typeface="Arial MT"/>
                <a:cs typeface="Arial MT"/>
              </a:rPr>
              <a:t>Form</a:t>
            </a:r>
            <a:r>
              <a:rPr sz="1150" spc="-6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150" spc="-25" dirty="0">
                <a:solidFill>
                  <a:srgbClr val="4F4F4F"/>
                </a:solidFill>
                <a:latin typeface="Arial MT"/>
                <a:cs typeface="Arial MT"/>
              </a:rPr>
              <a:t>16?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052422" y="-14288"/>
            <a:ext cx="637376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0" dirty="0">
                <a:solidFill>
                  <a:srgbClr val="625BA5"/>
                </a:solidFill>
                <a:latin typeface="Courier New"/>
                <a:cs typeface="Courier New"/>
              </a:rPr>
              <a:t>O</a:t>
            </a:r>
            <a:r>
              <a:rPr lang="en-IN" sz="2300" spc="-50" dirty="0">
                <a:solidFill>
                  <a:srgbClr val="625BA5"/>
                </a:solidFill>
                <a:latin typeface="Courier New"/>
                <a:cs typeface="Courier New"/>
              </a:rPr>
              <a:t> </a:t>
            </a:r>
            <a:endParaRPr sz="2300" dirty="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413059" y="3694631"/>
            <a:ext cx="2944495" cy="89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00350" algn="l"/>
              </a:tabLst>
            </a:pPr>
            <a:r>
              <a:rPr sz="1300" spc="-20" dirty="0">
                <a:solidFill>
                  <a:srgbClr val="565656"/>
                </a:solidFill>
                <a:latin typeface="Arial MT"/>
                <a:cs typeface="Arial MT"/>
              </a:rPr>
              <a:t>I</a:t>
            </a:r>
            <a:r>
              <a:rPr sz="1300" spc="-80" dirty="0">
                <a:solidFill>
                  <a:srgbClr val="565656"/>
                </a:solidFill>
                <a:latin typeface="Arial MT"/>
                <a:cs typeface="Arial MT"/>
              </a:rPr>
              <a:t> </a:t>
            </a:r>
            <a:r>
              <a:rPr sz="1300" spc="-85" dirty="0">
                <a:solidFill>
                  <a:srgbClr val="595959"/>
                </a:solidFill>
                <a:latin typeface="Arial MT"/>
                <a:cs typeface="Arial MT"/>
              </a:rPr>
              <a:t>have</a:t>
            </a:r>
            <a:r>
              <a:rPr sz="13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300" spc="-45" dirty="0">
                <a:solidFill>
                  <a:srgbClr val="4F4F4F"/>
                </a:solidFill>
                <a:latin typeface="Arial MT"/>
                <a:cs typeface="Arial MT"/>
              </a:rPr>
              <a:t>got </a:t>
            </a:r>
            <a:r>
              <a:rPr sz="1300" spc="-75" dirty="0">
                <a:solidFill>
                  <a:srgbClr val="2F2F2F"/>
                </a:solidFill>
                <a:latin typeface="Arial MT"/>
                <a:cs typeface="Arial MT"/>
              </a:rPr>
              <a:t>annexure</a:t>
            </a:r>
            <a:r>
              <a:rPr sz="1300" dirty="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sz="1300" spc="-90" dirty="0">
                <a:solidFill>
                  <a:srgbClr val="525252"/>
                </a:solidFill>
                <a:latin typeface="Arial MT"/>
                <a:cs typeface="Arial MT"/>
              </a:rPr>
              <a:t>as</a:t>
            </a:r>
            <a:r>
              <a:rPr sz="1300" spc="10" dirty="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sz="1300" spc="-140" dirty="0">
                <a:solidFill>
                  <a:srgbClr val="4B4B4B"/>
                </a:solidFill>
                <a:latin typeface="Arial MT"/>
                <a:cs typeface="Arial MT"/>
              </a:rPr>
              <a:t>a</a:t>
            </a:r>
            <a:r>
              <a:rPr sz="1300" spc="-60" dirty="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545454"/>
                </a:solidFill>
                <a:latin typeface="Arial MT"/>
                <a:cs typeface="Arial MT"/>
              </a:rPr>
              <a:t>different</a:t>
            </a:r>
            <a:r>
              <a:rPr sz="1300" spc="7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94949"/>
                </a:solidFill>
                <a:latin typeface="Arial MT"/>
                <a:cs typeface="Arial MT"/>
              </a:rPr>
              <a:t>file.</a:t>
            </a:r>
            <a:r>
              <a:rPr sz="1300" dirty="0">
                <a:solidFill>
                  <a:srgbClr val="494949"/>
                </a:solidFill>
                <a:latin typeface="Arial MT"/>
                <a:cs typeface="Arial MT"/>
              </a:rPr>
              <a:t>	</a:t>
            </a:r>
            <a:r>
              <a:rPr sz="1300" spc="-155" dirty="0">
                <a:solidFill>
                  <a:srgbClr val="676767"/>
                </a:solidFill>
                <a:latin typeface="Arial MT"/>
                <a:cs typeface="Arial MT"/>
              </a:rPr>
              <a:t>•v•</a:t>
            </a:r>
            <a:endParaRPr sz="1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300" dirty="0">
              <a:latin typeface="Arial MT"/>
              <a:cs typeface="Arial MT"/>
            </a:endParaRPr>
          </a:p>
          <a:p>
            <a:pPr marL="22860" marR="671830" indent="-2540">
              <a:lnSpc>
                <a:spcPct val="119800"/>
              </a:lnSpc>
            </a:pPr>
            <a:r>
              <a:rPr sz="1200" spc="-20" dirty="0">
                <a:solidFill>
                  <a:srgbClr val="424242"/>
                </a:solidFill>
                <a:latin typeface="Arial MT"/>
                <a:cs typeface="Arial MT"/>
              </a:rPr>
              <a:t>Can </a:t>
            </a:r>
            <a:r>
              <a:rPr sz="1200" spc="-130" dirty="0">
                <a:solidFill>
                  <a:srgbClr val="464646"/>
                </a:solidFill>
                <a:latin typeface="Arial MT"/>
                <a:cs typeface="Arial MT"/>
              </a:rPr>
              <a:t>I</a:t>
            </a:r>
            <a:r>
              <a:rPr sz="1200" spc="10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24242"/>
                </a:solidFill>
                <a:latin typeface="Arial MT"/>
                <a:cs typeface="Arial MT"/>
              </a:rPr>
              <a:t>upload</a:t>
            </a:r>
            <a:r>
              <a:rPr sz="1200" spc="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424242"/>
                </a:solidFill>
                <a:latin typeface="Arial MT"/>
                <a:cs typeface="Arial MT"/>
              </a:rPr>
              <a:t>multiple</a:t>
            </a:r>
            <a:r>
              <a:rPr sz="1200" spc="10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200" spc="-45" dirty="0">
                <a:solidFill>
                  <a:srgbClr val="3D3D3D"/>
                </a:solidFill>
                <a:latin typeface="Arial MT"/>
                <a:cs typeface="Arial MT"/>
              </a:rPr>
              <a:t>Form</a:t>
            </a:r>
            <a:r>
              <a:rPr sz="1200" spc="-40" dirty="0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494949"/>
                </a:solidFill>
                <a:latin typeface="Arial MT"/>
                <a:cs typeface="Arial MT"/>
              </a:rPr>
              <a:t>16s</a:t>
            </a:r>
            <a:r>
              <a:rPr sz="1200" spc="40" dirty="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3B3B3B"/>
                </a:solidFill>
                <a:latin typeface="Arial MT"/>
                <a:cs typeface="Arial MT"/>
              </a:rPr>
              <a:t>at </a:t>
            </a:r>
            <a:r>
              <a:rPr sz="1200" spc="-10" dirty="0">
                <a:solidFill>
                  <a:srgbClr val="4B4B4B"/>
                </a:solidFill>
                <a:latin typeface="Arial MT"/>
                <a:cs typeface="Arial MT"/>
              </a:rPr>
              <a:t>once?</a:t>
            </a:r>
            <a:endParaRPr sz="1200" dirty="0">
              <a:latin typeface="Arial MT"/>
              <a:cs typeface="Arial M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AD19FF8-A1C2-1C7F-4410-EA7594F461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704" y="7292930"/>
            <a:ext cx="790575" cy="7334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90AA264-3587-784F-0961-7364D9A258B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" y="6842125"/>
            <a:ext cx="1532379" cy="1415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3328" y="4028047"/>
            <a:ext cx="2661285" cy="0"/>
          </a:xfrm>
          <a:custGeom>
            <a:avLst/>
            <a:gdLst/>
            <a:ahLst/>
            <a:cxnLst/>
            <a:rect l="l" t="t" r="r" b="b"/>
            <a:pathLst>
              <a:path w="2661284">
                <a:moveTo>
                  <a:pt x="0" y="0"/>
                </a:moveTo>
                <a:lnTo>
                  <a:pt x="2661021" y="0"/>
                </a:lnTo>
              </a:path>
            </a:pathLst>
          </a:custGeom>
          <a:ln w="3175">
            <a:solidFill>
              <a:srgbClr val="4F6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73328" y="3599362"/>
            <a:ext cx="2632710" cy="0"/>
          </a:xfrm>
          <a:custGeom>
            <a:avLst/>
            <a:gdLst/>
            <a:ahLst/>
            <a:cxnLst/>
            <a:rect l="l" t="t" r="r" b="b"/>
            <a:pathLst>
              <a:path w="2632709">
                <a:moveTo>
                  <a:pt x="0" y="0"/>
                </a:moveTo>
                <a:lnTo>
                  <a:pt x="2632442" y="0"/>
                </a:lnTo>
              </a:path>
            </a:pathLst>
          </a:custGeom>
          <a:ln w="3175">
            <a:solidFill>
              <a:srgbClr val="4F60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8227" y="647789"/>
            <a:ext cx="181000" cy="181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0264" y="6115899"/>
            <a:ext cx="695422" cy="12860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87858" y="600424"/>
            <a:ext cx="234442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latin typeface="Arial MT"/>
                <a:cs typeface="Arial MT"/>
              </a:rPr>
              <a:t>Tax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50" dirty="0">
                <a:latin typeface="Arial MT"/>
                <a:cs typeface="Arial MT"/>
              </a:rPr>
              <a:t>Savings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(Deductions)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6747" y="1394814"/>
            <a:ext cx="127571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Total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Deduction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7804" y="2724000"/>
            <a:ext cx="525843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dirty="0">
                <a:solidFill>
                  <a:srgbClr val="181818"/>
                </a:solidFill>
                <a:latin typeface="Calibri"/>
                <a:cs typeface="Calibri"/>
              </a:rPr>
              <a:t>Optimise</a:t>
            </a:r>
            <a:r>
              <a:rPr sz="1650" spc="204" dirty="0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1D1D1D"/>
                </a:solidFill>
                <a:latin typeface="Calibri"/>
                <a:cs typeface="Calibri"/>
              </a:rPr>
              <a:t>your</a:t>
            </a:r>
            <a:r>
              <a:rPr sz="1650" spc="204" dirty="0">
                <a:solidFill>
                  <a:srgbClr val="1D1D1D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1C1C1C"/>
                </a:solidFill>
                <a:latin typeface="Calibri"/>
                <a:cs typeface="Calibri"/>
              </a:rPr>
              <a:t>tax</a:t>
            </a:r>
            <a:r>
              <a:rPr sz="1650" spc="195" dirty="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sz="1650" spc="55" dirty="0">
                <a:solidFill>
                  <a:srgbClr val="262626"/>
                </a:solidFill>
                <a:latin typeface="Calibri"/>
                <a:cs typeface="Calibri"/>
              </a:rPr>
              <a:t>and</a:t>
            </a:r>
            <a:r>
              <a:rPr sz="1650" spc="105" dirty="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sz="1650" spc="75" dirty="0">
                <a:solidFill>
                  <a:srgbClr val="0F0F0F"/>
                </a:solidFill>
                <a:latin typeface="Calibri"/>
                <a:cs typeface="Calibri"/>
              </a:rPr>
              <a:t>Double-</a:t>
            </a:r>
            <a:r>
              <a:rPr sz="1650" spc="80" dirty="0">
                <a:solidFill>
                  <a:srgbClr val="0F0F0F"/>
                </a:solidFill>
                <a:latin typeface="Calibri"/>
                <a:cs typeface="Calibri"/>
              </a:rPr>
              <a:t>check</a:t>
            </a:r>
            <a:r>
              <a:rPr sz="1650" spc="280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2A2A2A"/>
                </a:solidFill>
                <a:latin typeface="Calibri"/>
                <a:cs typeface="Calibri"/>
              </a:rPr>
              <a:t>your</a:t>
            </a:r>
            <a:r>
              <a:rPr sz="1650" spc="180" dirty="0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161616"/>
                </a:solidFill>
                <a:latin typeface="Calibri"/>
                <a:cs typeface="Calibri"/>
              </a:rPr>
              <a:t>important</a:t>
            </a:r>
            <a:r>
              <a:rPr sz="1650" spc="1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650" spc="35" dirty="0">
                <a:solidFill>
                  <a:srgbClr val="131313"/>
                </a:solidFill>
                <a:latin typeface="Calibri"/>
                <a:cs typeface="Calibri"/>
              </a:rPr>
              <a:t>data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2458" y="3722676"/>
            <a:ext cx="4532630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446BA3"/>
                </a:solidFill>
                <a:latin typeface="Arial MT"/>
                <a:cs typeface="Arial MT"/>
              </a:rPr>
              <a:t>Want</a:t>
            </a:r>
            <a:r>
              <a:rPr sz="1500" spc="180" dirty="0">
                <a:solidFill>
                  <a:srgbClr val="446BA3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2159AE"/>
                </a:solidFill>
                <a:latin typeface="Arial MT"/>
                <a:cs typeface="Arial MT"/>
              </a:rPr>
              <a:t>to</a:t>
            </a:r>
            <a:r>
              <a:rPr sz="1500" spc="340" dirty="0">
                <a:solidFill>
                  <a:srgbClr val="2159AE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983BF"/>
                </a:solidFill>
                <a:latin typeface="Arial MT"/>
                <a:cs typeface="Arial MT"/>
              </a:rPr>
              <a:t>double</a:t>
            </a:r>
            <a:r>
              <a:rPr sz="1500" spc="165" dirty="0">
                <a:solidFill>
                  <a:srgbClr val="5983B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6995D1"/>
                </a:solidFill>
                <a:latin typeface="Arial MT"/>
                <a:cs typeface="Arial MT"/>
              </a:rPr>
              <a:t>check</a:t>
            </a:r>
            <a:r>
              <a:rPr sz="1500" spc="395" dirty="0">
                <a:solidFill>
                  <a:srgbClr val="6995D1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770AA"/>
                </a:solidFill>
                <a:latin typeface="Arial MT"/>
                <a:cs typeface="Arial MT"/>
              </a:rPr>
              <a:t>your</a:t>
            </a:r>
            <a:r>
              <a:rPr sz="1500" spc="204" dirty="0">
                <a:solidFill>
                  <a:srgbClr val="5770A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267B5"/>
                </a:solidFill>
                <a:latin typeface="Arial MT"/>
                <a:cs typeface="Arial MT"/>
              </a:rPr>
              <a:t>important</a:t>
            </a:r>
            <a:r>
              <a:rPr sz="1500" spc="420" dirty="0">
                <a:solidFill>
                  <a:srgbClr val="4267B5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5689BD"/>
                </a:solidFill>
                <a:latin typeface="Arial MT"/>
                <a:cs typeface="Arial MT"/>
              </a:rPr>
              <a:t>data</a:t>
            </a:r>
            <a:r>
              <a:rPr sz="1500" spc="180" dirty="0">
                <a:solidFill>
                  <a:srgbClr val="5689BD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456B6"/>
                </a:solidFill>
                <a:latin typeface="Arial MT"/>
                <a:cs typeface="Arial MT"/>
              </a:rPr>
              <a:t>points?</a:t>
            </a:r>
            <a:r>
              <a:rPr lang="en-IN" sz="1500" spc="-10" dirty="0">
                <a:solidFill>
                  <a:srgbClr val="3456B6"/>
                </a:solidFill>
                <a:latin typeface="Arial MT"/>
                <a:cs typeface="Arial MT"/>
              </a:rPr>
              <a:t>  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4448" y="4931197"/>
            <a:ext cx="1579880" cy="2717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485140" algn="l"/>
              </a:tabLst>
            </a:pPr>
            <a:r>
              <a:rPr sz="1600" spc="95" dirty="0">
                <a:solidFill>
                  <a:srgbClr val="609985"/>
                </a:solidFill>
                <a:latin typeface="Arial MT"/>
                <a:cs typeface="Arial MT"/>
              </a:rPr>
              <a:t>@</a:t>
            </a:r>
            <a:r>
              <a:rPr sz="1600" dirty="0">
                <a:solidFill>
                  <a:srgbClr val="609985"/>
                </a:solidFill>
                <a:latin typeface="Arial MT"/>
                <a:cs typeface="Arial MT"/>
              </a:rPr>
              <a:t>	</a:t>
            </a:r>
            <a:r>
              <a:rPr sz="1600" spc="-45" dirty="0">
                <a:latin typeface="Arial MT"/>
                <a:cs typeface="Arial MT"/>
              </a:rPr>
              <a:t>Tax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Payable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3387" y="5528445"/>
            <a:ext cx="4841875" cy="264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114" dirty="0">
                <a:latin typeface="Arial MT"/>
                <a:cs typeface="Arial MT"/>
              </a:rPr>
              <a:t>Total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130" dirty="0">
                <a:latin typeface="Arial MT"/>
                <a:cs typeface="Arial MT"/>
              </a:rPr>
              <a:t>Taxable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-80" dirty="0">
                <a:latin typeface="Arial MT"/>
                <a:cs typeface="Arial MT"/>
              </a:rPr>
              <a:t>Income</a:t>
            </a:r>
            <a:r>
              <a:rPr sz="1550" spc="80" dirty="0">
                <a:latin typeface="Arial MT"/>
                <a:cs typeface="Arial MT"/>
              </a:rPr>
              <a:t> </a:t>
            </a:r>
            <a:r>
              <a:rPr sz="1550" spc="-125" dirty="0">
                <a:latin typeface="Arial MT"/>
                <a:cs typeface="Arial MT"/>
              </a:rPr>
              <a:t>(Gross</a:t>
            </a:r>
            <a:r>
              <a:rPr sz="1550" spc="20" dirty="0">
                <a:latin typeface="Arial MT"/>
                <a:cs typeface="Arial MT"/>
              </a:rPr>
              <a:t> </a:t>
            </a:r>
            <a:r>
              <a:rPr sz="1550" spc="-105" dirty="0">
                <a:latin typeface="Arial MT"/>
                <a:cs typeface="Arial MT"/>
              </a:rPr>
              <a:t>Total</a:t>
            </a:r>
            <a:r>
              <a:rPr sz="1550" spc="-80" dirty="0">
                <a:latin typeface="Arial MT"/>
                <a:cs typeface="Arial MT"/>
              </a:rPr>
              <a:t> </a:t>
            </a:r>
            <a:r>
              <a:rPr sz="1550" spc="-90" dirty="0">
                <a:solidFill>
                  <a:srgbClr val="0C0C0C"/>
                </a:solidFill>
                <a:latin typeface="Arial MT"/>
                <a:cs typeface="Arial MT"/>
              </a:rPr>
              <a:t>Income</a:t>
            </a:r>
            <a:r>
              <a:rPr sz="1550" spc="85" dirty="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0A0A0A"/>
                </a:solidFill>
                <a:latin typeface="Arial MT"/>
                <a:cs typeface="Arial MT"/>
              </a:rPr>
              <a:t>-</a:t>
            </a:r>
            <a:r>
              <a:rPr sz="1550" spc="-75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1550" spc="-114" dirty="0">
                <a:latin typeface="Arial MT"/>
                <a:cs typeface="Arial MT"/>
              </a:rPr>
              <a:t>Total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spc="-60" dirty="0">
                <a:latin typeface="Arial MT"/>
                <a:cs typeface="Arial MT"/>
              </a:rPr>
              <a:t>Deductions)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6437" y="6678218"/>
            <a:ext cx="387350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65" dirty="0">
                <a:latin typeface="Arial MT"/>
                <a:cs typeface="Arial MT"/>
              </a:rPr>
              <a:t>Total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25" dirty="0">
                <a:latin typeface="Arial MT"/>
                <a:cs typeface="Arial MT"/>
              </a:rPr>
              <a:t>Tax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60" dirty="0">
                <a:latin typeface="Arial MT"/>
                <a:cs typeface="Arial MT"/>
              </a:rPr>
              <a:t>Payable(Total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spc="-130" dirty="0">
                <a:latin typeface="Arial MT"/>
                <a:cs typeface="Arial MT"/>
              </a:rPr>
              <a:t>Tax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spc="-70" dirty="0">
                <a:latin typeface="Arial MT"/>
                <a:cs typeface="Arial MT"/>
              </a:rPr>
              <a:t>+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-70" dirty="0">
                <a:latin typeface="Arial MT"/>
                <a:cs typeface="Arial MT"/>
              </a:rPr>
              <a:t>Total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30" dirty="0">
                <a:latin typeface="Arial MT"/>
                <a:cs typeface="Arial MT"/>
              </a:rPr>
              <a:t>Interest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Due)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08848" y="3681132"/>
            <a:ext cx="185928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90064" algn="l"/>
              </a:tabLst>
            </a:pPr>
            <a:r>
              <a:rPr sz="1400" dirty="0">
                <a:solidFill>
                  <a:srgbClr val="4174B5"/>
                </a:solidFill>
                <a:latin typeface="Arial MT"/>
                <a:cs typeface="Arial MT"/>
              </a:rPr>
              <a:t>Double</a:t>
            </a:r>
            <a:r>
              <a:rPr sz="1400" spc="-5" dirty="0">
                <a:solidFill>
                  <a:srgbClr val="4174B5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282BF"/>
                </a:solidFill>
                <a:latin typeface="Arial MT"/>
                <a:cs typeface="Arial MT"/>
              </a:rPr>
              <a:t>Check</a:t>
            </a:r>
            <a:r>
              <a:rPr sz="1400" spc="-20" dirty="0">
                <a:solidFill>
                  <a:srgbClr val="4282B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A59A7"/>
                </a:solidFill>
                <a:latin typeface="Arial MT"/>
                <a:cs typeface="Arial MT"/>
              </a:rPr>
              <a:t>Data</a:t>
            </a:r>
            <a:r>
              <a:rPr sz="1400" dirty="0">
                <a:solidFill>
                  <a:srgbClr val="2A59A7"/>
                </a:solidFill>
                <a:latin typeface="Arial MT"/>
                <a:cs typeface="Arial MT"/>
              </a:rPr>
              <a:t>	</a:t>
            </a:r>
            <a:r>
              <a:rPr sz="1400" spc="-50" dirty="0">
                <a:solidFill>
                  <a:srgbClr val="265291"/>
                </a:solidFill>
                <a:latin typeface="Arial MT"/>
                <a:cs typeface="Arial MT"/>
              </a:rPr>
              <a:t>›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02944" y="6037044"/>
            <a:ext cx="217170" cy="248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25" dirty="0">
                <a:latin typeface="Consolas"/>
                <a:cs typeface="Consolas"/>
              </a:rPr>
              <a:t>70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36366" y="1388199"/>
            <a:ext cx="217170" cy="248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25" dirty="0">
                <a:latin typeface="Consolas"/>
                <a:cs typeface="Consolas"/>
              </a:rPr>
              <a:t>70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42334" y="5541676"/>
            <a:ext cx="217170" cy="248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25" dirty="0">
                <a:latin typeface="Consolas"/>
                <a:cs typeface="Consolas"/>
              </a:rPr>
              <a:t>€0</a:t>
            </a:r>
            <a:endParaRPr sz="145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36366" y="6675308"/>
            <a:ext cx="217170" cy="248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spc="-25" dirty="0">
                <a:latin typeface="Consolas"/>
                <a:cs typeface="Consolas"/>
              </a:rPr>
              <a:t>70</a:t>
            </a:r>
            <a:endParaRPr sz="1450">
              <a:latin typeface="Consolas"/>
              <a:cs typeface="Consola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7297C8-001E-B8EF-4095-0CBF8A4D0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704" y="7292930"/>
            <a:ext cx="790575" cy="7334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CA3F7E-B7DB-19AE-79C0-DCF96D6BF4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7083471"/>
            <a:ext cx="1271014" cy="11736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2900" y="593726"/>
            <a:ext cx="789940" cy="38748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01757" y="735117"/>
            <a:ext cx="78994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0" dirty="0">
                <a:latin typeface="Arial MT"/>
                <a:cs typeface="Arial MT"/>
              </a:rPr>
              <a:t>Tax</a:t>
            </a:r>
            <a:r>
              <a:rPr sz="1650" dirty="0">
                <a:latin typeface="Arial MT"/>
                <a:cs typeface="Arial MT"/>
              </a:rPr>
              <a:t> </a:t>
            </a:r>
            <a:r>
              <a:rPr sz="1650" spc="-40" dirty="0">
                <a:latin typeface="Arial MT"/>
                <a:cs typeface="Arial MT"/>
              </a:rPr>
              <a:t>Paid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0932" y="1541680"/>
            <a:ext cx="114109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35" dirty="0">
                <a:latin typeface="Arial MT"/>
                <a:cs typeface="Arial MT"/>
              </a:rPr>
              <a:t>Total</a:t>
            </a:r>
            <a:r>
              <a:rPr sz="1450" spc="-40" dirty="0">
                <a:latin typeface="Arial MT"/>
                <a:cs typeface="Arial MT"/>
              </a:rPr>
              <a:t> </a:t>
            </a:r>
            <a:r>
              <a:rPr sz="1450" spc="-95" dirty="0">
                <a:latin typeface="Arial MT"/>
                <a:cs typeface="Arial MT"/>
              </a:rPr>
              <a:t>Tax</a:t>
            </a:r>
            <a:r>
              <a:rPr sz="1450" spc="-35" dirty="0">
                <a:latin typeface="Arial MT"/>
                <a:cs typeface="Arial MT"/>
              </a:rPr>
              <a:t> </a:t>
            </a:r>
            <a:r>
              <a:rPr sz="1450" spc="-20" dirty="0">
                <a:latin typeface="Arial MT"/>
                <a:cs typeface="Arial MT"/>
              </a:rPr>
              <a:t>Paid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50736" y="1279526"/>
            <a:ext cx="596563" cy="235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25" dirty="0">
                <a:latin typeface="Consolas"/>
                <a:cs typeface="Consolas"/>
              </a:rPr>
              <a:t>70</a:t>
            </a:r>
            <a:endParaRPr sz="1450" dirty="0">
              <a:latin typeface="Consolas"/>
              <a:cs typeface="Consola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4276C-564B-C731-36EA-342345D00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704" y="7292930"/>
            <a:ext cx="790575" cy="73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6CA463-01DB-7562-8013-3FFEE2F65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00" y="2193925"/>
            <a:ext cx="5181600" cy="47847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5637" y="3467583"/>
            <a:ext cx="6373116" cy="56205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6110" y="2467319"/>
            <a:ext cx="6382642" cy="5525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68114" y="1419423"/>
            <a:ext cx="2048162" cy="6096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6843" y="523948"/>
            <a:ext cx="247684" cy="24768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343742" y="2008865"/>
            <a:ext cx="1984375" cy="0"/>
          </a:xfrm>
          <a:custGeom>
            <a:avLst/>
            <a:gdLst/>
            <a:ahLst/>
            <a:cxnLst/>
            <a:rect l="l" t="t" r="r" b="b"/>
            <a:pathLst>
              <a:path w="1984375">
                <a:moveTo>
                  <a:pt x="0" y="0"/>
                </a:moveTo>
                <a:lnTo>
                  <a:pt x="1983858" y="0"/>
                </a:lnTo>
              </a:path>
            </a:pathLst>
          </a:custGeom>
          <a:ln w="214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44008" y="1484916"/>
            <a:ext cx="964565" cy="0"/>
          </a:xfrm>
          <a:custGeom>
            <a:avLst/>
            <a:gdLst/>
            <a:ahLst/>
            <a:cxnLst/>
            <a:rect l="l" t="t" r="r" b="b"/>
            <a:pathLst>
              <a:path w="964564">
                <a:moveTo>
                  <a:pt x="0" y="0"/>
                </a:moveTo>
                <a:lnTo>
                  <a:pt x="964540" y="0"/>
                </a:lnTo>
              </a:path>
            </a:pathLst>
          </a:custGeom>
          <a:ln w="214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87750" y="2008865"/>
            <a:ext cx="1984375" cy="0"/>
          </a:xfrm>
          <a:custGeom>
            <a:avLst/>
            <a:gdLst/>
            <a:ahLst/>
            <a:cxnLst/>
            <a:rect l="l" t="t" r="r" b="b"/>
            <a:pathLst>
              <a:path w="1984375">
                <a:moveTo>
                  <a:pt x="0" y="0"/>
                </a:moveTo>
                <a:lnTo>
                  <a:pt x="1983858" y="0"/>
                </a:lnTo>
              </a:path>
            </a:pathLst>
          </a:custGeom>
          <a:ln w="214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59436" y="1484916"/>
            <a:ext cx="993140" cy="0"/>
          </a:xfrm>
          <a:custGeom>
            <a:avLst/>
            <a:gdLst/>
            <a:ahLst/>
            <a:cxnLst/>
            <a:rect l="l" t="t" r="r" b="b"/>
            <a:pathLst>
              <a:path w="993140">
                <a:moveTo>
                  <a:pt x="0" y="0"/>
                </a:moveTo>
                <a:lnTo>
                  <a:pt x="993119" y="0"/>
                </a:lnTo>
              </a:path>
            </a:pathLst>
          </a:custGeom>
          <a:ln w="214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16510" rIns="0" bIns="0" rtlCol="0">
            <a:spAutoFit/>
          </a:bodyPr>
          <a:lstStyle/>
          <a:p>
            <a:pPr marL="702310">
              <a:lnSpc>
                <a:spcPct val="100000"/>
              </a:lnSpc>
              <a:spcBef>
                <a:spcPts val="130"/>
              </a:spcBef>
            </a:pPr>
            <a:r>
              <a:rPr sz="1650" spc="-30" dirty="0">
                <a:solidFill>
                  <a:srgbClr val="1C1C1C"/>
                </a:solidFill>
              </a:rPr>
              <a:t>Permanent</a:t>
            </a:r>
            <a:r>
              <a:rPr sz="1650" spc="-55" dirty="0">
                <a:solidFill>
                  <a:srgbClr val="1C1C1C"/>
                </a:solidFill>
              </a:rPr>
              <a:t> </a:t>
            </a:r>
            <a:r>
              <a:rPr sz="1650" spc="-10" dirty="0">
                <a:solidFill>
                  <a:srgbClr val="1C1C1C"/>
                </a:solidFill>
              </a:rPr>
              <a:t>Information</a:t>
            </a:r>
            <a:endParaRPr sz="1650" dirty="0"/>
          </a:p>
        </p:txBody>
      </p:sp>
      <p:sp>
        <p:nvSpPr>
          <p:cNvPr id="11" name="object 11"/>
          <p:cNvSpPr txBox="1"/>
          <p:nvPr/>
        </p:nvSpPr>
        <p:spPr>
          <a:xfrm>
            <a:off x="1039509" y="889522"/>
            <a:ext cx="8641715" cy="14147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35"/>
              </a:spcBef>
            </a:pPr>
            <a:r>
              <a:rPr sz="1450" spc="-60" dirty="0">
                <a:solidFill>
                  <a:srgbClr val="646464"/>
                </a:solidFill>
                <a:latin typeface="Arial MT"/>
                <a:cs typeface="Arial MT"/>
              </a:rPr>
              <a:t>Please</a:t>
            </a:r>
            <a:r>
              <a:rPr sz="1450" spc="-40" dirty="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sz="1450" spc="-20" dirty="0">
                <a:solidFill>
                  <a:srgbClr val="606060"/>
                </a:solidFill>
                <a:latin typeface="Arial MT"/>
                <a:cs typeface="Arial MT"/>
              </a:rPr>
              <a:t>provide</a:t>
            </a:r>
            <a:r>
              <a:rPr sz="145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450" spc="-20" dirty="0">
                <a:solidFill>
                  <a:srgbClr val="696969"/>
                </a:solidFill>
                <a:latin typeface="Arial MT"/>
                <a:cs typeface="Arial MT"/>
              </a:rPr>
              <a:t>all</a:t>
            </a:r>
            <a:r>
              <a:rPr sz="1450" spc="-65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450" spc="-10" dirty="0">
                <a:solidFill>
                  <a:srgbClr val="757575"/>
                </a:solidFill>
                <a:latin typeface="Arial MT"/>
                <a:cs typeface="Arial MT"/>
              </a:rPr>
              <a:t>info</a:t>
            </a:r>
            <a:r>
              <a:rPr sz="1450" spc="-80" dirty="0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sz="1450" spc="-70" dirty="0">
                <a:solidFill>
                  <a:srgbClr val="777777"/>
                </a:solidFill>
                <a:latin typeface="Arial MT"/>
                <a:cs typeface="Arial MT"/>
              </a:rPr>
              <a:t>as</a:t>
            </a:r>
            <a:r>
              <a:rPr sz="1450" spc="-75" dirty="0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676767"/>
                </a:solidFill>
                <a:latin typeface="Arial MT"/>
                <a:cs typeface="Arial MT"/>
              </a:rPr>
              <a:t>per</a:t>
            </a:r>
            <a:r>
              <a:rPr sz="1450" spc="6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450" spc="-45" dirty="0">
                <a:solidFill>
                  <a:srgbClr val="6D6D6D"/>
                </a:solidFill>
                <a:latin typeface="Arial MT"/>
                <a:cs typeface="Arial MT"/>
              </a:rPr>
              <a:t>your</a:t>
            </a:r>
            <a:r>
              <a:rPr sz="1450" spc="-55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1450" spc="-40" dirty="0">
                <a:solidFill>
                  <a:srgbClr val="6B6B6B"/>
                </a:solidFill>
                <a:latin typeface="Arial MT"/>
                <a:cs typeface="Arial MT"/>
              </a:rPr>
              <a:t>government</a:t>
            </a:r>
            <a:r>
              <a:rPr sz="1450" spc="40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5B5B5B"/>
                </a:solidFill>
                <a:latin typeface="Arial MT"/>
                <a:cs typeface="Arial MT"/>
              </a:rPr>
              <a:t>identity</a:t>
            </a:r>
            <a:r>
              <a:rPr sz="1450" spc="-10" dirty="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sz="1450" spc="-50" dirty="0">
                <a:solidFill>
                  <a:srgbClr val="5D5D5D"/>
                </a:solidFill>
                <a:latin typeface="Arial MT"/>
                <a:cs typeface="Arial MT"/>
              </a:rPr>
              <a:t>documents(PAN,</a:t>
            </a:r>
            <a:r>
              <a:rPr sz="1450" spc="30" dirty="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sz="1450" spc="-60" dirty="0">
                <a:solidFill>
                  <a:srgbClr val="646464"/>
                </a:solidFill>
                <a:latin typeface="Arial MT"/>
                <a:cs typeface="Arial MT"/>
              </a:rPr>
              <a:t>Aadhaar</a:t>
            </a:r>
            <a:r>
              <a:rPr sz="1450" spc="5" dirty="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sz="1450" spc="-10" dirty="0">
                <a:solidFill>
                  <a:srgbClr val="5B5B5B"/>
                </a:solidFill>
                <a:latin typeface="Arial MT"/>
                <a:cs typeface="Arial MT"/>
              </a:rPr>
              <a:t>etc.)</a:t>
            </a:r>
            <a:endParaRPr sz="14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450" dirty="0">
              <a:latin typeface="Arial MT"/>
              <a:cs typeface="Arial MT"/>
            </a:endParaRPr>
          </a:p>
          <a:p>
            <a:pPr marL="2297430">
              <a:lnSpc>
                <a:spcPct val="100000"/>
              </a:lnSpc>
              <a:tabLst>
                <a:tab pos="4626610" algn="l"/>
                <a:tab pos="6636384" algn="l"/>
              </a:tabLst>
            </a:pPr>
            <a:r>
              <a:rPr sz="1200" spc="-795" dirty="0">
                <a:solidFill>
                  <a:srgbClr val="A7A7A7"/>
                </a:solidFill>
                <a:latin typeface="Cambria"/>
                <a:cs typeface="Cambria"/>
              </a:rPr>
              <a:t>—</a:t>
            </a:r>
            <a:r>
              <a:rPr sz="1200" spc="155" dirty="0">
                <a:solidFill>
                  <a:srgbClr val="A7A7A7"/>
                </a:solidFill>
                <a:latin typeface="Cambria"/>
                <a:cs typeface="Cambria"/>
              </a:rPr>
              <a:t>  </a:t>
            </a:r>
            <a:r>
              <a:rPr sz="1200" spc="-10" dirty="0">
                <a:solidFill>
                  <a:srgbClr val="696969"/>
                </a:solidFill>
                <a:latin typeface="Cambria"/>
                <a:cs typeface="Cambria"/>
              </a:rPr>
              <a:t>First</a:t>
            </a:r>
            <a:r>
              <a:rPr sz="1200" spc="50" dirty="0">
                <a:solidFill>
                  <a:srgbClr val="696969"/>
                </a:solidFill>
                <a:latin typeface="Cambria"/>
                <a:cs typeface="Cambria"/>
              </a:rPr>
              <a:t> </a:t>
            </a:r>
            <a:r>
              <a:rPr sz="1200" spc="-20" dirty="0">
                <a:solidFill>
                  <a:srgbClr val="878787"/>
                </a:solidFill>
                <a:latin typeface="Cambria"/>
                <a:cs typeface="Cambria"/>
              </a:rPr>
              <a:t>Name</a:t>
            </a:r>
            <a:r>
              <a:rPr sz="1200" dirty="0">
                <a:solidFill>
                  <a:srgbClr val="878787"/>
                </a:solidFill>
                <a:latin typeface="Cambria"/>
                <a:cs typeface="Cambria"/>
              </a:rPr>
              <a:t>	</a:t>
            </a:r>
            <a:r>
              <a:rPr sz="1150" dirty="0">
                <a:solidFill>
                  <a:srgbClr val="939393"/>
                </a:solidFill>
                <a:latin typeface="Arial MT"/>
                <a:cs typeface="Arial MT"/>
              </a:rPr>
              <a:t>Middle</a:t>
            </a:r>
            <a:r>
              <a:rPr sz="1150" spc="235" dirty="0">
                <a:solidFill>
                  <a:srgbClr val="939393"/>
                </a:solidFill>
                <a:latin typeface="Arial MT"/>
                <a:cs typeface="Arial MT"/>
              </a:rPr>
              <a:t> </a:t>
            </a:r>
            <a:r>
              <a:rPr sz="1150" spc="-20" dirty="0">
                <a:solidFill>
                  <a:srgbClr val="898989"/>
                </a:solidFill>
                <a:latin typeface="Arial MT"/>
                <a:cs typeface="Arial MT"/>
              </a:rPr>
              <a:t>Name</a:t>
            </a:r>
            <a:r>
              <a:rPr sz="1150" dirty="0">
                <a:solidFill>
                  <a:srgbClr val="898989"/>
                </a:solidFill>
                <a:latin typeface="Arial MT"/>
                <a:cs typeface="Arial MT"/>
              </a:rPr>
              <a:t>	</a:t>
            </a:r>
            <a:r>
              <a:rPr sz="1250" spc="-710" dirty="0">
                <a:solidFill>
                  <a:srgbClr val="A7A7A7"/>
                </a:solidFill>
                <a:latin typeface="Calibri"/>
                <a:cs typeface="Calibri"/>
              </a:rPr>
              <a:t>—</a:t>
            </a:r>
            <a:r>
              <a:rPr sz="1250" spc="229" dirty="0">
                <a:solidFill>
                  <a:srgbClr val="A7A7A7"/>
                </a:solidFill>
                <a:latin typeface="Calibri"/>
                <a:cs typeface="Calibri"/>
              </a:rPr>
              <a:t>  </a:t>
            </a:r>
            <a:r>
              <a:rPr sz="1250" dirty="0">
                <a:solidFill>
                  <a:srgbClr val="8C8C8C"/>
                </a:solidFill>
                <a:latin typeface="Calibri"/>
                <a:cs typeface="Calibri"/>
              </a:rPr>
              <a:t>Last</a:t>
            </a:r>
            <a:r>
              <a:rPr sz="1250" spc="20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1250" spc="-20" dirty="0">
                <a:solidFill>
                  <a:srgbClr val="777777"/>
                </a:solidFill>
                <a:latin typeface="Calibri"/>
                <a:cs typeface="Calibri"/>
              </a:rPr>
              <a:t>Name</a:t>
            </a:r>
            <a:endParaRPr sz="12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500" spc="-80" dirty="0">
                <a:latin typeface="Arial MT"/>
                <a:cs typeface="Arial MT"/>
              </a:rPr>
              <a:t>Name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*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500" dirty="0">
              <a:latin typeface="Arial MT"/>
              <a:cs typeface="Arial MT"/>
            </a:endParaRPr>
          </a:p>
          <a:p>
            <a:pPr marL="2531110">
              <a:lnSpc>
                <a:spcPct val="100000"/>
              </a:lnSpc>
            </a:pPr>
            <a:r>
              <a:rPr sz="1100" dirty="0">
                <a:solidFill>
                  <a:srgbClr val="898989"/>
                </a:solidFill>
                <a:latin typeface="Arial MT"/>
                <a:cs typeface="Arial MT"/>
              </a:rPr>
              <a:t>Name</a:t>
            </a:r>
            <a:r>
              <a:rPr sz="1100" spc="18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9C9C9C"/>
                </a:solidFill>
                <a:latin typeface="Arial MT"/>
                <a:cs typeface="Arial MT"/>
              </a:rPr>
              <a:t>should</a:t>
            </a:r>
            <a:r>
              <a:rPr sz="1100" spc="105" dirty="0">
                <a:solidFill>
                  <a:srgbClr val="9C9C9C"/>
                </a:solidFill>
                <a:latin typeface="Arial MT"/>
                <a:cs typeface="Arial MT"/>
              </a:rPr>
              <a:t> </a:t>
            </a:r>
            <a:r>
              <a:rPr sz="1100" spc="75" dirty="0">
                <a:solidFill>
                  <a:srgbClr val="939393"/>
                </a:solidFill>
                <a:latin typeface="Arial MT"/>
                <a:cs typeface="Arial MT"/>
              </a:rPr>
              <a:t>be</a:t>
            </a:r>
            <a:r>
              <a:rPr sz="1100" spc="40" dirty="0">
                <a:solidFill>
                  <a:srgbClr val="939393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898989"/>
                </a:solidFill>
                <a:latin typeface="Arial MT"/>
                <a:cs typeface="Arial MT"/>
              </a:rPr>
              <a:t>as</a:t>
            </a:r>
            <a:r>
              <a:rPr sz="1100" spc="114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8E8E8E"/>
                </a:solidFill>
                <a:latin typeface="Arial MT"/>
                <a:cs typeface="Arial MT"/>
              </a:rPr>
              <a:t>per</a:t>
            </a:r>
            <a:r>
              <a:rPr sz="1100" spc="155" dirty="0">
                <a:solidFill>
                  <a:srgbClr val="8E8E8E"/>
                </a:solidFill>
                <a:latin typeface="Arial MT"/>
                <a:cs typeface="Arial MT"/>
              </a:rPr>
              <a:t> </a:t>
            </a:r>
            <a:r>
              <a:rPr sz="1100" spc="50" dirty="0">
                <a:solidFill>
                  <a:srgbClr val="A1A1A1"/>
                </a:solidFill>
                <a:latin typeface="Arial MT"/>
                <a:cs typeface="Arial MT"/>
              </a:rPr>
              <a:t>the</a:t>
            </a:r>
            <a:r>
              <a:rPr sz="1100" spc="80" dirty="0">
                <a:solidFill>
                  <a:srgbClr val="A1A1A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8C8C8C"/>
                </a:solidFill>
                <a:latin typeface="Arial MT"/>
                <a:cs typeface="Arial MT"/>
              </a:rPr>
              <a:t>PAN;</a:t>
            </a:r>
            <a:r>
              <a:rPr sz="1100" spc="11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909090"/>
                </a:solidFill>
                <a:latin typeface="Arial MT"/>
                <a:cs typeface="Arial MT"/>
              </a:rPr>
              <a:t>Sth</a:t>
            </a:r>
            <a:r>
              <a:rPr sz="1100" spc="12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898989"/>
                </a:solidFill>
                <a:latin typeface="Arial MT"/>
                <a:cs typeface="Arial MT"/>
              </a:rPr>
              <a:t>character</a:t>
            </a:r>
            <a:r>
              <a:rPr sz="1100" spc="22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1100" spc="50" dirty="0">
                <a:solidFill>
                  <a:srgbClr val="A3A3A3"/>
                </a:solidFill>
                <a:latin typeface="Arial MT"/>
                <a:cs typeface="Arial MT"/>
              </a:rPr>
              <a:t>of</a:t>
            </a:r>
            <a:r>
              <a:rPr sz="1100" spc="190" dirty="0">
                <a:solidFill>
                  <a:srgbClr val="A3A3A3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8C8C8C"/>
                </a:solidFill>
                <a:latin typeface="Arial MT"/>
                <a:cs typeface="Arial MT"/>
              </a:rPr>
              <a:t>PAN</a:t>
            </a:r>
            <a:r>
              <a:rPr sz="1100" spc="95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1100" spc="60" dirty="0">
                <a:solidFill>
                  <a:srgbClr val="999999"/>
                </a:solidFill>
                <a:latin typeface="Arial MT"/>
                <a:cs typeface="Arial MT"/>
              </a:rPr>
              <a:t>no.</a:t>
            </a:r>
            <a:r>
              <a:rPr sz="1100" spc="3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999999"/>
                </a:solidFill>
                <a:latin typeface="Arial MT"/>
                <a:cs typeface="Arial MT"/>
              </a:rPr>
              <a:t>is</a:t>
            </a:r>
            <a:r>
              <a:rPr sz="1100" spc="7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1100" spc="50" dirty="0">
                <a:solidFill>
                  <a:srgbClr val="8A8A8A"/>
                </a:solidFill>
                <a:latin typeface="Arial MT"/>
                <a:cs typeface="Arial MT"/>
              </a:rPr>
              <a:t>the</a:t>
            </a:r>
            <a:r>
              <a:rPr sz="1100" spc="80" dirty="0">
                <a:solidFill>
                  <a:srgbClr val="8A8A8A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898989"/>
                </a:solidFill>
                <a:latin typeface="Arial MT"/>
                <a:cs typeface="Arial MT"/>
              </a:rPr>
              <a:t>first</a:t>
            </a:r>
            <a:r>
              <a:rPr sz="1100" spc="85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959595"/>
                </a:solidFill>
                <a:latin typeface="Arial MT"/>
                <a:cs typeface="Arial MT"/>
              </a:rPr>
              <a:t>letter</a:t>
            </a:r>
            <a:r>
              <a:rPr sz="1100" spc="150" dirty="0">
                <a:solidFill>
                  <a:srgbClr val="959595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959595"/>
                </a:solidFill>
                <a:latin typeface="Arial MT"/>
                <a:cs typeface="Arial MT"/>
              </a:rPr>
              <a:t>of</a:t>
            </a:r>
            <a:r>
              <a:rPr sz="1100" spc="180" dirty="0">
                <a:solidFill>
                  <a:srgbClr val="959595"/>
                </a:solidFill>
                <a:latin typeface="Arial MT"/>
                <a:cs typeface="Arial MT"/>
              </a:rPr>
              <a:t> </a:t>
            </a:r>
            <a:r>
              <a:rPr sz="1100" spc="50" dirty="0">
                <a:solidFill>
                  <a:srgbClr val="8C8C8C"/>
                </a:solidFill>
                <a:latin typeface="Arial MT"/>
                <a:cs typeface="Arial MT"/>
              </a:rPr>
              <a:t>the</a:t>
            </a:r>
            <a:r>
              <a:rPr sz="1100" spc="10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939393"/>
                </a:solidFill>
                <a:latin typeface="Arial MT"/>
                <a:cs typeface="Arial MT"/>
              </a:rPr>
              <a:t>last</a:t>
            </a:r>
            <a:r>
              <a:rPr sz="1100" spc="65" dirty="0">
                <a:solidFill>
                  <a:srgbClr val="939393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999999"/>
                </a:solidFill>
                <a:latin typeface="Arial MT"/>
                <a:cs typeface="Arial MT"/>
              </a:rPr>
              <a:t>name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0084" y="2618751"/>
            <a:ext cx="113157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45" dirty="0">
                <a:latin typeface="Arial MT"/>
                <a:cs typeface="Arial MT"/>
              </a:rPr>
              <a:t>Date</a:t>
            </a:r>
            <a:r>
              <a:rPr sz="1450" spc="-3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of</a:t>
            </a:r>
            <a:r>
              <a:rPr sz="1450" spc="-100" dirty="0"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424242"/>
                </a:solidFill>
                <a:latin typeface="Arial MT"/>
                <a:cs typeface="Arial MT"/>
              </a:rPr>
              <a:t>Birth</a:t>
            </a:r>
            <a:r>
              <a:rPr sz="1450" spc="-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450" spc="-50" dirty="0">
                <a:latin typeface="Arial MT"/>
                <a:cs typeface="Arial MT"/>
              </a:rPr>
              <a:t>”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9123" y="3614451"/>
            <a:ext cx="12827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Father's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Name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*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3687" y="4299552"/>
            <a:ext cx="724535" cy="264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114" dirty="0">
                <a:latin typeface="Arial MT"/>
                <a:cs typeface="Arial MT"/>
              </a:rPr>
              <a:t>Gender</a:t>
            </a:r>
            <a:r>
              <a:rPr sz="1550" spc="35" dirty="0">
                <a:latin typeface="Arial MT"/>
                <a:cs typeface="Arial MT"/>
              </a:rPr>
              <a:t> </a:t>
            </a:r>
            <a:r>
              <a:rPr sz="1550" spc="-50" dirty="0">
                <a:latin typeface="Arial MT"/>
                <a:cs typeface="Arial MT"/>
              </a:rPr>
              <a:t>*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0255" y="5071581"/>
            <a:ext cx="110299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latin typeface="Arial MT"/>
                <a:cs typeface="Arial MT"/>
              </a:rPr>
              <a:t>Marital</a:t>
            </a:r>
            <a:r>
              <a:rPr sz="1450" spc="-75" dirty="0">
                <a:latin typeface="Arial MT"/>
                <a:cs typeface="Arial MT"/>
              </a:rPr>
              <a:t> </a:t>
            </a:r>
            <a:r>
              <a:rPr sz="1450" spc="-40" dirty="0">
                <a:latin typeface="Arial MT"/>
                <a:cs typeface="Arial MT"/>
              </a:rPr>
              <a:t>Status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49099" y="2603866"/>
            <a:ext cx="1256030" cy="264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10" dirty="0">
                <a:solidFill>
                  <a:srgbClr val="939393"/>
                </a:solidFill>
                <a:latin typeface="Arial MT"/>
                <a:cs typeface="Arial MT"/>
              </a:rPr>
              <a:t>DD/MM/YYYY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61845" y="3076808"/>
            <a:ext cx="2866390" cy="222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50" spc="-20" dirty="0">
                <a:solidFill>
                  <a:srgbClr val="8E8E8E"/>
                </a:solidFill>
                <a:latin typeface="Arial MT"/>
                <a:cs typeface="Arial MT"/>
              </a:rPr>
              <a:t>Specify</a:t>
            </a:r>
            <a:r>
              <a:rPr sz="1250" spc="25" dirty="0">
                <a:solidFill>
                  <a:srgbClr val="8E8E8E"/>
                </a:solidFill>
                <a:latin typeface="Arial MT"/>
                <a:cs typeface="Arial MT"/>
              </a:rPr>
              <a:t> </a:t>
            </a:r>
            <a:r>
              <a:rPr sz="1250" spc="-55" dirty="0">
                <a:solidFill>
                  <a:srgbClr val="979797"/>
                </a:solidFill>
                <a:latin typeface="Arial MT"/>
                <a:cs typeface="Arial MT"/>
              </a:rPr>
              <a:t>date</a:t>
            </a:r>
            <a:r>
              <a:rPr sz="1250" spc="-50" dirty="0">
                <a:solidFill>
                  <a:srgbClr val="979797"/>
                </a:solidFill>
                <a:latin typeface="Arial MT"/>
                <a:cs typeface="Arial MT"/>
              </a:rPr>
              <a:t> </a:t>
            </a:r>
            <a:r>
              <a:rPr sz="1250" dirty="0">
                <a:solidFill>
                  <a:srgbClr val="939393"/>
                </a:solidFill>
                <a:latin typeface="Arial MT"/>
                <a:cs typeface="Arial MT"/>
              </a:rPr>
              <a:t>in</a:t>
            </a:r>
            <a:r>
              <a:rPr sz="1250" spc="-50" dirty="0">
                <a:solidFill>
                  <a:srgbClr val="939393"/>
                </a:solidFill>
                <a:latin typeface="Arial MT"/>
                <a:cs typeface="Arial MT"/>
              </a:rPr>
              <a:t> </a:t>
            </a:r>
            <a:r>
              <a:rPr sz="1250" spc="-110" dirty="0">
                <a:solidFill>
                  <a:srgbClr val="8E8E8E"/>
                </a:solidFill>
                <a:latin typeface="Arial MT"/>
                <a:cs typeface="Arial MT"/>
              </a:rPr>
              <a:t>a</a:t>
            </a:r>
            <a:r>
              <a:rPr sz="1250" spc="-85" dirty="0">
                <a:solidFill>
                  <a:srgbClr val="8E8E8E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959595"/>
                </a:solidFill>
                <a:latin typeface="Arial MT"/>
                <a:cs typeface="Arial MT"/>
              </a:rPr>
              <a:t>format</a:t>
            </a:r>
            <a:r>
              <a:rPr sz="1250" spc="-20" dirty="0">
                <a:solidFill>
                  <a:srgbClr val="959595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979797"/>
                </a:solidFill>
                <a:latin typeface="Arial MT"/>
                <a:cs typeface="Arial MT"/>
              </a:rPr>
              <a:t>like</a:t>
            </a:r>
            <a:r>
              <a:rPr sz="1250" spc="-40" dirty="0">
                <a:solidFill>
                  <a:srgbClr val="979797"/>
                </a:solidFill>
                <a:latin typeface="Arial MT"/>
                <a:cs typeface="Arial MT"/>
              </a:rPr>
              <a:t> </a:t>
            </a:r>
            <a:r>
              <a:rPr sz="1250" spc="-55" dirty="0">
                <a:solidFill>
                  <a:srgbClr val="8C8C8C"/>
                </a:solidFill>
                <a:latin typeface="Arial MT"/>
                <a:cs typeface="Arial MT"/>
              </a:rPr>
              <a:t>DD/MM/YYYY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31419" y="4319001"/>
            <a:ext cx="40132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45" dirty="0">
                <a:solidFill>
                  <a:srgbClr val="262626"/>
                </a:solidFill>
                <a:latin typeface="Arial MT"/>
                <a:cs typeface="Arial MT"/>
              </a:rPr>
              <a:t>Male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25474" y="4319001"/>
            <a:ext cx="57912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85" dirty="0">
                <a:solidFill>
                  <a:srgbClr val="1D1D1D"/>
                </a:solidFill>
                <a:latin typeface="Arial MT"/>
                <a:cs typeface="Arial MT"/>
              </a:rPr>
              <a:t>Female</a:t>
            </a:r>
            <a:endParaRPr sz="1450" dirty="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31050" y="5076146"/>
            <a:ext cx="62865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50" dirty="0">
                <a:solidFill>
                  <a:srgbClr val="2F2F2F"/>
                </a:solidFill>
                <a:latin typeface="Arial MT"/>
                <a:cs typeface="Arial MT"/>
              </a:rPr>
              <a:t>Married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54361" y="5076146"/>
            <a:ext cx="847725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65" dirty="0">
                <a:solidFill>
                  <a:srgbClr val="262626"/>
                </a:solidFill>
                <a:latin typeface="Arial MT"/>
                <a:cs typeface="Arial MT"/>
              </a:rPr>
              <a:t>Unmarried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07434" y="5076146"/>
            <a:ext cx="168910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60" dirty="0">
                <a:solidFill>
                  <a:srgbClr val="181818"/>
                </a:solidFill>
                <a:latin typeface="Arial MT"/>
                <a:cs typeface="Arial MT"/>
              </a:rPr>
              <a:t>Prefer</a:t>
            </a:r>
            <a:r>
              <a:rPr sz="1500" spc="-1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2D2D2D"/>
                </a:solidFill>
                <a:latin typeface="Arial MT"/>
                <a:cs typeface="Arial MT"/>
              </a:rPr>
              <a:t>not</a:t>
            </a:r>
            <a:r>
              <a:rPr sz="1500" spc="-55" dirty="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43434"/>
                </a:solidFill>
                <a:latin typeface="Arial MT"/>
                <a:cs typeface="Arial MT"/>
              </a:rPr>
              <a:t>to</a:t>
            </a:r>
            <a:r>
              <a:rPr sz="1500" spc="-5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solidFill>
                  <a:srgbClr val="1F1F1F"/>
                </a:solidFill>
                <a:latin typeface="Arial MT"/>
                <a:cs typeface="Arial MT"/>
              </a:rPr>
              <a:t>disclose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350651-B91A-606B-A4BF-833EA82006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704" y="7292930"/>
            <a:ext cx="790575" cy="7334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C22C8AC-8C32-C1F5-264B-B7E8B3D37F8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" y="6842125"/>
            <a:ext cx="1532379" cy="1415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3636" y="4430887"/>
            <a:ext cx="6289040" cy="0"/>
          </a:xfrm>
          <a:custGeom>
            <a:avLst/>
            <a:gdLst/>
            <a:ahLst/>
            <a:cxnLst/>
            <a:rect l="l" t="t" r="r" b="b"/>
            <a:pathLst>
              <a:path w="6289040">
                <a:moveTo>
                  <a:pt x="0" y="0"/>
                </a:moveTo>
                <a:lnTo>
                  <a:pt x="6288898" y="0"/>
                </a:lnTo>
              </a:path>
            </a:pathLst>
          </a:custGeom>
          <a:ln w="21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62412" y="3897412"/>
            <a:ext cx="6240145" cy="0"/>
          </a:xfrm>
          <a:custGeom>
            <a:avLst/>
            <a:gdLst/>
            <a:ahLst/>
            <a:cxnLst/>
            <a:rect l="l" t="t" r="r" b="b"/>
            <a:pathLst>
              <a:path w="6240145">
                <a:moveTo>
                  <a:pt x="0" y="0"/>
                </a:moveTo>
                <a:lnTo>
                  <a:pt x="6240123" y="0"/>
                </a:lnTo>
              </a:path>
            </a:pathLst>
          </a:custGeom>
          <a:ln w="21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13636" y="3696216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405" y="0"/>
                </a:lnTo>
              </a:path>
            </a:pathLst>
          </a:custGeom>
          <a:ln w="21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75626" y="3696216"/>
            <a:ext cx="4478655" cy="0"/>
          </a:xfrm>
          <a:custGeom>
            <a:avLst/>
            <a:gdLst/>
            <a:ahLst/>
            <a:cxnLst/>
            <a:rect l="l" t="t" r="r" b="b"/>
            <a:pathLst>
              <a:path w="4478655">
                <a:moveTo>
                  <a:pt x="0" y="0"/>
                </a:moveTo>
                <a:lnTo>
                  <a:pt x="4478134" y="0"/>
                </a:lnTo>
              </a:path>
            </a:pathLst>
          </a:custGeom>
          <a:ln w="21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13636" y="3162742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405" y="0"/>
                </a:lnTo>
              </a:path>
            </a:pathLst>
          </a:custGeom>
          <a:ln w="21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84772" y="3162742"/>
            <a:ext cx="4469130" cy="0"/>
          </a:xfrm>
          <a:custGeom>
            <a:avLst/>
            <a:gdLst/>
            <a:ahLst/>
            <a:cxnLst/>
            <a:rect l="l" t="t" r="r" b="b"/>
            <a:pathLst>
              <a:path w="4469130">
                <a:moveTo>
                  <a:pt x="0" y="0"/>
                </a:moveTo>
                <a:lnTo>
                  <a:pt x="4468989" y="0"/>
                </a:lnTo>
              </a:path>
            </a:pathLst>
          </a:custGeom>
          <a:ln w="21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50217" y="2964594"/>
            <a:ext cx="6252845" cy="0"/>
          </a:xfrm>
          <a:custGeom>
            <a:avLst/>
            <a:gdLst/>
            <a:ahLst/>
            <a:cxnLst/>
            <a:rect l="l" t="t" r="r" b="b"/>
            <a:pathLst>
              <a:path w="6252845">
                <a:moveTo>
                  <a:pt x="0" y="0"/>
                </a:moveTo>
                <a:lnTo>
                  <a:pt x="6252316" y="0"/>
                </a:lnTo>
              </a:path>
            </a:pathLst>
          </a:custGeom>
          <a:ln w="21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13636" y="2431119"/>
            <a:ext cx="6289040" cy="0"/>
          </a:xfrm>
          <a:custGeom>
            <a:avLst/>
            <a:gdLst/>
            <a:ahLst/>
            <a:cxnLst/>
            <a:rect l="l" t="t" r="r" b="b"/>
            <a:pathLst>
              <a:path w="6289040">
                <a:moveTo>
                  <a:pt x="0" y="0"/>
                </a:moveTo>
                <a:lnTo>
                  <a:pt x="6288898" y="0"/>
                </a:lnTo>
              </a:path>
            </a:pathLst>
          </a:custGeom>
          <a:ln w="21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13636" y="1915936"/>
            <a:ext cx="2783205" cy="0"/>
          </a:xfrm>
          <a:custGeom>
            <a:avLst/>
            <a:gdLst/>
            <a:ahLst/>
            <a:cxnLst/>
            <a:rect l="l" t="t" r="r" b="b"/>
            <a:pathLst>
              <a:path w="2783204">
                <a:moveTo>
                  <a:pt x="0" y="0"/>
                </a:moveTo>
                <a:lnTo>
                  <a:pt x="2783210" y="0"/>
                </a:lnTo>
              </a:path>
            </a:pathLst>
          </a:custGeom>
          <a:ln w="21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88840" y="1915936"/>
            <a:ext cx="2765425" cy="0"/>
          </a:xfrm>
          <a:custGeom>
            <a:avLst/>
            <a:gdLst/>
            <a:ahLst/>
            <a:cxnLst/>
            <a:rect l="l" t="t" r="r" b="b"/>
            <a:pathLst>
              <a:path w="2765425">
                <a:moveTo>
                  <a:pt x="0" y="0"/>
                </a:moveTo>
                <a:lnTo>
                  <a:pt x="2764920" y="0"/>
                </a:lnTo>
              </a:path>
            </a:pathLst>
          </a:custGeom>
          <a:ln w="21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5057" y="1382461"/>
            <a:ext cx="1372235" cy="0"/>
          </a:xfrm>
          <a:custGeom>
            <a:avLst/>
            <a:gdLst/>
            <a:ahLst/>
            <a:cxnLst/>
            <a:rect l="l" t="t" r="r" b="b"/>
            <a:pathLst>
              <a:path w="1372235">
                <a:moveTo>
                  <a:pt x="0" y="0"/>
                </a:moveTo>
                <a:lnTo>
                  <a:pt x="1371790" y="0"/>
                </a:lnTo>
              </a:path>
            </a:pathLst>
          </a:custGeom>
          <a:ln w="21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48381" y="1382461"/>
            <a:ext cx="896619" cy="0"/>
          </a:xfrm>
          <a:custGeom>
            <a:avLst/>
            <a:gdLst/>
            <a:ahLst/>
            <a:cxnLst/>
            <a:rect l="l" t="t" r="r" b="b"/>
            <a:pathLst>
              <a:path w="896620">
                <a:moveTo>
                  <a:pt x="0" y="0"/>
                </a:moveTo>
                <a:lnTo>
                  <a:pt x="896236" y="0"/>
                </a:lnTo>
              </a:path>
            </a:pathLst>
          </a:custGeom>
          <a:ln w="21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9209" y="335010"/>
            <a:ext cx="7787005" cy="113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5440" algn="l"/>
              </a:tabLst>
            </a:pPr>
            <a:r>
              <a:rPr sz="1650" i="1" spc="-50" dirty="0">
                <a:solidFill>
                  <a:srgbClr val="CF7074"/>
                </a:solidFill>
                <a:latin typeface="Arial"/>
                <a:cs typeface="Arial"/>
              </a:rPr>
              <a:t>-</a:t>
            </a:r>
            <a:r>
              <a:rPr sz="1650" i="1" dirty="0">
                <a:solidFill>
                  <a:srgbClr val="CF7074"/>
                </a:solidFill>
                <a:latin typeface="Arial"/>
                <a:cs typeface="Arial"/>
              </a:rPr>
              <a:t>	</a:t>
            </a:r>
            <a:r>
              <a:rPr sz="1650" dirty="0">
                <a:solidFill>
                  <a:srgbClr val="161616"/>
                </a:solidFill>
                <a:latin typeface="Arial MT"/>
                <a:cs typeface="Arial MT"/>
              </a:rPr>
              <a:t>Identification</a:t>
            </a:r>
            <a:r>
              <a:rPr sz="1650" spc="-12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650" spc="-50" dirty="0">
                <a:solidFill>
                  <a:srgbClr val="161616"/>
                </a:solidFill>
                <a:latin typeface="Arial MT"/>
                <a:cs typeface="Arial MT"/>
              </a:rPr>
              <a:t>&amp;</a:t>
            </a:r>
            <a:r>
              <a:rPr sz="1650" spc="-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1A1A1A"/>
                </a:solidFill>
                <a:latin typeface="Arial MT"/>
                <a:cs typeface="Arial MT"/>
              </a:rPr>
              <a:t>Contact</a:t>
            </a:r>
            <a:r>
              <a:rPr sz="1650" spc="160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181818"/>
                </a:solidFill>
                <a:latin typeface="Arial MT"/>
                <a:cs typeface="Arial MT"/>
              </a:rPr>
              <a:t>details</a:t>
            </a:r>
            <a:endParaRPr sz="1650" dirty="0">
              <a:latin typeface="Arial MT"/>
              <a:cs typeface="Arial MT"/>
            </a:endParaRPr>
          </a:p>
          <a:p>
            <a:pPr marL="360680">
              <a:lnSpc>
                <a:spcPct val="100000"/>
              </a:lnSpc>
              <a:spcBef>
                <a:spcPts val="1170"/>
              </a:spcBef>
            </a:pPr>
            <a:r>
              <a:rPr sz="1500" spc="-150" dirty="0">
                <a:solidFill>
                  <a:srgbClr val="6B6B6B"/>
                </a:solidFill>
                <a:latin typeface="Arial MT"/>
                <a:cs typeface="Arial MT"/>
              </a:rPr>
              <a:t>To</a:t>
            </a:r>
            <a:r>
              <a:rPr sz="1500" spc="-35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6D6D6D"/>
                </a:solidFill>
                <a:latin typeface="Arial MT"/>
                <a:cs typeface="Arial MT"/>
              </a:rPr>
              <a:t>e-</a:t>
            </a:r>
            <a:r>
              <a:rPr sz="1500" dirty="0">
                <a:solidFill>
                  <a:srgbClr val="6D6D6D"/>
                </a:solidFill>
                <a:latin typeface="Arial MT"/>
                <a:cs typeface="Arial MT"/>
              </a:rPr>
              <a:t>file</a:t>
            </a:r>
            <a:r>
              <a:rPr sz="1500" spc="-100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solidFill>
                  <a:srgbClr val="797979"/>
                </a:solidFill>
                <a:latin typeface="Arial MT"/>
                <a:cs typeface="Arial MT"/>
              </a:rPr>
              <a:t>your</a:t>
            </a:r>
            <a:r>
              <a:rPr sz="1500" spc="-35" dirty="0">
                <a:solidFill>
                  <a:srgbClr val="797979"/>
                </a:solidFill>
                <a:latin typeface="Arial MT"/>
                <a:cs typeface="Arial MT"/>
              </a:rPr>
              <a:t> </a:t>
            </a:r>
            <a:r>
              <a:rPr sz="1500" spc="-45" dirty="0">
                <a:solidFill>
                  <a:srgbClr val="646464"/>
                </a:solidFill>
                <a:latin typeface="Arial MT"/>
                <a:cs typeface="Arial MT"/>
              </a:rPr>
              <a:t>returns,</a:t>
            </a:r>
            <a:r>
              <a:rPr sz="1500" spc="-5" dirty="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sz="1500" spc="-80" dirty="0">
                <a:solidFill>
                  <a:srgbClr val="6D6D6D"/>
                </a:solidFill>
                <a:latin typeface="Arial MT"/>
                <a:cs typeface="Arial MT"/>
              </a:rPr>
              <a:t>please</a:t>
            </a:r>
            <a:r>
              <a:rPr sz="1500" spc="-25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1500" spc="-40" dirty="0">
                <a:solidFill>
                  <a:srgbClr val="696969"/>
                </a:solidFill>
                <a:latin typeface="Arial MT"/>
                <a:cs typeface="Arial MT"/>
              </a:rPr>
              <a:t>provide</a:t>
            </a:r>
            <a:r>
              <a:rPr sz="1500" spc="40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646464"/>
                </a:solidFill>
                <a:latin typeface="Arial MT"/>
                <a:cs typeface="Arial MT"/>
              </a:rPr>
              <a:t>your</a:t>
            </a:r>
            <a:r>
              <a:rPr sz="1500" spc="30" dirty="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sz="1500" spc="-114" dirty="0">
                <a:solidFill>
                  <a:srgbClr val="6D6D6D"/>
                </a:solidFill>
                <a:latin typeface="Arial MT"/>
                <a:cs typeface="Arial MT"/>
              </a:rPr>
              <a:t>Aadhaar,</a:t>
            </a:r>
            <a:r>
              <a:rPr sz="1500" spc="15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1500" spc="-175" dirty="0">
                <a:solidFill>
                  <a:srgbClr val="606060"/>
                </a:solidFill>
                <a:latin typeface="Arial MT"/>
                <a:cs typeface="Arial MT"/>
              </a:rPr>
              <a:t>PAN</a:t>
            </a:r>
            <a:r>
              <a:rPr sz="15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500" spc="-85" dirty="0">
                <a:solidFill>
                  <a:srgbClr val="5E5E5E"/>
                </a:solidFill>
                <a:latin typeface="Arial MT"/>
                <a:cs typeface="Arial MT"/>
              </a:rPr>
              <a:t>and</a:t>
            </a:r>
            <a:r>
              <a:rPr sz="1500" spc="-2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696969"/>
                </a:solidFill>
                <a:latin typeface="Arial MT"/>
                <a:cs typeface="Arial MT"/>
              </a:rPr>
              <a:t>contact</a:t>
            </a:r>
            <a:r>
              <a:rPr sz="1500" spc="10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595959"/>
                </a:solidFill>
                <a:latin typeface="Arial MT"/>
                <a:cs typeface="Arial MT"/>
              </a:rPr>
              <a:t>details.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500" dirty="0">
              <a:latin typeface="Arial MT"/>
              <a:cs typeface="Arial MT"/>
            </a:endParaRPr>
          </a:p>
          <a:p>
            <a:pPr marL="2550795">
              <a:lnSpc>
                <a:spcPct val="100000"/>
              </a:lnSpc>
              <a:tabLst>
                <a:tab pos="6027420" algn="l"/>
              </a:tabLst>
            </a:pPr>
            <a:r>
              <a:rPr sz="1350" dirty="0">
                <a:solidFill>
                  <a:srgbClr val="B8B8B8"/>
                </a:solidFill>
                <a:latin typeface="Arial MT"/>
                <a:cs typeface="Arial MT"/>
              </a:rPr>
              <a:t>-</a:t>
            </a:r>
            <a:r>
              <a:rPr sz="1350" spc="490" dirty="0">
                <a:solidFill>
                  <a:srgbClr val="B8B8B8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828282"/>
                </a:solidFill>
                <a:latin typeface="Arial MT"/>
                <a:cs typeface="Arial MT"/>
              </a:rPr>
              <a:t>AadhaarNumber</a:t>
            </a:r>
            <a:r>
              <a:rPr sz="1350" dirty="0">
                <a:solidFill>
                  <a:srgbClr val="828282"/>
                </a:solidFill>
                <a:latin typeface="Arial MT"/>
                <a:cs typeface="Arial MT"/>
              </a:rPr>
              <a:t>	</a:t>
            </a:r>
            <a:r>
              <a:rPr sz="1350" dirty="0">
                <a:solidFill>
                  <a:srgbClr val="B5B5B5"/>
                </a:solidFill>
                <a:latin typeface="Arial MT"/>
                <a:cs typeface="Arial MT"/>
              </a:rPr>
              <a:t>-</a:t>
            </a:r>
            <a:r>
              <a:rPr sz="1350" spc="335" dirty="0">
                <a:solidFill>
                  <a:srgbClr val="B5B5B5"/>
                </a:solidFill>
                <a:latin typeface="Arial MT"/>
                <a:cs typeface="Arial MT"/>
              </a:rPr>
              <a:t> </a:t>
            </a:r>
            <a:r>
              <a:rPr sz="1350" spc="-110" dirty="0">
                <a:solidFill>
                  <a:srgbClr val="9C9C9C"/>
                </a:solidFill>
                <a:latin typeface="Arial MT"/>
                <a:cs typeface="Arial MT"/>
              </a:rPr>
              <a:t>Aadhaar</a:t>
            </a:r>
            <a:r>
              <a:rPr sz="1350" spc="55" dirty="0">
                <a:solidFill>
                  <a:srgbClr val="9C9C9C"/>
                </a:solidFill>
                <a:latin typeface="Arial MT"/>
                <a:cs typeface="Arial MT"/>
              </a:rPr>
              <a:t> </a:t>
            </a:r>
            <a:r>
              <a:rPr sz="1350" spc="-95" dirty="0">
                <a:solidFill>
                  <a:srgbClr val="8E8E8E"/>
                </a:solidFill>
                <a:latin typeface="Arial MT"/>
                <a:cs typeface="Arial MT"/>
              </a:rPr>
              <a:t>Enrollment</a:t>
            </a:r>
            <a:r>
              <a:rPr sz="1350" spc="90" dirty="0">
                <a:solidFill>
                  <a:srgbClr val="8E8E8E"/>
                </a:solidFill>
                <a:latin typeface="Arial MT"/>
                <a:cs typeface="Arial MT"/>
              </a:rPr>
              <a:t> </a:t>
            </a:r>
            <a:r>
              <a:rPr sz="1350" spc="-70" dirty="0">
                <a:solidFill>
                  <a:srgbClr val="9E9E9E"/>
                </a:solidFill>
                <a:latin typeface="Arial MT"/>
                <a:cs typeface="Arial MT"/>
              </a:rPr>
              <a:t>No.</a:t>
            </a:r>
            <a:endParaRPr sz="135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69156" y="335010"/>
            <a:ext cx="9906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50" dirty="0">
                <a:solidFill>
                  <a:srgbClr val="808080"/>
                </a:solidFill>
                <a:latin typeface="Arial MT"/>
                <a:cs typeface="Arial MT"/>
              </a:rPr>
              <a:t>•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6395" y="1535328"/>
            <a:ext cx="136271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 MT"/>
                <a:cs typeface="Arial MT"/>
              </a:rPr>
              <a:t>Aadhaar</a:t>
            </a:r>
            <a:r>
              <a:rPr sz="1350" spc="80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Details</a:t>
            </a:r>
            <a:r>
              <a:rPr sz="1350" spc="10" dirty="0">
                <a:latin typeface="Arial MT"/>
                <a:cs typeface="Arial MT"/>
              </a:rPr>
              <a:t> </a:t>
            </a:r>
            <a:r>
              <a:rPr sz="1350" spc="-50" dirty="0">
                <a:latin typeface="Arial MT"/>
                <a:cs typeface="Arial MT"/>
              </a:rPr>
              <a:t>”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2913" y="2573698"/>
            <a:ext cx="47815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Arial MT"/>
                <a:cs typeface="Arial MT"/>
              </a:rPr>
              <a:t>PAN</a:t>
            </a:r>
            <a:r>
              <a:rPr sz="1350" spc="-70" dirty="0">
                <a:latin typeface="Arial MT"/>
                <a:cs typeface="Arial MT"/>
              </a:rPr>
              <a:t> </a:t>
            </a:r>
            <a:r>
              <a:rPr sz="1350" spc="-50" dirty="0">
                <a:latin typeface="Arial MT"/>
                <a:cs typeface="Arial MT"/>
              </a:rPr>
              <a:t>*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2002" y="3288173"/>
            <a:ext cx="93916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latin typeface="Arial MT"/>
                <a:cs typeface="Arial MT"/>
              </a:rPr>
              <a:t>Mobile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90" dirty="0">
                <a:latin typeface="Arial MT"/>
                <a:cs typeface="Arial MT"/>
              </a:rPr>
              <a:t>No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”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2578" y="4040754"/>
            <a:ext cx="5575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 MT"/>
                <a:cs typeface="Arial MT"/>
              </a:rPr>
              <a:t>Email</a:t>
            </a:r>
            <a:r>
              <a:rPr sz="1350" spc="-35" dirty="0">
                <a:latin typeface="Arial MT"/>
                <a:cs typeface="Arial MT"/>
              </a:rPr>
              <a:t> </a:t>
            </a:r>
            <a:r>
              <a:rPr sz="1350" spc="-50" dirty="0">
                <a:latin typeface="Arial MT"/>
                <a:cs typeface="Arial MT"/>
              </a:rPr>
              <a:t>”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42367" y="1571328"/>
            <a:ext cx="1912620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solidFill>
                  <a:srgbClr val="999999"/>
                </a:solidFill>
                <a:latin typeface="Arial MT"/>
                <a:cs typeface="Arial MT"/>
              </a:rPr>
              <a:t>Enter</a:t>
            </a:r>
            <a:r>
              <a:rPr sz="1550" spc="-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1550" spc="-80" dirty="0">
                <a:solidFill>
                  <a:srgbClr val="A0A0A0"/>
                </a:solidFill>
                <a:latin typeface="Arial MT"/>
                <a:cs typeface="Arial MT"/>
              </a:rPr>
              <a:t>12</a:t>
            </a:r>
            <a:r>
              <a:rPr sz="1550" dirty="0">
                <a:solidFill>
                  <a:srgbClr val="A0A0A0"/>
                </a:solidFill>
                <a:latin typeface="Arial MT"/>
                <a:cs typeface="Arial MT"/>
              </a:rPr>
              <a:t> </a:t>
            </a:r>
            <a:r>
              <a:rPr sz="1550" spc="50" dirty="0">
                <a:solidFill>
                  <a:srgbClr val="979797"/>
                </a:solidFill>
                <a:latin typeface="Arial MT"/>
                <a:cs typeface="Arial MT"/>
              </a:rPr>
              <a:t>digil</a:t>
            </a:r>
            <a:r>
              <a:rPr sz="1550" spc="-90" dirty="0">
                <a:solidFill>
                  <a:srgbClr val="979797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9A9A9A"/>
                </a:solidFill>
                <a:latin typeface="Arial MT"/>
                <a:cs typeface="Arial MT"/>
              </a:rPr>
              <a:t>number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54710" y="1495636"/>
            <a:ext cx="258191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3890" algn="l"/>
              </a:tabLst>
            </a:pPr>
            <a:r>
              <a:rPr sz="1700" spc="-25" dirty="0">
                <a:latin typeface="Arial MT"/>
                <a:cs typeface="Arial MT"/>
              </a:rPr>
              <a:t>OR</a:t>
            </a:r>
            <a:r>
              <a:rPr sz="1700" dirty="0">
                <a:latin typeface="Arial MT"/>
                <a:cs typeface="Arial MT"/>
              </a:rPr>
              <a:t>	</a:t>
            </a:r>
            <a:r>
              <a:rPr sz="1700" spc="-75" dirty="0">
                <a:solidFill>
                  <a:srgbClr val="959595"/>
                </a:solidFill>
                <a:latin typeface="Arial MT"/>
                <a:cs typeface="Arial MT"/>
              </a:rPr>
              <a:t>Enter</a:t>
            </a:r>
            <a:r>
              <a:rPr sz="1700" spc="-25" dirty="0">
                <a:solidFill>
                  <a:srgbClr val="959595"/>
                </a:solidFill>
                <a:latin typeface="Arial MT"/>
                <a:cs typeface="Arial MT"/>
              </a:rPr>
              <a:t> </a:t>
            </a:r>
            <a:r>
              <a:rPr sz="1700" spc="-100" dirty="0">
                <a:solidFill>
                  <a:srgbClr val="8E8E8E"/>
                </a:solidFill>
                <a:latin typeface="Arial MT"/>
                <a:cs typeface="Arial MT"/>
              </a:rPr>
              <a:t>28</a:t>
            </a:r>
            <a:r>
              <a:rPr sz="1700" spc="-30" dirty="0">
                <a:solidFill>
                  <a:srgbClr val="8E8E8E"/>
                </a:solidFill>
                <a:latin typeface="Arial MT"/>
                <a:cs typeface="Arial MT"/>
              </a:rPr>
              <a:t> </a:t>
            </a:r>
            <a:r>
              <a:rPr sz="1700" spc="-20" dirty="0">
                <a:solidFill>
                  <a:srgbClr val="979797"/>
                </a:solidFill>
                <a:latin typeface="Arial MT"/>
                <a:cs typeface="Arial MT"/>
              </a:rPr>
              <a:t>digit</a:t>
            </a:r>
            <a:r>
              <a:rPr sz="1700" spc="-35" dirty="0">
                <a:solidFill>
                  <a:srgbClr val="979797"/>
                </a:solidFill>
                <a:latin typeface="Arial MT"/>
                <a:cs typeface="Arial MT"/>
              </a:rPr>
              <a:t> </a:t>
            </a:r>
            <a:r>
              <a:rPr sz="1700" spc="-60" dirty="0">
                <a:solidFill>
                  <a:srgbClr val="979797"/>
                </a:solidFill>
                <a:latin typeface="Arial MT"/>
                <a:cs typeface="Arial MT"/>
              </a:rPr>
              <a:t>number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17863" y="2030698"/>
            <a:ext cx="52019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90" dirty="0">
                <a:solidFill>
                  <a:srgbClr val="959595"/>
                </a:solidFill>
                <a:latin typeface="Arial MT"/>
                <a:cs typeface="Arial MT"/>
              </a:rPr>
              <a:t>Don't</a:t>
            </a:r>
            <a:r>
              <a:rPr sz="1350" spc="-20" dirty="0">
                <a:solidFill>
                  <a:srgbClr val="959595"/>
                </a:solidFill>
                <a:latin typeface="Arial MT"/>
                <a:cs typeface="Arial MT"/>
              </a:rPr>
              <a:t> </a:t>
            </a:r>
            <a:r>
              <a:rPr sz="1350" spc="-95" dirty="0">
                <a:solidFill>
                  <a:srgbClr val="8A8A8A"/>
                </a:solidFill>
                <a:latin typeface="Arial MT"/>
                <a:cs typeface="Arial MT"/>
              </a:rPr>
              <a:t>remember</a:t>
            </a:r>
            <a:r>
              <a:rPr sz="1350" dirty="0">
                <a:solidFill>
                  <a:srgbClr val="8A8A8A"/>
                </a:solidFill>
                <a:latin typeface="Arial MT"/>
                <a:cs typeface="Arial MT"/>
              </a:rPr>
              <a:t> </a:t>
            </a:r>
            <a:r>
              <a:rPr sz="1350" spc="-65" dirty="0">
                <a:solidFill>
                  <a:srgbClr val="828282"/>
                </a:solidFill>
                <a:latin typeface="Arial MT"/>
                <a:cs typeface="Arial MT"/>
              </a:rPr>
              <a:t>your</a:t>
            </a:r>
            <a:r>
              <a:rPr sz="1350" spc="-30" dirty="0">
                <a:solidFill>
                  <a:srgbClr val="828282"/>
                </a:solidFill>
                <a:latin typeface="Arial MT"/>
                <a:cs typeface="Arial MT"/>
              </a:rPr>
              <a:t> </a:t>
            </a:r>
            <a:r>
              <a:rPr sz="1350" spc="-120" dirty="0">
                <a:solidFill>
                  <a:srgbClr val="919191"/>
                </a:solidFill>
                <a:latin typeface="Arial MT"/>
                <a:cs typeface="Arial MT"/>
              </a:rPr>
              <a:t>Aad</a:t>
            </a:r>
            <a:r>
              <a:rPr sz="1350" spc="-120" dirty="0">
                <a:solidFill>
                  <a:srgbClr val="9A9A9A"/>
                </a:solidFill>
                <a:latin typeface="Arial MT"/>
                <a:cs typeface="Arial MT"/>
              </a:rPr>
              <a:t>haar</a:t>
            </a:r>
            <a:r>
              <a:rPr sz="1350" spc="25" dirty="0">
                <a:solidFill>
                  <a:srgbClr val="9A9A9A"/>
                </a:solidFill>
                <a:latin typeface="Arial MT"/>
                <a:cs typeface="Arial MT"/>
              </a:rPr>
              <a:t> </a:t>
            </a:r>
            <a:r>
              <a:rPr sz="1350" spc="-85" dirty="0">
                <a:solidFill>
                  <a:srgbClr val="898989"/>
                </a:solidFill>
                <a:latin typeface="Arial MT"/>
                <a:cs typeface="Arial MT"/>
              </a:rPr>
              <a:t>number</a:t>
            </a:r>
            <a:r>
              <a:rPr sz="1350" spc="7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1350" spc="-120" dirty="0">
                <a:solidFill>
                  <a:srgbClr val="919191"/>
                </a:solidFill>
                <a:latin typeface="Arial MT"/>
                <a:cs typeface="Arial MT"/>
              </a:rPr>
              <a:t>or</a:t>
            </a:r>
            <a:r>
              <a:rPr sz="1350" spc="15" dirty="0">
                <a:solidFill>
                  <a:srgbClr val="919191"/>
                </a:solidFill>
                <a:latin typeface="Arial MT"/>
                <a:cs typeface="Arial MT"/>
              </a:rPr>
              <a:t> </a:t>
            </a:r>
            <a:r>
              <a:rPr sz="1350" spc="-95" dirty="0">
                <a:solidFill>
                  <a:srgbClr val="939393"/>
                </a:solidFill>
                <a:latin typeface="Arial MT"/>
                <a:cs typeface="Arial MT"/>
              </a:rPr>
              <a:t>Enrollment</a:t>
            </a:r>
            <a:r>
              <a:rPr sz="1350" spc="85" dirty="0">
                <a:solidFill>
                  <a:srgbClr val="939393"/>
                </a:solidFill>
                <a:latin typeface="Arial MT"/>
                <a:cs typeface="Arial MT"/>
              </a:rPr>
              <a:t> </a:t>
            </a:r>
            <a:r>
              <a:rPr sz="1350" spc="-100" dirty="0">
                <a:solidFill>
                  <a:srgbClr val="939393"/>
                </a:solidFill>
                <a:latin typeface="Arial MT"/>
                <a:cs typeface="Arial MT"/>
              </a:rPr>
              <a:t>number?</a:t>
            </a:r>
            <a:r>
              <a:rPr sz="1350" spc="75" dirty="0">
                <a:solidFill>
                  <a:srgbClr val="939393"/>
                </a:solidFill>
                <a:latin typeface="Arial MT"/>
                <a:cs typeface="Arial MT"/>
              </a:rPr>
              <a:t> </a:t>
            </a:r>
            <a:r>
              <a:rPr sz="1350" spc="-105" dirty="0">
                <a:solidFill>
                  <a:srgbClr val="4667C6"/>
                </a:solidFill>
                <a:latin typeface="Arial MT"/>
                <a:cs typeface="Arial MT"/>
              </a:rPr>
              <a:t>Saaruh</a:t>
            </a:r>
            <a:r>
              <a:rPr sz="1350" spc="-145" dirty="0">
                <a:solidFill>
                  <a:srgbClr val="4667C6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527B95"/>
                </a:solidFill>
                <a:latin typeface="Arial MT"/>
                <a:cs typeface="Arial MT"/>
              </a:rPr>
              <a:t>it</a:t>
            </a:r>
            <a:r>
              <a:rPr sz="1350" spc="25" dirty="0">
                <a:solidFill>
                  <a:srgbClr val="527B95"/>
                </a:solidFill>
                <a:latin typeface="Arial MT"/>
                <a:cs typeface="Arial MT"/>
              </a:rPr>
              <a:t> </a:t>
            </a:r>
            <a:r>
              <a:rPr sz="1350" spc="-20" dirty="0">
                <a:solidFill>
                  <a:srgbClr val="446BB1"/>
                </a:solidFill>
                <a:latin typeface="Arial MT"/>
                <a:cs typeface="Arial MT"/>
              </a:rPr>
              <a:t>here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10728" y="2548294"/>
            <a:ext cx="1617980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solidFill>
                  <a:srgbClr val="959595"/>
                </a:solidFill>
                <a:latin typeface="Arial MT"/>
                <a:cs typeface="Arial MT"/>
              </a:rPr>
              <a:t>Enter</a:t>
            </a:r>
            <a:r>
              <a:rPr sz="1550" spc="-5" dirty="0">
                <a:solidFill>
                  <a:srgbClr val="959595"/>
                </a:solidFill>
                <a:latin typeface="Arial MT"/>
                <a:cs typeface="Arial MT"/>
              </a:rPr>
              <a:t> </a:t>
            </a:r>
            <a:r>
              <a:rPr sz="1550" spc="-20" dirty="0">
                <a:solidFill>
                  <a:srgbClr val="A1A1A1"/>
                </a:solidFill>
                <a:latin typeface="Arial MT"/>
                <a:cs typeface="Arial MT"/>
              </a:rPr>
              <a:t>10</a:t>
            </a:r>
            <a:r>
              <a:rPr sz="1550" spc="5" dirty="0">
                <a:solidFill>
                  <a:srgbClr val="A1A1A1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9E9E9E"/>
                </a:solidFill>
                <a:latin typeface="Arial MT"/>
                <a:cs typeface="Arial MT"/>
              </a:rPr>
              <a:t>digit</a:t>
            </a:r>
            <a:r>
              <a:rPr sz="1550" spc="5" dirty="0">
                <a:solidFill>
                  <a:srgbClr val="9E9E9E"/>
                </a:solidFill>
                <a:latin typeface="Arial MT"/>
                <a:cs typeface="Arial MT"/>
              </a:rPr>
              <a:t> </a:t>
            </a:r>
            <a:r>
              <a:rPr sz="1550" spc="-50" dirty="0">
                <a:solidFill>
                  <a:srgbClr val="A1A1A1"/>
                </a:solidFill>
                <a:latin typeface="Arial MT"/>
                <a:cs typeface="Arial MT"/>
              </a:rPr>
              <a:t>PAN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15343" y="3281822"/>
            <a:ext cx="363220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25" dirty="0">
                <a:latin typeface="Arial MT"/>
                <a:cs typeface="Arial MT"/>
              </a:rPr>
              <a:t>+91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74466" y="3307226"/>
            <a:ext cx="1066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0" dirty="0">
                <a:latin typeface="Arial MT"/>
                <a:cs typeface="Arial MT"/>
              </a:rPr>
              <a:t>^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78395" y="3307226"/>
            <a:ext cx="104457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45" dirty="0">
                <a:solidFill>
                  <a:srgbClr val="959595"/>
                </a:solidFill>
                <a:latin typeface="Arial MT"/>
                <a:cs typeface="Arial MT"/>
              </a:rPr>
              <a:t>XXXXX</a:t>
            </a:r>
            <a:r>
              <a:rPr sz="1350" spc="-55" dirty="0">
                <a:solidFill>
                  <a:srgbClr val="959595"/>
                </a:solidFill>
                <a:latin typeface="Arial MT"/>
                <a:cs typeface="Arial MT"/>
              </a:rPr>
              <a:t> </a:t>
            </a:r>
            <a:r>
              <a:rPr sz="1350" spc="-175" dirty="0">
                <a:solidFill>
                  <a:srgbClr val="919191"/>
                </a:solidFill>
                <a:latin typeface="Arial MT"/>
                <a:cs typeface="Arial MT"/>
              </a:rPr>
              <a:t>XXX</a:t>
            </a:r>
            <a:r>
              <a:rPr sz="1350" spc="-95" dirty="0">
                <a:solidFill>
                  <a:srgbClr val="919191"/>
                </a:solidFill>
                <a:latin typeface="Arial MT"/>
                <a:cs typeface="Arial MT"/>
              </a:rPr>
              <a:t> </a:t>
            </a:r>
            <a:r>
              <a:rPr sz="1350" spc="-310" dirty="0">
                <a:solidFill>
                  <a:srgbClr val="999999"/>
                </a:solidFill>
                <a:latin typeface="Arial MT"/>
                <a:cs typeface="Arial MT"/>
              </a:rPr>
              <a:t>X</a:t>
            </a:r>
            <a:r>
              <a:rPr sz="1350" spc="-12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1350" spc="-360" dirty="0">
                <a:solidFill>
                  <a:srgbClr val="AFAFAF"/>
                </a:solidFill>
                <a:latin typeface="Arial MT"/>
                <a:cs typeface="Arial MT"/>
              </a:rPr>
              <a:t>X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13606" y="4015350"/>
            <a:ext cx="213804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10" dirty="0">
                <a:latin typeface="Arial MT"/>
                <a:cs typeface="Arial MT"/>
                <a:hlinkClick r:id="rId2"/>
              </a:rPr>
              <a:t>ysahu0582@gmaiI.com</a:t>
            </a:r>
            <a:endParaRPr sz="1550">
              <a:latin typeface="Arial MT"/>
              <a:cs typeface="Arial MT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EBF58DD-1D55-3C5F-5449-F5B08C5DF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704" y="7292930"/>
            <a:ext cx="790575" cy="7334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3FCE1D0-B5E0-B84A-A4E5-5966E6100C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" y="6842125"/>
            <a:ext cx="1532379" cy="1415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6531" y="2724533"/>
            <a:ext cx="2162477" cy="55252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372851" y="2766068"/>
            <a:ext cx="0" cy="534035"/>
          </a:xfrm>
          <a:custGeom>
            <a:avLst/>
            <a:gdLst/>
            <a:ahLst/>
            <a:cxnLst/>
            <a:rect l="l" t="t" r="r" b="b"/>
            <a:pathLst>
              <a:path h="534035">
                <a:moveTo>
                  <a:pt x="0" y="533475"/>
                </a:moveTo>
                <a:lnTo>
                  <a:pt x="0" y="0"/>
                </a:lnTo>
              </a:path>
            </a:pathLst>
          </a:custGeom>
          <a:ln w="9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368278" y="2766068"/>
            <a:ext cx="4021454" cy="534035"/>
            <a:chOff x="5368278" y="2766068"/>
            <a:chExt cx="4021454" cy="534035"/>
          </a:xfrm>
        </p:grpSpPr>
        <p:sp>
          <p:nvSpPr>
            <p:cNvPr id="5" name="object 5"/>
            <p:cNvSpPr/>
            <p:nvPr/>
          </p:nvSpPr>
          <p:spPr>
            <a:xfrm>
              <a:off x="9384580" y="2766068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5">
                  <a:moveTo>
                    <a:pt x="0" y="533475"/>
                  </a:moveTo>
                  <a:lnTo>
                    <a:pt x="0" y="0"/>
                  </a:lnTo>
                </a:path>
              </a:pathLst>
            </a:custGeom>
            <a:ln w="9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68278" y="2770641"/>
              <a:ext cx="4021454" cy="0"/>
            </a:xfrm>
            <a:custGeom>
              <a:avLst/>
              <a:gdLst/>
              <a:ahLst/>
              <a:cxnLst/>
              <a:rect l="l" t="t" r="r" b="b"/>
              <a:pathLst>
                <a:path w="4021454">
                  <a:moveTo>
                    <a:pt x="0" y="0"/>
                  </a:moveTo>
                  <a:lnTo>
                    <a:pt x="4020874" y="0"/>
                  </a:lnTo>
                </a:path>
              </a:pathLst>
            </a:custGeom>
            <a:ln w="9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68278" y="3294971"/>
              <a:ext cx="4021454" cy="0"/>
            </a:xfrm>
            <a:custGeom>
              <a:avLst/>
              <a:gdLst/>
              <a:ahLst/>
              <a:cxnLst/>
              <a:rect l="l" t="t" r="r" b="b"/>
              <a:pathLst>
                <a:path w="4021454">
                  <a:moveTo>
                    <a:pt x="0" y="0"/>
                  </a:moveTo>
                  <a:lnTo>
                    <a:pt x="4020874" y="0"/>
                  </a:lnTo>
                </a:path>
              </a:pathLst>
            </a:custGeom>
            <a:ln w="9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130734" y="2535912"/>
            <a:ext cx="6301105" cy="0"/>
          </a:xfrm>
          <a:custGeom>
            <a:avLst/>
            <a:gdLst/>
            <a:ahLst/>
            <a:cxnLst/>
            <a:rect l="l" t="t" r="r" b="b"/>
            <a:pathLst>
              <a:path w="6301105">
                <a:moveTo>
                  <a:pt x="0" y="0"/>
                </a:moveTo>
                <a:lnTo>
                  <a:pt x="6301097" y="0"/>
                </a:lnTo>
              </a:path>
            </a:pathLst>
          </a:custGeom>
          <a:ln w="21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30734" y="2002437"/>
            <a:ext cx="6301105" cy="0"/>
          </a:xfrm>
          <a:custGeom>
            <a:avLst/>
            <a:gdLst/>
            <a:ahLst/>
            <a:cxnLst/>
            <a:rect l="l" t="t" r="r" b="b"/>
            <a:pathLst>
              <a:path w="6301105">
                <a:moveTo>
                  <a:pt x="0" y="0"/>
                </a:moveTo>
                <a:lnTo>
                  <a:pt x="6301097" y="0"/>
                </a:lnTo>
              </a:path>
            </a:pathLst>
          </a:custGeom>
          <a:ln w="21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21588" y="1801241"/>
            <a:ext cx="1555115" cy="0"/>
          </a:xfrm>
          <a:custGeom>
            <a:avLst/>
            <a:gdLst/>
            <a:ahLst/>
            <a:cxnLst/>
            <a:rect l="l" t="t" r="r" b="b"/>
            <a:pathLst>
              <a:path w="1555114">
                <a:moveTo>
                  <a:pt x="0" y="0"/>
                </a:moveTo>
                <a:lnTo>
                  <a:pt x="1554697" y="0"/>
                </a:lnTo>
              </a:path>
            </a:pathLst>
          </a:custGeom>
          <a:ln w="21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21588" y="1276911"/>
            <a:ext cx="1576070" cy="0"/>
          </a:xfrm>
          <a:custGeom>
            <a:avLst/>
            <a:gdLst/>
            <a:ahLst/>
            <a:cxnLst/>
            <a:rect l="l" t="t" r="r" b="b"/>
            <a:pathLst>
              <a:path w="1576070">
                <a:moveTo>
                  <a:pt x="0" y="0"/>
                </a:moveTo>
                <a:lnTo>
                  <a:pt x="1576036" y="0"/>
                </a:lnTo>
              </a:path>
            </a:pathLst>
          </a:custGeom>
          <a:ln w="21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83579" y="1801241"/>
            <a:ext cx="4490720" cy="0"/>
          </a:xfrm>
          <a:custGeom>
            <a:avLst/>
            <a:gdLst/>
            <a:ahLst/>
            <a:cxnLst/>
            <a:rect l="l" t="t" r="r" b="b"/>
            <a:pathLst>
              <a:path w="4490720">
                <a:moveTo>
                  <a:pt x="0" y="0"/>
                </a:moveTo>
                <a:lnTo>
                  <a:pt x="4490332" y="0"/>
                </a:lnTo>
              </a:path>
            </a:pathLst>
          </a:custGeom>
          <a:ln w="21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83579" y="1267766"/>
            <a:ext cx="4490720" cy="0"/>
          </a:xfrm>
          <a:custGeom>
            <a:avLst/>
            <a:gdLst/>
            <a:ahLst/>
            <a:cxnLst/>
            <a:rect l="l" t="t" r="r" b="b"/>
            <a:pathLst>
              <a:path w="4490720">
                <a:moveTo>
                  <a:pt x="0" y="0"/>
                </a:moveTo>
                <a:lnTo>
                  <a:pt x="4490332" y="0"/>
                </a:lnTo>
              </a:path>
            </a:pathLst>
          </a:custGeom>
          <a:ln w="21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87828" y="271502"/>
            <a:ext cx="299910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40" dirty="0">
                <a:solidFill>
                  <a:srgbClr val="2A2A2A"/>
                </a:solidFill>
              </a:rPr>
              <a:t>Additional</a:t>
            </a:r>
            <a:r>
              <a:rPr sz="1700" spc="-65" dirty="0">
                <a:solidFill>
                  <a:srgbClr val="2A2A2A"/>
                </a:solidFill>
              </a:rPr>
              <a:t> </a:t>
            </a:r>
            <a:r>
              <a:rPr sz="1700" spc="-25" dirty="0">
                <a:solidFill>
                  <a:srgbClr val="2A2A2A"/>
                </a:solidFill>
              </a:rPr>
              <a:t>Information</a:t>
            </a:r>
            <a:r>
              <a:rPr sz="1700" spc="35" dirty="0">
                <a:solidFill>
                  <a:srgbClr val="2A2A2A"/>
                </a:solidFill>
              </a:rPr>
              <a:t> </a:t>
            </a:r>
            <a:r>
              <a:rPr sz="1700" spc="-35" dirty="0">
                <a:solidFill>
                  <a:srgbClr val="212121"/>
                </a:solidFill>
              </a:rPr>
              <a:t>(Optional)</a:t>
            </a:r>
            <a:endParaRPr sz="1700"/>
          </a:p>
        </p:txBody>
      </p:sp>
      <p:sp>
        <p:nvSpPr>
          <p:cNvPr id="15" name="object 15"/>
          <p:cNvSpPr txBox="1"/>
          <p:nvPr/>
        </p:nvSpPr>
        <p:spPr>
          <a:xfrm>
            <a:off x="783082" y="649381"/>
            <a:ext cx="4132579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95" dirty="0">
                <a:solidFill>
                  <a:srgbClr val="444444"/>
                </a:solidFill>
                <a:latin typeface="Arial MT"/>
                <a:cs typeface="Arial MT"/>
              </a:rPr>
              <a:t>Leave</a:t>
            </a:r>
            <a:r>
              <a:rPr sz="1500" spc="-1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343434"/>
                </a:solidFill>
                <a:latin typeface="Arial MT"/>
                <a:cs typeface="Arial MT"/>
              </a:rPr>
              <a:t>empty</a:t>
            </a:r>
            <a:r>
              <a:rPr sz="1500" spc="-40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F3F3F"/>
                </a:solidFill>
                <a:latin typeface="Arial MT"/>
                <a:cs typeface="Arial MT"/>
              </a:rPr>
              <a:t>if</a:t>
            </a:r>
            <a:r>
              <a:rPr sz="1500" spc="7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500" spc="-240" dirty="0">
                <a:solidFill>
                  <a:srgbClr val="3A3A3A"/>
                </a:solidFill>
                <a:latin typeface="Arial MT"/>
                <a:cs typeface="Arial MT"/>
              </a:rPr>
              <a:t>yOu</a:t>
            </a:r>
            <a:r>
              <a:rPr sz="1500" spc="114" dirty="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424242"/>
                </a:solidFill>
                <a:latin typeface="Arial MT"/>
                <a:cs typeface="Arial MT"/>
              </a:rPr>
              <a:t>don't</a:t>
            </a:r>
            <a:r>
              <a:rPr sz="1500" spc="5" dirty="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sz="1500" spc="-100" dirty="0">
                <a:solidFill>
                  <a:srgbClr val="343434"/>
                </a:solidFill>
                <a:latin typeface="Arial MT"/>
                <a:cs typeface="Arial MT"/>
              </a:rPr>
              <a:t>have</a:t>
            </a:r>
            <a:r>
              <a:rPr sz="1500" spc="-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500" spc="-55" dirty="0">
                <a:solidFill>
                  <a:srgbClr val="444444"/>
                </a:solidFill>
                <a:latin typeface="Arial MT"/>
                <a:cs typeface="Arial MT"/>
              </a:rPr>
              <a:t>additional</a:t>
            </a:r>
            <a:r>
              <a:rPr sz="1500" spc="6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414141"/>
                </a:solidFill>
                <a:latin typeface="Arial MT"/>
                <a:cs typeface="Arial MT"/>
              </a:rPr>
              <a:t>information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6299" y="1395610"/>
            <a:ext cx="2760980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20620" algn="l"/>
              </a:tabLst>
            </a:pPr>
            <a:r>
              <a:rPr sz="1550" spc="-95" dirty="0">
                <a:latin typeface="Arial MT"/>
                <a:cs typeface="Arial MT"/>
              </a:rPr>
              <a:t>Secondary</a:t>
            </a:r>
            <a:r>
              <a:rPr sz="1550" spc="40" dirty="0">
                <a:latin typeface="Arial MT"/>
                <a:cs typeface="Arial MT"/>
              </a:rPr>
              <a:t> </a:t>
            </a:r>
            <a:r>
              <a:rPr sz="1550" spc="-95" dirty="0">
                <a:latin typeface="Arial MT"/>
                <a:cs typeface="Arial MT"/>
              </a:rPr>
              <a:t>mobile</a:t>
            </a:r>
            <a:r>
              <a:rPr sz="1550" spc="-10" dirty="0">
                <a:latin typeface="Arial MT"/>
                <a:cs typeface="Arial MT"/>
              </a:rPr>
              <a:t> number</a:t>
            </a:r>
            <a:r>
              <a:rPr sz="1550" dirty="0">
                <a:latin typeface="Arial MT"/>
                <a:cs typeface="Arial MT"/>
              </a:rPr>
              <a:t>	</a:t>
            </a:r>
            <a:r>
              <a:rPr sz="1550" spc="-25" dirty="0">
                <a:latin typeface="Arial MT"/>
                <a:cs typeface="Arial MT"/>
              </a:rPr>
              <a:t>+91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87513" y="1395610"/>
            <a:ext cx="9334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50" dirty="0">
                <a:latin typeface="Arial MT"/>
                <a:cs typeface="Arial MT"/>
              </a:rPr>
              <a:t>•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0248" y="2129139"/>
            <a:ext cx="200215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z="1550" spc="-100" dirty="0">
                <a:latin typeface="Arial MT"/>
                <a:cs typeface="Arial MT"/>
              </a:rPr>
              <a:t>Secondary</a:t>
            </a:r>
            <a:r>
              <a:rPr sz="1550" spc="55" dirty="0">
                <a:latin typeface="Arial MT"/>
                <a:cs typeface="Arial MT"/>
              </a:rPr>
              <a:t> </a:t>
            </a:r>
            <a:r>
              <a:rPr sz="1550" spc="-125" dirty="0">
                <a:latin typeface="Arial MT"/>
                <a:cs typeface="Arial MT"/>
              </a:rPr>
              <a:t>email</a:t>
            </a:r>
            <a:r>
              <a:rPr sz="1550" spc="20" dirty="0">
                <a:latin typeface="Arial MT"/>
                <a:cs typeface="Arial MT"/>
              </a:rPr>
              <a:t> </a:t>
            </a:r>
            <a:r>
              <a:rPr sz="1550" spc="-75" dirty="0">
                <a:latin typeface="Arial MT"/>
                <a:cs typeface="Arial MT"/>
              </a:rPr>
              <a:t>address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50" spc="-110" dirty="0">
                <a:latin typeface="Arial MT"/>
                <a:cs typeface="Arial MT"/>
              </a:rPr>
              <a:t>Landline</a:t>
            </a:r>
            <a:r>
              <a:rPr sz="1550" spc="5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number</a:t>
            </a:r>
            <a:endParaRPr sz="1550">
              <a:latin typeface="Arial MT"/>
              <a:cs typeface="Arial M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E3D9CBB-696E-7A02-6028-E5017B07C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704" y="7292930"/>
            <a:ext cx="790575" cy="7334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B3C4F04-8856-2C9D-A6CC-FABE8AD389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" y="6842125"/>
            <a:ext cx="1532379" cy="1415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2792" y="5543127"/>
            <a:ext cx="1946275" cy="0"/>
          </a:xfrm>
          <a:custGeom>
            <a:avLst/>
            <a:gdLst/>
            <a:ahLst/>
            <a:cxnLst/>
            <a:rect l="l" t="t" r="r" b="b"/>
            <a:pathLst>
              <a:path w="1946275">
                <a:moveTo>
                  <a:pt x="0" y="0"/>
                </a:moveTo>
                <a:lnTo>
                  <a:pt x="1945752" y="0"/>
                </a:lnTo>
              </a:path>
            </a:pathLst>
          </a:custGeom>
          <a:ln w="214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534794" y="5543127"/>
            <a:ext cx="1955800" cy="0"/>
          </a:xfrm>
          <a:custGeom>
            <a:avLst/>
            <a:gdLst/>
            <a:ahLst/>
            <a:cxnLst/>
            <a:rect l="l" t="t" r="r" b="b"/>
            <a:pathLst>
              <a:path w="1955800">
                <a:moveTo>
                  <a:pt x="0" y="0"/>
                </a:moveTo>
                <a:lnTo>
                  <a:pt x="1955279" y="0"/>
                </a:lnTo>
              </a:path>
            </a:pathLst>
          </a:custGeom>
          <a:ln w="214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06797" y="5543127"/>
            <a:ext cx="1946275" cy="0"/>
          </a:xfrm>
          <a:custGeom>
            <a:avLst/>
            <a:gdLst/>
            <a:ahLst/>
            <a:cxnLst/>
            <a:rect l="l" t="t" r="r" b="b"/>
            <a:pathLst>
              <a:path w="1946275">
                <a:moveTo>
                  <a:pt x="0" y="0"/>
                </a:moveTo>
                <a:lnTo>
                  <a:pt x="1945752" y="0"/>
                </a:lnTo>
              </a:path>
            </a:pathLst>
          </a:custGeom>
          <a:ln w="214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63004" y="5009653"/>
            <a:ext cx="1155065" cy="0"/>
          </a:xfrm>
          <a:custGeom>
            <a:avLst/>
            <a:gdLst/>
            <a:ahLst/>
            <a:cxnLst/>
            <a:rect l="l" t="t" r="r" b="b"/>
            <a:pathLst>
              <a:path w="1155064">
                <a:moveTo>
                  <a:pt x="0" y="0"/>
                </a:moveTo>
                <a:lnTo>
                  <a:pt x="1155067" y="0"/>
                </a:lnTo>
              </a:path>
            </a:pathLst>
          </a:custGeom>
          <a:ln w="214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44479" y="5009653"/>
            <a:ext cx="1336675" cy="0"/>
          </a:xfrm>
          <a:custGeom>
            <a:avLst/>
            <a:gdLst/>
            <a:ahLst/>
            <a:cxnLst/>
            <a:rect l="l" t="t" r="r" b="b"/>
            <a:pathLst>
              <a:path w="1336675">
                <a:moveTo>
                  <a:pt x="0" y="0"/>
                </a:moveTo>
                <a:lnTo>
                  <a:pt x="1336067" y="0"/>
                </a:lnTo>
              </a:path>
            </a:pathLst>
          </a:custGeom>
          <a:ln w="214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35640" y="5009653"/>
            <a:ext cx="926465" cy="0"/>
          </a:xfrm>
          <a:custGeom>
            <a:avLst/>
            <a:gdLst/>
            <a:ahLst/>
            <a:cxnLst/>
            <a:rect l="l" t="t" r="r" b="b"/>
            <a:pathLst>
              <a:path w="926465">
                <a:moveTo>
                  <a:pt x="0" y="0"/>
                </a:moveTo>
                <a:lnTo>
                  <a:pt x="926435" y="0"/>
                </a:lnTo>
              </a:path>
            </a:pathLst>
          </a:custGeom>
          <a:ln w="214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3739" y="4763160"/>
            <a:ext cx="6316345" cy="0"/>
          </a:xfrm>
          <a:custGeom>
            <a:avLst/>
            <a:gdLst/>
            <a:ahLst/>
            <a:cxnLst/>
            <a:rect l="l" t="t" r="r" b="b"/>
            <a:pathLst>
              <a:path w="6316345">
                <a:moveTo>
                  <a:pt x="0" y="0"/>
                </a:moveTo>
                <a:lnTo>
                  <a:pt x="6315956" y="0"/>
                </a:lnTo>
              </a:path>
            </a:pathLst>
          </a:custGeom>
          <a:ln w="19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43739" y="4234449"/>
            <a:ext cx="6316345" cy="0"/>
          </a:xfrm>
          <a:custGeom>
            <a:avLst/>
            <a:gdLst/>
            <a:ahLst/>
            <a:cxnLst/>
            <a:rect l="l" t="t" r="r" b="b"/>
            <a:pathLst>
              <a:path w="6316345">
                <a:moveTo>
                  <a:pt x="0" y="0"/>
                </a:moveTo>
                <a:lnTo>
                  <a:pt x="6315956" y="0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43739" y="4077265"/>
            <a:ext cx="6316345" cy="0"/>
          </a:xfrm>
          <a:custGeom>
            <a:avLst/>
            <a:gdLst/>
            <a:ahLst/>
            <a:cxnLst/>
            <a:rect l="l" t="t" r="r" b="b"/>
            <a:pathLst>
              <a:path w="6316345">
                <a:moveTo>
                  <a:pt x="0" y="0"/>
                </a:moveTo>
                <a:lnTo>
                  <a:pt x="6315956" y="0"/>
                </a:lnTo>
              </a:path>
            </a:pathLst>
          </a:custGeom>
          <a:ln w="19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43739" y="3550935"/>
            <a:ext cx="6316345" cy="0"/>
          </a:xfrm>
          <a:custGeom>
            <a:avLst/>
            <a:gdLst/>
            <a:ahLst/>
            <a:cxnLst/>
            <a:rect l="l" t="t" r="r" b="b"/>
            <a:pathLst>
              <a:path w="6316345">
                <a:moveTo>
                  <a:pt x="0" y="0"/>
                </a:moveTo>
                <a:lnTo>
                  <a:pt x="6315956" y="0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43739" y="3391369"/>
            <a:ext cx="6316345" cy="0"/>
          </a:xfrm>
          <a:custGeom>
            <a:avLst/>
            <a:gdLst/>
            <a:ahLst/>
            <a:cxnLst/>
            <a:rect l="l" t="t" r="r" b="b"/>
            <a:pathLst>
              <a:path w="6316345">
                <a:moveTo>
                  <a:pt x="0" y="0"/>
                </a:moveTo>
                <a:lnTo>
                  <a:pt x="6315956" y="0"/>
                </a:lnTo>
              </a:path>
            </a:pathLst>
          </a:custGeom>
          <a:ln w="19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43739" y="2862659"/>
            <a:ext cx="6316345" cy="0"/>
          </a:xfrm>
          <a:custGeom>
            <a:avLst/>
            <a:gdLst/>
            <a:ahLst/>
            <a:cxnLst/>
            <a:rect l="l" t="t" r="r" b="b"/>
            <a:pathLst>
              <a:path w="6316345">
                <a:moveTo>
                  <a:pt x="0" y="0"/>
                </a:moveTo>
                <a:lnTo>
                  <a:pt x="6315956" y="0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43739" y="2705474"/>
            <a:ext cx="6316345" cy="0"/>
          </a:xfrm>
          <a:custGeom>
            <a:avLst/>
            <a:gdLst/>
            <a:ahLst/>
            <a:cxnLst/>
            <a:rect l="l" t="t" r="r" b="b"/>
            <a:pathLst>
              <a:path w="6316345">
                <a:moveTo>
                  <a:pt x="0" y="0"/>
                </a:moveTo>
                <a:lnTo>
                  <a:pt x="6315956" y="0"/>
                </a:lnTo>
              </a:path>
            </a:pathLst>
          </a:custGeom>
          <a:ln w="19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43739" y="2176764"/>
            <a:ext cx="6316345" cy="0"/>
          </a:xfrm>
          <a:custGeom>
            <a:avLst/>
            <a:gdLst/>
            <a:ahLst/>
            <a:cxnLst/>
            <a:rect l="l" t="t" r="r" b="b"/>
            <a:pathLst>
              <a:path w="6316345">
                <a:moveTo>
                  <a:pt x="0" y="0"/>
                </a:moveTo>
                <a:lnTo>
                  <a:pt x="6315956" y="0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43739" y="2019579"/>
            <a:ext cx="6316345" cy="0"/>
          </a:xfrm>
          <a:custGeom>
            <a:avLst/>
            <a:gdLst/>
            <a:ahLst/>
            <a:cxnLst/>
            <a:rect l="l" t="t" r="r" b="b"/>
            <a:pathLst>
              <a:path w="6316345">
                <a:moveTo>
                  <a:pt x="0" y="0"/>
                </a:moveTo>
                <a:lnTo>
                  <a:pt x="6315956" y="0"/>
                </a:lnTo>
              </a:path>
            </a:pathLst>
          </a:custGeom>
          <a:ln w="19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43739" y="1490868"/>
            <a:ext cx="6316345" cy="0"/>
          </a:xfrm>
          <a:custGeom>
            <a:avLst/>
            <a:gdLst/>
            <a:ahLst/>
            <a:cxnLst/>
            <a:rect l="l" t="t" r="r" b="b"/>
            <a:pathLst>
              <a:path w="6316345">
                <a:moveTo>
                  <a:pt x="0" y="0"/>
                </a:moveTo>
                <a:lnTo>
                  <a:pt x="6315956" y="0"/>
                </a:lnTo>
              </a:path>
            </a:pathLst>
          </a:custGeom>
          <a:ln w="95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5214" y="4953686"/>
            <a:ext cx="533474" cy="13336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148928" y="498545"/>
            <a:ext cx="6327775" cy="6432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solidFill>
                  <a:srgbClr val="151515"/>
                </a:solidFill>
                <a:latin typeface="Arial MT"/>
                <a:cs typeface="Arial MT"/>
              </a:rPr>
              <a:t>Your</a:t>
            </a:r>
            <a:r>
              <a:rPr sz="1550" spc="-55" dirty="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0C0C0C"/>
                </a:solidFill>
                <a:latin typeface="Arial MT"/>
                <a:cs typeface="Arial MT"/>
              </a:rPr>
              <a:t>Address</a:t>
            </a:r>
            <a:endParaRPr sz="1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450" spc="-114" dirty="0">
                <a:solidFill>
                  <a:srgbClr val="696969"/>
                </a:solidFill>
                <a:latin typeface="Arial MT"/>
                <a:cs typeface="Arial MT"/>
              </a:rPr>
              <a:t>You</a:t>
            </a:r>
            <a:r>
              <a:rPr sz="1450" spc="-55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450" spc="-20" dirty="0">
                <a:solidFill>
                  <a:srgbClr val="696969"/>
                </a:solidFill>
                <a:latin typeface="Arial MT"/>
                <a:cs typeface="Arial MT"/>
              </a:rPr>
              <a:t>can</a:t>
            </a:r>
            <a:r>
              <a:rPr sz="1450" spc="-80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450" spc="-30" dirty="0">
                <a:solidFill>
                  <a:srgbClr val="696969"/>
                </a:solidFill>
                <a:latin typeface="Arial MT"/>
                <a:cs typeface="Arial MT"/>
              </a:rPr>
              <a:t>provide</a:t>
            </a:r>
            <a:r>
              <a:rPr sz="1450" spc="-70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450" spc="-10" dirty="0">
                <a:solidFill>
                  <a:srgbClr val="727272"/>
                </a:solidFill>
                <a:latin typeface="Arial MT"/>
                <a:cs typeface="Arial MT"/>
              </a:rPr>
              <a:t>either</a:t>
            </a:r>
            <a:r>
              <a:rPr sz="1450" spc="-9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6E6E6E"/>
                </a:solidFill>
                <a:latin typeface="Arial MT"/>
                <a:cs typeface="Arial MT"/>
              </a:rPr>
              <a:t>your</a:t>
            </a:r>
            <a:r>
              <a:rPr sz="1450" spc="-50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450" spc="-20" dirty="0">
                <a:solidFill>
                  <a:srgbClr val="6E6E6E"/>
                </a:solidFill>
                <a:latin typeface="Arial MT"/>
                <a:cs typeface="Arial MT"/>
              </a:rPr>
              <a:t>current</a:t>
            </a:r>
            <a:r>
              <a:rPr sz="1450" spc="-65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450" spc="-35" dirty="0">
                <a:solidFill>
                  <a:srgbClr val="6B6B6B"/>
                </a:solidFill>
                <a:latin typeface="Arial MT"/>
                <a:cs typeface="Arial MT"/>
              </a:rPr>
              <a:t>address</a:t>
            </a:r>
            <a:r>
              <a:rPr sz="1450" spc="-25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450" spc="-10" dirty="0">
                <a:solidFill>
                  <a:srgbClr val="757575"/>
                </a:solidFill>
                <a:latin typeface="Arial MT"/>
                <a:cs typeface="Arial MT"/>
              </a:rPr>
              <a:t>or</a:t>
            </a:r>
            <a:r>
              <a:rPr sz="1450" spc="-80" dirty="0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sz="1450" spc="-30" dirty="0">
                <a:solidFill>
                  <a:srgbClr val="5E5E5E"/>
                </a:solidFill>
                <a:latin typeface="Arial MT"/>
                <a:cs typeface="Arial MT"/>
              </a:rPr>
              <a:t>permanent</a:t>
            </a:r>
            <a:r>
              <a:rPr sz="1450" spc="10" dirty="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sz="1450" spc="-35" dirty="0">
                <a:solidFill>
                  <a:srgbClr val="575757"/>
                </a:solidFill>
                <a:latin typeface="Arial MT"/>
                <a:cs typeface="Arial MT"/>
              </a:rPr>
              <a:t>address</a:t>
            </a:r>
            <a:r>
              <a:rPr sz="1450" spc="-20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747474"/>
                </a:solidFill>
                <a:latin typeface="Arial MT"/>
                <a:cs typeface="Arial MT"/>
              </a:rPr>
              <a:t>of</a:t>
            </a:r>
            <a:r>
              <a:rPr sz="1450" spc="-60" dirty="0">
                <a:solidFill>
                  <a:srgbClr val="747474"/>
                </a:solidFill>
                <a:latin typeface="Arial MT"/>
                <a:cs typeface="Arial MT"/>
              </a:rPr>
              <a:t> </a:t>
            </a:r>
            <a:r>
              <a:rPr sz="1450" spc="-10" dirty="0">
                <a:solidFill>
                  <a:srgbClr val="5B5B5B"/>
                </a:solidFill>
                <a:latin typeface="Arial MT"/>
                <a:cs typeface="Arial MT"/>
              </a:rPr>
              <a:t>residence.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17378" y="498545"/>
            <a:ext cx="97790" cy="264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50" dirty="0">
                <a:solidFill>
                  <a:srgbClr val="797979"/>
                </a:solidFill>
                <a:latin typeface="Arial MT"/>
                <a:cs typeface="Arial MT"/>
              </a:rPr>
              <a:t>•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47901" y="1618086"/>
            <a:ext cx="1257935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30" dirty="0">
                <a:latin typeface="Arial MT"/>
                <a:cs typeface="Arial MT"/>
              </a:rPr>
              <a:t>Flat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1A1A1A"/>
                </a:solidFill>
                <a:latin typeface="Arial MT"/>
                <a:cs typeface="Arial MT"/>
              </a:rPr>
              <a:t>/</a:t>
            </a:r>
            <a:r>
              <a:rPr sz="1500" spc="-60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500" spc="-70" dirty="0">
                <a:latin typeface="Arial MT"/>
                <a:cs typeface="Arial MT"/>
              </a:rPr>
              <a:t>Door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80" dirty="0">
                <a:latin typeface="Arial MT"/>
                <a:cs typeface="Arial MT"/>
              </a:rPr>
              <a:t>No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*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58753" y="2308943"/>
            <a:ext cx="116014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65" dirty="0">
                <a:latin typeface="Arial MT"/>
                <a:cs typeface="Arial MT"/>
              </a:rPr>
              <a:t>Premise</a:t>
            </a:r>
            <a:r>
              <a:rPr sz="1450" spc="-35" dirty="0">
                <a:latin typeface="Arial MT"/>
                <a:cs typeface="Arial MT"/>
              </a:rPr>
              <a:t> </a:t>
            </a:r>
            <a:r>
              <a:rPr sz="1450" spc="-45" dirty="0">
                <a:latin typeface="Arial MT"/>
                <a:cs typeface="Arial MT"/>
              </a:rPr>
              <a:t>Name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8563" y="2989877"/>
            <a:ext cx="1048385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105" dirty="0">
                <a:latin typeface="Arial MT"/>
                <a:cs typeface="Arial MT"/>
              </a:rPr>
              <a:t>Road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13131"/>
                </a:solidFill>
                <a:latin typeface="Arial MT"/>
                <a:cs typeface="Arial MT"/>
              </a:rPr>
              <a:t>/</a:t>
            </a:r>
            <a:r>
              <a:rPr sz="1500" spc="-9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Street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64058" y="3675772"/>
            <a:ext cx="1165225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-110" dirty="0">
                <a:latin typeface="Arial MT"/>
                <a:cs typeface="Arial MT"/>
              </a:rPr>
              <a:t>Area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30" dirty="0">
                <a:latin typeface="Arial MT"/>
                <a:cs typeface="Arial MT"/>
              </a:rPr>
              <a:t>Locality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*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59136" y="4371590"/>
            <a:ext cx="1504315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35" dirty="0">
                <a:latin typeface="Arial MT"/>
                <a:cs typeface="Arial MT"/>
              </a:rPr>
              <a:t>Pincode/ZipCode</a:t>
            </a:r>
            <a:r>
              <a:rPr sz="1450" spc="-60" dirty="0">
                <a:latin typeface="Arial MT"/>
                <a:cs typeface="Arial MT"/>
              </a:rPr>
              <a:t> </a:t>
            </a:r>
            <a:r>
              <a:rPr sz="1450" spc="-50" dirty="0">
                <a:latin typeface="Arial MT"/>
                <a:cs typeface="Arial MT"/>
              </a:rPr>
              <a:t>*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55619" y="1588317"/>
            <a:ext cx="189928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-130" dirty="0">
                <a:solidFill>
                  <a:srgbClr val="9A9A9A"/>
                </a:solidFill>
                <a:latin typeface="Arial MT"/>
                <a:cs typeface="Arial MT"/>
              </a:rPr>
              <a:t>For</a:t>
            </a:r>
            <a:r>
              <a:rPr sz="1750" spc="5" dirty="0">
                <a:solidFill>
                  <a:srgbClr val="9A9A9A"/>
                </a:solidFill>
                <a:latin typeface="Arial MT"/>
                <a:cs typeface="Arial MT"/>
              </a:rPr>
              <a:t> </a:t>
            </a:r>
            <a:r>
              <a:rPr sz="1750" spc="-85" dirty="0">
                <a:solidFill>
                  <a:srgbClr val="959595"/>
                </a:solidFill>
                <a:latin typeface="Arial MT"/>
                <a:cs typeface="Arial MT"/>
              </a:rPr>
              <a:t>ex:</a:t>
            </a:r>
            <a:r>
              <a:rPr sz="1750" spc="-20" dirty="0">
                <a:solidFill>
                  <a:srgbClr val="959595"/>
                </a:solidFill>
                <a:latin typeface="Arial MT"/>
                <a:cs typeface="Arial MT"/>
              </a:rPr>
              <a:t> </a:t>
            </a:r>
            <a:r>
              <a:rPr sz="1750" spc="-100" dirty="0">
                <a:solidFill>
                  <a:srgbClr val="A0A0A0"/>
                </a:solidFill>
                <a:latin typeface="Arial MT"/>
                <a:cs typeface="Arial MT"/>
              </a:rPr>
              <a:t>245,</a:t>
            </a:r>
            <a:r>
              <a:rPr sz="1750" spc="-10" dirty="0">
                <a:solidFill>
                  <a:srgbClr val="A0A0A0"/>
                </a:solidFill>
                <a:latin typeface="Arial MT"/>
                <a:cs typeface="Arial MT"/>
              </a:rPr>
              <a:t> </a:t>
            </a:r>
            <a:r>
              <a:rPr sz="1750" spc="-80" dirty="0">
                <a:solidFill>
                  <a:srgbClr val="A0A0A0"/>
                </a:solidFill>
                <a:latin typeface="Arial MT"/>
                <a:cs typeface="Arial MT"/>
              </a:rPr>
              <a:t>3rd</a:t>
            </a:r>
            <a:r>
              <a:rPr sz="1750" spc="-45" dirty="0">
                <a:solidFill>
                  <a:srgbClr val="A0A0A0"/>
                </a:solidFill>
                <a:latin typeface="Arial MT"/>
                <a:cs typeface="Arial MT"/>
              </a:rPr>
              <a:t> </a:t>
            </a:r>
            <a:r>
              <a:rPr sz="1750" spc="-35" dirty="0">
                <a:solidFill>
                  <a:srgbClr val="979797"/>
                </a:solidFill>
                <a:latin typeface="Arial MT"/>
                <a:cs typeface="Arial MT"/>
              </a:rPr>
              <a:t>floor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56433" y="2284135"/>
            <a:ext cx="241236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35" dirty="0">
                <a:solidFill>
                  <a:srgbClr val="9C9C9C"/>
                </a:solidFill>
                <a:latin typeface="Arial MT"/>
                <a:cs typeface="Arial MT"/>
              </a:rPr>
              <a:t>For</a:t>
            </a:r>
            <a:r>
              <a:rPr sz="1650" spc="-60" dirty="0">
                <a:solidFill>
                  <a:srgbClr val="9C9C9C"/>
                </a:solidFill>
                <a:latin typeface="Arial MT"/>
                <a:cs typeface="Arial MT"/>
              </a:rPr>
              <a:t> </a:t>
            </a:r>
            <a:r>
              <a:rPr sz="1650" spc="-20" dirty="0">
                <a:solidFill>
                  <a:srgbClr val="959595"/>
                </a:solidFill>
                <a:latin typeface="Arial MT"/>
                <a:cs typeface="Arial MT"/>
              </a:rPr>
              <a:t>ex:</a:t>
            </a:r>
            <a:r>
              <a:rPr sz="1650" spc="-75" dirty="0">
                <a:solidFill>
                  <a:srgbClr val="959595"/>
                </a:solidFill>
                <a:latin typeface="Arial MT"/>
                <a:cs typeface="Arial MT"/>
              </a:rPr>
              <a:t> </a:t>
            </a:r>
            <a:r>
              <a:rPr sz="1650" spc="-45" dirty="0">
                <a:solidFill>
                  <a:srgbClr val="979797"/>
                </a:solidFill>
                <a:latin typeface="Arial MT"/>
                <a:cs typeface="Arial MT"/>
              </a:rPr>
              <a:t>Vivekanand</a:t>
            </a:r>
            <a:r>
              <a:rPr sz="1650" spc="-50" dirty="0">
                <a:solidFill>
                  <a:srgbClr val="979797"/>
                </a:solidFill>
                <a:latin typeface="Arial MT"/>
                <a:cs typeface="Arial MT"/>
              </a:rPr>
              <a:t> </a:t>
            </a:r>
            <a:r>
              <a:rPr sz="1650" spc="-30" dirty="0">
                <a:solidFill>
                  <a:srgbClr val="9C9C9C"/>
                </a:solidFill>
                <a:latin typeface="Arial MT"/>
                <a:cs typeface="Arial MT"/>
              </a:rPr>
              <a:t>Colony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56433" y="2970030"/>
            <a:ext cx="1780539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35" dirty="0">
                <a:solidFill>
                  <a:srgbClr val="9A9A9A"/>
                </a:solidFill>
                <a:latin typeface="Arial MT"/>
                <a:cs typeface="Arial MT"/>
              </a:rPr>
              <a:t>For</a:t>
            </a:r>
            <a:r>
              <a:rPr sz="1650" spc="-80" dirty="0">
                <a:solidFill>
                  <a:srgbClr val="9A9A9A"/>
                </a:solidFill>
                <a:latin typeface="Arial MT"/>
                <a:cs typeface="Arial MT"/>
              </a:rPr>
              <a:t> </a:t>
            </a:r>
            <a:r>
              <a:rPr sz="1650" spc="-20" dirty="0">
                <a:solidFill>
                  <a:srgbClr val="959595"/>
                </a:solidFill>
                <a:latin typeface="Arial MT"/>
                <a:cs typeface="Arial MT"/>
              </a:rPr>
              <a:t>ex:</a:t>
            </a:r>
            <a:r>
              <a:rPr sz="1650" spc="-55" dirty="0">
                <a:solidFill>
                  <a:srgbClr val="959595"/>
                </a:solidFill>
                <a:latin typeface="Arial MT"/>
                <a:cs typeface="Arial MT"/>
              </a:rPr>
              <a:t> </a:t>
            </a:r>
            <a:r>
              <a:rPr sz="1650" spc="-45" dirty="0">
                <a:solidFill>
                  <a:srgbClr val="A1A1A1"/>
                </a:solidFill>
                <a:latin typeface="Arial MT"/>
                <a:cs typeface="Arial MT"/>
              </a:rPr>
              <a:t>Shivaji</a:t>
            </a:r>
            <a:r>
              <a:rPr sz="1650" spc="-70" dirty="0">
                <a:solidFill>
                  <a:srgbClr val="A1A1A1"/>
                </a:solidFill>
                <a:latin typeface="Arial MT"/>
                <a:cs typeface="Arial MT"/>
              </a:rPr>
              <a:t> </a:t>
            </a:r>
            <a:r>
              <a:rPr sz="1650" spc="-75" dirty="0">
                <a:solidFill>
                  <a:srgbClr val="9C9C9C"/>
                </a:solidFill>
                <a:latin typeface="Arial MT"/>
                <a:cs typeface="Arial MT"/>
              </a:rPr>
              <a:t>Road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55212" y="3641041"/>
            <a:ext cx="336359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170" dirty="0">
                <a:solidFill>
                  <a:srgbClr val="9C9C9C"/>
                </a:solidFill>
                <a:latin typeface="Arial MT"/>
                <a:cs typeface="Arial MT"/>
              </a:rPr>
              <a:t>For</a:t>
            </a:r>
            <a:r>
              <a:rPr sz="1800" spc="40" dirty="0">
                <a:solidFill>
                  <a:srgbClr val="9C9C9C"/>
                </a:solidFill>
                <a:latin typeface="Arial MT"/>
                <a:cs typeface="Arial MT"/>
              </a:rPr>
              <a:t> </a:t>
            </a:r>
            <a:r>
              <a:rPr sz="1800" spc="-145" dirty="0">
                <a:solidFill>
                  <a:srgbClr val="959595"/>
                </a:solidFill>
                <a:latin typeface="Arial MT"/>
                <a:cs typeface="Arial MT"/>
              </a:rPr>
              <a:t>ex:</a:t>
            </a:r>
            <a:r>
              <a:rPr sz="1800" spc="-20" dirty="0">
                <a:solidFill>
                  <a:srgbClr val="959595"/>
                </a:solidFill>
                <a:latin typeface="Arial MT"/>
                <a:cs typeface="Arial MT"/>
              </a:rPr>
              <a:t> </a:t>
            </a:r>
            <a:r>
              <a:rPr sz="1800" spc="-130" dirty="0">
                <a:solidFill>
                  <a:srgbClr val="959595"/>
                </a:solidFill>
                <a:latin typeface="Arial MT"/>
                <a:cs typeface="Arial MT"/>
              </a:rPr>
              <a:t>Jayanagar</a:t>
            </a:r>
            <a:r>
              <a:rPr sz="1800" spc="5" dirty="0">
                <a:solidFill>
                  <a:srgbClr val="959595"/>
                </a:solidFill>
                <a:latin typeface="Arial MT"/>
                <a:cs typeface="Arial MT"/>
              </a:rPr>
              <a:t> </a:t>
            </a:r>
            <a:r>
              <a:rPr sz="1800" spc="-210" dirty="0">
                <a:solidFill>
                  <a:srgbClr val="A0A0A0"/>
                </a:solidFill>
                <a:latin typeface="Arial MT"/>
                <a:cs typeface="Arial MT"/>
              </a:rPr>
              <a:t>Sth</a:t>
            </a:r>
            <a:r>
              <a:rPr sz="1800" spc="15" dirty="0">
                <a:solidFill>
                  <a:srgbClr val="A0A0A0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939393"/>
                </a:solidFill>
                <a:latin typeface="Arial MT"/>
                <a:cs typeface="Arial MT"/>
              </a:rPr>
              <a:t>Block</a:t>
            </a:r>
            <a:r>
              <a:rPr sz="1800" spc="80" dirty="0">
                <a:solidFill>
                  <a:srgbClr val="939393"/>
                </a:solidFill>
                <a:latin typeface="Arial MT"/>
                <a:cs typeface="Arial MT"/>
              </a:rPr>
              <a:t> </a:t>
            </a:r>
            <a:r>
              <a:rPr sz="1800" spc="-125" dirty="0">
                <a:solidFill>
                  <a:srgbClr val="999999"/>
                </a:solidFill>
                <a:latin typeface="Arial MT"/>
                <a:cs typeface="Arial MT"/>
              </a:rPr>
              <a:t>4th</a:t>
            </a:r>
            <a:r>
              <a:rPr sz="1800" spc="-10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1800" spc="-60" dirty="0">
                <a:solidFill>
                  <a:srgbClr val="A1A1A1"/>
                </a:solidFill>
                <a:latin typeface="Arial MT"/>
                <a:cs typeface="Arial MT"/>
              </a:rPr>
              <a:t>Main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56027" y="4336858"/>
            <a:ext cx="137160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85" dirty="0">
                <a:solidFill>
                  <a:srgbClr val="9A9A9A"/>
                </a:solidFill>
                <a:latin typeface="Arial MT"/>
                <a:cs typeface="Arial MT"/>
              </a:rPr>
              <a:t>For</a:t>
            </a:r>
            <a:r>
              <a:rPr sz="1700" spc="-15" dirty="0">
                <a:solidFill>
                  <a:srgbClr val="9A9A9A"/>
                </a:solidFill>
                <a:latin typeface="Arial MT"/>
                <a:cs typeface="Arial MT"/>
              </a:rPr>
              <a:t> </a:t>
            </a:r>
            <a:r>
              <a:rPr sz="1700" spc="-65" dirty="0">
                <a:solidFill>
                  <a:srgbClr val="959595"/>
                </a:solidFill>
                <a:latin typeface="Arial MT"/>
                <a:cs typeface="Arial MT"/>
              </a:rPr>
              <a:t>ex:</a:t>
            </a:r>
            <a:r>
              <a:rPr sz="1700" spc="-40" dirty="0">
                <a:solidFill>
                  <a:srgbClr val="959595"/>
                </a:solidFill>
                <a:latin typeface="Arial MT"/>
                <a:cs typeface="Arial MT"/>
              </a:rPr>
              <a:t> </a:t>
            </a:r>
            <a:r>
              <a:rPr sz="1700" spc="-60" dirty="0">
                <a:solidFill>
                  <a:srgbClr val="9A9A9A"/>
                </a:solidFill>
                <a:latin typeface="Arial MT"/>
                <a:cs typeface="Arial MT"/>
              </a:rPr>
              <a:t>560041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28488" y="5142626"/>
            <a:ext cx="1845310" cy="264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550" spc="-85" dirty="0">
                <a:latin typeface="Arial MT"/>
                <a:cs typeface="Arial MT"/>
              </a:rPr>
              <a:t>Country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|</a:t>
            </a:r>
            <a:r>
              <a:rPr sz="1550" spc="15" dirty="0">
                <a:latin typeface="Arial MT"/>
                <a:cs typeface="Arial MT"/>
              </a:rPr>
              <a:t> </a:t>
            </a:r>
            <a:r>
              <a:rPr sz="1550" spc="-100" dirty="0">
                <a:latin typeface="Arial MT"/>
                <a:cs typeface="Arial MT"/>
              </a:rPr>
              <a:t>State</a:t>
            </a:r>
            <a:r>
              <a:rPr sz="1550" spc="-45" dirty="0">
                <a:latin typeface="Arial MT"/>
                <a:cs typeface="Arial MT"/>
              </a:rPr>
              <a:t> </a:t>
            </a:r>
            <a:r>
              <a:rPr sz="2325" baseline="-8960" dirty="0">
                <a:solidFill>
                  <a:srgbClr val="161616"/>
                </a:solidFill>
                <a:latin typeface="Arial MT"/>
                <a:cs typeface="Arial MT"/>
              </a:rPr>
              <a:t>I</a:t>
            </a:r>
            <a:r>
              <a:rPr sz="2325" spc="-179" baseline="-896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550" spc="-50" dirty="0">
                <a:latin typeface="Arial MT"/>
                <a:cs typeface="Arial MT"/>
              </a:rPr>
              <a:t>City</a:t>
            </a:r>
            <a:r>
              <a:rPr sz="1550" spc="15" dirty="0">
                <a:latin typeface="Arial MT"/>
                <a:cs typeface="Arial MT"/>
              </a:rPr>
              <a:t> </a:t>
            </a:r>
            <a:r>
              <a:rPr sz="1550" spc="-50" dirty="0">
                <a:latin typeface="Arial MT"/>
                <a:cs typeface="Arial MT"/>
              </a:rPr>
              <a:t>*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55424" y="5142626"/>
            <a:ext cx="527685" cy="264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35" dirty="0">
                <a:latin typeface="Arial MT"/>
                <a:cs typeface="Arial MT"/>
              </a:rPr>
              <a:t>INDIA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67383" y="4882240"/>
            <a:ext cx="36639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50" dirty="0">
                <a:solidFill>
                  <a:srgbClr val="797979"/>
                </a:solidFill>
                <a:latin typeface="Arial MT"/>
                <a:cs typeface="Arial MT"/>
              </a:rPr>
              <a:t>State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30624" y="5137863"/>
            <a:ext cx="568325" cy="264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50" dirty="0">
                <a:latin typeface="Arial MT"/>
                <a:cs typeface="Arial MT"/>
              </a:rPr>
              <a:t>DELHI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43029" y="4892164"/>
            <a:ext cx="778510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dirty="0">
                <a:solidFill>
                  <a:srgbClr val="959595"/>
                </a:solidFill>
                <a:latin typeface="Arial MT"/>
                <a:cs typeface="Arial MT"/>
              </a:rPr>
              <a:t>Town</a:t>
            </a:r>
            <a:r>
              <a:rPr sz="1150" spc="20" dirty="0">
                <a:solidFill>
                  <a:srgbClr val="959595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ACACAC"/>
                </a:solidFill>
                <a:latin typeface="Arial MT"/>
                <a:cs typeface="Arial MT"/>
              </a:rPr>
              <a:t>/</a:t>
            </a:r>
            <a:r>
              <a:rPr sz="1150" spc="50" dirty="0">
                <a:solidFill>
                  <a:srgbClr val="ACACAC"/>
                </a:solidFill>
                <a:latin typeface="Arial MT"/>
                <a:cs typeface="Arial MT"/>
              </a:rPr>
              <a:t> </a:t>
            </a:r>
            <a:r>
              <a:rPr sz="1150" spc="-20" dirty="0">
                <a:solidFill>
                  <a:srgbClr val="939393"/>
                </a:solidFill>
                <a:latin typeface="Arial MT"/>
                <a:cs typeface="Arial MT"/>
              </a:rPr>
              <a:t>City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87372" y="5122978"/>
            <a:ext cx="21824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25475" indent="-612775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Char char="•"/>
              <a:tabLst>
                <a:tab pos="625475" algn="l"/>
              </a:tabLst>
            </a:pPr>
            <a:r>
              <a:rPr sz="1650" spc="-75" dirty="0">
                <a:solidFill>
                  <a:srgbClr val="959595"/>
                </a:solidFill>
                <a:latin typeface="Arial MT"/>
                <a:cs typeface="Arial MT"/>
              </a:rPr>
              <a:t>For</a:t>
            </a:r>
            <a:r>
              <a:rPr sz="1650" spc="-20" dirty="0">
                <a:solidFill>
                  <a:srgbClr val="959595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959595"/>
                </a:solidFill>
                <a:latin typeface="Arial MT"/>
                <a:cs typeface="Arial MT"/>
              </a:rPr>
              <a:t>ex:</a:t>
            </a:r>
            <a:r>
              <a:rPr sz="1650" spc="-95" dirty="0">
                <a:solidFill>
                  <a:srgbClr val="959595"/>
                </a:solidFill>
                <a:latin typeface="Arial MT"/>
                <a:cs typeface="Arial MT"/>
              </a:rPr>
              <a:t> </a:t>
            </a:r>
            <a:r>
              <a:rPr sz="1650" spc="-65" dirty="0">
                <a:solidFill>
                  <a:srgbClr val="999999"/>
                </a:solidFill>
                <a:latin typeface="Arial MT"/>
                <a:cs typeface="Arial MT"/>
              </a:rPr>
              <a:t>Bangalore</a:t>
            </a:r>
            <a:endParaRPr sz="1650">
              <a:latin typeface="Arial MT"/>
              <a:cs typeface="Arial MT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F21DE4-F713-AAEB-0B00-684C819FE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704" y="7292930"/>
            <a:ext cx="790575" cy="7334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88DA81E-71CE-DFA4-8C69-7C28351F01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" y="6842125"/>
            <a:ext cx="1532379" cy="1415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787" rIns="0" bIns="0" rtlCol="0">
            <a:spAutoFit/>
          </a:bodyPr>
          <a:lstStyle/>
          <a:p>
            <a:pPr marL="683895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solidFill>
                  <a:srgbClr val="161616"/>
                </a:solidFill>
              </a:rPr>
              <a:t>Residential</a:t>
            </a:r>
            <a:r>
              <a:rPr sz="1550" spc="150" dirty="0">
                <a:solidFill>
                  <a:srgbClr val="161616"/>
                </a:solidFill>
              </a:rPr>
              <a:t> </a:t>
            </a:r>
            <a:r>
              <a:rPr sz="1550" spc="-10" dirty="0">
                <a:solidFill>
                  <a:srgbClr val="212121"/>
                </a:solidFill>
              </a:rPr>
              <a:t>Status</a:t>
            </a:r>
            <a:endParaRPr sz="1550"/>
          </a:p>
        </p:txBody>
      </p:sp>
      <p:sp>
        <p:nvSpPr>
          <p:cNvPr id="3" name="object 3"/>
          <p:cNvSpPr txBox="1"/>
          <p:nvPr/>
        </p:nvSpPr>
        <p:spPr>
          <a:xfrm>
            <a:off x="1113739" y="905319"/>
            <a:ext cx="8096250" cy="1000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>
              <a:lnSpc>
                <a:spcPct val="112100"/>
              </a:lnSpc>
              <a:spcBef>
                <a:spcPts val="100"/>
              </a:spcBef>
            </a:pPr>
            <a:r>
              <a:rPr sz="1450" spc="-65" dirty="0">
                <a:solidFill>
                  <a:srgbClr val="707070"/>
                </a:solidFill>
                <a:latin typeface="Arial MT"/>
                <a:cs typeface="Arial MT"/>
              </a:rPr>
              <a:t>The</a:t>
            </a:r>
            <a:r>
              <a:rPr sz="1450" spc="-35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1450" spc="-30" dirty="0">
                <a:solidFill>
                  <a:srgbClr val="676767"/>
                </a:solidFill>
                <a:latin typeface="Arial MT"/>
                <a:cs typeface="Arial MT"/>
              </a:rPr>
              <a:t>residential</a:t>
            </a:r>
            <a:r>
              <a:rPr sz="1450" spc="-6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450" spc="-25" dirty="0">
                <a:solidFill>
                  <a:srgbClr val="6B6B6B"/>
                </a:solidFill>
                <a:latin typeface="Arial MT"/>
                <a:cs typeface="Arial MT"/>
              </a:rPr>
              <a:t>status</a:t>
            </a:r>
            <a:r>
              <a:rPr sz="1450" spc="-55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450" spc="-35" dirty="0">
                <a:solidFill>
                  <a:srgbClr val="696969"/>
                </a:solidFill>
                <a:latin typeface="Arial MT"/>
                <a:cs typeface="Arial MT"/>
              </a:rPr>
              <a:t>depends</a:t>
            </a:r>
            <a:r>
              <a:rPr sz="1450" spc="35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450" spc="-50" dirty="0">
                <a:solidFill>
                  <a:srgbClr val="777777"/>
                </a:solidFill>
                <a:latin typeface="Arial MT"/>
                <a:cs typeface="Arial MT"/>
              </a:rPr>
              <a:t>on </a:t>
            </a:r>
            <a:r>
              <a:rPr sz="1450" spc="-20" dirty="0">
                <a:solidFill>
                  <a:srgbClr val="7B7B7B"/>
                </a:solidFill>
                <a:latin typeface="Arial MT"/>
                <a:cs typeface="Arial MT"/>
              </a:rPr>
              <a:t>the</a:t>
            </a:r>
            <a:r>
              <a:rPr sz="1450" spc="-75" dirty="0">
                <a:solidFill>
                  <a:srgbClr val="7B7B7B"/>
                </a:solidFill>
                <a:latin typeface="Arial MT"/>
                <a:cs typeface="Arial MT"/>
              </a:rPr>
              <a:t> </a:t>
            </a:r>
            <a:r>
              <a:rPr sz="1450" spc="-35" dirty="0">
                <a:solidFill>
                  <a:srgbClr val="707070"/>
                </a:solidFill>
                <a:latin typeface="Arial MT"/>
                <a:cs typeface="Arial MT"/>
              </a:rPr>
              <a:t>number</a:t>
            </a:r>
            <a:r>
              <a:rPr sz="1450" spc="15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707070"/>
                </a:solidFill>
                <a:latin typeface="Arial MT"/>
                <a:cs typeface="Arial MT"/>
              </a:rPr>
              <a:t>of</a:t>
            </a:r>
            <a:r>
              <a:rPr sz="1450" spc="-25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1450" spc="-35" dirty="0">
                <a:solidFill>
                  <a:srgbClr val="6E6E6E"/>
                </a:solidFill>
                <a:latin typeface="Arial MT"/>
                <a:cs typeface="Arial MT"/>
              </a:rPr>
              <a:t>days</a:t>
            </a:r>
            <a:r>
              <a:rPr sz="1450" spc="-50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696969"/>
                </a:solidFill>
                <a:latin typeface="Arial MT"/>
                <a:cs typeface="Arial MT"/>
              </a:rPr>
              <a:t>you</a:t>
            </a:r>
            <a:r>
              <a:rPr sz="1450" spc="-55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450" spc="-40" dirty="0">
                <a:solidFill>
                  <a:srgbClr val="696969"/>
                </a:solidFill>
                <a:latin typeface="Arial MT"/>
                <a:cs typeface="Arial MT"/>
              </a:rPr>
              <a:t>stayed</a:t>
            </a:r>
            <a:r>
              <a:rPr sz="1450" spc="-60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8A8A8A"/>
                </a:solidFill>
                <a:latin typeface="Arial MT"/>
                <a:cs typeface="Arial MT"/>
              </a:rPr>
              <a:t>in</a:t>
            </a:r>
            <a:r>
              <a:rPr sz="1450" spc="-90" dirty="0">
                <a:solidFill>
                  <a:srgbClr val="8A8A8A"/>
                </a:solidFill>
                <a:latin typeface="Arial MT"/>
                <a:cs typeface="Arial MT"/>
              </a:rPr>
              <a:t> </a:t>
            </a:r>
            <a:r>
              <a:rPr sz="1450" spc="-30" dirty="0">
                <a:solidFill>
                  <a:srgbClr val="676767"/>
                </a:solidFill>
                <a:latin typeface="Arial MT"/>
                <a:cs typeface="Arial MT"/>
              </a:rPr>
              <a:t>India.</a:t>
            </a:r>
            <a:r>
              <a:rPr sz="1450" spc="-5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450" spc="-75" dirty="0">
                <a:solidFill>
                  <a:srgbClr val="666666"/>
                </a:solidFill>
                <a:latin typeface="Arial MT"/>
                <a:cs typeface="Arial MT"/>
              </a:rPr>
              <a:t>Please</a:t>
            </a:r>
            <a:r>
              <a:rPr sz="1450" spc="-2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696969"/>
                </a:solidFill>
                <a:latin typeface="Arial MT"/>
                <a:cs typeface="Arial MT"/>
              </a:rPr>
              <a:t>follow</a:t>
            </a:r>
            <a:r>
              <a:rPr sz="1450" spc="-20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1450" spc="-20" dirty="0">
                <a:solidFill>
                  <a:srgbClr val="747474"/>
                </a:solidFill>
                <a:latin typeface="Arial MT"/>
                <a:cs typeface="Arial MT"/>
              </a:rPr>
              <a:t>the</a:t>
            </a:r>
            <a:r>
              <a:rPr sz="1450" spc="-75" dirty="0">
                <a:solidFill>
                  <a:srgbClr val="747474"/>
                </a:solidFill>
                <a:latin typeface="Arial MT"/>
                <a:cs typeface="Arial MT"/>
              </a:rPr>
              <a:t> </a:t>
            </a:r>
            <a:r>
              <a:rPr sz="1450" spc="-25" dirty="0">
                <a:solidFill>
                  <a:srgbClr val="6B6B6B"/>
                </a:solidFill>
                <a:latin typeface="Arial MT"/>
                <a:cs typeface="Arial MT"/>
              </a:rPr>
              <a:t>process</a:t>
            </a:r>
            <a:r>
              <a:rPr sz="1450" spc="-10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450" spc="-25" dirty="0">
                <a:solidFill>
                  <a:srgbClr val="646464"/>
                </a:solidFill>
                <a:latin typeface="Arial MT"/>
                <a:cs typeface="Arial MT"/>
              </a:rPr>
              <a:t>to </a:t>
            </a:r>
            <a:r>
              <a:rPr sz="1450" spc="-30" dirty="0">
                <a:solidFill>
                  <a:srgbClr val="6B6B6B"/>
                </a:solidFill>
                <a:latin typeface="Arial MT"/>
                <a:cs typeface="Arial MT"/>
              </a:rPr>
              <a:t>choose</a:t>
            </a:r>
            <a:r>
              <a:rPr sz="1450" spc="-55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727272"/>
                </a:solidFill>
                <a:latin typeface="Arial MT"/>
                <a:cs typeface="Arial MT"/>
              </a:rPr>
              <a:t>the</a:t>
            </a:r>
            <a:r>
              <a:rPr sz="1450" spc="-60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450" spc="-10" dirty="0">
                <a:solidFill>
                  <a:srgbClr val="676767"/>
                </a:solidFill>
                <a:latin typeface="Arial MT"/>
                <a:cs typeface="Arial MT"/>
              </a:rPr>
              <a:t>correct</a:t>
            </a:r>
            <a:r>
              <a:rPr sz="1450" spc="-8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450" spc="-30" dirty="0">
                <a:solidFill>
                  <a:srgbClr val="646464"/>
                </a:solidFill>
                <a:latin typeface="Arial MT"/>
                <a:cs typeface="Arial MT"/>
              </a:rPr>
              <a:t>residential</a:t>
            </a:r>
            <a:r>
              <a:rPr sz="1450" spc="50" dirty="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sz="1450" spc="-10" dirty="0">
                <a:solidFill>
                  <a:srgbClr val="5E5E5E"/>
                </a:solidFill>
                <a:latin typeface="Arial MT"/>
                <a:cs typeface="Arial MT"/>
              </a:rPr>
              <a:t>status.</a:t>
            </a:r>
            <a:endParaRPr sz="1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450">
              <a:latin typeface="Arial MT"/>
              <a:cs typeface="Arial MT"/>
            </a:endParaRPr>
          </a:p>
          <a:p>
            <a:pPr marL="28575">
              <a:lnSpc>
                <a:spcPct val="100000"/>
              </a:lnSpc>
            </a:pPr>
            <a:r>
              <a:rPr sz="1550" spc="-165" dirty="0">
                <a:solidFill>
                  <a:srgbClr val="545454"/>
                </a:solidFill>
                <a:latin typeface="Arial MT"/>
                <a:cs typeface="Arial MT"/>
              </a:rPr>
              <a:t>Your</a:t>
            </a:r>
            <a:r>
              <a:rPr sz="1550" spc="50" dirty="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sz="1550" spc="-80" dirty="0">
                <a:solidFill>
                  <a:srgbClr val="464646"/>
                </a:solidFill>
                <a:latin typeface="Arial MT"/>
                <a:cs typeface="Arial MT"/>
              </a:rPr>
              <a:t>residential</a:t>
            </a:r>
            <a:r>
              <a:rPr sz="1550" spc="60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3D3D3D"/>
                </a:solidFill>
                <a:latin typeface="Arial MT"/>
                <a:cs typeface="Arial MT"/>
              </a:rPr>
              <a:t>status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4519" y="2224396"/>
            <a:ext cx="138874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Arial MT"/>
                <a:cs typeface="Arial MT"/>
              </a:rPr>
              <a:t>Indian</a:t>
            </a:r>
            <a:r>
              <a:rPr sz="1550" spc="2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Resident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4674" y="2719765"/>
            <a:ext cx="61677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solidFill>
                  <a:srgbClr val="898989"/>
                </a:solidFill>
                <a:latin typeface="Arial MT"/>
                <a:cs typeface="Arial MT"/>
              </a:rPr>
              <a:t>You</a:t>
            </a:r>
            <a:r>
              <a:rPr sz="1400" spc="4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898989"/>
                </a:solidFill>
                <a:latin typeface="Arial MT"/>
                <a:cs typeface="Arial MT"/>
              </a:rPr>
              <a:t>were</a:t>
            </a:r>
            <a:r>
              <a:rPr sz="1400" spc="2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1400" spc="-100" dirty="0">
                <a:solidFill>
                  <a:srgbClr val="8E8E8E"/>
                </a:solidFill>
                <a:latin typeface="Arial MT"/>
                <a:cs typeface="Arial MT"/>
              </a:rPr>
              <a:t>a</a:t>
            </a:r>
            <a:r>
              <a:rPr sz="1400" spc="-30" dirty="0">
                <a:solidFill>
                  <a:srgbClr val="8E8E8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C8C8C"/>
                </a:solidFill>
                <a:latin typeface="Arial MT"/>
                <a:cs typeface="Arial MT"/>
              </a:rPr>
              <a:t>Indian</a:t>
            </a:r>
            <a:r>
              <a:rPr sz="1400" spc="-40" dirty="0">
                <a:solidFill>
                  <a:srgbClr val="8C8C8C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909090"/>
                </a:solidFill>
                <a:latin typeface="Arial MT"/>
                <a:cs typeface="Arial MT"/>
              </a:rPr>
              <a:t>Resident</a:t>
            </a:r>
            <a:r>
              <a:rPr sz="1400" spc="6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939393"/>
                </a:solidFill>
                <a:latin typeface="Arial MT"/>
                <a:cs typeface="Arial MT"/>
              </a:rPr>
              <a:t>during</a:t>
            </a:r>
            <a:r>
              <a:rPr sz="1400" spc="25" dirty="0">
                <a:solidFill>
                  <a:srgbClr val="93939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979797"/>
                </a:solidFill>
                <a:latin typeface="Arial MT"/>
                <a:cs typeface="Arial MT"/>
              </a:rPr>
              <a:t>the</a:t>
            </a:r>
            <a:r>
              <a:rPr sz="1400" spc="-60" dirty="0">
                <a:solidFill>
                  <a:srgbClr val="979797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999999"/>
                </a:solidFill>
                <a:latin typeface="Arial MT"/>
                <a:cs typeface="Arial MT"/>
              </a:rPr>
              <a:t>FY</a:t>
            </a:r>
            <a:r>
              <a:rPr sz="1400" spc="125" dirty="0">
                <a:solidFill>
                  <a:srgbClr val="99999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98989"/>
                </a:solidFill>
                <a:latin typeface="Arial MT"/>
                <a:cs typeface="Arial MT"/>
              </a:rPr>
              <a:t>2023-24</a:t>
            </a:r>
            <a:r>
              <a:rPr sz="1400" spc="75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C8C8C"/>
                </a:solidFill>
                <a:latin typeface="Arial MT"/>
                <a:cs typeface="Arial MT"/>
              </a:rPr>
              <a:t>(April </a:t>
            </a:r>
            <a:r>
              <a:rPr sz="1400" dirty="0">
                <a:solidFill>
                  <a:srgbClr val="909090"/>
                </a:solidFill>
                <a:latin typeface="Arial MT"/>
                <a:cs typeface="Arial MT"/>
              </a:rPr>
              <a:t>2023</a:t>
            </a:r>
            <a:r>
              <a:rPr sz="1400" spc="-2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909090"/>
                </a:solidFill>
                <a:latin typeface="Arial MT"/>
                <a:cs typeface="Arial MT"/>
              </a:rPr>
              <a:t>to</a:t>
            </a:r>
            <a:r>
              <a:rPr sz="1400" spc="-5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909090"/>
                </a:solidFill>
                <a:latin typeface="Arial MT"/>
                <a:cs typeface="Arial MT"/>
              </a:rPr>
              <a:t>March</a:t>
            </a:r>
            <a:r>
              <a:rPr sz="14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909090"/>
                </a:solidFill>
                <a:latin typeface="Arial MT"/>
                <a:cs typeface="Arial MT"/>
              </a:rPr>
              <a:t>2024)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23245" y="2233923"/>
            <a:ext cx="2288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157AA"/>
                </a:solidFill>
                <a:latin typeface="Arial MT"/>
                <a:cs typeface="Arial MT"/>
              </a:rPr>
              <a:t>Change</a:t>
            </a:r>
            <a:r>
              <a:rPr sz="1400" spc="-85" dirty="0">
                <a:solidFill>
                  <a:srgbClr val="2157AA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74E4"/>
                </a:solidFill>
                <a:latin typeface="Arial MT"/>
                <a:cs typeface="Arial MT"/>
              </a:rPr>
              <a:t>Residemial</a:t>
            </a:r>
            <a:r>
              <a:rPr sz="1400" spc="25" dirty="0">
                <a:solidFill>
                  <a:srgbClr val="3B74E4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149BA"/>
                </a:solidFill>
                <a:latin typeface="Arial MT"/>
                <a:cs typeface="Arial MT"/>
              </a:rPr>
              <a:t>Status</a:t>
            </a:r>
            <a:r>
              <a:rPr sz="1400" spc="120" dirty="0">
                <a:solidFill>
                  <a:srgbClr val="3149BA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4977E2"/>
                </a:solidFill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C971D-8A16-6B0B-5B4B-216DA8605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704" y="7292930"/>
            <a:ext cx="790575" cy="733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DEF756-82D2-4158-83A4-9042BF016E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" y="6842125"/>
            <a:ext cx="1532379" cy="1415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4755" y="2735584"/>
            <a:ext cx="1868805" cy="0"/>
          </a:xfrm>
          <a:custGeom>
            <a:avLst/>
            <a:gdLst/>
            <a:ahLst/>
            <a:cxnLst/>
            <a:rect l="l" t="t" r="r" b="b"/>
            <a:pathLst>
              <a:path w="1868805">
                <a:moveTo>
                  <a:pt x="0" y="0"/>
                </a:moveTo>
                <a:lnTo>
                  <a:pt x="1868685" y="0"/>
                </a:lnTo>
              </a:path>
            </a:pathLst>
          </a:custGeom>
          <a:ln w="21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03298" y="2735584"/>
            <a:ext cx="1859914" cy="0"/>
          </a:xfrm>
          <a:custGeom>
            <a:avLst/>
            <a:gdLst/>
            <a:ahLst/>
            <a:cxnLst/>
            <a:rect l="l" t="t" r="r" b="b"/>
            <a:pathLst>
              <a:path w="1859914">
                <a:moveTo>
                  <a:pt x="0" y="0"/>
                </a:moveTo>
                <a:lnTo>
                  <a:pt x="1859540" y="0"/>
                </a:lnTo>
              </a:path>
            </a:pathLst>
          </a:custGeom>
          <a:ln w="21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79277" y="2735584"/>
            <a:ext cx="1832610" cy="0"/>
          </a:xfrm>
          <a:custGeom>
            <a:avLst/>
            <a:gdLst/>
            <a:ahLst/>
            <a:cxnLst/>
            <a:rect l="l" t="t" r="r" b="b"/>
            <a:pathLst>
              <a:path w="1832609">
                <a:moveTo>
                  <a:pt x="0" y="0"/>
                </a:moveTo>
                <a:lnTo>
                  <a:pt x="1832104" y="0"/>
                </a:lnTo>
              </a:path>
            </a:pathLst>
          </a:custGeom>
          <a:ln w="21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9900" y="2735584"/>
            <a:ext cx="1878330" cy="0"/>
          </a:xfrm>
          <a:custGeom>
            <a:avLst/>
            <a:gdLst/>
            <a:ahLst/>
            <a:cxnLst/>
            <a:rect l="l" t="t" r="r" b="b"/>
            <a:pathLst>
              <a:path w="1878329">
                <a:moveTo>
                  <a:pt x="0" y="0"/>
                </a:moveTo>
                <a:lnTo>
                  <a:pt x="1877830" y="0"/>
                </a:lnTo>
              </a:path>
            </a:pathLst>
          </a:custGeom>
          <a:ln w="21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4755" y="2202109"/>
            <a:ext cx="1868805" cy="0"/>
          </a:xfrm>
          <a:custGeom>
            <a:avLst/>
            <a:gdLst/>
            <a:ahLst/>
            <a:cxnLst/>
            <a:rect l="l" t="t" r="r" b="b"/>
            <a:pathLst>
              <a:path w="1868805">
                <a:moveTo>
                  <a:pt x="0" y="0"/>
                </a:moveTo>
                <a:lnTo>
                  <a:pt x="1868685" y="0"/>
                </a:lnTo>
              </a:path>
            </a:pathLst>
          </a:custGeom>
          <a:ln w="21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3298" y="2202109"/>
            <a:ext cx="1859914" cy="0"/>
          </a:xfrm>
          <a:custGeom>
            <a:avLst/>
            <a:gdLst/>
            <a:ahLst/>
            <a:cxnLst/>
            <a:rect l="l" t="t" r="r" b="b"/>
            <a:pathLst>
              <a:path w="1859914">
                <a:moveTo>
                  <a:pt x="0" y="0"/>
                </a:moveTo>
                <a:lnTo>
                  <a:pt x="1859540" y="0"/>
                </a:lnTo>
              </a:path>
            </a:pathLst>
          </a:custGeom>
          <a:ln w="21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42696" y="2202109"/>
            <a:ext cx="1868805" cy="0"/>
          </a:xfrm>
          <a:custGeom>
            <a:avLst/>
            <a:gdLst/>
            <a:ahLst/>
            <a:cxnLst/>
            <a:rect l="l" t="t" r="r" b="b"/>
            <a:pathLst>
              <a:path w="1868804">
                <a:moveTo>
                  <a:pt x="0" y="0"/>
                </a:moveTo>
                <a:lnTo>
                  <a:pt x="1868685" y="0"/>
                </a:lnTo>
              </a:path>
            </a:pathLst>
          </a:custGeom>
          <a:ln w="21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69900" y="2202109"/>
            <a:ext cx="1868805" cy="0"/>
          </a:xfrm>
          <a:custGeom>
            <a:avLst/>
            <a:gdLst/>
            <a:ahLst/>
            <a:cxnLst/>
            <a:rect l="l" t="t" r="r" b="b"/>
            <a:pathLst>
              <a:path w="1868804">
                <a:moveTo>
                  <a:pt x="0" y="0"/>
                </a:moveTo>
                <a:lnTo>
                  <a:pt x="1868685" y="0"/>
                </a:lnTo>
              </a:path>
            </a:pathLst>
          </a:custGeom>
          <a:ln w="21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2333" y="2362532"/>
            <a:ext cx="847843" cy="25721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88979" y="446151"/>
            <a:ext cx="11499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E0E0E"/>
                </a:solidFill>
                <a:latin typeface="Times New Roman"/>
                <a:cs typeface="Times New Roman"/>
              </a:rPr>
              <a:t>Bank</a:t>
            </a:r>
            <a:r>
              <a:rPr spc="27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1A1A1A"/>
                </a:solidFill>
                <a:latin typeface="Times New Roman"/>
                <a:cs typeface="Times New Roman"/>
              </a:rPr>
              <a:t>Details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89084" y="833557"/>
            <a:ext cx="7272655" cy="251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30" dirty="0">
                <a:solidFill>
                  <a:srgbClr val="696969"/>
                </a:solidFill>
                <a:latin typeface="Times New Roman"/>
                <a:cs typeface="Times New Roman"/>
              </a:rPr>
              <a:t>Provide</a:t>
            </a:r>
            <a:r>
              <a:rPr sz="1550" spc="1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1550" spc="-45" dirty="0">
                <a:solidFill>
                  <a:srgbClr val="696969"/>
                </a:solidFill>
                <a:latin typeface="Times New Roman"/>
                <a:cs typeface="Times New Roman"/>
              </a:rPr>
              <a:t>all</a:t>
            </a:r>
            <a:r>
              <a:rPr sz="155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797979"/>
                </a:solidFill>
                <a:latin typeface="Times New Roman"/>
                <a:cs typeface="Times New Roman"/>
              </a:rPr>
              <a:t>the</a:t>
            </a:r>
            <a:r>
              <a:rPr sz="1550" spc="70" dirty="0">
                <a:solidFill>
                  <a:srgbClr val="797979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727272"/>
                </a:solidFill>
                <a:latin typeface="Times New Roman"/>
                <a:cs typeface="Times New Roman"/>
              </a:rPr>
              <a:t>bank </a:t>
            </a:r>
            <a:r>
              <a:rPr sz="1550" dirty="0">
                <a:solidFill>
                  <a:srgbClr val="707070"/>
                </a:solidFill>
                <a:latin typeface="Times New Roman"/>
                <a:cs typeface="Times New Roman"/>
              </a:rPr>
              <a:t>accounts.</a:t>
            </a:r>
            <a:r>
              <a:rPr sz="1550" spc="50" dirty="0">
                <a:solidFill>
                  <a:srgbClr val="707070"/>
                </a:solidFill>
                <a:latin typeface="Times New Roman"/>
                <a:cs typeface="Times New Roman"/>
              </a:rPr>
              <a:t> </a:t>
            </a:r>
            <a:r>
              <a:rPr sz="1550" spc="-145" dirty="0">
                <a:solidFill>
                  <a:srgbClr val="707070"/>
                </a:solidFill>
                <a:latin typeface="Times New Roman"/>
                <a:cs typeface="Times New Roman"/>
              </a:rPr>
              <a:t>You</a:t>
            </a:r>
            <a:r>
              <a:rPr sz="1550" spc="105" dirty="0">
                <a:solidFill>
                  <a:srgbClr val="707070"/>
                </a:solidFill>
                <a:latin typeface="Times New Roman"/>
                <a:cs typeface="Times New Roman"/>
              </a:rPr>
              <a:t> </a:t>
            </a:r>
            <a:r>
              <a:rPr sz="1550" spc="-85" dirty="0">
                <a:solidFill>
                  <a:srgbClr val="6E6E6E"/>
                </a:solidFill>
                <a:latin typeface="Times New Roman"/>
                <a:cs typeface="Times New Roman"/>
              </a:rPr>
              <a:t>will</a:t>
            </a:r>
            <a:r>
              <a:rPr sz="1550" spc="85" dirty="0">
                <a:solidFill>
                  <a:srgbClr val="6E6E6E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696969"/>
                </a:solidFill>
                <a:latin typeface="Times New Roman"/>
                <a:cs typeface="Times New Roman"/>
              </a:rPr>
              <a:t>receive</a:t>
            </a:r>
            <a:r>
              <a:rPr sz="1550" spc="40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7B7B7B"/>
                </a:solidFill>
                <a:latin typeface="Times New Roman"/>
                <a:cs typeface="Times New Roman"/>
              </a:rPr>
              <a:t>refund</a:t>
            </a:r>
            <a:r>
              <a:rPr sz="1550" spc="85" dirty="0">
                <a:solidFill>
                  <a:srgbClr val="7B7B7B"/>
                </a:solidFill>
                <a:latin typeface="Times New Roman"/>
                <a:cs typeface="Times New Roman"/>
              </a:rPr>
              <a:t> </a:t>
            </a:r>
            <a:r>
              <a:rPr sz="1550" spc="-25" dirty="0">
                <a:solidFill>
                  <a:srgbClr val="727272"/>
                </a:solidFill>
                <a:latin typeface="Times New Roman"/>
                <a:cs typeface="Times New Roman"/>
              </a:rPr>
              <a:t>in</a:t>
            </a:r>
            <a:r>
              <a:rPr sz="1550" spc="35" dirty="0">
                <a:solidFill>
                  <a:srgbClr val="727272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696969"/>
                </a:solidFill>
                <a:latin typeface="Times New Roman"/>
                <a:cs typeface="Times New Roman"/>
              </a:rPr>
              <a:t>any</a:t>
            </a:r>
            <a:r>
              <a:rPr sz="1550" spc="-25" dirty="0">
                <a:solidFill>
                  <a:srgbClr val="696969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5E5E5E"/>
                </a:solidFill>
                <a:latin typeface="Times New Roman"/>
                <a:cs typeface="Times New Roman"/>
              </a:rPr>
              <a:t>one</a:t>
            </a:r>
            <a:r>
              <a:rPr sz="1550" spc="-4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797979"/>
                </a:solidFill>
                <a:latin typeface="Times New Roman"/>
                <a:cs typeface="Times New Roman"/>
              </a:rPr>
              <a:t>of</a:t>
            </a:r>
            <a:r>
              <a:rPr sz="1550" spc="130" dirty="0">
                <a:solidFill>
                  <a:srgbClr val="797979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626262"/>
                </a:solidFill>
                <a:latin typeface="Times New Roman"/>
                <a:cs typeface="Times New Roman"/>
              </a:rPr>
              <a:t>the</a:t>
            </a:r>
            <a:r>
              <a:rPr sz="1550" spc="-50" dirty="0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707070"/>
                </a:solidFill>
                <a:latin typeface="Times New Roman"/>
                <a:cs typeface="Times New Roman"/>
              </a:rPr>
              <a:t>accounts</a:t>
            </a:r>
            <a:r>
              <a:rPr sz="1550" spc="25" dirty="0">
                <a:solidFill>
                  <a:srgbClr val="707070"/>
                </a:solidFill>
                <a:latin typeface="Times New Roman"/>
                <a:cs typeface="Times New Roman"/>
              </a:rPr>
              <a:t> </a:t>
            </a:r>
            <a:r>
              <a:rPr sz="1550" spc="-10" dirty="0">
                <a:solidFill>
                  <a:srgbClr val="626262"/>
                </a:solidFill>
                <a:latin typeface="Times New Roman"/>
                <a:cs typeface="Times New Roman"/>
              </a:rPr>
              <a:t>mentioned.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1209" y="1309873"/>
            <a:ext cx="3233420" cy="74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dirty="0">
                <a:solidFill>
                  <a:srgbClr val="8C8C8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How</a:t>
            </a:r>
            <a:r>
              <a:rPr sz="1400" u="heavy" spc="85" dirty="0">
                <a:solidFill>
                  <a:srgbClr val="8C8C8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heavy" dirty="0">
                <a:solidFill>
                  <a:srgbClr val="8C8C8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1400" u="heavy" spc="110" dirty="0">
                <a:solidFill>
                  <a:srgbClr val="8C8C8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heavy" dirty="0">
                <a:solidFill>
                  <a:srgbClr val="8C8C8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find</a:t>
            </a:r>
            <a:r>
              <a:rPr sz="1400" u="heavy" spc="229" dirty="0">
                <a:solidFill>
                  <a:srgbClr val="8C8C8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heavy" dirty="0">
                <a:solidFill>
                  <a:srgbClr val="8C8C8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Bank</a:t>
            </a:r>
            <a:r>
              <a:rPr sz="1400" u="heavy" spc="145" dirty="0">
                <a:solidFill>
                  <a:srgbClr val="8C8C8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heavy" spc="80" dirty="0">
                <a:solidFill>
                  <a:srgbClr val="89898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account</a:t>
            </a:r>
            <a:r>
              <a:rPr sz="1400" u="heavy" spc="165" dirty="0">
                <a:solidFill>
                  <a:srgbClr val="898989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u="heavy" spc="50" dirty="0">
                <a:solidFill>
                  <a:srgbClr val="858585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detaiis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tabLst>
                <a:tab pos="2058035" algn="l"/>
                <a:tab pos="3026410" algn="l"/>
              </a:tabLst>
            </a:pPr>
            <a:r>
              <a:rPr sz="1400" spc="60" dirty="0">
                <a:solidFill>
                  <a:srgbClr val="2A2A2A"/>
                </a:solidFill>
                <a:latin typeface="Times New Roman"/>
                <a:cs typeface="Times New Roman"/>
              </a:rPr>
              <a:t>Account</a:t>
            </a:r>
            <a:r>
              <a:rPr sz="1400" spc="120" dirty="0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sz="1400" spc="60" dirty="0">
                <a:solidFill>
                  <a:srgbClr val="1D1D1D"/>
                </a:solidFill>
                <a:latin typeface="Times New Roman"/>
                <a:cs typeface="Times New Roman"/>
              </a:rPr>
              <a:t>number</a:t>
            </a:r>
            <a:r>
              <a:rPr sz="1400" dirty="0">
                <a:solidFill>
                  <a:srgbClr val="1D1D1D"/>
                </a:solidFill>
                <a:latin typeface="Times New Roman"/>
                <a:cs typeface="Times New Roman"/>
              </a:rPr>
              <a:t>	</a:t>
            </a:r>
            <a:r>
              <a:rPr sz="1450" spc="-35" dirty="0">
                <a:solidFill>
                  <a:srgbClr val="2A2A2A"/>
                </a:solidFill>
                <a:latin typeface="Times New Roman"/>
                <a:cs typeface="Times New Roman"/>
              </a:rPr>
              <a:t>lFSC</a:t>
            </a:r>
            <a:r>
              <a:rPr sz="1450" spc="-30" dirty="0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sz="1450" spc="70" dirty="0">
                <a:solidFill>
                  <a:srgbClr val="1A1A1A"/>
                </a:solidFill>
                <a:latin typeface="Times New Roman"/>
                <a:cs typeface="Times New Roman"/>
              </a:rPr>
              <a:t>code</a:t>
            </a:r>
            <a:r>
              <a:rPr sz="1450" dirty="0">
                <a:solidFill>
                  <a:srgbClr val="1A1A1A"/>
                </a:solidFill>
                <a:latin typeface="Times New Roman"/>
                <a:cs typeface="Times New Roman"/>
              </a:rPr>
              <a:t>	</a:t>
            </a:r>
            <a:r>
              <a:rPr sz="1450" spc="120" dirty="0">
                <a:solidFill>
                  <a:srgbClr val="828282"/>
                </a:solidFill>
                <a:latin typeface="Times New Roman"/>
                <a:cs typeface="Times New Roman"/>
              </a:rPr>
              <a:t>@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4235" y="2859491"/>
            <a:ext cx="198120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4005" algn="l"/>
              </a:tabLst>
            </a:pPr>
            <a:r>
              <a:rPr sz="1500" spc="45" dirty="0">
                <a:solidFill>
                  <a:srgbClr val="1F7CDB"/>
                </a:solidFill>
                <a:latin typeface="Times New Roman"/>
                <a:cs typeface="Times New Roman"/>
              </a:rPr>
              <a:t>O</a:t>
            </a:r>
            <a:r>
              <a:rPr sz="1500" dirty="0">
                <a:solidFill>
                  <a:srgbClr val="1F7CDB"/>
                </a:solidFill>
                <a:latin typeface="Times New Roman"/>
                <a:cs typeface="Times New Roman"/>
              </a:rPr>
              <a:t>	</a:t>
            </a:r>
            <a:r>
              <a:rPr sz="1500" spc="-45" dirty="0">
                <a:solidFill>
                  <a:srgbClr val="2F5DB1"/>
                </a:solidFill>
                <a:latin typeface="Times New Roman"/>
                <a:cs typeface="Times New Roman"/>
              </a:rPr>
              <a:t>Add</a:t>
            </a:r>
            <a:r>
              <a:rPr sz="1500" spc="-10" dirty="0">
                <a:solidFill>
                  <a:srgbClr val="2F5DB1"/>
                </a:solidFill>
                <a:latin typeface="Times New Roman"/>
                <a:cs typeface="Times New Roman"/>
              </a:rPr>
              <a:t> </a:t>
            </a:r>
            <a:r>
              <a:rPr sz="1500" spc="55" dirty="0">
                <a:solidFill>
                  <a:srgbClr val="28579C"/>
                </a:solidFill>
                <a:latin typeface="Times New Roman"/>
                <a:cs typeface="Times New Roman"/>
              </a:rPr>
              <a:t>another</a:t>
            </a:r>
            <a:r>
              <a:rPr sz="1500" spc="-45" dirty="0">
                <a:solidFill>
                  <a:srgbClr val="28579C"/>
                </a:solidFill>
                <a:latin typeface="Times New Roman"/>
                <a:cs typeface="Times New Roman"/>
              </a:rPr>
              <a:t> </a:t>
            </a:r>
            <a:r>
              <a:rPr sz="1500" spc="50" dirty="0">
                <a:solidFill>
                  <a:srgbClr val="3862B8"/>
                </a:solidFill>
                <a:latin typeface="Times New Roman"/>
                <a:cs typeface="Times New Roman"/>
              </a:rPr>
              <a:t>account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37988" y="1808418"/>
            <a:ext cx="90170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dirty="0">
                <a:solidFill>
                  <a:srgbClr val="363636"/>
                </a:solidFill>
                <a:latin typeface="Times New Roman"/>
                <a:cs typeface="Times New Roman"/>
              </a:rPr>
              <a:t>Bank</a:t>
            </a:r>
            <a:r>
              <a:rPr sz="1450" spc="11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1450" spc="-20" dirty="0">
                <a:solidFill>
                  <a:srgbClr val="232323"/>
                </a:solidFill>
                <a:latin typeface="Times New Roman"/>
                <a:cs typeface="Times New Roman"/>
              </a:rPr>
              <a:t>name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74296" y="1814769"/>
            <a:ext cx="4197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solidFill>
                  <a:srgbClr val="2B2B2B"/>
                </a:solidFill>
                <a:latin typeface="Times New Roman"/>
                <a:cs typeface="Times New Roman"/>
              </a:rPr>
              <a:t>Type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73358" y="2329191"/>
            <a:ext cx="7575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solidFill>
                  <a:srgbClr val="181818"/>
                </a:solidFill>
                <a:latin typeface="Times New Roman"/>
                <a:cs typeface="Times New Roman"/>
              </a:rPr>
              <a:t>SAVINGS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654F2D-A1FF-5052-E73D-2BFF316D5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704" y="7292930"/>
            <a:ext cx="790575" cy="7334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2C41C5-2CE8-91A1-04FE-AFFD5E8D02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" y="6842125"/>
            <a:ext cx="1532379" cy="1415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844" y="611273"/>
            <a:ext cx="4879340" cy="67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262626"/>
                </a:solidFill>
                <a:latin typeface="Arial MT"/>
                <a:cs typeface="Arial MT"/>
              </a:rPr>
              <a:t>Link</a:t>
            </a:r>
            <a:r>
              <a:rPr sz="1650" spc="-50" dirty="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181818"/>
                </a:solidFill>
                <a:latin typeface="Arial MT"/>
                <a:cs typeface="Arial MT"/>
              </a:rPr>
              <a:t>your</a:t>
            </a:r>
            <a:r>
              <a:rPr sz="1650" spc="-6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650" spc="-25" dirty="0">
                <a:solidFill>
                  <a:srgbClr val="212121"/>
                </a:solidFill>
                <a:latin typeface="Arial MT"/>
                <a:cs typeface="Arial MT"/>
              </a:rPr>
              <a:t>PAN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550" spc="-235" dirty="0">
                <a:solidFill>
                  <a:srgbClr val="7C7C7C"/>
                </a:solidFill>
                <a:latin typeface="Arial MT"/>
                <a:cs typeface="Arial MT"/>
              </a:rPr>
              <a:t>PAN</a:t>
            </a:r>
            <a:r>
              <a:rPr sz="1550" spc="25" dirty="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sz="1550" spc="-90" dirty="0">
                <a:solidFill>
                  <a:srgbClr val="707070"/>
                </a:solidFill>
                <a:latin typeface="Arial MT"/>
                <a:cs typeface="Arial MT"/>
              </a:rPr>
              <a:t>Linking</a:t>
            </a:r>
            <a:r>
              <a:rPr sz="1550" spc="-20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1550" spc="-65" dirty="0">
                <a:solidFill>
                  <a:srgbClr val="808080"/>
                </a:solidFill>
                <a:latin typeface="Arial MT"/>
                <a:cs typeface="Arial MT"/>
              </a:rPr>
              <a:t>is</a:t>
            </a:r>
            <a:r>
              <a:rPr sz="1550" spc="-40" dirty="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sz="1550" spc="-195" dirty="0">
                <a:solidFill>
                  <a:srgbClr val="757575"/>
                </a:solidFill>
                <a:latin typeface="Arial MT"/>
                <a:cs typeface="Arial MT"/>
              </a:rPr>
              <a:t>a</a:t>
            </a:r>
            <a:r>
              <a:rPr sz="1550" spc="-35" dirty="0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sz="1550" spc="-75" dirty="0">
                <a:solidFill>
                  <a:srgbClr val="595959"/>
                </a:solidFill>
                <a:latin typeface="Arial MT"/>
                <a:cs typeface="Arial MT"/>
              </a:rPr>
              <a:t>mandatory</a:t>
            </a:r>
            <a:r>
              <a:rPr sz="155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550" spc="-85" dirty="0">
                <a:solidFill>
                  <a:srgbClr val="606060"/>
                </a:solidFill>
                <a:latin typeface="Arial MT"/>
                <a:cs typeface="Arial MT"/>
              </a:rPr>
              <a:t>requirement</a:t>
            </a:r>
            <a:r>
              <a:rPr sz="1550" spc="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550" spc="-65" dirty="0">
                <a:solidFill>
                  <a:srgbClr val="727272"/>
                </a:solidFill>
                <a:latin typeface="Arial MT"/>
                <a:cs typeface="Arial MT"/>
              </a:rPr>
              <a:t>to </a:t>
            </a:r>
            <a:r>
              <a:rPr sz="1550" spc="-355" dirty="0">
                <a:solidFill>
                  <a:srgbClr val="6B6B6B"/>
                </a:solidFill>
                <a:latin typeface="Arial MT"/>
                <a:cs typeface="Arial MT"/>
              </a:rPr>
              <a:t>e—</a:t>
            </a:r>
            <a:r>
              <a:rPr sz="1550" spc="-150" dirty="0">
                <a:solidFill>
                  <a:srgbClr val="6B6B6B"/>
                </a:solidFill>
                <a:latin typeface="Arial MT"/>
                <a:cs typeface="Arial MT"/>
              </a:rPr>
              <a:t>file</a:t>
            </a:r>
            <a:r>
              <a:rPr sz="1550" spc="35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550" spc="-65" dirty="0">
                <a:solidFill>
                  <a:srgbClr val="727272"/>
                </a:solidFill>
                <a:latin typeface="Arial MT"/>
                <a:cs typeface="Arial MT"/>
              </a:rPr>
              <a:t>your</a:t>
            </a:r>
            <a:r>
              <a:rPr sz="1550" spc="25" dirty="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sz="1550" spc="-30" dirty="0">
                <a:solidFill>
                  <a:srgbClr val="757575"/>
                </a:solidFill>
                <a:latin typeface="Arial MT"/>
                <a:cs typeface="Arial MT"/>
              </a:rPr>
              <a:t>returns.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16433" y="608922"/>
            <a:ext cx="1421130" cy="421005"/>
          </a:xfrm>
          <a:prstGeom prst="rect">
            <a:avLst/>
          </a:prstGeom>
          <a:ln w="9145">
            <a:solidFill>
              <a:srgbClr val="48679C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340"/>
              </a:spcBef>
            </a:pPr>
            <a:r>
              <a:rPr sz="1500" spc="-30" dirty="0">
                <a:solidFill>
                  <a:srgbClr val="3B60A5"/>
                </a:solidFill>
                <a:latin typeface="Arial MT"/>
                <a:cs typeface="Arial MT"/>
              </a:rPr>
              <a:t>Link</a:t>
            </a:r>
            <a:r>
              <a:rPr sz="1500" spc="-75" dirty="0">
                <a:solidFill>
                  <a:srgbClr val="3B60A5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3B64AC"/>
                </a:solidFill>
                <a:latin typeface="Arial MT"/>
                <a:cs typeface="Arial MT"/>
              </a:rPr>
              <a:t>your</a:t>
            </a:r>
            <a:r>
              <a:rPr sz="1500" spc="-75" dirty="0">
                <a:solidFill>
                  <a:srgbClr val="3B64AC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2F5BB5"/>
                </a:solidFill>
                <a:latin typeface="Arial MT"/>
                <a:cs typeface="Arial MT"/>
              </a:rPr>
              <a:t>PAN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0508A-15F5-2378-0080-B1F9737E2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704" y="7292930"/>
            <a:ext cx="790575" cy="733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10D390-189C-D01A-4DB9-A7855F7997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35" y="6842125"/>
            <a:ext cx="1532379" cy="14150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1412</Words>
  <Application>Microsoft Office PowerPoint</Application>
  <PresentationFormat>Custom</PresentationFormat>
  <Paragraphs>224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MT</vt:lpstr>
      <vt:lpstr>Calibri</vt:lpstr>
      <vt:lpstr>Cambria</vt:lpstr>
      <vt:lpstr>Consolas</vt:lpstr>
      <vt:lpstr>Courier New</vt:lpstr>
      <vt:lpstr>Times New Roman</vt:lpstr>
      <vt:lpstr>Office Theme</vt:lpstr>
      <vt:lpstr>PowerPoint Presentation</vt:lpstr>
      <vt:lpstr>TaxES – Automatic ITR File</vt:lpstr>
      <vt:lpstr>Permanent Information</vt:lpstr>
      <vt:lpstr>PowerPoint Presentation</vt:lpstr>
      <vt:lpstr>Additional Information (Optional)</vt:lpstr>
      <vt:lpstr>PowerPoint Presentation</vt:lpstr>
      <vt:lpstr>Residential Status</vt:lpstr>
      <vt:lpstr>Bank Details</vt:lpstr>
      <vt:lpstr>PowerPoint Presentation</vt:lpstr>
      <vt:lpstr>IBM Salary Income</vt:lpstr>
      <vt:lpstr>PowerPoint Presentation</vt:lpstr>
      <vt:lpstr>@ Professional, Freelancing and Business Income</vt:lpstr>
      <vt:lpstr>Tax savings Deductions</vt:lpstr>
      <vt:lpstr>PowerPoint Presentation</vt:lpstr>
      <vt:lpstr>PowerPoint Presentation</vt:lpstr>
      <vt:lpstr>@ Donations / Contributions</vt:lpstr>
      <vt:lpstr>Your Tax Summary</vt:lpstr>
      <vt:lpstr>Optimise your tax and Double-check your important data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Yogesh Sahu</dc:creator>
  <cp:lastModifiedBy>Yogesh Sahu</cp:lastModifiedBy>
  <cp:revision>1</cp:revision>
  <dcterms:created xsi:type="dcterms:W3CDTF">2025-03-23T15:36:19Z</dcterms:created>
  <dcterms:modified xsi:type="dcterms:W3CDTF">2025-03-23T15:54:30Z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2025-03-23T00:00:00Z</vt:filetime>
  </property>
  <property fmtid="{D5CDD505-2E9C-101B-9397-08002B2CF9AE}" pid="3" name="LastSaved">
    <vt:filetime>2025-03-23T00:00:00Z</vt:filetime>
  </property>
  <property fmtid="{D5CDD505-2E9C-101B-9397-08002B2CF9AE}" pid="4" name="Producer">
    <vt:lpwstr>iLovePDF</vt:lpwstr>
  </property>
</Properties>
</file>