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6" r:id="rId6"/>
    <p:sldId id="260" r:id="rId7"/>
    <p:sldId id="271" r:id="rId8"/>
    <p:sldId id="261" r:id="rId9"/>
    <p:sldId id="262" r:id="rId10"/>
    <p:sldId id="272" r:id="rId11"/>
    <p:sldId id="263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3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3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9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7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4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8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2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2280-9E7C-4002-B5C2-654631238B6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4AFF-78DA-41C2-BC21-5D6A3E1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5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768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992" y="3518646"/>
            <a:ext cx="6230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kern="1400" spc="1500" dirty="0" smtClean="0">
                <a:solidFill>
                  <a:schemeClr val="bg1"/>
                </a:solidFill>
                <a:cs typeface="Arial" panose="020B0604020202020204" pitchFamily="34" charset="0"/>
              </a:rPr>
              <a:t>Capstone</a:t>
            </a:r>
            <a:endParaRPr lang="en-IN" sz="7000" b="1" kern="1400" spc="15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083" y="4480979"/>
            <a:ext cx="696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kern="1400" spc="600" dirty="0" smtClean="0">
                <a:solidFill>
                  <a:schemeClr val="bg1"/>
                </a:solidFill>
                <a:cs typeface="Arial" panose="020B0604020202020204" pitchFamily="34" charset="0"/>
              </a:rPr>
              <a:t>Project</a:t>
            </a:r>
            <a:endParaRPr lang="en-IN" sz="6000" b="1" kern="1400" spc="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4944" y="6396293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7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19769" y="642323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1365" y="161366"/>
            <a:ext cx="11905129" cy="607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1" y="77452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" y="1205484"/>
            <a:ext cx="5241984" cy="2035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69" y="1187550"/>
            <a:ext cx="2882150" cy="45879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63" y="1214451"/>
            <a:ext cx="2896463" cy="45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46662" y="644116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2128" y="467917"/>
            <a:ext cx="9865661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631572" y="1429601"/>
            <a:ext cx="83820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</a:t>
            </a:r>
            <a:r>
              <a:rPr lang="en-IN" sz="2800" b="1" dirty="0" smtClean="0"/>
              <a:t>Visualization</a:t>
            </a:r>
          </a:p>
          <a:p>
            <a:endParaRPr lang="en-US" sz="2800" b="1" dirty="0"/>
          </a:p>
          <a:p>
            <a:r>
              <a:rPr lang="en-US" sz="2400" b="1" dirty="0"/>
              <a:t>Streams by Track Attributes</a:t>
            </a:r>
          </a:p>
          <a:p>
            <a:r>
              <a:rPr lang="en-US" sz="2400" b="1" dirty="0"/>
              <a:t>Example</a:t>
            </a:r>
            <a:r>
              <a:rPr lang="en-US" sz="2400" dirty="0" smtClean="0"/>
              <a:t>: </a:t>
            </a:r>
            <a:r>
              <a:rPr lang="en-US" sz="2400" b="1" dirty="0" smtClean="0"/>
              <a:t>"</a:t>
            </a:r>
            <a:r>
              <a:rPr lang="en-US" sz="2400" b="1" dirty="0"/>
              <a:t>Blinding Lights"</a:t>
            </a:r>
            <a:r>
              <a:rPr lang="en-US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Energy: 80%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Speechiness: 7%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Liveness: 9</a:t>
            </a:r>
            <a:r>
              <a:rPr lang="en-US" sz="2400" dirty="0" smtClean="0"/>
              <a:t>%</a:t>
            </a:r>
          </a:p>
          <a:p>
            <a:pPr lvl="2"/>
            <a:endParaRPr lang="en-US" sz="2400" dirty="0"/>
          </a:p>
          <a:p>
            <a:r>
              <a:rPr lang="en-US" sz="2400" b="1" dirty="0" smtClean="0"/>
              <a:t>Streams </a:t>
            </a:r>
            <a:r>
              <a:rPr lang="en-US" sz="2400" b="1" dirty="0"/>
              <a:t>by Date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Streaming activity significantly increases after 2000, showcasing the rise of digital platforms.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4331" y="467917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32793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28732" y="6457266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39587" y="563401"/>
            <a:ext cx="9713260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4" y="1981521"/>
            <a:ext cx="2080837" cy="87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91" y="2026689"/>
            <a:ext cx="2238874" cy="966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21" y="1981521"/>
            <a:ext cx="2075600" cy="96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7154" y="631358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4" y="3756212"/>
            <a:ext cx="3729318" cy="1730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39" y="3756212"/>
            <a:ext cx="4666126" cy="17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6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06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55627" y="6443843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71281" y="408791"/>
            <a:ext cx="9251577" cy="6094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25653" y="1301096"/>
            <a:ext cx="778697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/>
              <a:t>The Spotify Music Analysis Dashboard provides valuable insights into streaming trends, track performance, and audience behavior. Key takeaways include:</a:t>
            </a:r>
          </a:p>
          <a:p>
            <a:r>
              <a:rPr lang="en-US" sz="2000" b="1" dirty="0"/>
              <a:t>Track Popularity</a:t>
            </a:r>
            <a:r>
              <a:rPr lang="en-US" sz="2000" dirty="0"/>
              <a:t>: Tracks like "Blinding Lights" and "Shape of You" exemplify how specific attributes like energy and </a:t>
            </a:r>
            <a:r>
              <a:rPr lang="en-US" sz="2000" dirty="0" err="1"/>
              <a:t>liveness</a:t>
            </a:r>
            <a:r>
              <a:rPr lang="en-US" sz="2000" dirty="0"/>
              <a:t> resonate with listeners.</a:t>
            </a:r>
          </a:p>
          <a:p>
            <a:r>
              <a:rPr lang="en-US" sz="2000" b="1" dirty="0"/>
              <a:t>Temporal Trends</a:t>
            </a:r>
            <a:r>
              <a:rPr lang="en-US" sz="2000" dirty="0"/>
              <a:t>: Fridays and certain months experience higher streaming activity, emphasizing the importance of timing in music releases and promotions.</a:t>
            </a:r>
          </a:p>
          <a:p>
            <a:r>
              <a:rPr lang="en-US" sz="2000" b="1" dirty="0"/>
              <a:t>Digital Revolution</a:t>
            </a:r>
            <a:r>
              <a:rPr lang="en-US" sz="2000" dirty="0"/>
              <a:t>: The post-2000 surge in streaming highlights the transformative role of digital platforms in music consumption.</a:t>
            </a:r>
          </a:p>
          <a:p>
            <a:r>
              <a:rPr lang="en-US" sz="2000" b="1" dirty="0"/>
              <a:t>Audience Preferences</a:t>
            </a:r>
            <a:r>
              <a:rPr lang="en-US" sz="2000" dirty="0"/>
              <a:t>: Attributes such as </a:t>
            </a:r>
            <a:r>
              <a:rPr lang="en-US" sz="2000" dirty="0" err="1"/>
              <a:t>speechiness</a:t>
            </a:r>
            <a:r>
              <a:rPr lang="en-US" sz="2000" dirty="0"/>
              <a:t> and energy are critical in determining track success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471" y="548602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59713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10803" y="6423229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75445" y="563401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01266" y="2921617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9353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174944" y="6396293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786" y="563401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694326" y="933612"/>
            <a:ext cx="8382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Introduction:- Spotify </a:t>
            </a:r>
            <a:r>
              <a:rPr lang="en-IN" sz="4000" b="1" dirty="0"/>
              <a:t>Music </a:t>
            </a:r>
            <a:r>
              <a:rPr lang="en-IN" sz="4000" b="1" dirty="0" smtClean="0"/>
              <a:t>Analysis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4326" y="1745468"/>
            <a:ext cx="8256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dashboard provides an in-depth analysis of Spotify's music streaming data. By examining trends, key metrics, and patterns, it helps us understand listener preferences, top-performing tracks, and their characteristics. This insight aids in strategic decision-making for artists, producers, and the music industry.</a:t>
            </a:r>
          </a:p>
        </p:txBody>
      </p:sp>
    </p:spTree>
    <p:extLst>
      <p:ext uri="{BB962C8B-B14F-4D97-AF65-F5344CB8AC3E}">
        <p14:creationId xmlns:p14="http://schemas.microsoft.com/office/powerpoint/2010/main" val="21500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19765" y="6394515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786" y="563401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39148" y="720928"/>
            <a:ext cx="839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Statement:- </a:t>
            </a:r>
            <a:r>
              <a:rPr lang="en-IN" sz="3200" b="1" dirty="0"/>
              <a:t>Spotify Music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9148" y="1462777"/>
            <a:ext cx="8382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millions of tracks on Spotify, understanding streaming performance and audience behavior is crucial for identifying trends, optimizing playlists, and marketing effectively. This analysis addresses the following questions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most popular tracks and their attributes?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 streaming trends vary over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insights can we derive from audience listening patterns?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can energy, </a:t>
            </a:r>
            <a:r>
              <a:rPr lang="en-US" sz="2400" dirty="0" err="1"/>
              <a:t>speechiness</a:t>
            </a:r>
            <a:r>
              <a:rPr lang="en-US" sz="2400" dirty="0"/>
              <a:t>, and </a:t>
            </a:r>
            <a:r>
              <a:rPr lang="en-US" sz="2400" dirty="0" err="1"/>
              <a:t>liveness</a:t>
            </a:r>
            <a:r>
              <a:rPr lang="en-US" sz="2400" dirty="0"/>
              <a:t> metrics influence track popularity?</a:t>
            </a:r>
          </a:p>
        </p:txBody>
      </p:sp>
    </p:spTree>
    <p:extLst>
      <p:ext uri="{BB962C8B-B14F-4D97-AF65-F5344CB8AC3E}">
        <p14:creationId xmlns:p14="http://schemas.microsoft.com/office/powerpoint/2010/main" val="20374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19765" y="6394515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07139" y="459880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715862" y="489486"/>
            <a:ext cx="477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Spotify Music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38" y="1162268"/>
            <a:ext cx="6672552" cy="45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19767" y="6450125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0" y="129492"/>
            <a:ext cx="10945565" cy="6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112195" y="640530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786" y="563401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12261" y="631911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31572" y="1576927"/>
            <a:ext cx="8382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dataset includes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Total Streams</a:t>
            </a:r>
            <a:r>
              <a:rPr lang="en-US" sz="2400" dirty="0"/>
              <a:t>: 489 billion streams from 952 tracks.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Time Period</a:t>
            </a:r>
            <a:r>
              <a:rPr lang="en-US" sz="2400" dirty="0"/>
              <a:t>: January 1, 1930 – July 14, 2023</a:t>
            </a:r>
            <a:r>
              <a:rPr lang="en-US" sz="24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90" y="3739122"/>
            <a:ext cx="2819497" cy="994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17" y="3784687"/>
            <a:ext cx="1547357" cy="967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3" y="3785611"/>
            <a:ext cx="2967969" cy="9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3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112195" y="640530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786" y="563401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12261" y="631911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31572" y="1496242"/>
            <a:ext cx="8382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Features</a:t>
            </a:r>
            <a:r>
              <a:rPr lang="en-US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Track metadata: Name, artist, release date, mode, key.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Performance metrics: Streams, energy, </a:t>
            </a:r>
            <a:r>
              <a:rPr lang="en-US" sz="2800" dirty="0" err="1"/>
              <a:t>speechiness</a:t>
            </a:r>
            <a:r>
              <a:rPr lang="en-US" sz="2800" dirty="0"/>
              <a:t>, </a:t>
            </a:r>
            <a:r>
              <a:rPr lang="en-US" sz="2800" dirty="0" err="1"/>
              <a:t>liveness</a:t>
            </a:r>
            <a:r>
              <a:rPr lang="en-US" sz="28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Temporal breakdown: Monthly and daily streams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7" y="4754744"/>
            <a:ext cx="2407027" cy="844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50" y="4785188"/>
            <a:ext cx="2452443" cy="783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42" y="4785188"/>
            <a:ext cx="1804356" cy="7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8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192878" y="6432195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786" y="563401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631572" y="1436581"/>
            <a:ext cx="8382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</a:t>
            </a:r>
            <a:r>
              <a:rPr lang="en-US" sz="2800" b="1" dirty="0" smtClean="0"/>
              <a:t>Model</a:t>
            </a:r>
          </a:p>
          <a:p>
            <a:endParaRPr lang="en-US" sz="2000" b="1" dirty="0"/>
          </a:p>
          <a:p>
            <a:r>
              <a:rPr lang="en-US" sz="2000" dirty="0"/>
              <a:t>The data model consolidates track attributes and performance metrics, linking them through temporal patterns and user engagement indicators. Key elements include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b="1" dirty="0"/>
              <a:t>Track Metadata</a:t>
            </a:r>
            <a:r>
              <a:rPr lang="en-US" sz="2000" dirty="0"/>
              <a:t>: Name, artist, release date, musical key, and mode (major/minor).</a:t>
            </a:r>
          </a:p>
          <a:p>
            <a:r>
              <a:rPr lang="en-US" sz="2000" b="1" dirty="0"/>
              <a:t>Performance Metrics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Streams by track and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Popularity factors like energy, </a:t>
            </a:r>
            <a:r>
              <a:rPr lang="en-US" sz="2000" dirty="0" err="1"/>
              <a:t>speechiness</a:t>
            </a:r>
            <a:r>
              <a:rPr lang="en-US" sz="2000" dirty="0"/>
              <a:t>, and </a:t>
            </a:r>
            <a:r>
              <a:rPr lang="en-US" sz="2000" dirty="0" err="1"/>
              <a:t>liveness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Temporal Data</a:t>
            </a:r>
            <a:r>
              <a:rPr lang="en-US" sz="2000" dirty="0"/>
              <a:t>: </a:t>
            </a:r>
            <a:r>
              <a:rPr lang="en-US" sz="2000" dirty="0" smtClean="0"/>
              <a:t>Month-wise </a:t>
            </a:r>
            <a:r>
              <a:rPr lang="en-US" sz="2000" dirty="0"/>
              <a:t>and day-wise stream </a:t>
            </a:r>
            <a:r>
              <a:rPr lang="en-US" sz="2000" dirty="0" smtClean="0"/>
              <a:t>analysis.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94331" y="587086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79301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9" y="3107"/>
            <a:ext cx="12192000" cy="6858000"/>
          </a:xfrm>
          <a:prstGeom prst="rect">
            <a:avLst/>
          </a:prstGeom>
          <a:solidFill>
            <a:srgbClr val="0F6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219769" y="642323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400" dirty="0" smtClean="0">
                <a:solidFill>
                  <a:schemeClr val="bg1"/>
                </a:solidFill>
                <a:cs typeface="Arial" panose="020B0604020202020204" pitchFamily="34" charset="0"/>
              </a:rPr>
              <a:t>Imarticus Learning</a:t>
            </a:r>
            <a:endParaRPr lang="en-IN" b="1" kern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786" y="563401"/>
            <a:ext cx="9251577" cy="5737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Visualization</a:t>
            </a:r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31572" y="1429603"/>
            <a:ext cx="83820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</a:t>
            </a:r>
            <a:r>
              <a:rPr lang="en-IN" sz="2800" b="1" dirty="0" smtClean="0"/>
              <a:t>Visualization</a:t>
            </a:r>
          </a:p>
          <a:p>
            <a:endParaRPr lang="en-US" sz="2800" b="1" dirty="0"/>
          </a:p>
          <a:p>
            <a:r>
              <a:rPr lang="en-US" sz="2000" b="1" dirty="0" smtClean="0"/>
              <a:t>Top </a:t>
            </a:r>
            <a:r>
              <a:rPr lang="en-US" sz="2000" b="1" dirty="0"/>
              <a:t>5 Most Streamed Tracks</a:t>
            </a:r>
          </a:p>
          <a:p>
            <a:r>
              <a:rPr lang="en-US" sz="2000" b="1" dirty="0"/>
              <a:t>Insight</a:t>
            </a:r>
            <a:r>
              <a:rPr lang="en-US" sz="2000" dirty="0"/>
              <a:t>: "Blinding Lights" by The </a:t>
            </a:r>
            <a:r>
              <a:rPr lang="en-US" sz="2000" dirty="0" smtClean="0"/>
              <a:t>Weekend </a:t>
            </a:r>
            <a:r>
              <a:rPr lang="en-US" sz="2000" dirty="0"/>
              <a:t>is the most streamed track, followed by "Shape of You" by Ed Sheeran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Tracks </a:t>
            </a:r>
            <a:r>
              <a:rPr lang="en-US" sz="2000" b="1" dirty="0"/>
              <a:t>and Streams by Months</a:t>
            </a:r>
          </a:p>
          <a:p>
            <a:r>
              <a:rPr lang="en-US" sz="2000" b="1" dirty="0"/>
              <a:t>Insight</a:t>
            </a:r>
            <a:r>
              <a:rPr lang="en-US" sz="2000" dirty="0"/>
              <a:t>: January and September exhibit the highest average streams per track (727.51M and 734.64M respectively), indicating peak listening periods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 </a:t>
            </a:r>
            <a:r>
              <a:rPr lang="en-US" sz="2000" b="1" dirty="0"/>
              <a:t>Daily Streams Distribution</a:t>
            </a:r>
          </a:p>
          <a:p>
            <a:r>
              <a:rPr lang="en-US" sz="2000" b="1" dirty="0"/>
              <a:t>Insight</a:t>
            </a:r>
            <a:r>
              <a:rPr lang="en-US" sz="2000" dirty="0"/>
              <a:t>: Fridays show the highest streaming activity, reflecting weekend anticipation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1" y="597407"/>
            <a:ext cx="8399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Spotify Data Analysis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35815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564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2025-01-09T17:40:24Z</dcterms:created>
  <dcterms:modified xsi:type="dcterms:W3CDTF">2025-01-14T04:14:47Z</dcterms:modified>
</cp:coreProperties>
</file>