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24"/>
  </p:notesMasterIdLst>
  <p:sldIdLst>
    <p:sldId id="256" r:id="rId2"/>
    <p:sldId id="275" r:id="rId3"/>
    <p:sldId id="258" r:id="rId4"/>
    <p:sldId id="260" r:id="rId5"/>
    <p:sldId id="276" r:id="rId6"/>
    <p:sldId id="277" r:id="rId7"/>
    <p:sldId id="278" r:id="rId8"/>
    <p:sldId id="273" r:id="rId9"/>
    <p:sldId id="257" r:id="rId10"/>
    <p:sldId id="259" r:id="rId11"/>
    <p:sldId id="262" r:id="rId12"/>
    <p:sldId id="263" r:id="rId13"/>
    <p:sldId id="264" r:id="rId14"/>
    <p:sldId id="268" r:id="rId15"/>
    <p:sldId id="265" r:id="rId16"/>
    <p:sldId id="266" r:id="rId17"/>
    <p:sldId id="267" r:id="rId18"/>
    <p:sldId id="271" r:id="rId19"/>
    <p:sldId id="269" r:id="rId20"/>
    <p:sldId id="270" r:id="rId21"/>
    <p:sldId id="272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77" autoAdjust="0"/>
    <p:restoredTop sz="90929"/>
  </p:normalViewPr>
  <p:slideViewPr>
    <p:cSldViewPr>
      <p:cViewPr>
        <p:scale>
          <a:sx n="66" d="100"/>
          <a:sy n="66" d="100"/>
        </p:scale>
        <p:origin x="-280" y="-1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0E34D3D-B8FC-E1C5-A918-02DC3C2A59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6E21648-92A2-91A5-A98D-68B368815D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80F8132-1831-91B1-039C-9EDA1979D8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DDAD52E-FF8F-08BB-B4DC-C8C40C7256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EC14EFD-E9BE-F433-B416-6DDCE182F4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17CFEF6-DDED-979C-38C2-AFCE84593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C2D615-3A2E-4B6A-8612-20BCFA4969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9328BD-1AB6-09B7-F90C-4F940B7BB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465DC-A3D5-47FB-9DAA-45FC91F405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27C4446-CB36-642B-0D30-BB1A05435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D60CCB5-25BB-7F2C-3AEE-4D149DAD72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5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8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6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699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2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5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3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4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3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jp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DBBBD3-83A5-15DD-4E74-36A33A8E7C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US" altLang="en-US" sz="6000" dirty="0"/>
              <a:t>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C71348-CE20-BF6C-C945-D0558503E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 are like 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3FC8A9-4687-2863-C0AE-2B04D7EEE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Assignment statements mostly look like those in C; you can use  </a:t>
            </a:r>
            <a:r>
              <a:rPr lang="en-US" altLang="en-US" sz="2800">
                <a:latin typeface="Comic Sans MS" panose="030F0702030302020204" pitchFamily="66" charset="0"/>
              </a:rPr>
              <a:t>=</a:t>
            </a:r>
            <a:r>
              <a:rPr lang="en-US" altLang="en-US" sz="2800"/>
              <a:t>,  </a:t>
            </a:r>
            <a:r>
              <a:rPr lang="en-US" altLang="en-US" sz="2800">
                <a:latin typeface="Comic Sans MS" panose="030F0702030302020204" pitchFamily="66" charset="0"/>
              </a:rPr>
              <a:t>+=</a:t>
            </a:r>
            <a:r>
              <a:rPr lang="en-US" altLang="en-US" sz="2800"/>
              <a:t>,  </a:t>
            </a:r>
            <a:r>
              <a:rPr lang="en-US" altLang="en-US" sz="2800">
                <a:latin typeface="Comic Sans MS" panose="030F0702030302020204" pitchFamily="66" charset="0"/>
              </a:rPr>
              <a:t>*=</a:t>
            </a:r>
            <a:r>
              <a:rPr lang="en-US" altLang="en-US" sz="2800"/>
              <a:t> 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Arithmetic uses the familiar  </a:t>
            </a:r>
            <a:r>
              <a:rPr lang="en-US" altLang="en-US" sz="2800">
                <a:latin typeface="Comic Sans MS" panose="030F0702030302020204" pitchFamily="66" charset="0"/>
              </a:rPr>
              <a:t>+  -  *  /  %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also has </a:t>
            </a:r>
            <a:r>
              <a:rPr lang="en-US" altLang="en-US" sz="2800">
                <a:latin typeface="Comic Sans MS" panose="030F0702030302020204" pitchFamily="66" charset="0"/>
              </a:rPr>
              <a:t>++ </a:t>
            </a:r>
            <a:r>
              <a:rPr lang="en-US" altLang="en-US" sz="2800"/>
              <a:t>and --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has boolean operators  </a:t>
            </a:r>
            <a:r>
              <a:rPr lang="en-US" altLang="en-US" sz="2800">
                <a:latin typeface="Comic Sans MS" panose="030F0702030302020204" pitchFamily="66" charset="0"/>
              </a:rPr>
              <a:t>&amp;&amp;  ||  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has comparisons  </a:t>
            </a:r>
            <a:r>
              <a:rPr lang="en-US" altLang="en-US" sz="2800">
                <a:latin typeface="Comic Sans MS" panose="030F0702030302020204" pitchFamily="66" charset="0"/>
              </a:rPr>
              <a:t>&lt;   &lt;=  ==  !=  &gt;=  &gt;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does </a:t>
            </a:r>
            <a:r>
              <a:rPr lang="en-US" altLang="en-US" sz="2800" i="1"/>
              <a:t>not</a:t>
            </a:r>
            <a:r>
              <a:rPr lang="en-US" altLang="en-US" sz="2800"/>
              <a:t> have pointers or pointer arithmetic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2146D-BA92-FE90-03FA-F254D2E08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statements are like 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6CCC080-6870-4EF1-A6B4-81EBFC289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>
                <a:latin typeface="Courier" charset="0"/>
              </a:rPr>
              <a:t>if (x &lt; y) smaller = x;</a:t>
            </a:r>
          </a:p>
          <a:p>
            <a:r>
              <a:rPr lang="en-US" altLang="en-US" sz="2800">
                <a:latin typeface="Courier" charset="0"/>
              </a:rPr>
              <a:t>if (x &lt; y){ smaller=x;sum += x;}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else { smaller = y; sum += y; }</a:t>
            </a:r>
          </a:p>
          <a:p>
            <a:r>
              <a:rPr lang="en-US" altLang="en-US" sz="2800">
                <a:latin typeface="Courier" charset="0"/>
              </a:rPr>
              <a:t>while (x &lt; y) { y = y - x; }</a:t>
            </a:r>
          </a:p>
          <a:p>
            <a:r>
              <a:rPr lang="en-US" altLang="en-US" sz="2800">
                <a:latin typeface="Courier" charset="0"/>
              </a:rPr>
              <a:t>do { y = y - x; } while (x &lt; y)</a:t>
            </a:r>
          </a:p>
          <a:p>
            <a:r>
              <a:rPr lang="en-US" altLang="en-US" sz="2800">
                <a:latin typeface="Courier" charset="0"/>
              </a:rPr>
              <a:t>for (int i = 0; i &lt; max; i++)              	sum += i;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/>
              <a:t>BUT: conditions must be</a:t>
            </a:r>
            <a:r>
              <a:rPr lang="en-US" altLang="en-US">
                <a:latin typeface="Comic Sans MS" panose="030F0702030302020204" pitchFamily="66" charset="0"/>
              </a:rPr>
              <a:t> boolean</a:t>
            </a:r>
            <a:r>
              <a:rPr lang="en-US" altLang="en-US"/>
              <a:t>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8E7B04F-C0F5-71A9-4D1C-B6F92F657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statements II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F91ED-FA0B-5BE5-1DB6-812992030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7244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also introduces the </a:t>
            </a:r>
            <a:r>
              <a:rPr lang="en-US" altLang="en-US">
                <a:latin typeface="Comic Sans MS" panose="030F0702030302020204" pitchFamily="66" charset="0"/>
              </a:rPr>
              <a:t>try</a:t>
            </a:r>
            <a:r>
              <a:rPr lang="en-US" altLang="en-US"/>
              <a:t> statement, about which more later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F971314-44C9-8358-59C5-87988B8F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81200"/>
            <a:ext cx="6477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switch (n + 1)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0: m = n - 1;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1: m = n + 1;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3: m = m * n;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default: m = -n;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3" autoUpdateAnimBg="0"/>
      <p:bldP spid="122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1C2F9A-1816-2EB1-0A35-42B6AFD3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isn't C!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9B7C1B4-30A3-E846-5B4E-9DA6BE825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924800" cy="4114800"/>
          </a:xfrm>
        </p:spPr>
        <p:txBody>
          <a:bodyPr/>
          <a:lstStyle/>
          <a:p>
            <a:r>
              <a:rPr lang="en-US" altLang="en-US"/>
              <a:t>In C, almost everything is in functions</a:t>
            </a:r>
          </a:p>
          <a:p>
            <a:r>
              <a:rPr lang="en-US" altLang="en-US"/>
              <a:t>In Java, almost everything is in classes</a:t>
            </a:r>
          </a:p>
          <a:p>
            <a:r>
              <a:rPr lang="en-US" altLang="en-US"/>
              <a:t>There is often only one class per file</a:t>
            </a:r>
          </a:p>
          <a:p>
            <a:r>
              <a:rPr lang="en-US" altLang="en-US"/>
              <a:t>There </a:t>
            </a:r>
            <a:r>
              <a:rPr lang="en-US" altLang="en-US" i="1"/>
              <a:t>must</a:t>
            </a:r>
            <a:r>
              <a:rPr lang="en-US" altLang="en-US"/>
              <a:t> be only one </a:t>
            </a:r>
            <a:r>
              <a:rPr lang="en-US" altLang="en-US">
                <a:latin typeface="Comic Sans MS" panose="030F0702030302020204" pitchFamily="66" charset="0"/>
              </a:rPr>
              <a:t>public</a:t>
            </a:r>
            <a:r>
              <a:rPr lang="en-US" altLang="en-US"/>
              <a:t> class per file</a:t>
            </a:r>
          </a:p>
          <a:p>
            <a:r>
              <a:rPr lang="en-US" altLang="en-US"/>
              <a:t>The file name </a:t>
            </a:r>
            <a:r>
              <a:rPr lang="en-US" altLang="en-US" i="1"/>
              <a:t>must</a:t>
            </a:r>
            <a:r>
              <a:rPr lang="en-US" altLang="en-US"/>
              <a:t> be the same as the name of that public class, but with a </a:t>
            </a:r>
            <a:r>
              <a:rPr lang="en-US" altLang="en-US">
                <a:latin typeface="Comic Sans MS" panose="030F0702030302020204" pitchFamily="66" charset="0"/>
              </a:rPr>
              <a:t>.java</a:t>
            </a:r>
            <a:r>
              <a:rPr lang="en-US" altLang="en-US"/>
              <a:t> extension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5C296CD-CA31-72C5-4CC4-94CE8F95E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program layout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F2481F-286C-DAEB-8620-654EC5FA2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altLang="en-US"/>
              <a:t>A typical Java file looks like: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971B75F-BDC6-86CD-6A55-A27C6915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6553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" charset="0"/>
              </a:rPr>
              <a:t>import java.awt.*;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import java.util.*;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" charset="0"/>
              </a:rPr>
              <a:t>public class SomethingOrOther {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  // object definitions go here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  . . .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}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3BFCD103-48A0-5FD3-A784-AFC476BC6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54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This must be in a file named </a:t>
            </a:r>
            <a:r>
              <a:rPr lang="en-US" altLang="en-US">
                <a:latin typeface="Comic Sans MS" panose="030F0702030302020204" pitchFamily="66" charset="0"/>
              </a:rPr>
              <a:t>SomethingOrOther.java</a:t>
            </a:r>
            <a:r>
              <a:rPr lang="en-US" altLang="en-US"/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autoUpdateAnimBg="0"/>
      <p:bldP spid="174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79098CC-1993-449C-A957-B1ED3CDB6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class?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3558E23-3419-A40C-E4D7-5C04C1F81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Early languages had only arrays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elements had to be of the same type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 languages introduced structures (called </a:t>
            </a:r>
            <a:r>
              <a:rPr lang="en-US" altLang="en-US" sz="2800">
                <a:latin typeface="Comic Sans MS" panose="030F0702030302020204" pitchFamily="66" charset="0"/>
              </a:rPr>
              <a:t>records</a:t>
            </a:r>
            <a:r>
              <a:rPr lang="en-US" altLang="en-US" sz="2800"/>
              <a:t>, or </a:t>
            </a:r>
            <a:r>
              <a:rPr lang="en-US" altLang="en-US" sz="2800">
                <a:latin typeface="Comic Sans MS" panose="030F0702030302020204" pitchFamily="66" charset="0"/>
              </a:rPr>
              <a:t>structs</a:t>
            </a:r>
            <a:r>
              <a:rPr lang="en-US" alt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allowed different data types to be grouped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 Abstract Data Types (ADTs) became popular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grouped operations along with the data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E0BDCF-1C0B-0643-29EA-81B1C6B24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So, what is a class?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AE4375-FE87-2E65-0186-460107A89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class consists of</a:t>
            </a:r>
          </a:p>
          <a:p>
            <a:pPr lvl="1"/>
            <a:r>
              <a:rPr lang="en-US" altLang="en-US"/>
              <a:t>a collection of </a:t>
            </a:r>
            <a:r>
              <a:rPr lang="en-US" altLang="en-US" i="1"/>
              <a:t>fields</a:t>
            </a:r>
            <a:r>
              <a:rPr lang="en-US" altLang="en-US"/>
              <a:t>, or </a:t>
            </a:r>
            <a:r>
              <a:rPr lang="en-US" altLang="en-US" i="1"/>
              <a:t>variables</a:t>
            </a:r>
            <a:r>
              <a:rPr lang="en-US" altLang="en-US"/>
              <a:t>, very much like the named fields of a struct </a:t>
            </a:r>
          </a:p>
          <a:p>
            <a:pPr lvl="1"/>
            <a:r>
              <a:rPr lang="en-US" altLang="en-US"/>
              <a:t>all the operations (called </a:t>
            </a:r>
            <a:r>
              <a:rPr lang="en-US" altLang="en-US" i="1"/>
              <a:t>methods</a:t>
            </a:r>
            <a:r>
              <a:rPr lang="en-US" altLang="en-US"/>
              <a:t>) that can be performed on those fields</a:t>
            </a:r>
          </a:p>
          <a:p>
            <a:pPr lvl="1"/>
            <a:r>
              <a:rPr lang="en-US" altLang="en-US"/>
              <a:t>can be </a:t>
            </a:r>
            <a:r>
              <a:rPr lang="en-US" altLang="en-US" i="1"/>
              <a:t>instantiated</a:t>
            </a:r>
            <a:endParaRPr lang="en-US" altLang="en-US"/>
          </a:p>
          <a:p>
            <a:r>
              <a:rPr lang="en-US" altLang="en-US"/>
              <a:t>A class describes objects and operations defined on those objects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93F742C-C8FE-B21E-E127-9E7DFC5C9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 conventions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366049-8DCB-4019-DDE5-DA883E1A1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is case-sensitive;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,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, and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 are three different names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Class names begin with a capital letter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other names begin with a lowercase letter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Subsequent words are capitalized: </a:t>
            </a:r>
            <a:r>
              <a:rPr lang="en-US" altLang="en-US">
                <a:latin typeface="Comic Sans MS" panose="030F0702030302020204" pitchFamily="66" charset="0"/>
              </a:rPr>
              <a:t>theBigOne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Underscores are not used in names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are </a:t>
            </a:r>
            <a:r>
              <a:rPr lang="en-US" altLang="en-US" i="1"/>
              <a:t>very strong</a:t>
            </a:r>
            <a:r>
              <a:rPr lang="en-US" altLang="en-US"/>
              <a:t> conventions!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F66EB74-5E50-292A-6E31-09F2EFD32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hierarchy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8BECB32-11D3-AE34-A10F-2C7076917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153400" cy="4114800"/>
          </a:xfrm>
        </p:spPr>
        <p:txBody>
          <a:bodyPr/>
          <a:lstStyle/>
          <a:p>
            <a:r>
              <a:rPr lang="en-US" altLang="en-US"/>
              <a:t>Classes are arranged in a hierarchy</a:t>
            </a:r>
          </a:p>
          <a:p>
            <a:r>
              <a:rPr lang="en-US" altLang="en-US"/>
              <a:t>The root, or topmost, class is </a:t>
            </a:r>
            <a:r>
              <a:rPr lang="en-US" altLang="en-US">
                <a:latin typeface="Comic Sans MS" panose="030F0702030302020204" pitchFamily="66" charset="0"/>
              </a:rPr>
              <a:t>Object</a:t>
            </a:r>
            <a:endParaRPr lang="en-US" altLang="en-US"/>
          </a:p>
          <a:p>
            <a:r>
              <a:rPr lang="en-US" altLang="en-US"/>
              <a:t>Every class but </a:t>
            </a:r>
            <a:r>
              <a:rPr lang="en-US" altLang="en-US">
                <a:latin typeface="Comic Sans MS" panose="030F0702030302020204" pitchFamily="66" charset="0"/>
              </a:rPr>
              <a:t>Object</a:t>
            </a:r>
            <a:r>
              <a:rPr lang="en-US" altLang="en-US"/>
              <a:t> has at least one superclass</a:t>
            </a:r>
          </a:p>
          <a:p>
            <a:r>
              <a:rPr lang="en-US" altLang="en-US"/>
              <a:t>A class may have subclasses</a:t>
            </a:r>
          </a:p>
          <a:p>
            <a:r>
              <a:rPr lang="en-US" altLang="en-US"/>
              <a:t>Each class </a:t>
            </a:r>
            <a:r>
              <a:rPr lang="en-US" altLang="en-US" i="1"/>
              <a:t>inherits</a:t>
            </a:r>
            <a:r>
              <a:rPr lang="en-US" altLang="en-US"/>
              <a:t> all the fields and methods of its (possibly numerous) superclasses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4A08D6-8185-3687-3602-216899F6C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of a class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0FE6EDB-770B-2356-91F3-60708EA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838200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class Person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String name;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int age;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   void birthday ( )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   age++;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   System.out.println (name + ' is now ' + age);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}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24A6225-4723-CB00-6C2E-8BB645C6F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5654-5BFC-97C0-BA27-82215EA7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5DF791-6B8E-B839-F55B-7E68735CD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 of a class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210162A-68C4-7C13-6407-BCBE79EC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7772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Courier" charset="0"/>
              </a:rPr>
              <a:t>class Driver extends Person {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   long driversLicenseNumber;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   Date expirationDate;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55DECE-9D09-70C2-DABB-5E5A99118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and using an 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3864AAF-18DA-95BB-F19C-8475DEFBF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" charset="0"/>
              </a:rPr>
              <a:t>Person john;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 = new Person ( );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john.name = "John Smith";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john.age = 37;</a:t>
            </a:r>
          </a:p>
          <a:p>
            <a:r>
              <a:rPr lang="en-US" altLang="en-US">
                <a:latin typeface="Courier" charset="0"/>
              </a:rPr>
              <a:t>Person mary = new Person ( );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mary.name = "Mary Brown";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mary.age = 33;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mary.birthday ( 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DBD8C8-6623-91A4-8D83-B7FA3C8AE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array is an object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EFB492C-B065-2343-A9E2-D59D1D7C9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r>
              <a:rPr lang="en-US" altLang="en-US">
                <a:latin typeface="Courier" charset="0"/>
              </a:rPr>
              <a:t>Person mary = new Person ( );</a:t>
            </a:r>
          </a:p>
          <a:p>
            <a:r>
              <a:rPr lang="en-US" altLang="en-US">
                <a:latin typeface="Courier" charset="0"/>
              </a:rPr>
              <a:t>int myArray[ ] = new int[5];</a:t>
            </a:r>
          </a:p>
          <a:p>
            <a:pPr lvl="1"/>
            <a:r>
              <a:rPr lang="en-US" altLang="en-US"/>
              <a:t>or:</a:t>
            </a:r>
            <a:endParaRPr lang="en-US" altLang="en-US">
              <a:latin typeface="Courier" charset="0"/>
            </a:endParaRPr>
          </a:p>
          <a:p>
            <a:r>
              <a:rPr lang="en-US" altLang="en-US">
                <a:latin typeface="Courier" charset="0"/>
              </a:rPr>
              <a:t>int myArray[ ] = {1, 4, 9, 16, 25};</a:t>
            </a:r>
          </a:p>
          <a:p>
            <a:r>
              <a:rPr lang="en-US" altLang="en-US">
                <a:latin typeface="Courier" charset="0"/>
              </a:rPr>
              <a:t>String languages [ ] = {"Prolog", "Java"};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185039B-05B4-D2A3-FD6C-AD3B3B3E1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Java?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173E7F-12F1-A16C-D958-9A41136A93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It’s the current “hot”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almost entirely object-oriented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has a vast library of predefined objects and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more platform independent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makes it great for Web programming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more secure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isn’t 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4D4A713-DC8E-1359-B2AF-4F25E3C3F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Applets, Servlets and Applications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7EC00F-1AE5-21F1-14EF-3459C84C0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applet</a:t>
            </a:r>
            <a:r>
              <a:rPr lang="en-US" altLang="en-US"/>
              <a:t> is designed to be embedded in a Web page, and run by a browser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Applets run in a </a:t>
            </a:r>
            <a:r>
              <a:rPr lang="en-US" altLang="en-US" i="1"/>
              <a:t>sandbox</a:t>
            </a:r>
            <a:r>
              <a:rPr lang="en-US" altLang="en-US"/>
              <a:t> with numerous restrictions; for example, they can’t read files and then use the network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servlet</a:t>
            </a:r>
            <a:r>
              <a:rPr lang="en-US" altLang="en-US"/>
              <a:t> is designed to be run by a web server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application</a:t>
            </a:r>
            <a:r>
              <a:rPr lang="en-US" altLang="en-US"/>
              <a:t> is a conventional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BBFCFA7-6FBC-2D30-27A4-0EF2DE3DF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>
            <a:normAutofit fontScale="90000"/>
          </a:bodyPr>
          <a:lstStyle/>
          <a:p>
            <a:r>
              <a:rPr lang="en-US" altLang="en-US"/>
              <a:t>Building Standalone JAVA Programs (on UNIX)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7B9ED46-9DCB-981F-9CB6-76F3177FC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Prepare the file </a:t>
            </a:r>
            <a:r>
              <a:rPr lang="en-US" altLang="en-US">
                <a:latin typeface="Courier New" panose="02070309020205020404" pitchFamily="49" charset="0"/>
              </a:rPr>
              <a:t>foo.java</a:t>
            </a:r>
            <a:r>
              <a:rPr lang="en-US" altLang="en-US"/>
              <a:t> using an editor</a:t>
            </a:r>
          </a:p>
          <a:p>
            <a:r>
              <a:rPr lang="en-US" altLang="en-US"/>
              <a:t>Invoke the compiler: </a:t>
            </a:r>
            <a:r>
              <a:rPr lang="en-US" altLang="en-US">
                <a:latin typeface="Courier New" panose="02070309020205020404" pitchFamily="49" charset="0"/>
              </a:rPr>
              <a:t>javac foo.java</a:t>
            </a:r>
            <a:endParaRPr lang="en-US" altLang="en-US">
              <a:latin typeface="Courier" charset="0"/>
            </a:endParaRPr>
          </a:p>
          <a:p>
            <a:r>
              <a:rPr lang="en-US" altLang="en-US"/>
              <a:t>This creates </a:t>
            </a:r>
            <a:r>
              <a:rPr lang="en-US" altLang="en-US">
                <a:latin typeface="Courier New" panose="02070309020205020404" pitchFamily="49" charset="0"/>
              </a:rPr>
              <a:t>foo.class</a:t>
            </a:r>
            <a:endParaRPr lang="en-US" altLang="en-US">
              <a:latin typeface="Courier" charset="0"/>
            </a:endParaRPr>
          </a:p>
          <a:p>
            <a:r>
              <a:rPr lang="en-US" altLang="en-US"/>
              <a:t>Run the java interpreter:  </a:t>
            </a:r>
            <a:r>
              <a:rPr lang="en-US" altLang="en-US">
                <a:latin typeface="Courier New" panose="02070309020205020404" pitchFamily="49" charset="0"/>
              </a:rPr>
              <a:t>java foo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E1216AA-910E-EA42-2F69-EC16D2511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Java Virtual Machine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CD1CEC-24DB-5C8A-DADA-2229927DF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altLang="en-US"/>
              <a:t>The .class files generated by the compiler are not executable binaries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 Java combines compilation and interpretation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Instead, they contain “byte-codes” to be executed by the Java Virtual Machine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 languages have done this, e.g. UCSD Pascal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approach provides platform independence, and greater security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27AB6C5-D80A-5A38-4239-72AAC5C6F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HelloWorld (standalone)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1988773-8618-8933-454F-3A0985A64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r>
              <a:rPr lang="en-US" altLang="en-US"/>
              <a:t>Note that String is built in</a:t>
            </a:r>
          </a:p>
          <a:p>
            <a:r>
              <a:rPr lang="en-US" altLang="en-US"/>
              <a:t>println is a member function for the System.out class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B1609C7-C626-4CB8-1D14-EECB8049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78486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public class HelloWorld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System.out.println("Hello World!");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26428F-921E-C0BE-B216-D0E946648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are almost like C++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1203C12-3FE6-7A8F-7AF0-DD1851850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Courier" charset="0"/>
              </a:rPr>
              <a:t>/* This kind of comment can span multiple lines */</a:t>
            </a:r>
          </a:p>
          <a:p>
            <a:r>
              <a:rPr lang="en-US" altLang="en-US" sz="2000">
                <a:latin typeface="Courier" charset="0"/>
              </a:rPr>
              <a:t>// This kind is to the end of the line</a:t>
            </a:r>
          </a:p>
          <a:p>
            <a:r>
              <a:rPr lang="en-US" altLang="en-US" sz="2000">
                <a:latin typeface="Courier" charset="0"/>
              </a:rPr>
              <a:t>/**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 This kind of comment is a special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 ‘javadoc’ style comment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*/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F81AC12-4A77-CC28-7BB9-F3521814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data types are like C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1ACD312-9544-BC90-5123-8B149E59F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Main data types are </a:t>
            </a:r>
            <a:r>
              <a:rPr lang="en-US" altLang="en-US" sz="2800">
                <a:latin typeface="Courier" charset="0"/>
              </a:rPr>
              <a:t>int, double, boolean, char</a:t>
            </a:r>
          </a:p>
          <a:p>
            <a:r>
              <a:rPr lang="en-US" altLang="en-US" sz="2800"/>
              <a:t>Also have </a:t>
            </a:r>
            <a:r>
              <a:rPr lang="en-US" altLang="en-US" sz="2800">
                <a:latin typeface="Courier" charset="0"/>
              </a:rPr>
              <a:t>byte, short, long, float</a:t>
            </a:r>
          </a:p>
          <a:p>
            <a:r>
              <a:rPr lang="en-US" altLang="en-US" sz="2800">
                <a:latin typeface="Courier" charset="0"/>
              </a:rPr>
              <a:t>boolean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/>
              <a:t>has values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>
                <a:latin typeface="Courier" charset="0"/>
              </a:rPr>
              <a:t>true</a:t>
            </a:r>
            <a:r>
              <a:rPr lang="en-US" altLang="en-US" sz="2800"/>
              <a:t> and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>
                <a:latin typeface="Courier" charset="0"/>
              </a:rPr>
              <a:t>false</a:t>
            </a:r>
            <a:endParaRPr lang="en-US" altLang="en-US" sz="2800">
              <a:latin typeface="Comic Sans MS" panose="030F0702030302020204" pitchFamily="66" charset="0"/>
            </a:endParaRPr>
          </a:p>
          <a:p>
            <a:r>
              <a:rPr lang="en-US" altLang="en-US" sz="2800"/>
              <a:t>Declarations look like C, for example,</a:t>
            </a:r>
            <a:endParaRPr lang="en-US" altLang="en-US" sz="2800">
              <a:latin typeface="Comic Sans MS" panose="030F0702030302020204" pitchFamily="66" charset="0"/>
            </a:endParaRPr>
          </a:p>
          <a:p>
            <a:pPr lvl="1"/>
            <a:r>
              <a:rPr lang="en-US" altLang="en-US" sz="2400">
                <a:latin typeface="Courier" charset="0"/>
              </a:rPr>
              <a:t>double x, y;</a:t>
            </a:r>
          </a:p>
          <a:p>
            <a:pPr lvl="1"/>
            <a:r>
              <a:rPr lang="en-US" altLang="en-US" sz="2400">
                <a:latin typeface="Courier" charset="0"/>
              </a:rPr>
              <a:t>int count = 0;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HD:InstalledApplications:Microsoft Office X:Templates:Presentations:Designs:Blank Presentation</Template>
  <TotalTime>347</TotalTime>
  <Words>795</Words>
  <Application>Microsoft Office PowerPoint</Application>
  <PresentationFormat>On-screen Show (4:3)</PresentationFormat>
  <Paragraphs>120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Main Event</vt:lpstr>
      <vt:lpstr>software Engineering</vt:lpstr>
      <vt:lpstr>Introduction </vt:lpstr>
      <vt:lpstr>Why Java?</vt:lpstr>
      <vt:lpstr>Applets, Servlets and Applications</vt:lpstr>
      <vt:lpstr>Building Standalone JAVA Programs (on UNIX)</vt:lpstr>
      <vt:lpstr>Java Virtual Machine</vt:lpstr>
      <vt:lpstr>HelloWorld (standalone)</vt:lpstr>
      <vt:lpstr>Comments are almost like C++</vt:lpstr>
      <vt:lpstr>Primitive data types are like C</vt:lpstr>
      <vt:lpstr>Expressions are like C</vt:lpstr>
      <vt:lpstr>Control statements are like C</vt:lpstr>
      <vt:lpstr>Control statements II</vt:lpstr>
      <vt:lpstr>Java isn't C!</vt:lpstr>
      <vt:lpstr>Java program layout</vt:lpstr>
      <vt:lpstr>What is a class?</vt:lpstr>
      <vt:lpstr>So, what is a class?</vt:lpstr>
      <vt:lpstr>Name conventions</vt:lpstr>
      <vt:lpstr>The class hierarchy</vt:lpstr>
      <vt:lpstr>An example of a class</vt:lpstr>
      <vt:lpstr>Another example of a class</vt:lpstr>
      <vt:lpstr>Creating and using an object</vt:lpstr>
      <vt:lpstr>An array is an object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Java</dc:title>
  <dc:creator>Villanova</dc:creator>
  <cp:keywords/>
  <cp:lastModifiedBy>916290540441</cp:lastModifiedBy>
  <cp:revision>16</cp:revision>
  <cp:lastPrinted>2003-01-29T22:57:45Z</cp:lastPrinted>
  <dcterms:created xsi:type="dcterms:W3CDTF">2000-09-20T17:02:58Z</dcterms:created>
  <dcterms:modified xsi:type="dcterms:W3CDTF">2022-07-27T20:12:34Z</dcterms:modified>
</cp:coreProperties>
</file>