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Franklin Gothic Medium" panose="020B0603020102020204" pitchFamily="34" charset="0"/>
      <p:regular r:id="rId31"/>
      <p:italic r:id="rId32"/>
    </p:embeddedFont>
    <p:embeddedFont>
      <p:font typeface="Calibri" panose="020F0502020204030204" pitchFamily="34" charset="0"/>
      <p:regular r:id="rId33"/>
      <p:bold r:id="rId34"/>
      <p:italic r:id="rId35"/>
      <p:boldItalic r:id="rId36"/>
    </p:embeddedFont>
    <p:embeddedFont>
      <p:font typeface="Libre Franklin Medium" panose="00000600000000000000"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2362C8-CEAD-4AA7-80D1-83C43E23E5D4}">
  <a:tblStyle styleId="{632362C8-CEAD-4AA7-80D1-83C43E23E5D4}" styleName="Table_0">
    <a:wholeTbl>
      <a:tcTxStyle b="off" i="off">
        <a:font>
          <a:latin typeface="Franklin Gothic Medium"/>
          <a:ea typeface="Franklin Gothic Medium"/>
          <a:cs typeface="Franklin Gothic Medium"/>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7"/>
          </a:solidFill>
        </a:fill>
      </a:tcStyle>
    </a:wholeTbl>
    <a:band1H>
      <a:tcTxStyle/>
      <a:tcStyle>
        <a:tcBdr/>
        <a:fill>
          <a:solidFill>
            <a:srgbClr val="E6CCCC"/>
          </a:solidFill>
        </a:fill>
      </a:tcStyle>
    </a:band1H>
    <a:band2H>
      <a:tcTxStyle/>
      <a:tcStyle>
        <a:tcBdr/>
      </a:tcStyle>
    </a:band2H>
    <a:band1V>
      <a:tcTxStyle/>
      <a:tcStyle>
        <a:tcBdr/>
        <a:fill>
          <a:solidFill>
            <a:srgbClr val="E6CCCC"/>
          </a:solidFill>
        </a:fill>
      </a:tcStyle>
    </a:band1V>
    <a:band2V>
      <a:tcTxStyle/>
      <a:tcStyle>
        <a:tcBdr/>
      </a:tcStyle>
    </a:band2V>
    <a:lastCol>
      <a:tcTxStyle b="on" i="off">
        <a:font>
          <a:latin typeface="Franklin Gothic Medium"/>
          <a:ea typeface="Franklin Gothic Medium"/>
          <a:cs typeface="Franklin Gothic Medium"/>
        </a:font>
        <a:schemeClr val="lt1"/>
      </a:tcTxStyle>
      <a:tcStyle>
        <a:tcBdr/>
        <a:fill>
          <a:solidFill>
            <a:schemeClr val="accent1"/>
          </a:solidFill>
        </a:fill>
      </a:tcStyle>
    </a:lastCol>
    <a:firstCol>
      <a:tcTxStyle b="on" i="off">
        <a:font>
          <a:latin typeface="Franklin Gothic Medium"/>
          <a:ea typeface="Franklin Gothic Medium"/>
          <a:cs typeface="Franklin Gothic Medium"/>
        </a:font>
        <a:schemeClr val="lt1"/>
      </a:tcTxStyle>
      <a:tcStyle>
        <a:tcBdr/>
        <a:fill>
          <a:solidFill>
            <a:schemeClr val="accent1"/>
          </a:solidFill>
        </a:fill>
      </a:tcStyle>
    </a:firstCol>
    <a:lastRow>
      <a:tcTxStyle b="on" i="off">
        <a:font>
          <a:latin typeface="Franklin Gothic Medium"/>
          <a:ea typeface="Franklin Gothic Medium"/>
          <a:cs typeface="Franklin Gothic Medium"/>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Medium"/>
          <a:ea typeface="Franklin Gothic Medium"/>
          <a:cs typeface="Franklin Gothic Medium"/>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t>‹#›</a:t>
            </a:fld>
            <a:endParaRPr sz="1200" b="0" i="0" u="none" strike="noStrike" cap="none">
              <a:solidFill>
                <a:schemeClr val="dk1"/>
              </a:solidFill>
              <a:latin typeface="Libre Franklin Medium"/>
              <a:ea typeface="Libre Franklin Medium"/>
              <a:cs typeface="Libre Franklin Medium"/>
              <a:sym typeface="Libre Franklin Medium"/>
            </a:endParaRPr>
          </a:p>
        </p:txBody>
      </p:sp>
    </p:spTree>
    <p:extLst>
      <p:ext uri="{BB962C8B-B14F-4D97-AF65-F5344CB8AC3E}">
        <p14:creationId xmlns:p14="http://schemas.microsoft.com/office/powerpoint/2010/main" val="3942846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57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11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6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874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055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75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07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796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67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6021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05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329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59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974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480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204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93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73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679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022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20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3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370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56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83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69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823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80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D9D9D9"/>
            </a:gs>
            <a:gs pos="100000">
              <a:schemeClr val="lt1"/>
            </a:gs>
          </a:gsLst>
          <a:lin ang="8100000" scaled="0"/>
        </a:gra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26225" y="1828800"/>
            <a:ext cx="4098175" cy="3177380"/>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5400"/>
              <a:buFont typeface="Libre Franklin Medium"/>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26225" y="5181600"/>
            <a:ext cx="4098175" cy="685800"/>
          </a:xfrm>
          <a:prstGeom prst="rect">
            <a:avLst/>
          </a:prstGeom>
          <a:noFill/>
          <a:ln>
            <a:noFill/>
          </a:ln>
        </p:spPr>
        <p:txBody>
          <a:bodyPr spcFirstLastPara="1" wrap="square" lIns="91425" tIns="45700" rIns="91425" bIns="45700" anchor="t" anchorCtr="0"/>
          <a:lstStyle>
            <a:lvl1pPr lvl="0" algn="l">
              <a:lnSpc>
                <a:spcPct val="90000"/>
              </a:lnSpc>
              <a:spcBef>
                <a:spcPts val="1800"/>
              </a:spcBef>
              <a:spcAft>
                <a:spcPts val="0"/>
              </a:spcAft>
              <a:buClr>
                <a:srgbClr val="7F7F7F"/>
              </a:buClr>
              <a:buSzPts val="2000"/>
              <a:buNone/>
              <a:defRPr sz="2000" cap="none">
                <a:solidFill>
                  <a:srgbClr val="7F7F7F"/>
                </a:solidFill>
              </a:defRPr>
            </a:lvl1pPr>
            <a:lvl2pPr lvl="1" algn="ctr">
              <a:lnSpc>
                <a:spcPct val="90000"/>
              </a:lnSpc>
              <a:spcBef>
                <a:spcPts val="600"/>
              </a:spcBef>
              <a:spcAft>
                <a:spcPts val="0"/>
              </a:spcAft>
              <a:buClr>
                <a:srgbClr val="3F3F3F"/>
              </a:buClr>
              <a:buSzPts val="2000"/>
              <a:buNone/>
              <a:defRPr sz="2000"/>
            </a:lvl2pPr>
            <a:lvl3pPr lvl="2" algn="ctr">
              <a:lnSpc>
                <a:spcPct val="90000"/>
              </a:lnSpc>
              <a:spcBef>
                <a:spcPts val="600"/>
              </a:spcBef>
              <a:spcAft>
                <a:spcPts val="0"/>
              </a:spcAft>
              <a:buClr>
                <a:srgbClr val="3F3F3F"/>
              </a:buClr>
              <a:buSzPts val="1800"/>
              <a:buNone/>
              <a:defRPr sz="1800"/>
            </a:lvl3pPr>
            <a:lvl4pPr lvl="3" algn="ctr">
              <a:lnSpc>
                <a:spcPct val="90000"/>
              </a:lnSpc>
              <a:spcBef>
                <a:spcPts val="600"/>
              </a:spcBef>
              <a:spcAft>
                <a:spcPts val="0"/>
              </a:spcAft>
              <a:buClr>
                <a:srgbClr val="3F3F3F"/>
              </a:buClr>
              <a:buSzPts val="1600"/>
              <a:buNone/>
              <a:defRPr sz="1600"/>
            </a:lvl4pPr>
            <a:lvl5pPr lvl="4" algn="ctr">
              <a:lnSpc>
                <a:spcPct val="90000"/>
              </a:lnSpc>
              <a:spcBef>
                <a:spcPts val="600"/>
              </a:spcBef>
              <a:spcAft>
                <a:spcPts val="0"/>
              </a:spcAft>
              <a:buClr>
                <a:srgbClr val="3F3F3F"/>
              </a:buClr>
              <a:buSzPts val="1600"/>
              <a:buNone/>
              <a:defRPr sz="1600"/>
            </a:lvl5pPr>
            <a:lvl6pPr lvl="5" algn="ctr">
              <a:lnSpc>
                <a:spcPct val="90000"/>
              </a:lnSpc>
              <a:spcBef>
                <a:spcPts val="400"/>
              </a:spcBef>
              <a:spcAft>
                <a:spcPts val="0"/>
              </a:spcAft>
              <a:buClr>
                <a:srgbClr val="3F3F3F"/>
              </a:buClr>
              <a:buSzPts val="1600"/>
              <a:buNone/>
              <a:defRPr sz="1600"/>
            </a:lvl6pPr>
            <a:lvl7pPr lvl="6" algn="ctr">
              <a:lnSpc>
                <a:spcPct val="90000"/>
              </a:lnSpc>
              <a:spcBef>
                <a:spcPts val="400"/>
              </a:spcBef>
              <a:spcAft>
                <a:spcPts val="0"/>
              </a:spcAft>
              <a:buClr>
                <a:srgbClr val="3F3F3F"/>
              </a:buClr>
              <a:buSzPts val="1600"/>
              <a:buNone/>
              <a:defRPr sz="1600"/>
            </a:lvl7pPr>
            <a:lvl8pPr lvl="7" algn="ctr">
              <a:lnSpc>
                <a:spcPct val="90000"/>
              </a:lnSpc>
              <a:spcBef>
                <a:spcPts val="400"/>
              </a:spcBef>
              <a:spcAft>
                <a:spcPts val="0"/>
              </a:spcAft>
              <a:buClr>
                <a:srgbClr val="3F3F3F"/>
              </a:buClr>
              <a:buSzPts val="1600"/>
              <a:buNone/>
              <a:defRPr sz="1600"/>
            </a:lvl8pPr>
            <a:lvl9pPr lvl="8" algn="ctr">
              <a:lnSpc>
                <a:spcPct val="90000"/>
              </a:lnSpc>
              <a:spcBef>
                <a:spcPts val="400"/>
              </a:spcBef>
              <a:spcAft>
                <a:spcPts val="0"/>
              </a:spcAft>
              <a:buClr>
                <a:srgbClr val="3F3F3F"/>
              </a:buClr>
              <a:buSzPts val="1600"/>
              <a:buNone/>
              <a:defRPr sz="1600"/>
            </a:lvl9pPr>
          </a:lstStyle>
          <a:p>
            <a:endParaRPr/>
          </a:p>
        </p:txBody>
      </p:sp>
      <p:pic>
        <p:nvPicPr>
          <p:cNvPr id="19" name="Google Shape;19;p2" descr="EKG line"/>
          <p:cNvPicPr preferRelativeResize="0"/>
          <p:nvPr/>
        </p:nvPicPr>
        <p:blipFill rotWithShape="1">
          <a:blip r:embed="rId2">
            <a:alphaModFix/>
          </a:blip>
          <a:srcRect/>
          <a:stretch/>
        </p:blipFill>
        <p:spPr>
          <a:xfrm>
            <a:off x="5188688" y="-1"/>
            <a:ext cx="7000137" cy="68580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3809999" y="-457201"/>
            <a:ext cx="4572001" cy="91440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70" name="Google Shape;70;p11"/>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descr="Rectangle"/>
          <p:cNvSpPr/>
          <p:nvPr/>
        </p:nvSpPr>
        <p:spPr>
          <a:xfrm>
            <a:off x="9982200" y="0"/>
            <a:ext cx="2209800" cy="6858000"/>
          </a:xfrm>
          <a:prstGeom prst="rect">
            <a:avLst/>
          </a:prstGeom>
          <a:gradFill>
            <a:gsLst>
              <a:gs pos="0">
                <a:schemeClr val="accent1"/>
              </a:gs>
              <a:gs pos="100000">
                <a:srgbClr val="8A2123"/>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75" name="Google Shape;75;p12"/>
          <p:cNvSpPr txBox="1">
            <a:spLocks noGrp="1"/>
          </p:cNvSpPr>
          <p:nvPr>
            <p:ph type="title"/>
          </p:nvPr>
        </p:nvSpPr>
        <p:spPr>
          <a:xfrm rot="5400000">
            <a:off x="8115300" y="2400300"/>
            <a:ext cx="5943600" cy="205740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171701" y="-1104900"/>
            <a:ext cx="5943599" cy="9067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77" name="Google Shape;77;p12"/>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30200" algn="l">
              <a:lnSpc>
                <a:spcPct val="90000"/>
              </a:lnSpc>
              <a:spcBef>
                <a:spcPts val="600"/>
              </a:spcBef>
              <a:spcAft>
                <a:spcPts val="0"/>
              </a:spcAft>
              <a:buClr>
                <a:srgbClr val="3F3F3F"/>
              </a:buClr>
              <a:buSzPts val="16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23" name="Google Shape;23;p3"/>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066800" y="1825624"/>
            <a:ext cx="4800600" cy="4575175"/>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29" name="Google Shape;29;p4"/>
          <p:cNvSpPr txBox="1">
            <a:spLocks noGrp="1"/>
          </p:cNvSpPr>
          <p:nvPr>
            <p:ph type="body" idx="2"/>
          </p:nvPr>
        </p:nvSpPr>
        <p:spPr>
          <a:xfrm>
            <a:off x="6324600" y="1825624"/>
            <a:ext cx="4800600" cy="4575175"/>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30" name="Google Shape;30;p4"/>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gradFill>
          <a:gsLst>
            <a:gs pos="0">
              <a:schemeClr val="accent1"/>
            </a:gs>
            <a:gs pos="100000">
              <a:srgbClr val="8A2123"/>
            </a:gs>
          </a:gsLst>
          <a:lin ang="5400000" scaled="0"/>
        </a:gradFill>
        <a:effectLst/>
      </p:bgPr>
    </p:bg>
    <p:spTree>
      <p:nvGrpSpPr>
        <p:cNvPr id="1" name="Shape 33"/>
        <p:cNvGrpSpPr/>
        <p:nvPr/>
      </p:nvGrpSpPr>
      <p:grpSpPr>
        <a:xfrm>
          <a:off x="0" y="0"/>
          <a:ext cx="0" cy="0"/>
          <a:chOff x="0" y="0"/>
          <a:chExt cx="0" cy="0"/>
        </a:xfrm>
      </p:grpSpPr>
      <p:sp>
        <p:nvSpPr>
          <p:cNvPr id="34" name="Google Shape;34;p5" descr="Rectangle"/>
          <p:cNvSpPr/>
          <p:nvPr/>
        </p:nvSpPr>
        <p:spPr>
          <a:xfrm>
            <a:off x="265112" y="228600"/>
            <a:ext cx="116586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35" name="Google Shape;35;p5"/>
          <p:cNvSpPr txBox="1">
            <a:spLocks noGrp="1"/>
          </p:cNvSpPr>
          <p:nvPr>
            <p:ph type="title"/>
          </p:nvPr>
        </p:nvSpPr>
        <p:spPr>
          <a:xfrm>
            <a:off x="1066800" y="1828800"/>
            <a:ext cx="7772400" cy="3177380"/>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5400"/>
              <a:buFont typeface="Libre Franklin Medium"/>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066800" y="5181600"/>
            <a:ext cx="7772400" cy="685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800"/>
              </a:spcBef>
              <a:spcAft>
                <a:spcPts val="0"/>
              </a:spcAft>
              <a:buClr>
                <a:schemeClr val="lt1"/>
              </a:buClr>
              <a:buSzPts val="2000"/>
              <a:buNone/>
              <a:defRPr sz="2000" cap="none">
                <a:solidFill>
                  <a:schemeClr val="lt1"/>
                </a:solidFill>
              </a:defRPr>
            </a:lvl1pPr>
            <a:lvl2pPr marL="914400" lvl="1" indent="-228600" algn="l">
              <a:lnSpc>
                <a:spcPct val="90000"/>
              </a:lnSpc>
              <a:spcBef>
                <a:spcPts val="600"/>
              </a:spcBef>
              <a:spcAft>
                <a:spcPts val="0"/>
              </a:spcAft>
              <a:buClr>
                <a:srgbClr val="3F3F3F"/>
              </a:buClr>
              <a:buSzPts val="2000"/>
              <a:buNone/>
              <a:defRPr sz="2000"/>
            </a:lvl2pPr>
            <a:lvl3pPr marL="1371600" lvl="2" indent="-228600" algn="l">
              <a:lnSpc>
                <a:spcPct val="90000"/>
              </a:lnSpc>
              <a:spcBef>
                <a:spcPts val="600"/>
              </a:spcBef>
              <a:spcAft>
                <a:spcPts val="0"/>
              </a:spcAft>
              <a:buClr>
                <a:srgbClr val="3F3F3F"/>
              </a:buClr>
              <a:buSzPts val="1800"/>
              <a:buNone/>
              <a:defRPr sz="1800"/>
            </a:lvl3pPr>
            <a:lvl4pPr marL="1828800" lvl="3" indent="-228600" algn="l">
              <a:lnSpc>
                <a:spcPct val="90000"/>
              </a:lnSpc>
              <a:spcBef>
                <a:spcPts val="600"/>
              </a:spcBef>
              <a:spcAft>
                <a:spcPts val="0"/>
              </a:spcAft>
              <a:buClr>
                <a:srgbClr val="3F3F3F"/>
              </a:buClr>
              <a:buSzPts val="1600"/>
              <a:buNone/>
              <a:defRPr sz="1600"/>
            </a:lvl4pPr>
            <a:lvl5pPr marL="2286000" lvl="4" indent="-228600" algn="l">
              <a:lnSpc>
                <a:spcPct val="90000"/>
              </a:lnSpc>
              <a:spcBef>
                <a:spcPts val="600"/>
              </a:spcBef>
              <a:spcAft>
                <a:spcPts val="0"/>
              </a:spcAft>
              <a:buClr>
                <a:srgbClr val="3F3F3F"/>
              </a:buClr>
              <a:buSzPts val="1600"/>
              <a:buNone/>
              <a:defRPr sz="1600"/>
            </a:lvl5pPr>
            <a:lvl6pPr marL="2743200" lvl="5" indent="-228600" algn="l">
              <a:lnSpc>
                <a:spcPct val="90000"/>
              </a:lnSpc>
              <a:spcBef>
                <a:spcPts val="400"/>
              </a:spcBef>
              <a:spcAft>
                <a:spcPts val="0"/>
              </a:spcAft>
              <a:buClr>
                <a:srgbClr val="3F3F3F"/>
              </a:buClr>
              <a:buSzPts val="1600"/>
              <a:buNone/>
              <a:defRPr sz="1600"/>
            </a:lvl6pPr>
            <a:lvl7pPr marL="3200400" lvl="6" indent="-228600" algn="l">
              <a:lnSpc>
                <a:spcPct val="90000"/>
              </a:lnSpc>
              <a:spcBef>
                <a:spcPts val="400"/>
              </a:spcBef>
              <a:spcAft>
                <a:spcPts val="0"/>
              </a:spcAft>
              <a:buClr>
                <a:srgbClr val="3F3F3F"/>
              </a:buClr>
              <a:buSzPts val="1600"/>
              <a:buNone/>
              <a:defRPr sz="1600"/>
            </a:lvl7pPr>
            <a:lvl8pPr marL="3657600" lvl="7" indent="-228600" algn="l">
              <a:lnSpc>
                <a:spcPct val="90000"/>
              </a:lnSpc>
              <a:spcBef>
                <a:spcPts val="400"/>
              </a:spcBef>
              <a:spcAft>
                <a:spcPts val="0"/>
              </a:spcAft>
              <a:buClr>
                <a:srgbClr val="3F3F3F"/>
              </a:buClr>
              <a:buSzPts val="1600"/>
              <a:buNone/>
              <a:defRPr sz="1600"/>
            </a:lvl8pPr>
            <a:lvl9pPr marL="4114800" lvl="8" indent="-228600" algn="l">
              <a:lnSpc>
                <a:spcPct val="90000"/>
              </a:lnSpc>
              <a:spcBef>
                <a:spcPts val="400"/>
              </a:spcBef>
              <a:spcAft>
                <a:spcPts val="0"/>
              </a:spcAft>
              <a:buClr>
                <a:srgbClr val="3F3F3F"/>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066800" y="1828799"/>
            <a:ext cx="4800600" cy="76200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800"/>
              </a:spcBef>
              <a:spcAft>
                <a:spcPts val="0"/>
              </a:spcAft>
              <a:buClr>
                <a:srgbClr val="3F3F3F"/>
              </a:buClr>
              <a:buSzPts val="2400"/>
              <a:buNone/>
              <a:defRPr sz="2400" b="0" cap="none">
                <a:solidFill>
                  <a:srgbClr val="3F3F3F"/>
                </a:solidFil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40" name="Google Shape;40;p6"/>
          <p:cNvSpPr txBox="1">
            <a:spLocks noGrp="1"/>
          </p:cNvSpPr>
          <p:nvPr>
            <p:ph type="body" idx="2"/>
          </p:nvPr>
        </p:nvSpPr>
        <p:spPr>
          <a:xfrm>
            <a:off x="1066800" y="2590799"/>
            <a:ext cx="4800600" cy="3810033"/>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41" name="Google Shape;41;p6"/>
          <p:cNvSpPr txBox="1">
            <a:spLocks noGrp="1"/>
          </p:cNvSpPr>
          <p:nvPr>
            <p:ph type="body" idx="3"/>
          </p:nvPr>
        </p:nvSpPr>
        <p:spPr>
          <a:xfrm>
            <a:off x="6324600" y="1828799"/>
            <a:ext cx="4800600" cy="76200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800"/>
              </a:spcBef>
              <a:spcAft>
                <a:spcPts val="0"/>
              </a:spcAft>
              <a:buClr>
                <a:srgbClr val="3F3F3F"/>
              </a:buClr>
              <a:buSzPts val="2400"/>
              <a:buNone/>
              <a:defRPr sz="2400" b="0" cap="none">
                <a:solidFill>
                  <a:srgbClr val="3F3F3F"/>
                </a:solidFil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42" name="Google Shape;42;p6"/>
          <p:cNvSpPr txBox="1">
            <a:spLocks noGrp="1"/>
          </p:cNvSpPr>
          <p:nvPr>
            <p:ph type="body" idx="4"/>
          </p:nvPr>
        </p:nvSpPr>
        <p:spPr>
          <a:xfrm>
            <a:off x="6324600" y="2590799"/>
            <a:ext cx="4800600" cy="3810033"/>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43" name="Google Shape;43;p6"/>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5"/>
        <p:cNvGrpSpPr/>
        <p:nvPr/>
      </p:nvGrpSpPr>
      <p:grpSpPr>
        <a:xfrm>
          <a:off x="0" y="0"/>
          <a:ext cx="0" cy="0"/>
          <a:chOff x="0" y="0"/>
          <a:chExt cx="0" cy="0"/>
        </a:xfrm>
      </p:grpSpPr>
      <p:sp>
        <p:nvSpPr>
          <p:cNvPr id="56" name="Google Shape;56;p9" descr="Rectangle"/>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57" name="Google Shape;57;p9" descr="Rectangle"/>
          <p:cNvSpPr/>
          <p:nvPr/>
        </p:nvSpPr>
        <p:spPr>
          <a:xfrm>
            <a:off x="7255668" y="228600"/>
            <a:ext cx="46863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58" name="Google Shape;58;p9"/>
          <p:cNvSpPr txBox="1">
            <a:spLocks noGrp="1"/>
          </p:cNvSpPr>
          <p:nvPr>
            <p:ph type="title"/>
          </p:nvPr>
        </p:nvSpPr>
        <p:spPr>
          <a:xfrm>
            <a:off x="7632700" y="3200400"/>
            <a:ext cx="3932237" cy="1752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609600" y="457201"/>
            <a:ext cx="5943600" cy="5943600"/>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60" name="Google Shape;60;p9"/>
          <p:cNvSpPr txBox="1">
            <a:spLocks noGrp="1"/>
          </p:cNvSpPr>
          <p:nvPr>
            <p:ph type="body" idx="2"/>
          </p:nvPr>
        </p:nvSpPr>
        <p:spPr>
          <a:xfrm>
            <a:off x="7632699" y="5029200"/>
            <a:ext cx="3932237" cy="13716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80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3F3F3F"/>
              </a:buClr>
              <a:buSzPts val="1400"/>
              <a:buNone/>
              <a:defRPr sz="1400"/>
            </a:lvl2pPr>
            <a:lvl3pPr marL="1371600" lvl="2" indent="-228600" algn="l">
              <a:lnSpc>
                <a:spcPct val="90000"/>
              </a:lnSpc>
              <a:spcBef>
                <a:spcPts val="600"/>
              </a:spcBef>
              <a:spcAft>
                <a:spcPts val="0"/>
              </a:spcAft>
              <a:buClr>
                <a:srgbClr val="3F3F3F"/>
              </a:buClr>
              <a:buSzPts val="1200"/>
              <a:buNone/>
              <a:defRPr sz="1200"/>
            </a:lvl3pPr>
            <a:lvl4pPr marL="1828800" lvl="3" indent="-228600" algn="l">
              <a:lnSpc>
                <a:spcPct val="90000"/>
              </a:lnSpc>
              <a:spcBef>
                <a:spcPts val="600"/>
              </a:spcBef>
              <a:spcAft>
                <a:spcPts val="0"/>
              </a:spcAft>
              <a:buClr>
                <a:srgbClr val="3F3F3F"/>
              </a:buClr>
              <a:buSzPts val="1000"/>
              <a:buNone/>
              <a:defRPr sz="1000"/>
            </a:lvl4pPr>
            <a:lvl5pPr marL="2286000" lvl="4" indent="-228600" algn="l">
              <a:lnSpc>
                <a:spcPct val="90000"/>
              </a:lnSpc>
              <a:spcBef>
                <a:spcPts val="600"/>
              </a:spcBef>
              <a:spcAft>
                <a:spcPts val="0"/>
              </a:spcAft>
              <a:buClr>
                <a:srgbClr val="3F3F3F"/>
              </a:buClr>
              <a:buSzPts val="1000"/>
              <a:buNone/>
              <a:defRPr sz="1000"/>
            </a:lvl5pPr>
            <a:lvl6pPr marL="2743200" lvl="5" indent="-228600" algn="l">
              <a:lnSpc>
                <a:spcPct val="90000"/>
              </a:lnSpc>
              <a:spcBef>
                <a:spcPts val="400"/>
              </a:spcBef>
              <a:spcAft>
                <a:spcPts val="0"/>
              </a:spcAft>
              <a:buClr>
                <a:srgbClr val="3F3F3F"/>
              </a:buClr>
              <a:buSzPts val="1000"/>
              <a:buNone/>
              <a:defRPr sz="1000"/>
            </a:lvl6pPr>
            <a:lvl7pPr marL="3200400" lvl="6" indent="-228600" algn="l">
              <a:lnSpc>
                <a:spcPct val="90000"/>
              </a:lnSpc>
              <a:spcBef>
                <a:spcPts val="400"/>
              </a:spcBef>
              <a:spcAft>
                <a:spcPts val="0"/>
              </a:spcAft>
              <a:buClr>
                <a:srgbClr val="3F3F3F"/>
              </a:buClr>
              <a:buSzPts val="1000"/>
              <a:buNone/>
              <a:defRPr sz="1000"/>
            </a:lvl7pPr>
            <a:lvl8pPr marL="3657600" lvl="7" indent="-228600" algn="l">
              <a:lnSpc>
                <a:spcPct val="90000"/>
              </a:lnSpc>
              <a:spcBef>
                <a:spcPts val="400"/>
              </a:spcBef>
              <a:spcAft>
                <a:spcPts val="0"/>
              </a:spcAft>
              <a:buClr>
                <a:srgbClr val="3F3F3F"/>
              </a:buClr>
              <a:buSzPts val="1000"/>
              <a:buNone/>
              <a:defRPr sz="1000"/>
            </a:lvl8pPr>
            <a:lvl9pPr marL="4114800" lvl="8" indent="-228600" algn="l">
              <a:lnSpc>
                <a:spcPct val="90000"/>
              </a:lnSpc>
              <a:spcBef>
                <a:spcPts val="400"/>
              </a:spcBef>
              <a:spcAft>
                <a:spcPts val="0"/>
              </a:spcAft>
              <a:buClr>
                <a:srgbClr val="3F3F3F"/>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descr="Rectangle"/>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63" name="Google Shape;63;p10" descr="Rectangle"/>
          <p:cNvSpPr/>
          <p:nvPr/>
        </p:nvSpPr>
        <p:spPr>
          <a:xfrm>
            <a:off x="7255668" y="228600"/>
            <a:ext cx="46863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64" name="Google Shape;64;p10"/>
          <p:cNvSpPr txBox="1">
            <a:spLocks noGrp="1"/>
          </p:cNvSpPr>
          <p:nvPr>
            <p:ph type="title"/>
          </p:nvPr>
        </p:nvSpPr>
        <p:spPr>
          <a:xfrm>
            <a:off x="7635240" y="3200400"/>
            <a:ext cx="3932237" cy="1752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descr="An empty placeholder to add an image. Click on the placeholder and select the image that you wish to add."/>
          <p:cNvSpPr>
            <a:spLocks noGrp="1"/>
          </p:cNvSpPr>
          <p:nvPr>
            <p:ph type="pic" idx="2"/>
          </p:nvPr>
        </p:nvSpPr>
        <p:spPr>
          <a:xfrm>
            <a:off x="1" y="0"/>
            <a:ext cx="7008810" cy="6857999"/>
          </a:xfrm>
          <a:prstGeom prst="rect">
            <a:avLst/>
          </a:prstGeom>
          <a:noFill/>
          <a:ln>
            <a:noFill/>
          </a:ln>
        </p:spPr>
        <p:txBody>
          <a:bodyPr spcFirstLastPara="1" wrap="square" lIns="91425" tIns="457200" rIns="91425" bIns="45700" anchor="t" anchorCtr="0"/>
          <a:lstStyle>
            <a:lvl1pPr marR="0" lvl="0" algn="ctr" rtl="0">
              <a:lnSpc>
                <a:spcPct val="90000"/>
              </a:lnSpc>
              <a:spcBef>
                <a:spcPts val="1800"/>
              </a:spcBef>
              <a:spcAft>
                <a:spcPts val="0"/>
              </a:spcAft>
              <a:buClr>
                <a:srgbClr val="3F3F3F"/>
              </a:buClr>
              <a:buSzPts val="2400"/>
              <a:buFont typeface="Arial"/>
              <a:buNone/>
              <a:defRPr sz="2400" b="0" i="0" u="none" strike="noStrike" cap="none">
                <a:solidFill>
                  <a:srgbClr val="3F3F3F"/>
                </a:solidFill>
                <a:latin typeface="Libre Franklin Medium"/>
                <a:ea typeface="Libre Franklin Medium"/>
                <a:cs typeface="Libre Franklin Medium"/>
                <a:sym typeface="Libre Franklin Medium"/>
              </a:defRPr>
            </a:lvl1pPr>
            <a:lvl2pPr marR="0" lvl="1" algn="l" rtl="0">
              <a:lnSpc>
                <a:spcPct val="90000"/>
              </a:lnSpc>
              <a:spcBef>
                <a:spcPts val="600"/>
              </a:spcBef>
              <a:spcAft>
                <a:spcPts val="0"/>
              </a:spcAft>
              <a:buClr>
                <a:srgbClr val="3F3F3F"/>
              </a:buClr>
              <a:buSzPts val="2800"/>
              <a:buFont typeface="Arial"/>
              <a:buNone/>
              <a:defRPr sz="2800" b="0" i="0" u="none" strike="noStrike" cap="none">
                <a:solidFill>
                  <a:srgbClr val="3F3F3F"/>
                </a:solidFill>
                <a:latin typeface="Libre Franklin Medium"/>
                <a:ea typeface="Libre Franklin Medium"/>
                <a:cs typeface="Libre Franklin Medium"/>
                <a:sym typeface="Libre Franklin Medium"/>
              </a:defRPr>
            </a:lvl2pPr>
            <a:lvl3pPr marR="0" lvl="2" algn="l" rtl="0">
              <a:lnSpc>
                <a:spcPct val="90000"/>
              </a:lnSpc>
              <a:spcBef>
                <a:spcPts val="600"/>
              </a:spcBef>
              <a:spcAft>
                <a:spcPts val="0"/>
              </a:spcAft>
              <a:buClr>
                <a:srgbClr val="3F3F3F"/>
              </a:buClr>
              <a:buSzPts val="2400"/>
              <a:buFont typeface="Arial"/>
              <a:buNone/>
              <a:defRPr sz="2400" b="0" i="0" u="none" strike="noStrike" cap="none">
                <a:solidFill>
                  <a:srgbClr val="3F3F3F"/>
                </a:solidFill>
                <a:latin typeface="Libre Franklin Medium"/>
                <a:ea typeface="Libre Franklin Medium"/>
                <a:cs typeface="Libre Franklin Medium"/>
                <a:sym typeface="Libre Franklin Medium"/>
              </a:defRPr>
            </a:lvl3pPr>
            <a:lvl4pPr marR="0" lvl="3" algn="l" rtl="0">
              <a:lnSpc>
                <a:spcPct val="90000"/>
              </a:lnSpc>
              <a:spcBef>
                <a:spcPts val="6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4pPr>
            <a:lvl5pPr marR="0" lvl="4" algn="l" rtl="0">
              <a:lnSpc>
                <a:spcPct val="90000"/>
              </a:lnSpc>
              <a:spcBef>
                <a:spcPts val="6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5pPr>
            <a:lvl6pPr marR="0" lvl="5" algn="l" rtl="0">
              <a:lnSpc>
                <a:spcPct val="90000"/>
              </a:lnSpc>
              <a:spcBef>
                <a:spcPts val="4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6pPr>
            <a:lvl7pPr marR="0" lvl="6" algn="l" rtl="0">
              <a:lnSpc>
                <a:spcPct val="90000"/>
              </a:lnSpc>
              <a:spcBef>
                <a:spcPts val="4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7pPr>
            <a:lvl8pPr marR="0" lvl="7" algn="l" rtl="0">
              <a:lnSpc>
                <a:spcPct val="90000"/>
              </a:lnSpc>
              <a:spcBef>
                <a:spcPts val="4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8pPr>
            <a:lvl9pPr marR="0" lvl="8" algn="l" rtl="0">
              <a:lnSpc>
                <a:spcPct val="90000"/>
              </a:lnSpc>
              <a:spcBef>
                <a:spcPts val="400"/>
              </a:spcBef>
              <a:spcAft>
                <a:spcPts val="0"/>
              </a:spcAft>
              <a:buClr>
                <a:srgbClr val="3F3F3F"/>
              </a:buClr>
              <a:buSzPts val="2000"/>
              <a:buFont typeface="Arial"/>
              <a:buNone/>
              <a:defRPr sz="2000" b="0" i="0" u="none" strike="noStrike" cap="none">
                <a:solidFill>
                  <a:srgbClr val="3F3F3F"/>
                </a:solidFill>
                <a:latin typeface="Libre Franklin Medium"/>
                <a:ea typeface="Libre Franklin Medium"/>
                <a:cs typeface="Libre Franklin Medium"/>
                <a:sym typeface="Libre Franklin Medium"/>
              </a:defRPr>
            </a:lvl9pPr>
          </a:lstStyle>
          <a:p>
            <a:endParaRPr/>
          </a:p>
        </p:txBody>
      </p:sp>
      <p:sp>
        <p:nvSpPr>
          <p:cNvPr id="66" name="Google Shape;66;p10"/>
          <p:cNvSpPr txBox="1">
            <a:spLocks noGrp="1"/>
          </p:cNvSpPr>
          <p:nvPr>
            <p:ph type="body" idx="1"/>
          </p:nvPr>
        </p:nvSpPr>
        <p:spPr>
          <a:xfrm>
            <a:off x="7635240" y="5029200"/>
            <a:ext cx="3932237" cy="137464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80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3F3F3F"/>
              </a:buClr>
              <a:buSzPts val="1400"/>
              <a:buNone/>
              <a:defRPr sz="1400"/>
            </a:lvl2pPr>
            <a:lvl3pPr marL="1371600" lvl="2" indent="-228600" algn="l">
              <a:lnSpc>
                <a:spcPct val="90000"/>
              </a:lnSpc>
              <a:spcBef>
                <a:spcPts val="600"/>
              </a:spcBef>
              <a:spcAft>
                <a:spcPts val="0"/>
              </a:spcAft>
              <a:buClr>
                <a:srgbClr val="3F3F3F"/>
              </a:buClr>
              <a:buSzPts val="1200"/>
              <a:buNone/>
              <a:defRPr sz="1200"/>
            </a:lvl3pPr>
            <a:lvl4pPr marL="1828800" lvl="3" indent="-228600" algn="l">
              <a:lnSpc>
                <a:spcPct val="90000"/>
              </a:lnSpc>
              <a:spcBef>
                <a:spcPts val="600"/>
              </a:spcBef>
              <a:spcAft>
                <a:spcPts val="0"/>
              </a:spcAft>
              <a:buClr>
                <a:srgbClr val="3F3F3F"/>
              </a:buClr>
              <a:buSzPts val="1000"/>
              <a:buNone/>
              <a:defRPr sz="1000"/>
            </a:lvl4pPr>
            <a:lvl5pPr marL="2286000" lvl="4" indent="-228600" algn="l">
              <a:lnSpc>
                <a:spcPct val="90000"/>
              </a:lnSpc>
              <a:spcBef>
                <a:spcPts val="600"/>
              </a:spcBef>
              <a:spcAft>
                <a:spcPts val="0"/>
              </a:spcAft>
              <a:buClr>
                <a:srgbClr val="3F3F3F"/>
              </a:buClr>
              <a:buSzPts val="1000"/>
              <a:buNone/>
              <a:defRPr sz="1000"/>
            </a:lvl5pPr>
            <a:lvl6pPr marL="2743200" lvl="5" indent="-228600" algn="l">
              <a:lnSpc>
                <a:spcPct val="90000"/>
              </a:lnSpc>
              <a:spcBef>
                <a:spcPts val="400"/>
              </a:spcBef>
              <a:spcAft>
                <a:spcPts val="0"/>
              </a:spcAft>
              <a:buClr>
                <a:srgbClr val="3F3F3F"/>
              </a:buClr>
              <a:buSzPts val="1000"/>
              <a:buNone/>
              <a:defRPr sz="1000"/>
            </a:lvl6pPr>
            <a:lvl7pPr marL="3200400" lvl="6" indent="-228600" algn="l">
              <a:lnSpc>
                <a:spcPct val="90000"/>
              </a:lnSpc>
              <a:spcBef>
                <a:spcPts val="400"/>
              </a:spcBef>
              <a:spcAft>
                <a:spcPts val="0"/>
              </a:spcAft>
              <a:buClr>
                <a:srgbClr val="3F3F3F"/>
              </a:buClr>
              <a:buSzPts val="1000"/>
              <a:buNone/>
              <a:defRPr sz="1000"/>
            </a:lvl7pPr>
            <a:lvl8pPr marL="3657600" lvl="7" indent="-228600" algn="l">
              <a:lnSpc>
                <a:spcPct val="90000"/>
              </a:lnSpc>
              <a:spcBef>
                <a:spcPts val="400"/>
              </a:spcBef>
              <a:spcAft>
                <a:spcPts val="0"/>
              </a:spcAft>
              <a:buClr>
                <a:srgbClr val="3F3F3F"/>
              </a:buClr>
              <a:buSzPts val="1000"/>
              <a:buNone/>
              <a:defRPr sz="1000"/>
            </a:lvl8pPr>
            <a:lvl9pPr marL="4114800" lvl="8" indent="-228600" algn="l">
              <a:lnSpc>
                <a:spcPct val="90000"/>
              </a:lnSpc>
              <a:spcBef>
                <a:spcPts val="400"/>
              </a:spcBef>
              <a:spcAft>
                <a:spcPts val="0"/>
              </a:spcAft>
              <a:buClr>
                <a:srgbClr val="3F3F3F"/>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chemeClr val="lt1"/>
            </a:gs>
          </a:gsLst>
          <a:lin ang="16200000" scaled="0"/>
        </a:gradFill>
        <a:effectLst/>
      </p:bgPr>
    </p:bg>
    <p:spTree>
      <p:nvGrpSpPr>
        <p:cNvPr id="1" name="Shape 9"/>
        <p:cNvGrpSpPr/>
        <p:nvPr/>
      </p:nvGrpSpPr>
      <p:grpSpPr>
        <a:xfrm>
          <a:off x="0" y="0"/>
          <a:ext cx="0" cy="0"/>
          <a:chOff x="0" y="0"/>
          <a:chExt cx="0" cy="0"/>
        </a:xfrm>
      </p:grpSpPr>
      <p:sp>
        <p:nvSpPr>
          <p:cNvPr id="10" name="Google Shape;10;p1" descr="Red bar"/>
          <p:cNvSpPr/>
          <p:nvPr/>
        </p:nvSpPr>
        <p:spPr>
          <a:xfrm>
            <a:off x="1" y="1"/>
            <a:ext cx="12188825" cy="1524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
        <p:nvSpPr>
          <p:cNvPr id="11" name="Google Shape;11;p1"/>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Libre Franklin Medium"/>
              <a:buNone/>
              <a:defRPr sz="3600" b="0" i="0" u="none" strike="noStrike" cap="non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800"/>
              </a:spcBef>
              <a:spcAft>
                <a:spcPts val="0"/>
              </a:spcAft>
              <a:buClr>
                <a:srgbClr val="3F3F3F"/>
              </a:buClr>
              <a:buSzPts val="2400"/>
              <a:buFont typeface="Arial"/>
              <a:buChar char="▪"/>
              <a:defRPr sz="2400" b="0" i="0" u="none" strike="noStrike" cap="none">
                <a:solidFill>
                  <a:srgbClr val="3F3F3F"/>
                </a:solidFill>
                <a:latin typeface="Libre Franklin Medium"/>
                <a:ea typeface="Libre Franklin Medium"/>
                <a:cs typeface="Libre Franklin Medium"/>
                <a:sym typeface="Libre Franklin Medium"/>
              </a:defRPr>
            </a:lvl1pPr>
            <a:lvl2pPr marL="914400" marR="0" lvl="1" indent="-368300" algn="l" rtl="0">
              <a:lnSpc>
                <a:spcPct val="90000"/>
              </a:lnSpc>
              <a:spcBef>
                <a:spcPts val="600"/>
              </a:spcBef>
              <a:spcAft>
                <a:spcPts val="0"/>
              </a:spcAft>
              <a:buClr>
                <a:srgbClr val="3F3F3F"/>
              </a:buClr>
              <a:buSzPts val="2200"/>
              <a:buFont typeface="Arial"/>
              <a:buChar char="▪"/>
              <a:defRPr sz="2200" b="0" i="0" u="none" strike="noStrike" cap="none">
                <a:solidFill>
                  <a:srgbClr val="3F3F3F"/>
                </a:solidFill>
                <a:latin typeface="Libre Franklin Medium"/>
                <a:ea typeface="Libre Franklin Medium"/>
                <a:cs typeface="Libre Franklin Medium"/>
                <a:sym typeface="Libre Franklin Medium"/>
              </a:defRPr>
            </a:lvl2pPr>
            <a:lvl3pPr marL="1371600" marR="0" lvl="2" indent="-355600" algn="l" rtl="0">
              <a:lnSpc>
                <a:spcPct val="90000"/>
              </a:lnSpc>
              <a:spcBef>
                <a:spcPts val="600"/>
              </a:spcBef>
              <a:spcAft>
                <a:spcPts val="0"/>
              </a:spcAft>
              <a:buClr>
                <a:srgbClr val="3F3F3F"/>
              </a:buClr>
              <a:buSzPts val="2000"/>
              <a:buFont typeface="Arial"/>
              <a:buChar char="▪"/>
              <a:defRPr sz="2000" b="0" i="0" u="none" strike="noStrike" cap="none">
                <a:solidFill>
                  <a:srgbClr val="3F3F3F"/>
                </a:solidFill>
                <a:latin typeface="Libre Franklin Medium"/>
                <a:ea typeface="Libre Franklin Medium"/>
                <a:cs typeface="Libre Franklin Medium"/>
                <a:sym typeface="Libre Franklin Medium"/>
              </a:defRPr>
            </a:lvl3pPr>
            <a:lvl4pPr marL="1828800" marR="0" lvl="3" indent="-342900" algn="l" rtl="0">
              <a:lnSpc>
                <a:spcPct val="90000"/>
              </a:lnSpc>
              <a:spcBef>
                <a:spcPts val="600"/>
              </a:spcBef>
              <a:spcAft>
                <a:spcPts val="0"/>
              </a:spcAft>
              <a:buClr>
                <a:srgbClr val="3F3F3F"/>
              </a:buClr>
              <a:buSzPts val="1800"/>
              <a:buFont typeface="Arial"/>
              <a:buChar char="▪"/>
              <a:defRPr sz="1800" b="0" i="0" u="none" strike="noStrike" cap="none">
                <a:solidFill>
                  <a:srgbClr val="3F3F3F"/>
                </a:solidFill>
                <a:latin typeface="Libre Franklin Medium"/>
                <a:ea typeface="Libre Franklin Medium"/>
                <a:cs typeface="Libre Franklin Medium"/>
                <a:sym typeface="Libre Franklin Medium"/>
              </a:defRPr>
            </a:lvl4pPr>
            <a:lvl5pPr marL="2286000" marR="0" lvl="4" indent="-330200" algn="l" rtl="0">
              <a:lnSpc>
                <a:spcPct val="90000"/>
              </a:lnSpc>
              <a:spcBef>
                <a:spcPts val="6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5pPr>
            <a:lvl6pPr marL="2743200" marR="0" lvl="5"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6pPr>
            <a:lvl7pPr marL="3200400" marR="0" lvl="6"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7pPr>
            <a:lvl8pPr marL="3657600" marR="0" lvl="7"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8pPr>
            <a:lvl9pPr marL="4114800" marR="0" lvl="8"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9pPr>
          </a:lstStyle>
          <a:p>
            <a:endParaRPr/>
          </a:p>
        </p:txBody>
      </p:sp>
      <p:sp>
        <p:nvSpPr>
          <p:cNvPr id="13" name="Google Shape;13;p1"/>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1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14" name="Google Shape;14;p1"/>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1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15" name="Google Shape;15;p1"/>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1pPr>
            <a:lvl2pPr marL="0" marR="0" lvl="1"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2pPr>
            <a:lvl3pPr marL="0" marR="0" lvl="2"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3pPr>
            <a:lvl4pPr marL="0" marR="0" lvl="3"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4pPr>
            <a:lvl5pPr marL="0" marR="0" lvl="4"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5pPr>
            <a:lvl6pPr marL="0" marR="0" lvl="5"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6pPr>
            <a:lvl7pPr marL="0" marR="0" lvl="6"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7pPr>
            <a:lvl8pPr marL="0" marR="0" lvl="7"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8pPr>
            <a:lvl9pPr marL="0" marR="0" lvl="8"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open?id=1YNs0xaCbpRZ_SYCNO85IQEB8tkxa76N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open?id=1N2o5Bn57Zc9p8vswuBg-UCx2QzQbLGPA"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p:nvPr/>
        </p:nvSpPr>
        <p:spPr>
          <a:xfrm>
            <a:off x="407378" y="1988850"/>
            <a:ext cx="53019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i="0" u="none" strike="noStrike" cap="none">
                <a:solidFill>
                  <a:schemeClr val="accent1"/>
                </a:solidFill>
                <a:latin typeface="Libre Franklin Medium"/>
                <a:ea typeface="Libre Franklin Medium"/>
                <a:cs typeface="Libre Franklin Medium"/>
                <a:sym typeface="Libre Franklin Medium"/>
              </a:rPr>
              <a:t>Blood Bank </a:t>
            </a:r>
            <a:endParaRPr/>
          </a:p>
          <a:p>
            <a:pPr marL="0" marR="0" lvl="0" indent="0" algn="l" rtl="0">
              <a:spcBef>
                <a:spcPts val="0"/>
              </a:spcBef>
              <a:spcAft>
                <a:spcPts val="0"/>
              </a:spcAft>
              <a:buNone/>
            </a:pPr>
            <a:r>
              <a:rPr lang="en-US" sz="4800" b="1">
                <a:solidFill>
                  <a:schemeClr val="accent1"/>
                </a:solidFill>
                <a:latin typeface="Libre Franklin Medium"/>
                <a:ea typeface="Libre Franklin Medium"/>
                <a:cs typeface="Libre Franklin Medium"/>
                <a:sym typeface="Libre Franklin Medium"/>
              </a:rPr>
              <a:t>Management </a:t>
            </a:r>
            <a:endParaRPr/>
          </a:p>
          <a:p>
            <a:pPr marL="0" marR="0" lvl="0" indent="0" algn="l" rtl="0">
              <a:spcBef>
                <a:spcPts val="0"/>
              </a:spcBef>
              <a:spcAft>
                <a:spcPts val="0"/>
              </a:spcAft>
              <a:buNone/>
            </a:pPr>
            <a:r>
              <a:rPr lang="en-US" sz="4800" b="1">
                <a:solidFill>
                  <a:schemeClr val="accent1"/>
                </a:solidFill>
                <a:latin typeface="Libre Franklin Medium"/>
                <a:ea typeface="Libre Franklin Medium"/>
                <a:cs typeface="Libre Franklin Medium"/>
                <a:sym typeface="Libre Franklin Medium"/>
              </a:rPr>
              <a:t>System</a:t>
            </a:r>
            <a:endParaRPr sz="4800" b="1">
              <a:solidFill>
                <a:schemeClr val="accen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066800" y="1828800"/>
            <a:ext cx="7772400" cy="317738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5400"/>
              <a:buFont typeface="Arial"/>
              <a:buNone/>
            </a:pPr>
            <a:r>
              <a:rPr lang="en-US" dirty="0">
                <a:latin typeface="Arial"/>
                <a:ea typeface="Arial"/>
                <a:cs typeface="Arial"/>
                <a:sym typeface="Arial"/>
              </a:rPr>
              <a:t>USE CASE </a:t>
            </a:r>
            <a:r>
              <a:rPr lang="en-US" dirty="0" smtClean="0">
                <a:latin typeface="Arial"/>
                <a:ea typeface="Arial"/>
                <a:cs typeface="Arial"/>
                <a:sym typeface="Arial"/>
              </a:rPr>
              <a:t>DIAGRAM</a:t>
            </a:r>
            <a:endParaRPr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a:stretch/>
        </p:blipFill>
        <p:spPr>
          <a:xfrm>
            <a:off x="2306052" y="0"/>
            <a:ext cx="7579895"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1066800" y="1828800"/>
            <a:ext cx="7772400" cy="3177380"/>
          </a:xfrm>
          <a:prstGeom prst="rect">
            <a:avLst/>
          </a:prstGeom>
          <a:noFill/>
          <a:ln>
            <a:noFill/>
          </a:ln>
        </p:spPr>
        <p:txBody>
          <a:bodyPr spcFirstLastPara="1" wrap="square" lIns="91425" tIns="45700" rIns="91425" bIns="45700" anchor="b" anchorCtr="0">
            <a:noAutofit/>
          </a:bodyPr>
          <a:lstStyle/>
          <a:p>
            <a:pPr lvl="0"/>
            <a:r>
              <a:rPr lang="en-US" dirty="0">
                <a:latin typeface="Arial"/>
                <a:ea typeface="Arial"/>
                <a:cs typeface="Arial"/>
                <a:sym typeface="Arial"/>
              </a:rPr>
              <a:t>ACTIVITY </a:t>
            </a:r>
            <a:r>
              <a:rPr lang="en-US" dirty="0" smtClean="0">
                <a:latin typeface="Arial"/>
                <a:ea typeface="Arial"/>
                <a:cs typeface="Arial"/>
                <a:sym typeface="Arial"/>
              </a:rPr>
              <a:t>DIAGRAM</a:t>
            </a:r>
            <a:br>
              <a:rPr lang="en-US" dirty="0" smtClean="0">
                <a:latin typeface="Arial"/>
                <a:ea typeface="Arial"/>
                <a:cs typeface="Arial"/>
                <a:sym typeface="Arial"/>
              </a:rPr>
            </a:br>
            <a:r>
              <a:rPr lang="en-US" sz="4400" u="sng" dirty="0">
                <a:solidFill>
                  <a:schemeClr val="bg1"/>
                </a:solidFill>
                <a:latin typeface="Arial"/>
                <a:ea typeface="Arial"/>
                <a:cs typeface="Arial"/>
                <a:sym typeface="Arial"/>
                <a:hlinkClick r:id="rId3"/>
              </a:rPr>
              <a:t>UML Document</a:t>
            </a:r>
            <a:r>
              <a:rPr lang="en-US" sz="4400" u="sng" dirty="0">
                <a:solidFill>
                  <a:schemeClr val="hlink"/>
                </a:solidFill>
                <a:latin typeface="Arial"/>
                <a:ea typeface="Arial"/>
                <a:cs typeface="Arial"/>
                <a:sym typeface="Arial"/>
                <a:hlinkClick r:id="rId3"/>
              </a:rPr>
              <a:t> </a:t>
            </a:r>
            <a:endParaRPr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a:stretch/>
        </p:blipFill>
        <p:spPr>
          <a:xfrm>
            <a:off x="8927906" y="2060847"/>
            <a:ext cx="2873621" cy="3744415"/>
          </a:xfrm>
          <a:prstGeom prst="rect">
            <a:avLst/>
          </a:prstGeom>
          <a:noFill/>
          <a:ln>
            <a:noFill/>
          </a:ln>
        </p:spPr>
      </p:pic>
      <p:pic>
        <p:nvPicPr>
          <p:cNvPr id="154" name="Google Shape;154;p25"/>
          <p:cNvPicPr preferRelativeResize="0"/>
          <p:nvPr/>
        </p:nvPicPr>
        <p:blipFill rotWithShape="1">
          <a:blip r:embed="rId4">
            <a:alphaModFix/>
          </a:blip>
          <a:srcRect/>
          <a:stretch/>
        </p:blipFill>
        <p:spPr>
          <a:xfrm>
            <a:off x="2896662" y="2060848"/>
            <a:ext cx="3047780" cy="3744416"/>
          </a:xfrm>
          <a:prstGeom prst="rect">
            <a:avLst/>
          </a:prstGeom>
          <a:noFill/>
          <a:ln>
            <a:noFill/>
          </a:ln>
        </p:spPr>
      </p:pic>
      <p:pic>
        <p:nvPicPr>
          <p:cNvPr id="155" name="Google Shape;155;p25"/>
          <p:cNvPicPr preferRelativeResize="0"/>
          <p:nvPr/>
        </p:nvPicPr>
        <p:blipFill rotWithShape="1">
          <a:blip r:embed="rId5">
            <a:alphaModFix/>
          </a:blip>
          <a:srcRect/>
          <a:stretch/>
        </p:blipFill>
        <p:spPr>
          <a:xfrm>
            <a:off x="5951984" y="2060848"/>
            <a:ext cx="2873622" cy="3744416"/>
          </a:xfrm>
          <a:prstGeom prst="rect">
            <a:avLst/>
          </a:prstGeom>
          <a:noFill/>
          <a:ln>
            <a:noFill/>
          </a:ln>
        </p:spPr>
      </p:pic>
      <p:pic>
        <p:nvPicPr>
          <p:cNvPr id="156" name="Google Shape;156;p25"/>
          <p:cNvPicPr preferRelativeResize="0"/>
          <p:nvPr/>
        </p:nvPicPr>
        <p:blipFill rotWithShape="1">
          <a:blip r:embed="rId6">
            <a:alphaModFix/>
          </a:blip>
          <a:srcRect/>
          <a:stretch/>
        </p:blipFill>
        <p:spPr>
          <a:xfrm>
            <a:off x="176821" y="2172535"/>
            <a:ext cx="2534803" cy="3488713"/>
          </a:xfrm>
          <a:prstGeom prst="rect">
            <a:avLst/>
          </a:prstGeom>
          <a:solidFill>
            <a:srgbClr val="ECECEC"/>
          </a:solidFill>
          <a:ln w="9525" cap="sq" cmpd="sng">
            <a:solidFill>
              <a:srgbClr val="797979"/>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57" name="Google Shape;157;p25"/>
          <p:cNvSpPr txBox="1"/>
          <p:nvPr/>
        </p:nvSpPr>
        <p:spPr>
          <a:xfrm>
            <a:off x="191344" y="2204864"/>
            <a:ext cx="57579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Login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6"/>
          <p:cNvPicPr preferRelativeResize="0"/>
          <p:nvPr/>
        </p:nvPicPr>
        <p:blipFill rotWithShape="1">
          <a:blip r:embed="rId3">
            <a:alphaModFix/>
          </a:blip>
          <a:srcRect/>
          <a:stretch/>
        </p:blipFill>
        <p:spPr>
          <a:xfrm>
            <a:off x="2135560" y="619124"/>
            <a:ext cx="3714750" cy="5619749"/>
          </a:xfrm>
          <a:prstGeom prst="rect">
            <a:avLst/>
          </a:prstGeom>
          <a:noFill/>
          <a:ln>
            <a:noFill/>
          </a:ln>
        </p:spPr>
      </p:pic>
      <p:pic>
        <p:nvPicPr>
          <p:cNvPr id="163" name="Google Shape;163;p26"/>
          <p:cNvPicPr preferRelativeResize="0"/>
          <p:nvPr/>
        </p:nvPicPr>
        <p:blipFill rotWithShape="1">
          <a:blip r:embed="rId4">
            <a:alphaModFix/>
          </a:blip>
          <a:srcRect/>
          <a:stretch/>
        </p:blipFill>
        <p:spPr>
          <a:xfrm>
            <a:off x="7032104" y="619125"/>
            <a:ext cx="3619500" cy="5619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7"/>
          <p:cNvPicPr preferRelativeResize="0"/>
          <p:nvPr/>
        </p:nvPicPr>
        <p:blipFill rotWithShape="1">
          <a:blip r:embed="rId3">
            <a:alphaModFix/>
          </a:blip>
          <a:srcRect/>
          <a:stretch/>
        </p:blipFill>
        <p:spPr>
          <a:xfrm>
            <a:off x="8328248" y="1052735"/>
            <a:ext cx="3174753" cy="4690271"/>
          </a:xfrm>
          <a:prstGeom prst="rect">
            <a:avLst/>
          </a:prstGeom>
          <a:noFill/>
          <a:ln>
            <a:noFill/>
          </a:ln>
        </p:spPr>
      </p:pic>
      <p:pic>
        <p:nvPicPr>
          <p:cNvPr id="169" name="Google Shape;169;p27"/>
          <p:cNvPicPr preferRelativeResize="0"/>
          <p:nvPr/>
        </p:nvPicPr>
        <p:blipFill rotWithShape="1">
          <a:blip r:embed="rId4">
            <a:alphaModFix/>
          </a:blip>
          <a:srcRect/>
          <a:stretch/>
        </p:blipFill>
        <p:spPr>
          <a:xfrm>
            <a:off x="4493822" y="1052734"/>
            <a:ext cx="3240360" cy="4690272"/>
          </a:xfrm>
          <a:prstGeom prst="rect">
            <a:avLst/>
          </a:prstGeom>
          <a:noFill/>
          <a:ln>
            <a:noFill/>
          </a:ln>
        </p:spPr>
      </p:pic>
      <p:pic>
        <p:nvPicPr>
          <p:cNvPr id="170" name="Google Shape;170;p27"/>
          <p:cNvPicPr preferRelativeResize="0"/>
          <p:nvPr/>
        </p:nvPicPr>
        <p:blipFill rotWithShape="1">
          <a:blip r:embed="rId5">
            <a:alphaModFix/>
          </a:blip>
          <a:srcRect/>
          <a:stretch/>
        </p:blipFill>
        <p:spPr>
          <a:xfrm>
            <a:off x="587387" y="1052734"/>
            <a:ext cx="3312369" cy="469027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1066800" y="1828800"/>
            <a:ext cx="7772400" cy="317738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5400"/>
              <a:buFont typeface="Arial"/>
              <a:buNone/>
            </a:pPr>
            <a:r>
              <a:rPr lang="en-US">
                <a:latin typeface="Arial"/>
                <a:ea typeface="Arial"/>
                <a:cs typeface="Arial"/>
                <a:sym typeface="Arial"/>
              </a:rPr>
              <a:t>DATA DICTIONARY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9"/>
          <p:cNvGraphicFramePr/>
          <p:nvPr/>
        </p:nvGraphicFramePr>
        <p:xfrm>
          <a:off x="2063552" y="2348880"/>
          <a:ext cx="8352900" cy="2491200"/>
        </p:xfrm>
        <a:graphic>
          <a:graphicData uri="http://schemas.openxmlformats.org/drawingml/2006/table">
            <a:tbl>
              <a:tblPr firstRow="1" bandRow="1">
                <a:noFill/>
                <a:tableStyleId>{632362C8-CEAD-4AA7-80D1-83C43E23E5D4}</a:tableStyleId>
              </a:tblPr>
              <a:tblGrid>
                <a:gridCol w="2088225"/>
                <a:gridCol w="2088225"/>
                <a:gridCol w="2088225"/>
                <a:gridCol w="2088225"/>
              </a:tblGrid>
              <a:tr h="46110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admin_email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admin</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admin_name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admin</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admin_contact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or contact number of admin</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admin_password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Auto generated password for admin</a:t>
                      </a:r>
                      <a:endParaRPr sz="1100" u="none" strike="noStrike" cap="none">
                        <a:latin typeface="Calibri"/>
                        <a:ea typeface="Calibri"/>
                        <a:cs typeface="Calibri"/>
                        <a:sym typeface="Calibri"/>
                      </a:endParaRPr>
                    </a:p>
                  </a:txBody>
                  <a:tcPr marL="68575" marR="68575" marT="0" marB="0"/>
                </a:tc>
              </a:tr>
            </a:tbl>
          </a:graphicData>
        </a:graphic>
      </p:graphicFrame>
      <p:sp>
        <p:nvSpPr>
          <p:cNvPr id="181" name="Google Shape;181;p29"/>
          <p:cNvSpPr/>
          <p:nvPr/>
        </p:nvSpPr>
        <p:spPr>
          <a:xfrm>
            <a:off x="-744760" y="1196752"/>
            <a:ext cx="3024336" cy="266868"/>
          </a:xfrm>
          <a:prstGeom prst="rect">
            <a:avLst/>
          </a:prstGeom>
          <a:noFill/>
          <a:ln>
            <a:noFill/>
          </a:ln>
        </p:spPr>
        <p:txBody>
          <a:bodyPr spcFirstLastPara="1" wrap="square" lIns="91425" tIns="45700" rIns="91425" bIns="45700" anchor="t" anchorCtr="0">
            <a:noAutofit/>
          </a:bodyPr>
          <a:lstStyle/>
          <a:p>
            <a:pPr marL="914400" marR="0" lvl="2" indent="0" algn="l" rtl="0">
              <a:lnSpc>
                <a:spcPct val="66666"/>
              </a:lnSpc>
              <a:spcBef>
                <a:spcPts val="0"/>
              </a:spcBef>
              <a:spcAft>
                <a:spcPts val="0"/>
              </a:spcAft>
              <a:buNone/>
            </a:pPr>
            <a:r>
              <a:rPr lang="en-US" sz="1800" b="1" i="0" u="none" strike="noStrike" cap="none">
                <a:solidFill>
                  <a:schemeClr val="lt1"/>
                </a:solidFill>
                <a:latin typeface="Arial"/>
                <a:ea typeface="Arial"/>
                <a:cs typeface="Arial"/>
                <a:sym typeface="Arial"/>
              </a:rPr>
              <a:t>tbl_</a:t>
            </a:r>
            <a:r>
              <a:rPr lang="en-US" sz="1800" b="0" i="0" u="none" strike="noStrike" cap="none">
                <a:solidFill>
                  <a:schemeClr val="lt1"/>
                </a:solidFill>
                <a:latin typeface="Libre Franklin Medium"/>
                <a:ea typeface="Libre Franklin Medium"/>
                <a:cs typeface="Libre Franklin Medium"/>
                <a:sym typeface="Libre Franklin Medium"/>
              </a:rPr>
              <a:t>admin</a:t>
            </a:r>
            <a:endParaRPr sz="18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aphicFrame>
        <p:nvGraphicFramePr>
          <p:cNvPr id="186" name="Google Shape;186;p30"/>
          <p:cNvGraphicFramePr/>
          <p:nvPr/>
        </p:nvGraphicFramePr>
        <p:xfrm>
          <a:off x="2063552" y="2348880"/>
          <a:ext cx="8352900" cy="2952300"/>
        </p:xfrm>
        <a:graphic>
          <a:graphicData uri="http://schemas.openxmlformats.org/drawingml/2006/table">
            <a:tbl>
              <a:tblPr firstRow="1" bandRow="1">
                <a:noFill/>
                <a:tableStyleId>{632362C8-CEAD-4AA7-80D1-83C43E23E5D4}</a:tableStyleId>
              </a:tblPr>
              <a:tblGrid>
                <a:gridCol w="2088225"/>
                <a:gridCol w="2088225"/>
                <a:gridCol w="2088225"/>
                <a:gridCol w="2088225"/>
              </a:tblGrid>
              <a:tr h="46110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org_email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organization table</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org_name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organization</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org_contact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Contact number of organizations</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org_password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Auto generated password of organization</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org_address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Address of organization </a:t>
                      </a:r>
                      <a:endParaRPr sz="1100" u="none" strike="noStrike" cap="none">
                        <a:latin typeface="Calibri"/>
                        <a:ea typeface="Calibri"/>
                        <a:cs typeface="Calibri"/>
                        <a:sym typeface="Calibri"/>
                      </a:endParaRPr>
                    </a:p>
                  </a:txBody>
                  <a:tcPr marL="68575" marR="68575" marT="0" marB="0"/>
                </a:tc>
              </a:tr>
            </a:tbl>
          </a:graphicData>
        </a:graphic>
      </p:graphicFrame>
      <p:sp>
        <p:nvSpPr>
          <p:cNvPr id="187" name="Google Shape;187;p30"/>
          <p:cNvSpPr/>
          <p:nvPr/>
        </p:nvSpPr>
        <p:spPr>
          <a:xfrm>
            <a:off x="-744760" y="1196752"/>
            <a:ext cx="3024336" cy="266868"/>
          </a:xfrm>
          <a:prstGeom prst="rect">
            <a:avLst/>
          </a:prstGeom>
          <a:noFill/>
          <a:ln>
            <a:noFill/>
          </a:ln>
        </p:spPr>
        <p:txBody>
          <a:bodyPr spcFirstLastPara="1" wrap="square" lIns="91425" tIns="45700" rIns="91425" bIns="45700" anchor="t" anchorCtr="0">
            <a:noAutofit/>
          </a:bodyPr>
          <a:lstStyle/>
          <a:p>
            <a:pPr marL="914400" marR="0" lvl="2" indent="0" algn="l" rtl="0">
              <a:lnSpc>
                <a:spcPct val="66666"/>
              </a:lnSpc>
              <a:spcBef>
                <a:spcPts val="0"/>
              </a:spcBef>
              <a:spcAft>
                <a:spcPts val="0"/>
              </a:spcAft>
              <a:buNone/>
            </a:pPr>
            <a:r>
              <a:rPr lang="en-US" sz="1800" b="1" i="0" u="none" strike="noStrike" cap="none">
                <a:solidFill>
                  <a:schemeClr val="lt1"/>
                </a:solidFill>
                <a:latin typeface="Arial"/>
                <a:ea typeface="Arial"/>
                <a:cs typeface="Arial"/>
                <a:sym typeface="Arial"/>
              </a:rPr>
              <a:t>tbl_organization</a:t>
            </a:r>
            <a:endParaRPr sz="18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aphicFrame>
        <p:nvGraphicFramePr>
          <p:cNvPr id="192" name="Google Shape;192;p31"/>
          <p:cNvGraphicFramePr/>
          <p:nvPr/>
        </p:nvGraphicFramePr>
        <p:xfrm>
          <a:off x="2063552" y="2348880"/>
          <a:ext cx="8352900" cy="3889714"/>
        </p:xfrm>
        <a:graphic>
          <a:graphicData uri="http://schemas.openxmlformats.org/drawingml/2006/table">
            <a:tbl>
              <a:tblPr firstRow="1" bandRow="1">
                <a:noFill/>
                <a:tableStyleId>{632362C8-CEAD-4AA7-80D1-83C43E23E5D4}</a:tableStyleId>
              </a:tblPr>
              <a:tblGrid>
                <a:gridCol w="2088225"/>
                <a:gridCol w="2088225"/>
                <a:gridCol w="2088225"/>
                <a:gridCol w="2088225"/>
              </a:tblGrid>
              <a:tr h="46110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blood_id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bigint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blood stock</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blood_donor_name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blood donor</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blood_group</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 group of donor</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blood_donor_gender</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varchar(6)</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Gender of blood donor</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blood_givenDate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Donation date</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blood_donor_email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Email Id of blood donor</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blood_donor_contact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or contact number of blood donor</a:t>
                      </a:r>
                      <a:endParaRPr sz="1100" u="none" strike="noStrike" cap="none">
                        <a:latin typeface="Calibri"/>
                        <a:ea typeface="Calibri"/>
                        <a:cs typeface="Calibri"/>
                        <a:sym typeface="Calibri"/>
                      </a:endParaRPr>
                    </a:p>
                  </a:txBody>
                  <a:tcPr marL="68575" marR="68575" marT="0" marB="0"/>
                </a:tc>
              </a:tr>
            </a:tbl>
          </a:graphicData>
        </a:graphic>
      </p:graphicFrame>
      <p:sp>
        <p:nvSpPr>
          <p:cNvPr id="193" name="Google Shape;193;p31"/>
          <p:cNvSpPr/>
          <p:nvPr/>
        </p:nvSpPr>
        <p:spPr>
          <a:xfrm>
            <a:off x="-744760" y="1196752"/>
            <a:ext cx="3024336" cy="781624"/>
          </a:xfrm>
          <a:prstGeom prst="rect">
            <a:avLst/>
          </a:prstGeom>
          <a:noFill/>
          <a:ln>
            <a:noFill/>
          </a:ln>
        </p:spPr>
        <p:txBody>
          <a:bodyPr spcFirstLastPara="1" wrap="square" lIns="91425" tIns="45700" rIns="91425" bIns="45700" anchor="t" anchorCtr="0">
            <a:noAutofit/>
          </a:bodyPr>
          <a:lstStyle/>
          <a:p>
            <a:pPr marL="914400" marR="0" lvl="2" indent="0" algn="l" rtl="0">
              <a:lnSpc>
                <a:spcPct val="66666"/>
              </a:lnSpc>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blood</a:t>
            </a:r>
            <a:endParaRPr sz="1800" b="1" i="0" u="none" strike="noStrike" cap="none">
              <a:solidFill>
                <a:schemeClr val="lt1"/>
              </a:solidFill>
              <a:latin typeface="Libre Franklin Medium"/>
              <a:ea typeface="Libre Franklin Medium"/>
              <a:cs typeface="Libre Franklin Medium"/>
              <a:sym typeface="Libre Franklin Medium"/>
            </a:endParaRPr>
          </a:p>
          <a:p>
            <a:pPr marL="914400" marR="0" lvl="2" indent="0" algn="l" rtl="0">
              <a:lnSpc>
                <a:spcPct val="66666"/>
              </a:lnSpc>
              <a:spcBef>
                <a:spcPts val="2800"/>
              </a:spcBef>
              <a:spcAft>
                <a:spcPts val="0"/>
              </a:spcAft>
              <a:buNone/>
            </a:pPr>
            <a:endParaRPr sz="18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latin typeface="Calibri"/>
                <a:ea typeface="Calibri"/>
                <a:cs typeface="Calibri"/>
                <a:sym typeface="Calibri"/>
              </a:rPr>
              <a:t>GROUP NO :. 11</a:t>
            </a:r>
            <a:endParaRPr/>
          </a:p>
        </p:txBody>
      </p:sp>
      <p:sp>
        <p:nvSpPr>
          <p:cNvPr id="90" name="Google Shape;90;p14"/>
          <p:cNvSpPr txBox="1">
            <a:spLocks noGrp="1"/>
          </p:cNvSpPr>
          <p:nvPr>
            <p:ph type="body" idx="1"/>
          </p:nvPr>
        </p:nvSpPr>
        <p:spPr>
          <a:xfrm>
            <a:off x="1524000" y="1676399"/>
            <a:ext cx="9144000" cy="45720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3F3F3F"/>
              </a:buClr>
              <a:buSzPts val="2400"/>
              <a:buChar char="▪"/>
            </a:pPr>
            <a:r>
              <a:rPr lang="en-US" dirty="0"/>
              <a:t>KANIKA AGRAWAL		</a:t>
            </a:r>
            <a:r>
              <a:rPr lang="en-US" dirty="0" smtClean="0"/>
              <a:t>201812045</a:t>
            </a:r>
            <a:endParaRPr dirty="0"/>
          </a:p>
          <a:p>
            <a:pPr marL="228600" lvl="0" indent="-228600" algn="l" rtl="0">
              <a:lnSpc>
                <a:spcPct val="80000"/>
              </a:lnSpc>
              <a:spcBef>
                <a:spcPts val="1800"/>
              </a:spcBef>
              <a:spcAft>
                <a:spcPts val="0"/>
              </a:spcAft>
              <a:buClr>
                <a:srgbClr val="3F3F3F"/>
              </a:buClr>
              <a:buSzPts val="2400"/>
              <a:buChar char="▪"/>
            </a:pPr>
            <a:r>
              <a:rPr lang="en-US" dirty="0"/>
              <a:t>MAHIMA GAJIWALA		201812062</a:t>
            </a:r>
            <a:endParaRPr dirty="0"/>
          </a:p>
          <a:p>
            <a:pPr marL="228600" lvl="0" indent="-228600" algn="l" rtl="0">
              <a:lnSpc>
                <a:spcPct val="80000"/>
              </a:lnSpc>
              <a:spcBef>
                <a:spcPts val="1800"/>
              </a:spcBef>
              <a:spcAft>
                <a:spcPts val="0"/>
              </a:spcAft>
              <a:buClr>
                <a:srgbClr val="3F3F3F"/>
              </a:buClr>
              <a:buSzPts val="2400"/>
              <a:buChar char="▪"/>
            </a:pPr>
            <a:r>
              <a:rPr lang="en-US" dirty="0"/>
              <a:t>PRACHI </a:t>
            </a:r>
            <a:r>
              <a:rPr lang="en-US" dirty="0" smtClean="0"/>
              <a:t>JAIN</a:t>
            </a:r>
            <a:r>
              <a:rPr lang="en-US" dirty="0"/>
              <a:t>			201812070</a:t>
            </a:r>
            <a:endParaRPr dirty="0"/>
          </a:p>
          <a:p>
            <a:pPr marL="228600" lvl="0" indent="-228600" algn="l" rtl="0">
              <a:lnSpc>
                <a:spcPct val="80000"/>
              </a:lnSpc>
              <a:spcBef>
                <a:spcPts val="1800"/>
              </a:spcBef>
              <a:spcAft>
                <a:spcPts val="0"/>
              </a:spcAft>
              <a:buClr>
                <a:srgbClr val="3F3F3F"/>
              </a:buClr>
              <a:buSzPts val="2400"/>
              <a:buChar char="▪"/>
            </a:pPr>
            <a:r>
              <a:rPr lang="en-US" dirty="0"/>
              <a:t>DHWANI KSHTRIYA		</a:t>
            </a:r>
            <a:r>
              <a:rPr lang="en-US" dirty="0" smtClean="0"/>
              <a:t>201812077</a:t>
            </a:r>
            <a:endParaRPr dirty="0"/>
          </a:p>
          <a:p>
            <a:pPr marL="228600" lvl="0" indent="-228600" algn="l" rtl="0">
              <a:lnSpc>
                <a:spcPct val="80000"/>
              </a:lnSpc>
              <a:spcBef>
                <a:spcPts val="1800"/>
              </a:spcBef>
              <a:spcAft>
                <a:spcPts val="0"/>
              </a:spcAft>
              <a:buClr>
                <a:srgbClr val="3F3F3F"/>
              </a:buClr>
              <a:buSzPts val="2400"/>
              <a:buChar char="▪"/>
            </a:pPr>
            <a:r>
              <a:rPr lang="en-US" dirty="0"/>
              <a:t>YASH MEHTA			</a:t>
            </a:r>
            <a:r>
              <a:rPr lang="en-US" dirty="0" smtClean="0"/>
              <a:t>201812085</a:t>
            </a:r>
            <a:endParaRPr dirty="0"/>
          </a:p>
          <a:p>
            <a:pPr marL="228600" lvl="0" indent="-228600" algn="l" rtl="0">
              <a:lnSpc>
                <a:spcPct val="80000"/>
              </a:lnSpc>
              <a:spcBef>
                <a:spcPts val="1800"/>
              </a:spcBef>
              <a:spcAft>
                <a:spcPts val="0"/>
              </a:spcAft>
              <a:buClr>
                <a:srgbClr val="3F3F3F"/>
              </a:buClr>
              <a:buSzPts val="2400"/>
              <a:buChar char="▪"/>
            </a:pPr>
            <a:r>
              <a:rPr lang="en-US" dirty="0"/>
              <a:t>DEVARSHI SHAH		</a:t>
            </a:r>
            <a:r>
              <a:rPr lang="en-US" dirty="0" smtClean="0"/>
              <a:t>201812094</a:t>
            </a:r>
            <a:endParaRPr dirty="0"/>
          </a:p>
          <a:p>
            <a:pPr marL="228600" lvl="0" indent="-228600" algn="l" rtl="0">
              <a:lnSpc>
                <a:spcPct val="80000"/>
              </a:lnSpc>
              <a:spcBef>
                <a:spcPts val="1800"/>
              </a:spcBef>
              <a:spcAft>
                <a:spcPts val="0"/>
              </a:spcAft>
              <a:buClr>
                <a:srgbClr val="3F3F3F"/>
              </a:buClr>
              <a:buSzPts val="2400"/>
              <a:buChar char="▪"/>
            </a:pPr>
            <a:r>
              <a:rPr lang="en-US" dirty="0"/>
              <a:t>SONIYA VAIDYA			</a:t>
            </a:r>
            <a:r>
              <a:rPr lang="en-US" dirty="0" smtClean="0"/>
              <a:t>201812113</a:t>
            </a:r>
            <a:r>
              <a:rPr lang="en-US" dirty="0"/>
              <a:t>	</a:t>
            </a:r>
            <a:endParaRPr dirty="0"/>
          </a:p>
          <a:p>
            <a:pPr marL="228600" lvl="0" indent="-228600" algn="l" rtl="0">
              <a:lnSpc>
                <a:spcPct val="80000"/>
              </a:lnSpc>
              <a:spcBef>
                <a:spcPts val="1800"/>
              </a:spcBef>
              <a:spcAft>
                <a:spcPts val="0"/>
              </a:spcAft>
              <a:buClr>
                <a:srgbClr val="3F3F3F"/>
              </a:buClr>
              <a:buSzPts val="2400"/>
              <a:buChar char="▪"/>
            </a:pPr>
            <a:r>
              <a:rPr lang="en-US" dirty="0"/>
              <a:t>DENISH MANIYA			</a:t>
            </a:r>
            <a:r>
              <a:rPr lang="en-US" dirty="0" smtClean="0"/>
              <a:t>201812118</a:t>
            </a:r>
            <a:endParaRPr dirty="0"/>
          </a:p>
          <a:p>
            <a:pPr marL="228600" lvl="0" indent="-228600" algn="l" rtl="0">
              <a:lnSpc>
                <a:spcPct val="80000"/>
              </a:lnSpc>
              <a:spcBef>
                <a:spcPts val="1800"/>
              </a:spcBef>
              <a:spcAft>
                <a:spcPts val="0"/>
              </a:spcAft>
              <a:buClr>
                <a:srgbClr val="3F3F3F"/>
              </a:buClr>
              <a:buSzPts val="2400"/>
              <a:buChar char="▪"/>
            </a:pPr>
            <a:r>
              <a:rPr lang="en-US" dirty="0"/>
              <a:t>YOGESH THAKKAR		</a:t>
            </a:r>
            <a:r>
              <a:rPr lang="en-US" dirty="0" smtClean="0"/>
              <a:t>201812121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2"/>
          <p:cNvGraphicFramePr/>
          <p:nvPr/>
        </p:nvGraphicFramePr>
        <p:xfrm>
          <a:off x="1127448" y="1484784"/>
          <a:ext cx="10153100" cy="5362325"/>
        </p:xfrm>
        <a:graphic>
          <a:graphicData uri="http://schemas.openxmlformats.org/drawingml/2006/table">
            <a:tbl>
              <a:tblPr firstRow="1" bandRow="1">
                <a:noFill/>
                <a:tableStyleId>{632362C8-CEAD-4AA7-80D1-83C43E23E5D4}</a:tableStyleId>
              </a:tblPr>
              <a:tblGrid>
                <a:gridCol w="2538275"/>
                <a:gridCol w="2538275"/>
                <a:gridCol w="2538275"/>
                <a:gridCol w="2538275"/>
              </a:tblGrid>
              <a:tr h="209725">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382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donor</a:t>
                      </a:r>
                      <a:endParaRPr sz="1100" u="none" strike="noStrike" cap="none">
                        <a:latin typeface="Calibri"/>
                        <a:ea typeface="Calibri"/>
                        <a:cs typeface="Calibri"/>
                        <a:sym typeface="Calibri"/>
                      </a:endParaRPr>
                    </a:p>
                  </a:txBody>
                  <a:tcPr marL="68575" marR="68575" marT="0" marB="0"/>
                </a:tc>
              </a:tr>
              <a:tr h="2356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blood donor</a:t>
                      </a:r>
                      <a:endParaRPr sz="1100" u="none" strike="noStrike" cap="none">
                        <a:latin typeface="Calibri"/>
                        <a:ea typeface="Calibri"/>
                        <a:cs typeface="Calibri"/>
                        <a:sym typeface="Calibri"/>
                      </a:endParaRPr>
                    </a:p>
                  </a:txBody>
                  <a:tcPr marL="68575" marR="68575" marT="0" marB="0"/>
                </a:tc>
              </a:tr>
              <a:tr h="2356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donor_gender</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char(1)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Gender of blood donor</a:t>
                      </a:r>
                      <a:endParaRPr sz="1100" u="none" strike="noStrike" cap="none">
                        <a:latin typeface="Calibri"/>
                        <a:ea typeface="Calibri"/>
                        <a:cs typeface="Calibri"/>
                        <a:sym typeface="Calibri"/>
                      </a:endParaRPr>
                    </a:p>
                  </a:txBody>
                  <a:tcPr marL="68575" marR="68575" marT="0" marB="0"/>
                </a:tc>
              </a:tr>
              <a:tr h="2356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donor_dob</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Birthdate of blood donor</a:t>
                      </a:r>
                      <a:endParaRPr sz="1100" u="none" strike="noStrike" cap="none">
                        <a:latin typeface="Calibri"/>
                        <a:ea typeface="Calibri"/>
                        <a:cs typeface="Calibri"/>
                        <a:sym typeface="Calibri"/>
                      </a:endParaRPr>
                    </a:p>
                  </a:txBody>
                  <a:tcPr marL="68575" marR="68575" marT="0" marB="0"/>
                </a:tc>
              </a:tr>
              <a:tr h="3244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donor_city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City where blood donor lives</a:t>
                      </a:r>
                      <a:endParaRPr sz="1100" u="none" strike="noStrike" cap="none">
                        <a:latin typeface="Calibri"/>
                        <a:ea typeface="Calibri"/>
                        <a:cs typeface="Calibri"/>
                        <a:sym typeface="Calibri"/>
                      </a:endParaRPr>
                    </a:p>
                  </a:txBody>
                  <a:tcPr marL="68575" marR="68575" marT="0" marB="0"/>
                </a:tc>
              </a:tr>
              <a:tr h="4858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donor_area</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Region where blood donor’s house is located</a:t>
                      </a:r>
                      <a:endParaRPr sz="1100" u="none" strike="noStrike" cap="none">
                        <a:latin typeface="Calibri"/>
                        <a:ea typeface="Calibri"/>
                        <a:cs typeface="Calibri"/>
                        <a:sym typeface="Calibri"/>
                      </a:endParaRPr>
                    </a:p>
                  </a:txBody>
                  <a:tcPr marL="68575" marR="68575" marT="0" marB="0"/>
                </a:tc>
              </a:tr>
              <a:tr h="4858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donor_address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Specific location of blood donor’s residence</a:t>
                      </a:r>
                      <a:endParaRPr sz="1100" u="none" strike="noStrike" cap="none">
                        <a:latin typeface="Calibri"/>
                        <a:ea typeface="Calibri"/>
                        <a:cs typeface="Calibri"/>
                        <a:sym typeface="Calibri"/>
                      </a:endParaRPr>
                    </a:p>
                  </a:txBody>
                  <a:tcPr marL="68575" marR="68575" marT="0" marB="0"/>
                </a:tc>
              </a:tr>
              <a:tr h="4858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or contact number of blood donor</a:t>
                      </a:r>
                      <a:endParaRPr sz="1100" u="none" strike="noStrike" cap="none">
                        <a:latin typeface="Calibri"/>
                        <a:ea typeface="Calibri"/>
                        <a:cs typeface="Calibri"/>
                        <a:sym typeface="Calibri"/>
                      </a:endParaRPr>
                    </a:p>
                  </a:txBody>
                  <a:tcPr marL="68575" marR="68575" marT="0" marB="0"/>
                </a:tc>
              </a:tr>
              <a:tr h="2356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donor_blood_group</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 group of donors</a:t>
                      </a:r>
                      <a:endParaRPr sz="1100" u="none" strike="noStrike" cap="none">
                        <a:latin typeface="Calibri"/>
                        <a:ea typeface="Calibri"/>
                        <a:cs typeface="Calibri"/>
                        <a:sym typeface="Calibri"/>
                      </a:endParaRPr>
                    </a:p>
                  </a:txBody>
                  <a:tcPr marL="68575" marR="68575" marT="0" marB="0"/>
                </a:tc>
              </a:tr>
              <a:tr h="382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donation_date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 of previous blood donation</a:t>
                      </a:r>
                      <a:endParaRPr sz="1100" u="none" strike="noStrike" cap="none">
                        <a:latin typeface="Calibri"/>
                        <a:ea typeface="Calibri"/>
                        <a:cs typeface="Calibri"/>
                        <a:sym typeface="Calibri"/>
                      </a:endParaRPr>
                    </a:p>
                  </a:txBody>
                  <a:tcPr marL="68575" marR="68575" marT="0" marB="0"/>
                </a:tc>
              </a:tr>
              <a:tr h="689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donor_service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char(1)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Approach of notifying the donor</a:t>
                      </a:r>
                      <a:endParaRPr sz="1100" u="none" strike="noStrike" cap="none">
                        <a:latin typeface="Calibri"/>
                        <a:ea typeface="Calibri"/>
                        <a:cs typeface="Calibri"/>
                        <a:sym typeface="Calibri"/>
                      </a:endParaRPr>
                    </a:p>
                    <a:p>
                      <a:pPr marL="0" marR="0" lvl="0" indent="0" algn="l" rtl="0">
                        <a:lnSpc>
                          <a:spcPct val="115000"/>
                        </a:lnSpc>
                        <a:spcBef>
                          <a:spcPts val="1000"/>
                        </a:spcBef>
                        <a:spcAft>
                          <a:spcPts val="0"/>
                        </a:spcAft>
                        <a:buNone/>
                      </a:pPr>
                      <a:r>
                        <a:rPr lang="en-US" sz="1400" u="none" strike="noStrike" cap="none">
                          <a:latin typeface="Calibri"/>
                          <a:ea typeface="Calibri"/>
                          <a:cs typeface="Calibri"/>
                          <a:sym typeface="Calibri"/>
                        </a:rPr>
                        <a:t>Eg. Via SMS or Email</a:t>
                      </a:r>
                      <a:endParaRPr sz="1100" u="none" strike="noStrike" cap="none">
                        <a:latin typeface="Calibri"/>
                        <a:ea typeface="Calibri"/>
                        <a:cs typeface="Calibri"/>
                        <a:sym typeface="Calibri"/>
                      </a:endParaRPr>
                    </a:p>
                  </a:txBody>
                  <a:tcPr marL="68575" marR="68575" marT="0" marB="0"/>
                </a:tc>
              </a:tr>
              <a:tr h="4867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donor_donation_months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Months duration of donating blood which donor prefers</a:t>
                      </a:r>
                      <a:endParaRPr sz="1100" u="none" strike="noStrike" cap="none">
                        <a:latin typeface="Calibri"/>
                        <a:ea typeface="Calibri"/>
                        <a:cs typeface="Calibri"/>
                        <a:sym typeface="Calibri"/>
                      </a:endParaRPr>
                    </a:p>
                  </a:txBody>
                  <a:tcPr marL="68575" marR="68575" marT="0" marB="0"/>
                </a:tc>
              </a:tr>
              <a:tr h="4858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donor_password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varchar(12)</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Auto generated password for blood donor</a:t>
                      </a:r>
                      <a:endParaRPr sz="1100" u="none" strike="noStrike" cap="none">
                        <a:latin typeface="Calibri"/>
                        <a:ea typeface="Calibri"/>
                        <a:cs typeface="Calibri"/>
                        <a:sym typeface="Calibri"/>
                      </a:endParaRPr>
                    </a:p>
                  </a:txBody>
                  <a:tcPr marL="68575" marR="68575" marT="0" marB="0"/>
                </a:tc>
              </a:tr>
            </a:tbl>
          </a:graphicData>
        </a:graphic>
      </p:graphicFrame>
      <p:sp>
        <p:nvSpPr>
          <p:cNvPr id="199" name="Google Shape;199;p32"/>
          <p:cNvSpPr/>
          <p:nvPr/>
        </p:nvSpPr>
        <p:spPr>
          <a:xfrm>
            <a:off x="-744760" y="1115452"/>
            <a:ext cx="3024336" cy="369332"/>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donor</a:t>
            </a:r>
            <a:endParaRPr sz="1800" b="1"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3"/>
          <p:cNvGraphicFramePr/>
          <p:nvPr/>
        </p:nvGraphicFramePr>
        <p:xfrm>
          <a:off x="1127448" y="1772816"/>
          <a:ext cx="10153100" cy="4905981"/>
        </p:xfrm>
        <a:graphic>
          <a:graphicData uri="http://schemas.openxmlformats.org/drawingml/2006/table">
            <a:tbl>
              <a:tblPr firstRow="1" bandRow="1">
                <a:noFill/>
                <a:tableStyleId>{632362C8-CEAD-4AA7-80D1-83C43E23E5D4}</a:tableStyleId>
              </a:tblPr>
              <a:tblGrid>
                <a:gridCol w="2538275"/>
                <a:gridCol w="2538275"/>
                <a:gridCol w="2538275"/>
                <a:gridCol w="2538275"/>
              </a:tblGrid>
              <a:tr h="398475">
                <a:tc>
                  <a:txBody>
                    <a:bodyPr/>
                    <a:lstStyle/>
                    <a:p>
                      <a:pPr marL="0" marR="0" lvl="0" indent="0" algn="l" rtl="0">
                        <a:lnSpc>
                          <a:spcPct val="115000"/>
                        </a:lnSpc>
                        <a:spcBef>
                          <a:spcPts val="0"/>
                        </a:spcBef>
                        <a:spcAft>
                          <a:spcPts val="0"/>
                        </a:spcAft>
                        <a:buNone/>
                      </a:pPr>
                      <a:r>
                        <a:rPr lang="en-US" sz="1200" u="none" strike="noStrike" cap="none" dirty="0"/>
                        <a:t>Name</a:t>
                      </a:r>
                      <a:endParaRPr sz="11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4004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recipient_id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bigint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recipient</a:t>
                      </a:r>
                      <a:endParaRPr sz="1100" u="none" strike="noStrike" cap="none">
                        <a:latin typeface="Calibri"/>
                        <a:ea typeface="Calibri"/>
                        <a:cs typeface="Calibri"/>
                        <a:sym typeface="Calibri"/>
                      </a:endParaRPr>
                    </a:p>
                  </a:txBody>
                  <a:tcPr marL="68575" marR="68575" marT="0" marB="0"/>
                </a:tc>
              </a:tr>
              <a:tr h="2193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requester    </a:t>
                      </a:r>
                      <a:endParaRPr sz="1100" u="none" strike="noStrike" cap="none">
                        <a:latin typeface="Calibri"/>
                        <a:ea typeface="Calibri"/>
                        <a:cs typeface="Calibri"/>
                        <a:sym typeface="Calibri"/>
                      </a:endParaRPr>
                    </a:p>
                  </a:txBody>
                  <a:tcPr marL="68575" marR="68575" marT="0" marB="0"/>
                </a:tc>
              </a:tr>
              <a:tr h="2193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Patient_name </a:t>
                      </a:r>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patient</a:t>
                      </a:r>
                      <a:endParaRPr sz="1400" u="none" strike="noStrike" cap="none">
                        <a:latin typeface="Calibri"/>
                        <a:ea typeface="Calibri"/>
                        <a:cs typeface="Calibri"/>
                        <a:sym typeface="Calibri"/>
                      </a:endParaRPr>
                    </a:p>
                  </a:txBody>
                  <a:tcPr marL="68575" marR="68575" marT="0" marB="0"/>
                </a:tc>
              </a:tr>
              <a:tr h="219375">
                <a:tc>
                  <a:txBody>
                    <a:bodyPr/>
                    <a:lstStyle/>
                    <a:p>
                      <a:pPr marL="0" marR="0" lvl="0" indent="0" algn="l" rtl="0">
                        <a:lnSpc>
                          <a:spcPct val="115000"/>
                        </a:lnSpc>
                        <a:spcBef>
                          <a:spcPts val="0"/>
                        </a:spcBef>
                        <a:spcAft>
                          <a:spcPts val="0"/>
                        </a:spcAft>
                        <a:buNone/>
                      </a:pPr>
                      <a:r>
                        <a:rPr lang="en-US">
                          <a:latin typeface="Calibri"/>
                          <a:ea typeface="Calibri"/>
                          <a:cs typeface="Calibri"/>
                          <a:sym typeface="Calibri"/>
                        </a:rPr>
                        <a:t>patient_gender</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char(1)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Gender of patient</a:t>
                      </a:r>
                      <a:endParaRPr sz="1100" u="none" strike="noStrike" cap="none">
                        <a:latin typeface="Calibri"/>
                        <a:ea typeface="Calibri"/>
                        <a:cs typeface="Calibri"/>
                        <a:sym typeface="Calibri"/>
                      </a:endParaRPr>
                    </a:p>
                  </a:txBody>
                  <a:tcPr marL="68575" marR="68575" marT="0" marB="0"/>
                </a:tc>
              </a:tr>
              <a:tr h="219375">
                <a:tc>
                  <a:txBody>
                    <a:bodyPr/>
                    <a:lstStyle/>
                    <a:p>
                      <a:pPr marL="0" marR="0" lvl="0" indent="0" algn="l" rtl="0">
                        <a:lnSpc>
                          <a:spcPct val="115000"/>
                        </a:lnSpc>
                        <a:spcBef>
                          <a:spcPts val="0"/>
                        </a:spcBef>
                        <a:spcAft>
                          <a:spcPts val="0"/>
                        </a:spcAft>
                        <a:buNone/>
                      </a:pPr>
                      <a:r>
                        <a:rPr lang="en-US">
                          <a:latin typeface="Calibri"/>
                          <a:ea typeface="Calibri"/>
                          <a:cs typeface="Calibri"/>
                          <a:sym typeface="Calibri"/>
                        </a:rPr>
                        <a:t>patient</a:t>
                      </a:r>
                      <a:r>
                        <a:rPr lang="en-US" sz="1400" u="none" strike="noStrike" cap="none">
                          <a:latin typeface="Calibri"/>
                          <a:ea typeface="Calibri"/>
                          <a:cs typeface="Calibri"/>
                          <a:sym typeface="Calibri"/>
                        </a:rPr>
                        <a:t>_blood_group</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char(3)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 group of patient</a:t>
                      </a:r>
                      <a:endParaRPr sz="1100" u="none" strike="noStrike" cap="none">
                        <a:latin typeface="Calibri"/>
                        <a:ea typeface="Calibri"/>
                        <a:cs typeface="Calibri"/>
                        <a:sym typeface="Calibri"/>
                      </a:endParaRPr>
                    </a:p>
                  </a:txBody>
                  <a:tcPr marL="68575" marR="68575" marT="0" marB="0"/>
                </a:tc>
              </a:tr>
              <a:tr h="3394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dirty="0">
                          <a:latin typeface="Calibri"/>
                          <a:ea typeface="Calibri"/>
                          <a:cs typeface="Calibri"/>
                          <a:sym typeface="Calibri"/>
                        </a:rPr>
                        <a:t>varchar(13)</a:t>
                      </a:r>
                      <a:endParaRPr sz="11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or contact number of recipient</a:t>
                      </a:r>
                      <a:endParaRPr sz="1100" u="none" strike="noStrike" cap="none">
                        <a:latin typeface="Calibri"/>
                        <a:ea typeface="Calibri"/>
                        <a:cs typeface="Calibri"/>
                        <a:sym typeface="Calibri"/>
                      </a:endParaRPr>
                    </a:p>
                  </a:txBody>
                  <a:tcPr marL="68575" marR="68575" marT="0" marB="0"/>
                </a:tc>
              </a:tr>
              <a:tr h="4387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recipient_area</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Region where recipient’s house is located</a:t>
                      </a:r>
                      <a:endParaRPr sz="1100" u="none" strike="noStrike" cap="none">
                        <a:latin typeface="Calibri"/>
                        <a:ea typeface="Calibri"/>
                        <a:cs typeface="Calibri"/>
                        <a:sym typeface="Calibri"/>
                      </a:endParaRPr>
                    </a:p>
                  </a:txBody>
                  <a:tcPr marL="68575" marR="68575" marT="0" marB="0"/>
                </a:tc>
              </a:tr>
              <a:tr h="4387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recipient_address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Address of recipient </a:t>
                      </a:r>
                      <a:endParaRPr sz="1100" u="none" strike="noStrike" cap="none">
                        <a:latin typeface="Calibri"/>
                        <a:ea typeface="Calibri"/>
                        <a:cs typeface="Calibri"/>
                        <a:sym typeface="Calibri"/>
                      </a:endParaRPr>
                    </a:p>
                  </a:txBody>
                  <a:tcPr marL="68575" marR="68575" marT="0" marB="0"/>
                </a:tc>
              </a:tr>
              <a:tr h="4387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recipient_relation</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varchar(30)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Relation of recipient with patient</a:t>
                      </a:r>
                      <a:endParaRPr sz="1100" u="none" strike="noStrike" cap="none">
                        <a:latin typeface="Calibri"/>
                        <a:ea typeface="Calibri"/>
                        <a:cs typeface="Calibri"/>
                        <a:sym typeface="Calibri"/>
                      </a:endParaRPr>
                    </a:p>
                  </a:txBody>
                  <a:tcPr marL="68575" marR="68575" marT="0" marB="0"/>
                </a:tc>
              </a:tr>
              <a:tr h="2193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the hospital </a:t>
                      </a:r>
                      <a:endParaRPr sz="1100" u="none" strike="noStrike" cap="none">
                        <a:latin typeface="Calibri"/>
                        <a:ea typeface="Calibri"/>
                        <a:cs typeface="Calibri"/>
                        <a:sym typeface="Calibri"/>
                      </a:endParaRPr>
                    </a:p>
                  </a:txBody>
                  <a:tcPr marL="68575" marR="68575" marT="0" marB="0"/>
                </a:tc>
              </a:tr>
              <a:tr h="4004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doctor_name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the doctor</a:t>
                      </a:r>
                      <a:endParaRPr sz="1100" u="none" strike="noStrike" cap="none">
                        <a:latin typeface="Calibri"/>
                        <a:ea typeface="Calibri"/>
                        <a:cs typeface="Calibri"/>
                        <a:sym typeface="Calibri"/>
                      </a:endParaRPr>
                    </a:p>
                  </a:txBody>
                  <a:tcPr marL="68575" marR="68575" marT="0" marB="0"/>
                </a:tc>
              </a:tr>
              <a:tr h="7216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recipient_status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char(1)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dirty="0">
                          <a:latin typeface="Calibri"/>
                          <a:ea typeface="Calibri"/>
                          <a:cs typeface="Calibri"/>
                          <a:sym typeface="Calibri"/>
                        </a:rPr>
                        <a:t>Status of blood request is accepted or not If yes then 1 else 0</a:t>
                      </a:r>
                      <a:endParaRPr sz="1100" u="none" strike="noStrike" cap="none" dirty="0">
                        <a:latin typeface="Calibri"/>
                        <a:ea typeface="Calibri"/>
                        <a:cs typeface="Calibri"/>
                        <a:sym typeface="Calibri"/>
                      </a:endParaRPr>
                    </a:p>
                  </a:txBody>
                  <a:tcPr marL="68575" marR="68575" marT="0" marB="0"/>
                </a:tc>
              </a:tr>
            </a:tbl>
          </a:graphicData>
        </a:graphic>
      </p:graphicFrame>
      <p:sp>
        <p:nvSpPr>
          <p:cNvPr id="205" name="Google Shape;205;p33"/>
          <p:cNvSpPr/>
          <p:nvPr/>
        </p:nvSpPr>
        <p:spPr>
          <a:xfrm>
            <a:off x="-744760" y="1115452"/>
            <a:ext cx="3024336" cy="369332"/>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a:t>
            </a:r>
            <a:r>
              <a:rPr lang="en-US" sz="1800" b="0" i="0" u="none" strike="noStrike" cap="none">
                <a:solidFill>
                  <a:schemeClr val="lt1"/>
                </a:solidFill>
                <a:latin typeface="Libre Franklin Medium"/>
                <a:ea typeface="Libre Franklin Medium"/>
                <a:cs typeface="Libre Franklin Medium"/>
                <a:sym typeface="Libre Franklin Medium"/>
              </a:rPr>
              <a:t>recipient</a:t>
            </a:r>
            <a:endParaRPr sz="1800" b="1"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210" name="Google Shape;210;p34"/>
          <p:cNvGraphicFramePr/>
          <p:nvPr/>
        </p:nvGraphicFramePr>
        <p:xfrm>
          <a:off x="1487488" y="2204864"/>
          <a:ext cx="9505100" cy="4157798"/>
        </p:xfrm>
        <a:graphic>
          <a:graphicData uri="http://schemas.openxmlformats.org/drawingml/2006/table">
            <a:tbl>
              <a:tblPr firstRow="1" bandRow="1">
                <a:noFill/>
                <a:tableStyleId>{632362C8-CEAD-4AA7-80D1-83C43E23E5D4}</a:tableStyleId>
              </a:tblPr>
              <a:tblGrid>
                <a:gridCol w="2376275"/>
                <a:gridCol w="2376275"/>
                <a:gridCol w="2376275"/>
                <a:gridCol w="2376275"/>
              </a:tblGrid>
              <a:tr h="36005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443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camp_id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bigint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blood donation camp</a:t>
                      </a:r>
                      <a:endParaRPr sz="1100" u="none" strike="noStrike" cap="none">
                        <a:latin typeface="Calibri"/>
                        <a:ea typeface="Calibri"/>
                        <a:cs typeface="Calibri"/>
                        <a:sym typeface="Calibri"/>
                      </a:endParaRPr>
                    </a:p>
                  </a:txBody>
                  <a:tcPr marL="68575" marR="68575" marT="0" marB="0"/>
                </a:tc>
              </a:tr>
              <a:tr h="2315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blood donation camp</a:t>
                      </a:r>
                      <a:endParaRPr sz="1100" u="none" strike="noStrike" cap="none">
                        <a:latin typeface="Calibri"/>
                        <a:ea typeface="Calibri"/>
                        <a:cs typeface="Calibri"/>
                        <a:sym typeface="Calibri"/>
                      </a:endParaRPr>
                    </a:p>
                  </a:txBody>
                  <a:tcPr marL="68575" marR="68575" marT="0" marB="0"/>
                </a:tc>
              </a:tr>
              <a:tr h="443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camp_org_email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Email Id of blood  donation camp organizer</a:t>
                      </a:r>
                      <a:endParaRPr sz="1100" u="none" strike="noStrike" cap="none">
                        <a:latin typeface="Calibri"/>
                        <a:ea typeface="Calibri"/>
                        <a:cs typeface="Calibri"/>
                        <a:sym typeface="Calibri"/>
                      </a:endParaRPr>
                    </a:p>
                  </a:txBody>
                  <a:tcPr marL="68575" marR="68575" marT="0" marB="0"/>
                </a:tc>
              </a:tr>
              <a:tr h="443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camp_venueDate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 when blood donation camp will be organized</a:t>
                      </a:r>
                      <a:endParaRPr sz="1100" u="none" strike="noStrike" cap="none">
                        <a:latin typeface="Calibri"/>
                        <a:ea typeface="Calibri"/>
                        <a:cs typeface="Calibri"/>
                        <a:sym typeface="Calibri"/>
                      </a:endParaRPr>
                    </a:p>
                  </a:txBody>
                  <a:tcPr marL="68575" marR="68575" marT="0" marB="0"/>
                </a:tc>
              </a:tr>
              <a:tr h="44385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camp_registrationDate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Date when blood donation camp has registered</a:t>
                      </a:r>
                      <a:endParaRPr sz="1100" u="none" strike="noStrike" cap="none">
                        <a:latin typeface="Calibri"/>
                        <a:ea typeface="Calibri"/>
                        <a:cs typeface="Calibri"/>
                        <a:sym typeface="Calibri"/>
                      </a:endParaRPr>
                    </a:p>
                  </a:txBody>
                  <a:tcPr marL="68575" marR="68575" marT="0" marB="0"/>
                </a:tc>
              </a:tr>
              <a:tr h="46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camp_location</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Place or venue where the blood donation camp will be held</a:t>
                      </a:r>
                      <a:endParaRPr sz="1100" u="none" strike="noStrike" cap="none">
                        <a:latin typeface="Calibri"/>
                        <a:ea typeface="Calibri"/>
                        <a:cs typeface="Calibri"/>
                        <a:sym typeface="Calibri"/>
                      </a:endParaRPr>
                    </a:p>
                  </a:txBody>
                  <a:tcPr marL="68575" marR="68575" marT="0" marB="0"/>
                </a:tc>
              </a:tr>
              <a:tr h="46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camp_time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time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Time from when the blood donation camp will be started</a:t>
                      </a:r>
                      <a:endParaRPr sz="1100" u="none" strike="noStrike" cap="none">
                        <a:latin typeface="Calibri"/>
                        <a:ea typeface="Calibri"/>
                        <a:cs typeface="Calibri"/>
                        <a:sym typeface="Calibri"/>
                      </a:endParaRPr>
                    </a:p>
                  </a:txBody>
                  <a:tcPr marL="68575" marR="68575" marT="0" marB="0"/>
                </a:tc>
              </a:tr>
              <a:tr h="46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camp_contact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contact number of camp</a:t>
                      </a:r>
                      <a:endParaRPr sz="1100" u="none" strike="noStrike" cap="none">
                        <a:latin typeface="Calibri"/>
                        <a:ea typeface="Calibri"/>
                        <a:cs typeface="Calibri"/>
                        <a:sym typeface="Calibri"/>
                      </a:endParaRPr>
                    </a:p>
                  </a:txBody>
                  <a:tcPr marL="68575" marR="68575" marT="0" marB="0"/>
                </a:tc>
              </a:tr>
            </a:tbl>
          </a:graphicData>
        </a:graphic>
      </p:graphicFrame>
      <p:sp>
        <p:nvSpPr>
          <p:cNvPr id="211" name="Google Shape;211;p34"/>
          <p:cNvSpPr/>
          <p:nvPr/>
        </p:nvSpPr>
        <p:spPr>
          <a:xfrm>
            <a:off x="-744760" y="1124744"/>
            <a:ext cx="3024336" cy="369332"/>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a:t>
            </a:r>
            <a:r>
              <a:rPr lang="en-US" sz="1800" b="0" i="0" u="none" strike="noStrike" cap="none">
                <a:solidFill>
                  <a:schemeClr val="lt1"/>
                </a:solidFill>
                <a:latin typeface="Libre Franklin Medium"/>
                <a:ea typeface="Libre Franklin Medium"/>
                <a:cs typeface="Libre Franklin Medium"/>
                <a:sym typeface="Libre Franklin Medium"/>
              </a:rPr>
              <a:t>camp</a:t>
            </a:r>
            <a:endParaRPr sz="1800" b="1"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35"/>
          <p:cNvGraphicFramePr/>
          <p:nvPr/>
        </p:nvGraphicFramePr>
        <p:xfrm>
          <a:off x="1847528" y="1988840"/>
          <a:ext cx="8352900" cy="3494775"/>
        </p:xfrm>
        <a:graphic>
          <a:graphicData uri="http://schemas.openxmlformats.org/drawingml/2006/table">
            <a:tbl>
              <a:tblPr firstRow="1" bandRow="1">
                <a:noFill/>
                <a:tableStyleId>{632362C8-CEAD-4AA7-80D1-83C43E23E5D4}</a:tableStyleId>
              </a:tblPr>
              <a:tblGrid>
                <a:gridCol w="2088225"/>
                <a:gridCol w="2088225"/>
                <a:gridCol w="2088225"/>
                <a:gridCol w="2088225"/>
              </a:tblGrid>
              <a:tr h="29950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5742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hospital</a:t>
                      </a:r>
                      <a:endParaRPr sz="1100" u="none" strike="noStrike" cap="none">
                        <a:latin typeface="Calibri"/>
                        <a:ea typeface="Calibri"/>
                        <a:cs typeface="Calibri"/>
                        <a:sym typeface="Calibri"/>
                      </a:endParaRPr>
                    </a:p>
                  </a:txBody>
                  <a:tcPr marL="68575" marR="68575" marT="0" marB="0"/>
                </a:tc>
              </a:tr>
              <a:tr h="2995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hospital</a:t>
                      </a:r>
                      <a:endParaRPr sz="1100" u="none" strike="noStrike" cap="none">
                        <a:latin typeface="Calibri"/>
                        <a:ea typeface="Calibri"/>
                        <a:cs typeface="Calibri"/>
                        <a:sym typeface="Calibri"/>
                      </a:endParaRPr>
                    </a:p>
                  </a:txBody>
                  <a:tcPr marL="68575" marR="68575" marT="0" marB="0"/>
                </a:tc>
              </a:tr>
              <a:tr h="5742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hospital_area</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Region where hospital is located</a:t>
                      </a:r>
                      <a:endParaRPr sz="1100" u="none" strike="noStrike" cap="none">
                        <a:latin typeface="Calibri"/>
                        <a:ea typeface="Calibri"/>
                        <a:cs typeface="Calibri"/>
                        <a:sym typeface="Calibri"/>
                      </a:endParaRPr>
                    </a:p>
                  </a:txBody>
                  <a:tcPr marL="68575" marR="68575" marT="0" marB="0"/>
                </a:tc>
              </a:tr>
              <a:tr h="5742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or contact number of hospitals</a:t>
                      </a:r>
                      <a:endParaRPr sz="1100" u="none" strike="noStrike" cap="none">
                        <a:latin typeface="Calibri"/>
                        <a:ea typeface="Calibri"/>
                        <a:cs typeface="Calibri"/>
                        <a:sym typeface="Calibri"/>
                      </a:endParaRPr>
                    </a:p>
                  </a:txBody>
                  <a:tcPr marL="68575" marR="68575" marT="0" marB="0"/>
                </a:tc>
              </a:tr>
              <a:tr h="5742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hospital_address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Specific location of hospital</a:t>
                      </a:r>
                      <a:endParaRPr sz="1100" u="none" strike="noStrike" cap="none">
                        <a:latin typeface="Calibri"/>
                        <a:ea typeface="Calibri"/>
                        <a:cs typeface="Calibri"/>
                        <a:sym typeface="Calibri"/>
                      </a:endParaRPr>
                    </a:p>
                  </a:txBody>
                  <a:tcPr marL="68575" marR="68575" marT="0" marB="0"/>
                </a:tc>
              </a:tr>
              <a:tr h="598975">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hospital_password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a:t>
                      </a:r>
                      <a:r>
                        <a:rPr lang="en-US">
                          <a:latin typeface="Calibri"/>
                          <a:ea typeface="Calibri"/>
                          <a:cs typeface="Calibri"/>
                          <a:sym typeface="Calibri"/>
                        </a:rPr>
                        <a:t>12</a:t>
                      </a:r>
                      <a:r>
                        <a:rPr lang="en-US" sz="1400" u="none" strike="noStrike" cap="none">
                          <a:latin typeface="Calibri"/>
                          <a:ea typeface="Calibri"/>
                          <a:cs typeface="Calibri"/>
                          <a:sym typeface="Calibri"/>
                        </a:rPr>
                        <a: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Auto generated password for hospital</a:t>
                      </a:r>
                      <a:endParaRPr sz="1100" u="none" strike="noStrike" cap="none">
                        <a:latin typeface="Calibri"/>
                        <a:ea typeface="Calibri"/>
                        <a:cs typeface="Calibri"/>
                        <a:sym typeface="Calibri"/>
                      </a:endParaRPr>
                    </a:p>
                  </a:txBody>
                  <a:tcPr marL="68575" marR="68575" marT="0" marB="0"/>
                </a:tc>
              </a:tr>
            </a:tbl>
          </a:graphicData>
        </a:graphic>
      </p:graphicFrame>
      <p:sp>
        <p:nvSpPr>
          <p:cNvPr id="217" name="Google Shape;217;p35"/>
          <p:cNvSpPr/>
          <p:nvPr/>
        </p:nvSpPr>
        <p:spPr>
          <a:xfrm>
            <a:off x="-744760" y="1115452"/>
            <a:ext cx="3024336" cy="369332"/>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a:t>
            </a:r>
            <a:r>
              <a:rPr lang="en-US" sz="1800" b="0" i="0" u="none" strike="noStrike" cap="none">
                <a:solidFill>
                  <a:schemeClr val="lt1"/>
                </a:solidFill>
                <a:latin typeface="Libre Franklin Medium"/>
                <a:ea typeface="Libre Franklin Medium"/>
                <a:cs typeface="Libre Franklin Medium"/>
                <a:sym typeface="Libre Franklin Medium"/>
              </a:rPr>
              <a:t>hospital</a:t>
            </a:r>
            <a:endParaRPr sz="1800" b="1"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aphicFrame>
        <p:nvGraphicFramePr>
          <p:cNvPr id="222" name="Google Shape;222;p36"/>
          <p:cNvGraphicFramePr/>
          <p:nvPr/>
        </p:nvGraphicFramePr>
        <p:xfrm>
          <a:off x="2063552" y="2348880"/>
          <a:ext cx="8352900" cy="3668456"/>
        </p:xfrm>
        <a:graphic>
          <a:graphicData uri="http://schemas.openxmlformats.org/drawingml/2006/table">
            <a:tbl>
              <a:tblPr firstRow="1" bandRow="1">
                <a:noFill/>
                <a:tableStyleId>{632362C8-CEAD-4AA7-80D1-83C43E23E5D4}</a:tableStyleId>
              </a:tblPr>
              <a:tblGrid>
                <a:gridCol w="2088225"/>
                <a:gridCol w="2088225"/>
                <a:gridCol w="2088225"/>
                <a:gridCol w="2088225"/>
              </a:tblGrid>
              <a:tr h="360050">
                <a:tc>
                  <a:txBody>
                    <a:bodyPr/>
                    <a:lstStyle/>
                    <a:p>
                      <a:pPr marL="0" marR="0" lvl="0" indent="0" algn="l" rtl="0">
                        <a:lnSpc>
                          <a:spcPct val="115000"/>
                        </a:lnSpc>
                        <a:spcBef>
                          <a:spcPts val="0"/>
                        </a:spcBef>
                        <a:spcAft>
                          <a:spcPts val="0"/>
                        </a:spcAft>
                        <a:buNone/>
                      </a:pPr>
                      <a:r>
                        <a:rPr lang="en-US" sz="12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Datatype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Constraint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200" u="none" strike="noStrike" cap="none"/>
                        <a:t>Description</a:t>
                      </a:r>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bloodbank_email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Unique identifier of blood bank </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varchar(50)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Name of blood bank</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bloodbank_area</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varchar(20)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Region where blood bank is located</a:t>
                      </a:r>
                      <a:endParaRPr sz="1100" u="none" strike="noStrike" cap="none">
                        <a:latin typeface="Calibri"/>
                        <a:ea typeface="Calibri"/>
                        <a:cs typeface="Calibri"/>
                        <a:sym typeface="Calibri"/>
                      </a:endParaRPr>
                    </a:p>
                    <a:p>
                      <a:pPr marL="0" marR="0" lvl="0" indent="0" algn="l" rtl="0">
                        <a:lnSpc>
                          <a:spcPct val="115000"/>
                        </a:lnSpc>
                        <a:spcBef>
                          <a:spcPts val="1000"/>
                        </a:spcBef>
                        <a:spcAft>
                          <a:spcPts val="0"/>
                        </a:spcAft>
                        <a:buNone/>
                      </a:pPr>
                      <a:r>
                        <a:rPr lang="en-US" sz="1400" u="none" strike="noStrike" cap="none">
                          <a:latin typeface="Calibri"/>
                          <a:ea typeface="Calibri"/>
                          <a:cs typeface="Calibri"/>
                          <a:sym typeface="Calibri"/>
                        </a:rPr>
                        <a:t>Eg. Sector 22</a:t>
                      </a:r>
                      <a:endParaRPr sz="1100" u="none" strike="noStrike" cap="none">
                        <a:latin typeface="Calibri"/>
                        <a:ea typeface="Calibri"/>
                        <a:cs typeface="Calibri"/>
                        <a:sym typeface="Calibri"/>
                      </a:endParaRPr>
                    </a:p>
                  </a:txBody>
                  <a:tcPr marL="68575" marR="68575" marT="0" marB="0"/>
                </a:tc>
              </a:tr>
              <a:tr h="5230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Phone number of blood bank</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bloodbank_address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Specific location of blood bank</a:t>
                      </a:r>
                      <a:endParaRPr sz="1100" u="none" strike="noStrike" cap="none">
                        <a:latin typeface="Calibri"/>
                        <a:ea typeface="Calibri"/>
                        <a:cs typeface="Calibri"/>
                        <a:sym typeface="Calibri"/>
                      </a:endParaRPr>
                    </a:p>
                  </a:txBody>
                  <a:tcPr marL="68575" marR="68575" marT="0" marB="0"/>
                </a:tc>
              </a:tr>
              <a:tr h="461100">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bloodbank_password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varchar(12)</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400" u="none" strike="noStrike" cap="none">
                          <a:latin typeface="Calibri"/>
                          <a:ea typeface="Calibri"/>
                          <a:cs typeface="Calibri"/>
                          <a:sym typeface="Calibri"/>
                        </a:rPr>
                        <a:t>Auto generated password of blood bank</a:t>
                      </a:r>
                      <a:endParaRPr sz="1100" u="none" strike="noStrike" cap="none">
                        <a:latin typeface="Calibri"/>
                        <a:ea typeface="Calibri"/>
                        <a:cs typeface="Calibri"/>
                        <a:sym typeface="Calibri"/>
                      </a:endParaRPr>
                    </a:p>
                  </a:txBody>
                  <a:tcPr marL="68575" marR="68575" marT="0" marB="0"/>
                </a:tc>
              </a:tr>
            </a:tbl>
          </a:graphicData>
        </a:graphic>
      </p:graphicFrame>
      <p:sp>
        <p:nvSpPr>
          <p:cNvPr id="223" name="Google Shape;223;p36"/>
          <p:cNvSpPr/>
          <p:nvPr/>
        </p:nvSpPr>
        <p:spPr>
          <a:xfrm>
            <a:off x="-744760" y="1124744"/>
            <a:ext cx="3024336" cy="369332"/>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None/>
            </a:pPr>
            <a:r>
              <a:rPr lang="en-US" sz="1800" b="1" i="0" u="none" strike="noStrike" cap="none">
                <a:solidFill>
                  <a:schemeClr val="lt1"/>
                </a:solidFill>
                <a:latin typeface="Libre Franklin Medium"/>
                <a:ea typeface="Libre Franklin Medium"/>
                <a:cs typeface="Libre Franklin Medium"/>
                <a:sym typeface="Libre Franklin Medium"/>
              </a:rPr>
              <a:t>tbl_ blood_bank</a:t>
            </a:r>
            <a:endParaRPr sz="1800" b="1"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Libre Franklin Medium"/>
              <a:buNone/>
            </a:pPr>
            <a:r>
              <a:rPr lang="en-US"/>
              <a:t>USER MANUAL </a:t>
            </a:r>
            <a:endParaRPr/>
          </a:p>
        </p:txBody>
      </p:sp>
      <p:sp>
        <p:nvSpPr>
          <p:cNvPr id="229" name="Google Shape;229;p37"/>
          <p:cNvSpPr txBox="1">
            <a:spLocks noGrp="1"/>
          </p:cNvSpPr>
          <p:nvPr>
            <p:ph type="body" idx="1"/>
          </p:nvPr>
        </p:nvSpPr>
        <p:spPr>
          <a:xfrm>
            <a:off x="1066800" y="1844824"/>
            <a:ext cx="8629600"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hlink"/>
                </a:solidFill>
                <a:latin typeface="Arial"/>
                <a:ea typeface="Arial"/>
                <a:cs typeface="Arial"/>
                <a:sym typeface="Arial"/>
                <a:hlinkClick r:id="rId3"/>
              </a:rPr>
              <a:t>https://drive.google.com/open?id=1N2o5Bn57Zc9p8vswuBg-UCx2QzQbLGPA</a:t>
            </a:r>
            <a:r>
              <a:rPr lang="en-US" sz="1800" b="0" i="0" u="none" strike="noStrike" cap="none">
                <a:solidFill>
                  <a:schemeClr val="dk1"/>
                </a:solidFill>
                <a:latin typeface="Arial"/>
                <a:ea typeface="Arial"/>
                <a:cs typeface="Arial"/>
                <a:sym typeface="Arial"/>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407368" y="332656"/>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Libre Franklin Medium"/>
              <a:buNone/>
            </a:pPr>
            <a:r>
              <a:rPr lang="en-US"/>
              <a:t>Future Enhancement and conclusion: - </a:t>
            </a:r>
            <a:endParaRPr/>
          </a:p>
        </p:txBody>
      </p:sp>
      <p:sp>
        <p:nvSpPr>
          <p:cNvPr id="235" name="Google Shape;235;p38"/>
          <p:cNvSpPr txBox="1">
            <a:spLocks noGrp="1"/>
          </p:cNvSpPr>
          <p:nvPr>
            <p:ph type="body" idx="1"/>
          </p:nvPr>
        </p:nvSpPr>
        <p:spPr>
          <a:xfrm>
            <a:off x="1066800" y="1825624"/>
            <a:ext cx="9997752" cy="45751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3F3F3F"/>
              </a:buClr>
              <a:buSzPts val="2400"/>
              <a:buChar char="▪"/>
            </a:pPr>
            <a:r>
              <a:rPr lang="en-US"/>
              <a:t>This web application avoids the manual work and the problems concerned with it. It is an easy way to obtain the information that is present in our System. Well, we have worked hard in order to present an improved web application better than the existing one’s regarding the information about the various activities. Still, we found out that the project can be done in a better way in future for that we think that donor details can fetch via Aadhaar card.  </a:t>
            </a:r>
            <a:endParaRPr/>
          </a:p>
          <a:p>
            <a:pPr marL="0" lvl="0" indent="0" algn="l" rtl="0">
              <a:lnSpc>
                <a:spcPct val="90000"/>
              </a:lnSpc>
              <a:spcBef>
                <a:spcPts val="1800"/>
              </a:spcBef>
              <a:spcAft>
                <a:spcPts val="0"/>
              </a:spcAft>
              <a:buClr>
                <a:srgbClr val="3F3F3F"/>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35360" y="620688"/>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Libre Franklin Medium"/>
              <a:buNone/>
            </a:pPr>
            <a:r>
              <a:rPr lang="en-US"/>
              <a:t>Learning during the Project: - </a:t>
            </a:r>
            <a:br>
              <a:rPr lang="en-US"/>
            </a:br>
            <a:endParaRPr/>
          </a:p>
        </p:txBody>
      </p:sp>
      <p:sp>
        <p:nvSpPr>
          <p:cNvPr id="241" name="Google Shape;241;p39"/>
          <p:cNvSpPr txBox="1">
            <a:spLocks noGrp="1"/>
          </p:cNvSpPr>
          <p:nvPr>
            <p:ph type="body" idx="1"/>
          </p:nvPr>
        </p:nvSpPr>
        <p:spPr>
          <a:xfrm>
            <a:off x="1066800" y="2060848"/>
            <a:ext cx="10285784" cy="45751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3F3F3F"/>
              </a:buClr>
              <a:buSzPts val="2400"/>
              <a:buChar char="▪"/>
            </a:pPr>
            <a:r>
              <a:rPr lang="en-US"/>
              <a:t>we learned more functionalities about this project</a:t>
            </a:r>
            <a:endParaRPr/>
          </a:p>
          <a:p>
            <a:pPr marL="228600" lvl="0" indent="-228600" algn="l" rtl="0">
              <a:lnSpc>
                <a:spcPct val="90000"/>
              </a:lnSpc>
              <a:spcBef>
                <a:spcPts val="1800"/>
              </a:spcBef>
              <a:spcAft>
                <a:spcPts val="0"/>
              </a:spcAft>
              <a:buClr>
                <a:srgbClr val="3F3F3F"/>
              </a:buClr>
              <a:buSzPts val="2400"/>
              <a:buChar char="▪"/>
            </a:pPr>
            <a:r>
              <a:rPr lang="en-US"/>
              <a:t>Also, we learned more about PHP language</a:t>
            </a:r>
            <a:endParaRPr/>
          </a:p>
          <a:p>
            <a:pPr marL="228600" lvl="0" indent="-76200" algn="l" rtl="0">
              <a:lnSpc>
                <a:spcPct val="90000"/>
              </a:lnSpc>
              <a:spcBef>
                <a:spcPts val="1800"/>
              </a:spcBef>
              <a:spcAft>
                <a:spcPts val="0"/>
              </a:spcAft>
              <a:buClr>
                <a:srgbClr val="3F3F3F"/>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p:nvPr/>
        </p:nvSpPr>
        <p:spPr>
          <a:xfrm>
            <a:off x="1219200" y="1981200"/>
            <a:ext cx="7772400" cy="317738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lt1"/>
              </a:buClr>
              <a:buSzPts val="5400"/>
              <a:buFont typeface="Libre Franklin Medium"/>
              <a:buNone/>
            </a:pPr>
            <a:r>
              <a:rPr lang="en-US" sz="5400">
                <a:solidFill>
                  <a:schemeClr val="lt1"/>
                </a:solidFill>
                <a:latin typeface="Libre Franklin Medium"/>
                <a:ea typeface="Libre Franklin Medium"/>
                <a:cs typeface="Libre Franklin Medium"/>
                <a:sym typeface="Libre Franklin Medium"/>
              </a:rPr>
              <a:t>THANK YOU </a:t>
            </a:r>
            <a:endParaRPr sz="5400">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latin typeface="Calibri"/>
                <a:ea typeface="Calibri"/>
                <a:cs typeface="Calibri"/>
                <a:sym typeface="Calibri"/>
              </a:rPr>
              <a:t>CONTENT</a:t>
            </a:r>
            <a:r>
              <a:rPr lang="en-US" b="1">
                <a:latin typeface="Arial"/>
                <a:ea typeface="Arial"/>
                <a:cs typeface="Arial"/>
                <a:sym typeface="Arial"/>
              </a:rPr>
              <a:t> </a:t>
            </a:r>
            <a:endParaRPr b="1"/>
          </a:p>
        </p:txBody>
      </p:sp>
      <p:sp>
        <p:nvSpPr>
          <p:cNvPr id="96" name="Google Shape;96;p15"/>
          <p:cNvSpPr txBox="1">
            <a:spLocks noGrp="1"/>
          </p:cNvSpPr>
          <p:nvPr>
            <p:ph type="body" idx="1"/>
          </p:nvPr>
        </p:nvSpPr>
        <p:spPr>
          <a:xfrm>
            <a:off x="1524000" y="1676399"/>
            <a:ext cx="9144000" cy="45720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rgbClr val="FFFFFF"/>
              </a:buClr>
              <a:buSzPts val="1860"/>
              <a:buNone/>
            </a:pPr>
            <a:r>
              <a:rPr lang="en-US" sz="1860" dirty="0">
                <a:solidFill>
                  <a:schemeClr val="dk1"/>
                </a:solidFill>
                <a:latin typeface="Arial"/>
                <a:ea typeface="Arial"/>
                <a:cs typeface="Arial"/>
                <a:sym typeface="Arial"/>
              </a:rPr>
              <a:t>Project Definition</a:t>
            </a:r>
            <a:endParaRPr dirty="0"/>
          </a:p>
          <a:p>
            <a:pPr marL="0" lvl="0" indent="0" algn="l" rtl="0">
              <a:lnSpc>
                <a:spcPct val="70000"/>
              </a:lnSpc>
              <a:spcBef>
                <a:spcPts val="1800"/>
              </a:spcBef>
              <a:spcAft>
                <a:spcPts val="0"/>
              </a:spcAft>
              <a:buClr>
                <a:srgbClr val="FFFFFF"/>
              </a:buClr>
              <a:buSzPts val="1860"/>
              <a:buNone/>
            </a:pPr>
            <a:r>
              <a:rPr lang="en-US" sz="1860" dirty="0">
                <a:solidFill>
                  <a:schemeClr val="dk1"/>
                </a:solidFill>
                <a:latin typeface="Arial"/>
                <a:ea typeface="Arial"/>
                <a:cs typeface="Arial"/>
                <a:sym typeface="Arial"/>
              </a:rPr>
              <a:t>SRS</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Purpose</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Scope</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Identification of </a:t>
            </a:r>
            <a:r>
              <a:rPr lang="en-US" sz="1782" dirty="0" smtClean="0">
                <a:solidFill>
                  <a:schemeClr val="dk1"/>
                </a:solidFill>
                <a:latin typeface="Arial"/>
                <a:ea typeface="Arial"/>
                <a:cs typeface="Arial"/>
                <a:sym typeface="Arial"/>
              </a:rPr>
              <a:t>needs</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Technology used</a:t>
            </a:r>
            <a:endParaRPr dirty="0"/>
          </a:p>
          <a:p>
            <a:pPr marL="457200" lvl="1" indent="0" algn="l" rtl="0">
              <a:lnSpc>
                <a:spcPct val="70000"/>
              </a:lnSpc>
              <a:spcBef>
                <a:spcPts val="600"/>
              </a:spcBef>
              <a:spcAft>
                <a:spcPts val="0"/>
              </a:spcAft>
              <a:buClr>
                <a:srgbClr val="FFFFFF"/>
              </a:buClr>
              <a:buSzPts val="1782"/>
              <a:buNone/>
            </a:pPr>
            <a:endParaRPr sz="1782" dirty="0">
              <a:solidFill>
                <a:schemeClr val="dk1"/>
              </a:solidFill>
              <a:latin typeface="Arial"/>
              <a:ea typeface="Arial"/>
              <a:cs typeface="Arial"/>
              <a:sym typeface="Arial"/>
            </a:endParaRPr>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Functional Requirements</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Non-Functional Requirements</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Modules</a:t>
            </a:r>
            <a:endParaRPr dirty="0"/>
          </a:p>
          <a:p>
            <a:pPr marL="457200" lvl="1" indent="0" algn="l" rtl="0">
              <a:lnSpc>
                <a:spcPct val="70000"/>
              </a:lnSpc>
              <a:spcBef>
                <a:spcPts val="600"/>
              </a:spcBef>
              <a:spcAft>
                <a:spcPts val="0"/>
              </a:spcAft>
              <a:buClr>
                <a:srgbClr val="FFFFFF"/>
              </a:buClr>
              <a:buSzPts val="1782"/>
              <a:buNone/>
            </a:pPr>
            <a:r>
              <a:rPr lang="en-US" sz="1782" dirty="0">
                <a:solidFill>
                  <a:schemeClr val="dk1"/>
                </a:solidFill>
                <a:latin typeface="Arial"/>
                <a:ea typeface="Arial"/>
                <a:cs typeface="Arial"/>
                <a:sym typeface="Arial"/>
              </a:rPr>
              <a:t>User Characteristics</a:t>
            </a:r>
            <a:endParaRPr dirty="0"/>
          </a:p>
          <a:p>
            <a:pPr marL="0" lvl="0" indent="0" algn="l" rtl="0">
              <a:lnSpc>
                <a:spcPct val="70000"/>
              </a:lnSpc>
              <a:spcBef>
                <a:spcPts val="1800"/>
              </a:spcBef>
              <a:spcAft>
                <a:spcPts val="0"/>
              </a:spcAft>
              <a:buClr>
                <a:srgbClr val="FFFFFF"/>
              </a:buClr>
              <a:buSzPts val="1860"/>
              <a:buNone/>
            </a:pPr>
            <a:r>
              <a:rPr lang="en-US" sz="1860" dirty="0">
                <a:solidFill>
                  <a:schemeClr val="dk1"/>
                </a:solidFill>
                <a:latin typeface="Arial"/>
                <a:ea typeface="Arial"/>
                <a:cs typeface="Arial"/>
                <a:sym typeface="Arial"/>
              </a:rPr>
              <a:t>Use Case Diagram</a:t>
            </a:r>
            <a:endParaRPr dirty="0"/>
          </a:p>
          <a:p>
            <a:pPr marL="0" lvl="0" indent="0" algn="l" rtl="0">
              <a:lnSpc>
                <a:spcPct val="70000"/>
              </a:lnSpc>
              <a:spcBef>
                <a:spcPts val="1800"/>
              </a:spcBef>
              <a:spcAft>
                <a:spcPts val="0"/>
              </a:spcAft>
              <a:buClr>
                <a:srgbClr val="FFFFFF"/>
              </a:buClr>
              <a:buSzPts val="1860"/>
              <a:buNone/>
            </a:pPr>
            <a:r>
              <a:rPr lang="en-US" sz="1860" dirty="0">
                <a:solidFill>
                  <a:schemeClr val="dk1"/>
                </a:solidFill>
                <a:latin typeface="Arial"/>
                <a:ea typeface="Arial"/>
                <a:cs typeface="Arial"/>
                <a:sym typeface="Arial"/>
              </a:rPr>
              <a:t>Activity Diagram</a:t>
            </a:r>
            <a:endParaRPr dirty="0"/>
          </a:p>
          <a:p>
            <a:pPr marL="0" lvl="0" indent="0" algn="l" rtl="0">
              <a:lnSpc>
                <a:spcPct val="70000"/>
              </a:lnSpc>
              <a:spcBef>
                <a:spcPts val="1800"/>
              </a:spcBef>
              <a:spcAft>
                <a:spcPts val="0"/>
              </a:spcAft>
              <a:buClr>
                <a:srgbClr val="FFFFFF"/>
              </a:buClr>
              <a:buSzPts val="1860"/>
              <a:buNone/>
            </a:pPr>
            <a:r>
              <a:rPr lang="en-US" sz="1860" dirty="0">
                <a:solidFill>
                  <a:schemeClr val="dk1"/>
                </a:solidFill>
                <a:latin typeface="Arial"/>
                <a:ea typeface="Arial"/>
                <a:cs typeface="Arial"/>
                <a:sym typeface="Arial"/>
              </a:rPr>
              <a:t>Data Dictionary</a:t>
            </a:r>
            <a:endParaRPr dirty="0"/>
          </a:p>
          <a:p>
            <a:pPr marL="228600" lvl="0" indent="-110490" algn="l" rtl="0">
              <a:lnSpc>
                <a:spcPct val="70000"/>
              </a:lnSpc>
              <a:spcBef>
                <a:spcPts val="1800"/>
              </a:spcBef>
              <a:spcAft>
                <a:spcPts val="0"/>
              </a:spcAft>
              <a:buClr>
                <a:srgbClr val="3F3F3F"/>
              </a:buClr>
              <a:buSzPts val="1860"/>
              <a:buNone/>
            </a:pPr>
            <a:endParaRPr sz="186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49075" y="136500"/>
            <a:ext cx="120429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PROJECT DEFINITION </a:t>
            </a:r>
            <a:endParaRPr/>
          </a:p>
        </p:txBody>
      </p:sp>
      <p:sp>
        <p:nvSpPr>
          <p:cNvPr id="102" name="Google Shape;102;p16"/>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dirty="0">
                <a:solidFill>
                  <a:schemeClr val="dk1"/>
                </a:solidFill>
                <a:latin typeface="+mj-lt"/>
                <a:ea typeface="Calibri"/>
                <a:cs typeface="Calibri"/>
                <a:sym typeface="Calibri"/>
              </a:rPr>
              <a:t>This is a web-based application system that is to be used by the blood banks and hospitals as a means to allow the public to make online request for the blood.</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The system keeps the record of all the Donors, Recipients, Blood Donation Camps, Hospitals and blood banks.</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This system also has the ability to keep track of the donor's donation records and the blood stock in the blood bank. This project intends to computerize the blood and donor details in a system in order to improve the record management efficiency due to the grown size of records of data. </a:t>
            </a:r>
            <a:endParaRPr dirty="0">
              <a:latin typeface="+mj-lt"/>
            </a:endParaRPr>
          </a:p>
          <a:p>
            <a:pPr marL="228600" lvl="0" indent="-76200" algn="l" rtl="0">
              <a:lnSpc>
                <a:spcPct val="90000"/>
              </a:lnSpc>
              <a:spcBef>
                <a:spcPts val="1800"/>
              </a:spcBef>
              <a:spcAft>
                <a:spcPts val="0"/>
              </a:spcAft>
              <a:buClr>
                <a:srgbClr val="3F3F3F"/>
              </a:buClr>
              <a:buSzPts val="2400"/>
              <a:buNone/>
            </a:pPr>
            <a:endParaRPr dirty="0">
              <a:solidFill>
                <a:schemeClr val="dk1"/>
              </a:solidFill>
              <a:latin typeface="+mj-lt"/>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SCOPE </a:t>
            </a:r>
            <a:r>
              <a:rPr lang="en-US"/>
              <a:t> </a:t>
            </a:r>
            <a:endParaRPr/>
          </a:p>
        </p:txBody>
      </p:sp>
      <p:sp>
        <p:nvSpPr>
          <p:cNvPr id="108" name="Google Shape;108;p17"/>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dirty="0">
                <a:solidFill>
                  <a:schemeClr val="dk1"/>
                </a:solidFill>
                <a:latin typeface="+mj-lt"/>
                <a:ea typeface="Calibri"/>
                <a:cs typeface="Calibri"/>
                <a:sym typeface="Calibri"/>
              </a:rPr>
              <a:t>This system will help to improve the reliability of data </a:t>
            </a:r>
            <a:r>
              <a:rPr lang="en-US" dirty="0" smtClean="0">
                <a:solidFill>
                  <a:schemeClr val="dk1"/>
                </a:solidFill>
                <a:latin typeface="+mj-lt"/>
                <a:ea typeface="Calibri"/>
                <a:cs typeface="Calibri"/>
                <a:sym typeface="Calibri"/>
              </a:rPr>
              <a:t>maintenance </a:t>
            </a:r>
            <a:r>
              <a:rPr lang="en-US" dirty="0">
                <a:solidFill>
                  <a:schemeClr val="dk1"/>
                </a:solidFill>
                <a:latin typeface="+mj-lt"/>
                <a:ea typeface="Calibri"/>
                <a:cs typeface="Calibri"/>
                <a:sym typeface="Calibri"/>
              </a:rPr>
              <a:t>and provide a fast and efficient way to find blood from hospital, blood bank or donor. </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The main objective of blood bank management system is .... </a:t>
            </a:r>
            <a:endParaRPr dirty="0">
              <a:latin typeface="+mj-lt"/>
            </a:endParaRPr>
          </a:p>
          <a:p>
            <a:pPr marL="685800" lvl="2" indent="-182880" algn="l" rtl="0">
              <a:lnSpc>
                <a:spcPct val="90000"/>
              </a:lnSpc>
              <a:spcBef>
                <a:spcPts val="600"/>
              </a:spcBef>
              <a:spcAft>
                <a:spcPts val="0"/>
              </a:spcAft>
              <a:buClr>
                <a:schemeClr val="dk1"/>
              </a:buClr>
              <a:buSzPts val="2400"/>
              <a:buFont typeface="Courier New"/>
              <a:buChar char="o"/>
            </a:pPr>
            <a:r>
              <a:rPr lang="en-US" sz="2400" dirty="0">
                <a:solidFill>
                  <a:schemeClr val="dk1"/>
                </a:solidFill>
                <a:latin typeface="+mj-lt"/>
                <a:ea typeface="Calibri"/>
                <a:cs typeface="Calibri"/>
                <a:sym typeface="Calibri"/>
              </a:rPr>
              <a:t>Manage details properly </a:t>
            </a:r>
            <a:endParaRPr dirty="0">
              <a:latin typeface="+mj-lt"/>
            </a:endParaRPr>
          </a:p>
          <a:p>
            <a:pPr marL="685800" lvl="2" indent="-182880" algn="l" rtl="0">
              <a:lnSpc>
                <a:spcPct val="90000"/>
              </a:lnSpc>
              <a:spcBef>
                <a:spcPts val="600"/>
              </a:spcBef>
              <a:spcAft>
                <a:spcPts val="0"/>
              </a:spcAft>
              <a:buClr>
                <a:schemeClr val="dk1"/>
              </a:buClr>
              <a:buSzPts val="2400"/>
              <a:buFont typeface="Courier New"/>
              <a:buChar char="o"/>
            </a:pPr>
            <a:r>
              <a:rPr lang="en-US" sz="2400" dirty="0">
                <a:solidFill>
                  <a:schemeClr val="dk1"/>
                </a:solidFill>
                <a:latin typeface="+mj-lt"/>
                <a:ea typeface="Calibri"/>
                <a:cs typeface="Calibri"/>
                <a:sym typeface="Calibri"/>
              </a:rPr>
              <a:t>Maintaining the details of all stakeholders</a:t>
            </a:r>
            <a:endParaRPr dirty="0">
              <a:latin typeface="+mj-lt"/>
            </a:endParaRPr>
          </a:p>
          <a:p>
            <a:pPr marL="685800" lvl="2" indent="-182880" algn="l" rtl="0">
              <a:lnSpc>
                <a:spcPct val="90000"/>
              </a:lnSpc>
              <a:spcBef>
                <a:spcPts val="600"/>
              </a:spcBef>
              <a:spcAft>
                <a:spcPts val="0"/>
              </a:spcAft>
              <a:buClr>
                <a:schemeClr val="dk1"/>
              </a:buClr>
              <a:buSzPts val="2400"/>
              <a:buFont typeface="Courier New"/>
              <a:buChar char="o"/>
            </a:pPr>
            <a:r>
              <a:rPr lang="en-US" sz="2400" dirty="0">
                <a:solidFill>
                  <a:schemeClr val="dk1"/>
                </a:solidFill>
                <a:latin typeface="+mj-lt"/>
                <a:ea typeface="Calibri"/>
                <a:cs typeface="Calibri"/>
                <a:sym typeface="Calibri"/>
              </a:rPr>
              <a:t>Maintain Blood stock</a:t>
            </a:r>
            <a:endParaRPr sz="2400" dirty="0">
              <a:solidFill>
                <a:schemeClr val="dk1"/>
              </a:solidFill>
              <a:latin typeface="+mj-lt"/>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NON-FUNCTIONAL REQUIREMENTS</a:t>
            </a:r>
            <a:endParaRPr/>
          </a:p>
        </p:txBody>
      </p:sp>
      <p:sp>
        <p:nvSpPr>
          <p:cNvPr id="114" name="Google Shape;114;p18"/>
          <p:cNvSpPr txBox="1">
            <a:spLocks noGrp="1"/>
          </p:cNvSpPr>
          <p:nvPr>
            <p:ph type="body" idx="1"/>
          </p:nvPr>
        </p:nvSpPr>
        <p:spPr>
          <a:xfrm>
            <a:off x="1066800" y="1825624"/>
            <a:ext cx="10429800" cy="49157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b="1" dirty="0">
                <a:solidFill>
                  <a:schemeClr val="dk1"/>
                </a:solidFill>
                <a:latin typeface="+mj-lt"/>
                <a:ea typeface="Calibri"/>
                <a:cs typeface="Calibri"/>
                <a:sym typeface="Calibri"/>
              </a:rPr>
              <a:t>Performance Requirements </a:t>
            </a:r>
            <a:endParaRPr dirty="0">
              <a:solidFill>
                <a:schemeClr val="dk1"/>
              </a:solidFill>
              <a:latin typeface="+mj-lt"/>
              <a:ea typeface="Calibri"/>
              <a:cs typeface="Calibri"/>
              <a:sym typeface="Calibri"/>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	The system need to be reliable.</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	If the process doesn’t complete properly, appropriate error message </a:t>
            </a:r>
            <a:r>
              <a:rPr lang="en-US" dirty="0" smtClean="0">
                <a:solidFill>
                  <a:schemeClr val="dk1"/>
                </a:solidFill>
                <a:latin typeface="+mj-lt"/>
                <a:ea typeface="Calibri"/>
                <a:cs typeface="Calibri"/>
                <a:sym typeface="Calibri"/>
              </a:rPr>
              <a:t>	will display</a:t>
            </a:r>
            <a:r>
              <a:rPr lang="en-US" dirty="0">
                <a:solidFill>
                  <a:schemeClr val="dk1"/>
                </a:solidFill>
                <a:latin typeface="+mj-lt"/>
                <a:ea typeface="Calibri"/>
                <a:cs typeface="Calibri"/>
                <a:sym typeface="Calibri"/>
              </a:rPr>
              <a:t>. </a:t>
            </a:r>
            <a:endParaRPr dirty="0">
              <a:latin typeface="+mj-lt"/>
            </a:endParaRPr>
          </a:p>
          <a:p>
            <a:pPr marL="0" lvl="0" indent="0" algn="l" rtl="0">
              <a:lnSpc>
                <a:spcPct val="90000"/>
              </a:lnSpc>
              <a:spcBef>
                <a:spcPts val="1800"/>
              </a:spcBef>
              <a:spcAft>
                <a:spcPts val="0"/>
              </a:spcAft>
              <a:buClr>
                <a:schemeClr val="dk1"/>
              </a:buClr>
              <a:buSzPts val="2400"/>
              <a:buNone/>
            </a:pPr>
            <a:r>
              <a:rPr lang="en-US" b="1" dirty="0">
                <a:solidFill>
                  <a:schemeClr val="dk1"/>
                </a:solidFill>
                <a:latin typeface="+mj-lt"/>
                <a:ea typeface="Calibri"/>
                <a:cs typeface="Calibri"/>
                <a:sym typeface="Calibri"/>
              </a:rPr>
              <a:t>Safety Requirements </a:t>
            </a:r>
            <a:endParaRPr b="1" dirty="0">
              <a:solidFill>
                <a:schemeClr val="dk1"/>
              </a:solidFill>
              <a:latin typeface="+mj-lt"/>
              <a:ea typeface="Calibri"/>
              <a:cs typeface="Calibri"/>
              <a:sym typeface="Calibri"/>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	After entering user id and password the user can access his/her </a:t>
            </a:r>
            <a:r>
              <a:rPr lang="en-US" dirty="0" smtClean="0">
                <a:solidFill>
                  <a:schemeClr val="dk1"/>
                </a:solidFill>
                <a:latin typeface="+mj-lt"/>
                <a:ea typeface="Calibri"/>
                <a:cs typeface="Calibri"/>
                <a:sym typeface="Calibri"/>
              </a:rPr>
              <a:t>	profile</a:t>
            </a:r>
            <a:r>
              <a:rPr lang="en-US" dirty="0">
                <a:solidFill>
                  <a:schemeClr val="dk1"/>
                </a:solidFill>
                <a:latin typeface="+mj-lt"/>
                <a:ea typeface="Calibri"/>
                <a:cs typeface="Calibri"/>
                <a:sym typeface="Calibri"/>
              </a:rPr>
              <a:t>.</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	The details need to be maintained properly.</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	Users must be authenticated.</a:t>
            </a:r>
            <a:endParaRPr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TECHNOLOGY USED</a:t>
            </a:r>
            <a:endParaRPr/>
          </a:p>
        </p:txBody>
      </p:sp>
      <p:sp>
        <p:nvSpPr>
          <p:cNvPr id="120" name="Google Shape;120;p19"/>
          <p:cNvSpPr txBox="1">
            <a:spLocks noGrp="1"/>
          </p:cNvSpPr>
          <p:nvPr>
            <p:ph type="body" idx="1"/>
          </p:nvPr>
        </p:nvSpPr>
        <p:spPr>
          <a:xfrm>
            <a:off x="1066800" y="1825624"/>
            <a:ext cx="10058400" cy="45751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a:solidFill>
                  <a:schemeClr val="dk1"/>
                </a:solidFill>
                <a:latin typeface="+mj-lt"/>
                <a:ea typeface="Calibri"/>
                <a:cs typeface="Calibri"/>
                <a:sym typeface="Calibri"/>
              </a:rPr>
              <a:t>Tools &amp; Technology</a:t>
            </a:r>
            <a:endParaRPr dirty="0">
              <a:latin typeface="+mj-lt"/>
            </a:endParaRPr>
          </a:p>
          <a:p>
            <a:pPr marL="457200" lvl="1" indent="-228600" algn="l" rtl="0">
              <a:lnSpc>
                <a:spcPct val="90000"/>
              </a:lnSpc>
              <a:spcBef>
                <a:spcPts val="600"/>
              </a:spcBef>
              <a:spcAft>
                <a:spcPts val="0"/>
              </a:spcAft>
              <a:buClr>
                <a:schemeClr val="dk1"/>
              </a:buClr>
              <a:buSzPts val="2000"/>
              <a:buChar char="▪"/>
            </a:pPr>
            <a:r>
              <a:rPr lang="en-US" dirty="0">
                <a:solidFill>
                  <a:schemeClr val="dk1"/>
                </a:solidFill>
                <a:latin typeface="+mj-lt"/>
                <a:ea typeface="Calibri"/>
                <a:cs typeface="Calibri"/>
                <a:sym typeface="Calibri"/>
              </a:rPr>
              <a:t> Front-end: HTML5, CSS, Bootstrap, JavaScript, </a:t>
            </a:r>
            <a:r>
              <a:rPr lang="en-US" dirty="0" err="1">
                <a:solidFill>
                  <a:schemeClr val="dk1"/>
                </a:solidFill>
                <a:latin typeface="+mj-lt"/>
                <a:ea typeface="Calibri"/>
                <a:cs typeface="Calibri"/>
                <a:sym typeface="Calibri"/>
              </a:rPr>
              <a:t>JQuery</a:t>
            </a:r>
            <a:r>
              <a:rPr lang="en-US" dirty="0">
                <a:solidFill>
                  <a:schemeClr val="dk1"/>
                </a:solidFill>
                <a:latin typeface="+mj-lt"/>
                <a:ea typeface="Calibri"/>
                <a:cs typeface="Calibri"/>
                <a:sym typeface="Calibri"/>
              </a:rPr>
              <a:t> </a:t>
            </a:r>
            <a:endParaRPr dirty="0">
              <a:latin typeface="+mj-lt"/>
            </a:endParaRPr>
          </a:p>
          <a:p>
            <a:pPr marL="457200" lvl="1" indent="-228600" algn="l" rtl="0">
              <a:lnSpc>
                <a:spcPct val="90000"/>
              </a:lnSpc>
              <a:spcBef>
                <a:spcPts val="600"/>
              </a:spcBef>
              <a:spcAft>
                <a:spcPts val="0"/>
              </a:spcAft>
              <a:buClr>
                <a:schemeClr val="dk1"/>
              </a:buClr>
              <a:buSzPts val="2000"/>
              <a:buChar char="▪"/>
            </a:pPr>
            <a:r>
              <a:rPr lang="en-US" dirty="0">
                <a:solidFill>
                  <a:schemeClr val="dk1"/>
                </a:solidFill>
                <a:latin typeface="+mj-lt"/>
                <a:ea typeface="Calibri"/>
                <a:cs typeface="Calibri"/>
                <a:sym typeface="Calibri"/>
              </a:rPr>
              <a:t>Back-end: PHP 7.0 </a:t>
            </a:r>
            <a:endParaRPr dirty="0">
              <a:latin typeface="+mj-lt"/>
            </a:endParaRPr>
          </a:p>
          <a:p>
            <a:pPr marL="457200" lvl="1" indent="-228600" algn="l" rtl="0">
              <a:lnSpc>
                <a:spcPct val="90000"/>
              </a:lnSpc>
              <a:spcBef>
                <a:spcPts val="600"/>
              </a:spcBef>
              <a:spcAft>
                <a:spcPts val="0"/>
              </a:spcAft>
              <a:buClr>
                <a:schemeClr val="dk1"/>
              </a:buClr>
              <a:buSzPts val="2000"/>
              <a:buChar char="▪"/>
            </a:pPr>
            <a:r>
              <a:rPr lang="en-US" dirty="0">
                <a:solidFill>
                  <a:schemeClr val="dk1"/>
                </a:solidFill>
                <a:latin typeface="+mj-lt"/>
                <a:ea typeface="Calibri"/>
                <a:cs typeface="Calibri"/>
                <a:sym typeface="Calibri"/>
              </a:rPr>
              <a:t>Server: SMTP, XAMPP server </a:t>
            </a:r>
            <a:endParaRPr dirty="0">
              <a:latin typeface="+mj-lt"/>
            </a:endParaRPr>
          </a:p>
          <a:p>
            <a:pPr marL="457200" lvl="1" indent="-228600" algn="l" rtl="0">
              <a:lnSpc>
                <a:spcPct val="90000"/>
              </a:lnSpc>
              <a:spcBef>
                <a:spcPts val="600"/>
              </a:spcBef>
              <a:spcAft>
                <a:spcPts val="0"/>
              </a:spcAft>
              <a:buClr>
                <a:schemeClr val="dk1"/>
              </a:buClr>
              <a:buSzPts val="2000"/>
              <a:buChar char="▪"/>
            </a:pPr>
            <a:r>
              <a:rPr lang="en-US" dirty="0">
                <a:solidFill>
                  <a:schemeClr val="dk1"/>
                </a:solidFill>
                <a:latin typeface="+mj-lt"/>
                <a:ea typeface="Calibri"/>
                <a:cs typeface="Calibri"/>
                <a:sym typeface="Calibri"/>
              </a:rPr>
              <a:t>Database: MySQL </a:t>
            </a:r>
            <a:endParaRPr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FUNCTIONAL REQUIREMENTS</a:t>
            </a:r>
            <a:endParaRPr/>
          </a:p>
        </p:txBody>
      </p:sp>
      <p:sp>
        <p:nvSpPr>
          <p:cNvPr id="126" name="Google Shape;126;p20"/>
          <p:cNvSpPr txBox="1">
            <a:spLocks noGrp="1"/>
          </p:cNvSpPr>
          <p:nvPr>
            <p:ph type="body" idx="1"/>
          </p:nvPr>
        </p:nvSpPr>
        <p:spPr>
          <a:xfrm>
            <a:off x="1066800" y="1825624"/>
            <a:ext cx="4957192" cy="4771728"/>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User Login</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Donor Registration</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Hospital Registration</a:t>
            </a:r>
            <a:endParaRPr dirty="0">
              <a:solidFill>
                <a:schemeClr val="dk1"/>
              </a:solidFill>
              <a:latin typeface="+mj-lt"/>
              <a:ea typeface="Calibri"/>
              <a:cs typeface="Calibri"/>
              <a:sym typeface="Calibri"/>
            </a:endParaRPr>
          </a:p>
          <a:p>
            <a:pPr marL="457200" lvl="0" indent="-457200" algn="l" rtl="0">
              <a:lnSpc>
                <a:spcPct val="90000"/>
              </a:lnSpc>
              <a:spcBef>
                <a:spcPts val="180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Blood bank Registration</a:t>
            </a:r>
            <a:endParaRPr dirty="0">
              <a:solidFill>
                <a:schemeClr val="dk1"/>
              </a:solidFill>
              <a:latin typeface="+mj-lt"/>
              <a:ea typeface="Calibri"/>
              <a:cs typeface="Calibri"/>
              <a:sym typeface="Calibri"/>
            </a:endParaRPr>
          </a:p>
          <a:p>
            <a:pPr marL="457200" lvl="0" indent="-457200" algn="l" rtl="0">
              <a:lnSpc>
                <a:spcPct val="90000"/>
              </a:lnSpc>
              <a:spcBef>
                <a:spcPts val="180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Camp organizer Registration</a:t>
            </a:r>
            <a:endParaRPr dirty="0">
              <a:solidFill>
                <a:schemeClr val="dk1"/>
              </a:solidFill>
              <a:latin typeface="+mj-lt"/>
              <a:ea typeface="Calibri"/>
              <a:cs typeface="Calibri"/>
              <a:sym typeface="Calibri"/>
            </a:endParaRPr>
          </a:p>
          <a:p>
            <a:pPr marL="457200" lvl="0" indent="-457200" algn="l" rtl="0">
              <a:lnSpc>
                <a:spcPct val="90000"/>
              </a:lnSpc>
              <a:spcBef>
                <a:spcPts val="1800"/>
              </a:spcBef>
              <a:spcAft>
                <a:spcPts val="0"/>
              </a:spcAft>
              <a:buClr>
                <a:schemeClr val="dk1"/>
              </a:buClr>
              <a:buSzPts val="2400"/>
              <a:buFont typeface="Libre Franklin Medium"/>
              <a:buAutoNum type="arabicPeriod"/>
            </a:pPr>
            <a:r>
              <a:rPr lang="en-US" dirty="0">
                <a:solidFill>
                  <a:schemeClr val="dk1"/>
                </a:solidFill>
                <a:latin typeface="+mj-lt"/>
                <a:ea typeface="Calibri"/>
                <a:cs typeface="Calibri"/>
                <a:sym typeface="Calibri"/>
              </a:rPr>
              <a:t>Organization of camp</a:t>
            </a:r>
            <a:endParaRPr dirty="0">
              <a:latin typeface="+mj-lt"/>
            </a:endParaRPr>
          </a:p>
        </p:txBody>
      </p:sp>
      <p:sp>
        <p:nvSpPr>
          <p:cNvPr id="127" name="Google Shape;127;p20"/>
          <p:cNvSpPr txBox="1">
            <a:spLocks noGrp="1"/>
          </p:cNvSpPr>
          <p:nvPr>
            <p:ph type="body" idx="1"/>
          </p:nvPr>
        </p:nvSpPr>
        <p:spPr>
          <a:xfrm>
            <a:off x="6023992" y="1825624"/>
            <a:ext cx="4104456" cy="477172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Libre Franklin Medium"/>
              <a:buAutoNum type="arabicPeriod" startAt="7"/>
            </a:pPr>
            <a:r>
              <a:rPr lang="en-US" dirty="0">
                <a:solidFill>
                  <a:schemeClr val="dk1"/>
                </a:solidFill>
                <a:latin typeface="+mj-lt"/>
                <a:ea typeface="Calibri"/>
                <a:cs typeface="Calibri"/>
                <a:sym typeface="Calibri"/>
              </a:rPr>
              <a:t>Blood request </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startAt="7"/>
            </a:pPr>
            <a:r>
              <a:rPr lang="en-US" dirty="0">
                <a:solidFill>
                  <a:schemeClr val="dk1"/>
                </a:solidFill>
                <a:latin typeface="+mj-lt"/>
                <a:ea typeface="Calibri"/>
                <a:cs typeface="Calibri"/>
                <a:sym typeface="Calibri"/>
              </a:rPr>
              <a:t>Notify detail of expired stock</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startAt="7"/>
            </a:pPr>
            <a:r>
              <a:rPr lang="en-US" dirty="0">
                <a:solidFill>
                  <a:schemeClr val="dk1"/>
                </a:solidFill>
                <a:latin typeface="+mj-lt"/>
                <a:ea typeface="Calibri"/>
                <a:cs typeface="Calibri"/>
                <a:sym typeface="Calibri"/>
              </a:rPr>
              <a:t>Camp notification </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startAt="7"/>
            </a:pPr>
            <a:r>
              <a:rPr lang="en-US" dirty="0">
                <a:solidFill>
                  <a:schemeClr val="dk1"/>
                </a:solidFill>
                <a:latin typeface="+mj-lt"/>
                <a:ea typeface="Calibri"/>
                <a:cs typeface="Calibri"/>
                <a:sym typeface="Calibri"/>
              </a:rPr>
              <a:t>Blood request notification</a:t>
            </a:r>
            <a:endParaRPr dirty="0">
              <a:latin typeface="+mj-lt"/>
            </a:endParaRPr>
          </a:p>
          <a:p>
            <a:pPr marL="457200" lvl="0" indent="-457200" algn="l" rtl="0">
              <a:lnSpc>
                <a:spcPct val="90000"/>
              </a:lnSpc>
              <a:spcBef>
                <a:spcPts val="1800"/>
              </a:spcBef>
              <a:spcAft>
                <a:spcPts val="0"/>
              </a:spcAft>
              <a:buClr>
                <a:schemeClr val="dk1"/>
              </a:buClr>
              <a:buSzPts val="2400"/>
              <a:buFont typeface="Libre Franklin Medium"/>
              <a:buAutoNum type="arabicPeriod" startAt="7"/>
            </a:pPr>
            <a:r>
              <a:rPr lang="en-US" dirty="0">
                <a:solidFill>
                  <a:schemeClr val="dk1"/>
                </a:solidFill>
                <a:latin typeface="+mj-lt"/>
                <a:ea typeface="Calibri"/>
                <a:cs typeface="Calibri"/>
                <a:sym typeface="Calibri"/>
              </a:rPr>
              <a:t>Upload blood collection details</a:t>
            </a:r>
            <a:endParaRPr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a:latin typeface="Arial"/>
                <a:ea typeface="Arial"/>
                <a:cs typeface="Arial"/>
                <a:sym typeface="Arial"/>
              </a:rPr>
              <a:t>MODULES </a:t>
            </a:r>
            <a:endParaRPr/>
          </a:p>
        </p:txBody>
      </p:sp>
      <p:sp>
        <p:nvSpPr>
          <p:cNvPr id="133" name="Google Shape;133;p21"/>
          <p:cNvSpPr txBox="1">
            <a:spLocks noGrp="1"/>
          </p:cNvSpPr>
          <p:nvPr>
            <p:ph type="body" idx="1"/>
          </p:nvPr>
        </p:nvSpPr>
        <p:spPr>
          <a:xfrm>
            <a:off x="1066800" y="1825624"/>
            <a:ext cx="4800600" cy="45751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dirty="0">
                <a:solidFill>
                  <a:schemeClr val="dk1"/>
                </a:solidFill>
                <a:latin typeface="+mj-lt"/>
                <a:ea typeface="Calibri"/>
                <a:cs typeface="Calibri"/>
                <a:sym typeface="Calibri"/>
              </a:rPr>
              <a:t>Blood bank details </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Donor details</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Hospital details</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Recipient details</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Blood stock details</a:t>
            </a:r>
            <a:endParaRPr dirty="0">
              <a:latin typeface="+mj-lt"/>
            </a:endParaRPr>
          </a:p>
          <a:p>
            <a:pPr marL="228600" lvl="0" indent="-228600" algn="l" rtl="0">
              <a:lnSpc>
                <a:spcPct val="90000"/>
              </a:lnSpc>
              <a:spcBef>
                <a:spcPts val="1800"/>
              </a:spcBef>
              <a:spcAft>
                <a:spcPts val="0"/>
              </a:spcAft>
              <a:buClr>
                <a:schemeClr val="dk1"/>
              </a:buClr>
              <a:buSzPts val="2400"/>
              <a:buChar char="▪"/>
            </a:pPr>
            <a:r>
              <a:rPr lang="en-US" dirty="0">
                <a:solidFill>
                  <a:schemeClr val="dk1"/>
                </a:solidFill>
                <a:latin typeface="+mj-lt"/>
                <a:ea typeface="Calibri"/>
                <a:cs typeface="Calibri"/>
                <a:sym typeface="Calibri"/>
              </a:rPr>
              <a:t>Camp details</a:t>
            </a:r>
            <a:endParaRPr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1077</Words>
  <Application>Microsoft Office PowerPoint</Application>
  <PresentationFormat>Widescreen</PresentationFormat>
  <Paragraphs>369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Franklin Gothic Medium</vt:lpstr>
      <vt:lpstr>Calibri</vt:lpstr>
      <vt:lpstr>Courier New</vt:lpstr>
      <vt:lpstr>Libre Franklin Medium</vt:lpstr>
      <vt:lpstr>Medical Design 16x9</vt:lpstr>
      <vt:lpstr>PowerPoint Presentation</vt:lpstr>
      <vt:lpstr>GROUP NO :. 11</vt:lpstr>
      <vt:lpstr>CONTENT </vt:lpstr>
      <vt:lpstr>PROJECT DEFINITION </vt:lpstr>
      <vt:lpstr>SCOPE  </vt:lpstr>
      <vt:lpstr>NON-FUNCTIONAL REQUIREMENTS</vt:lpstr>
      <vt:lpstr>TECHNOLOGY USED</vt:lpstr>
      <vt:lpstr>FUNCTIONAL REQUIREMENTS</vt:lpstr>
      <vt:lpstr>MODULES </vt:lpstr>
      <vt:lpstr>USE CASE DIAGRAM</vt:lpstr>
      <vt:lpstr>PowerPoint Presentation</vt:lpstr>
      <vt:lpstr>ACTIVITY DIAGRAM UML Document </vt:lpstr>
      <vt:lpstr>PowerPoint Presentation</vt:lpstr>
      <vt:lpstr>PowerPoint Presentation</vt:lpstr>
      <vt:lpstr>PowerPoint Presentation</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MANUAL </vt:lpstr>
      <vt:lpstr>Future Enhancement and conclusion: - </vt:lpstr>
      <vt:lpstr>Learning during the Project: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Yogesh Thakkar</cp:lastModifiedBy>
  <cp:revision>2</cp:revision>
  <dcterms:modified xsi:type="dcterms:W3CDTF">2019-04-22T11:50:35Z</dcterms:modified>
</cp:coreProperties>
</file>