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62" r:id="rId9"/>
    <p:sldId id="261" r:id="rId10"/>
    <p:sldId id="283" r:id="rId11"/>
    <p:sldId id="264" r:id="rId12"/>
    <p:sldId id="266" r:id="rId13"/>
    <p:sldId id="28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360"/>
    <a:srgbClr val="10335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316085" y="2060482"/>
            <a:ext cx="4256567" cy="707837"/>
          </a:xfrm>
        </p:spPr>
        <p:txBody>
          <a:bodyPr>
            <a:normAutofit/>
          </a:bodyPr>
          <a:lstStyle/>
          <a:p>
            <a:pPr marL="0" indent="0">
              <a:buNone/>
            </a:pPr>
            <a:r>
              <a:rPr lang="en-US" sz="2800" dirty="0">
                <a:solidFill>
                  <a:schemeClr val="bg1">
                    <a:lumMod val="85000"/>
                  </a:schemeClr>
                </a:solidFill>
              </a:rPr>
              <a:t>Bikes Rental System</a:t>
            </a:r>
          </a:p>
        </p:txBody>
      </p:sp>
      <p:pic>
        <p:nvPicPr>
          <p:cNvPr id="6" name="Picture 5">
            <a:extLst>
              <a:ext uri="{FF2B5EF4-FFF2-40B4-BE49-F238E27FC236}">
                <a16:creationId xmlns:a16="http://schemas.microsoft.com/office/drawing/2014/main" id="{30932B25-3415-4998-95D4-768993A9E704}"/>
              </a:ext>
            </a:extLst>
          </p:cNvPr>
          <p:cNvPicPr>
            <a:picLocks noChangeAspect="1"/>
          </p:cNvPicPr>
          <p:nvPr/>
        </p:nvPicPr>
        <p:blipFill>
          <a:blip r:embed="rId2"/>
          <a:stretch>
            <a:fillRect/>
          </a:stretch>
        </p:blipFill>
        <p:spPr>
          <a:xfrm>
            <a:off x="-30831" y="2777197"/>
            <a:ext cx="12192000" cy="4089681"/>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1DBB-C133-4729-918F-7D87D188C6FB}"/>
              </a:ext>
            </a:extLst>
          </p:cNvPr>
          <p:cNvSpPr>
            <a:spLocks noGrp="1"/>
          </p:cNvSpPr>
          <p:nvPr>
            <p:ph type="title"/>
          </p:nvPr>
        </p:nvSpPr>
        <p:spPr>
          <a:xfrm>
            <a:off x="288856" y="737479"/>
            <a:ext cx="11214100" cy="535531"/>
          </a:xfrm>
        </p:spPr>
        <p:txBody>
          <a:bodyPr/>
          <a:lstStyle/>
          <a:p>
            <a:r>
              <a:rPr lang="en-US" dirty="0"/>
              <a:t>Conclusions :</a:t>
            </a:r>
          </a:p>
        </p:txBody>
      </p:sp>
      <p:sp>
        <p:nvSpPr>
          <p:cNvPr id="3" name="Slide Number Placeholder 2">
            <a:extLst>
              <a:ext uri="{FF2B5EF4-FFF2-40B4-BE49-F238E27FC236}">
                <a16:creationId xmlns:a16="http://schemas.microsoft.com/office/drawing/2014/main" id="{B07FA963-D9A1-4A57-B799-89A3B4AB9173}"/>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7" name="TextBox 6">
            <a:extLst>
              <a:ext uri="{FF2B5EF4-FFF2-40B4-BE49-F238E27FC236}">
                <a16:creationId xmlns:a16="http://schemas.microsoft.com/office/drawing/2014/main" id="{217DACA9-43AF-479F-A3DD-ECE92C313D02}"/>
              </a:ext>
            </a:extLst>
          </p:cNvPr>
          <p:cNvSpPr txBox="1"/>
          <p:nvPr/>
        </p:nvSpPr>
        <p:spPr>
          <a:xfrm>
            <a:off x="381000" y="1904999"/>
            <a:ext cx="11277600" cy="332398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schemeClr val="bg1"/>
                </a:solidFill>
              </a:rPr>
              <a:t>For the company to work on a larger scale they will need new database management system.</a:t>
            </a:r>
          </a:p>
          <a:p>
            <a:pPr marL="285750" indent="-285750">
              <a:buFont typeface="Wingdings" panose="05000000000000000000" pitchFamily="2" charset="2"/>
              <a:buChar char="q"/>
            </a:pPr>
            <a:endParaRPr lang="en-US" sz="2400" dirty="0">
              <a:solidFill>
                <a:schemeClr val="bg1"/>
              </a:solidFill>
            </a:endParaRPr>
          </a:p>
          <a:p>
            <a:pPr marL="285750" indent="-285750">
              <a:buFont typeface="Wingdings" panose="05000000000000000000" pitchFamily="2" charset="2"/>
              <a:buChar char="q"/>
            </a:pPr>
            <a:r>
              <a:rPr lang="en-US" sz="2400" dirty="0">
                <a:solidFill>
                  <a:schemeClr val="bg1"/>
                </a:solidFill>
              </a:rPr>
              <a:t>To have a seamless customer experience the company should turn to automated ways rather than relying on human labor.</a:t>
            </a:r>
          </a:p>
          <a:p>
            <a:pPr marL="285750" indent="-285750">
              <a:buFont typeface="Wingdings" panose="05000000000000000000" pitchFamily="2" charset="2"/>
              <a:buChar char="q"/>
            </a:pPr>
            <a:endParaRPr lang="en-US" sz="2400" dirty="0">
              <a:solidFill>
                <a:schemeClr val="bg1"/>
              </a:solidFill>
            </a:endParaRPr>
          </a:p>
          <a:p>
            <a:pPr marL="285750" indent="-285750">
              <a:buFont typeface="Wingdings" panose="05000000000000000000" pitchFamily="2" charset="2"/>
              <a:buChar char="q"/>
            </a:pPr>
            <a:r>
              <a:rPr lang="en-US" sz="2400" dirty="0">
                <a:solidFill>
                  <a:schemeClr val="bg1"/>
                </a:solidFill>
              </a:rPr>
              <a:t>With the prescribed database system company can overcome all the current bottlenecks and this system is amphibious to any future upgrades.</a:t>
            </a:r>
          </a:p>
          <a:p>
            <a:endParaRPr lang="en-US" dirty="0">
              <a:solidFill>
                <a:schemeClr val="bg1"/>
              </a:solidFill>
            </a:endParaRPr>
          </a:p>
        </p:txBody>
      </p:sp>
    </p:spTree>
    <p:extLst>
      <p:ext uri="{BB962C8B-B14F-4D97-AF65-F5344CB8AC3E}">
        <p14:creationId xmlns:p14="http://schemas.microsoft.com/office/powerpoint/2010/main" val="237769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487665" y="2077634"/>
            <a:ext cx="4945598" cy="1243584"/>
          </a:xfrm>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93993" y="1111655"/>
            <a:ext cx="7781544" cy="859055"/>
          </a:xfrm>
        </p:spPr>
        <p:txBody>
          <a:bodyPr/>
          <a:lstStyle/>
          <a:p>
            <a:r>
              <a:rPr lang="en-US" dirty="0"/>
              <a:t>Agenda :</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433014" y="2227634"/>
            <a:ext cx="9323827" cy="3968885"/>
          </a:xfrm>
        </p:spPr>
        <p:txBody>
          <a:bodyPr>
            <a:normAutofit fontScale="77500" lnSpcReduction="20000"/>
          </a:bodyPr>
          <a:lstStyle/>
          <a:p>
            <a:pPr marL="285750" indent="-285750">
              <a:lnSpc>
                <a:spcPct val="150000"/>
              </a:lnSpc>
              <a:buFont typeface="Wingdings" panose="05000000000000000000" pitchFamily="2" charset="2"/>
              <a:buChar char="q"/>
            </a:pPr>
            <a:r>
              <a:rPr lang="en-US" sz="2800" dirty="0"/>
              <a:t>Company Overview</a:t>
            </a:r>
          </a:p>
          <a:p>
            <a:pPr marL="285750" indent="-285750">
              <a:lnSpc>
                <a:spcPct val="150000"/>
              </a:lnSpc>
              <a:buFont typeface="Wingdings" panose="05000000000000000000" pitchFamily="2" charset="2"/>
              <a:buChar char="q"/>
            </a:pPr>
            <a:r>
              <a:rPr lang="en-US" sz="2800" dirty="0"/>
              <a:t>Current Process</a:t>
            </a:r>
          </a:p>
          <a:p>
            <a:pPr marL="285750" indent="-285750">
              <a:lnSpc>
                <a:spcPct val="150000"/>
              </a:lnSpc>
              <a:buFont typeface="Wingdings" panose="05000000000000000000" pitchFamily="2" charset="2"/>
              <a:buChar char="q"/>
            </a:pPr>
            <a:r>
              <a:rPr lang="en-US" sz="2800" dirty="0"/>
              <a:t>Objectives</a:t>
            </a:r>
          </a:p>
          <a:p>
            <a:pPr marL="285750" indent="-285750">
              <a:lnSpc>
                <a:spcPct val="150000"/>
              </a:lnSpc>
              <a:buFont typeface="Wingdings" panose="05000000000000000000" pitchFamily="2" charset="2"/>
              <a:buChar char="q"/>
            </a:pPr>
            <a:r>
              <a:rPr lang="en-US" sz="2800" dirty="0"/>
              <a:t>Problems</a:t>
            </a:r>
          </a:p>
          <a:p>
            <a:pPr marL="285750" indent="-285750">
              <a:lnSpc>
                <a:spcPct val="150000"/>
              </a:lnSpc>
              <a:buFont typeface="Wingdings" panose="05000000000000000000" pitchFamily="2" charset="2"/>
              <a:buChar char="q"/>
            </a:pPr>
            <a:r>
              <a:rPr lang="en-US" sz="2800" dirty="0"/>
              <a:t>Data Base/ ERD</a:t>
            </a:r>
          </a:p>
          <a:p>
            <a:pPr marL="285750" indent="-285750">
              <a:lnSpc>
                <a:spcPct val="150000"/>
              </a:lnSpc>
              <a:buFont typeface="Wingdings" panose="05000000000000000000" pitchFamily="2" charset="2"/>
              <a:buChar char="q"/>
            </a:pPr>
            <a:r>
              <a:rPr lang="en-US" sz="2800" dirty="0"/>
              <a:t>Report</a:t>
            </a:r>
          </a:p>
          <a:p>
            <a:pPr marL="285750" indent="-285750">
              <a:lnSpc>
                <a:spcPct val="150000"/>
              </a:lnSpc>
              <a:buFont typeface="Wingdings" panose="05000000000000000000" pitchFamily="2" charset="2"/>
              <a:buChar char="q"/>
            </a:pPr>
            <a:r>
              <a:rPr lang="en-US" sz="2800" dirty="0"/>
              <a:t>Q&amp;A</a:t>
            </a:r>
          </a:p>
          <a:p>
            <a:pPr marL="285750" indent="-285750">
              <a:buFont typeface="Wingdings" panose="05000000000000000000" pitchFamily="2" charset="2"/>
              <a:buChar char="q"/>
            </a:pPr>
            <a:endParaRPr lang="en-US" sz="28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6" name="Picture 5">
            <a:extLst>
              <a:ext uri="{FF2B5EF4-FFF2-40B4-BE49-F238E27FC236}">
                <a16:creationId xmlns:a16="http://schemas.microsoft.com/office/drawing/2014/main" id="{8C749466-8D94-438A-97E4-D510D9C55F6B}"/>
              </a:ext>
            </a:extLst>
          </p:cNvPr>
          <p:cNvPicPr>
            <a:picLocks noChangeAspect="1"/>
          </p:cNvPicPr>
          <p:nvPr/>
        </p:nvPicPr>
        <p:blipFill>
          <a:blip r:embed="rId2"/>
          <a:stretch>
            <a:fillRect/>
          </a:stretch>
        </p:blipFill>
        <p:spPr>
          <a:xfrm>
            <a:off x="6473856" y="1741249"/>
            <a:ext cx="5504132" cy="396888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086971" y="248054"/>
            <a:ext cx="7781544" cy="859055"/>
          </a:xfrm>
        </p:spPr>
        <p:txBody>
          <a:bodyPr/>
          <a:lstStyle/>
          <a:p>
            <a:pPr algn="ctr"/>
            <a:r>
              <a:rPr lang="en-US" dirty="0"/>
              <a:t>Boston Blue Bikes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85934" y="1420242"/>
            <a:ext cx="10140951" cy="1317125"/>
          </a:xfrm>
        </p:spPr>
        <p:txBody>
          <a:bodyPr>
            <a:normAutofit/>
          </a:bodyPr>
          <a:lstStyle/>
          <a:p>
            <a:pPr marL="342900" indent="-342900">
              <a:buClrTx/>
              <a:buSzPct val="150000"/>
              <a:buFont typeface="Arial" panose="020B0604020202020204" pitchFamily="34" charset="0"/>
              <a:buChar char="•"/>
            </a:pPr>
            <a:r>
              <a:rPr lang="en-US" sz="2500" dirty="0">
                <a:solidFill>
                  <a:schemeClr val="bg1"/>
                </a:solidFill>
              </a:rPr>
              <a:t>Bike renting company based in Boston.</a:t>
            </a:r>
          </a:p>
          <a:p>
            <a:pPr marL="342900" indent="-342900">
              <a:buClrTx/>
              <a:buSzPct val="150000"/>
              <a:buFont typeface="Arial" panose="020B0604020202020204" pitchFamily="34" charset="0"/>
              <a:buChar char="•"/>
            </a:pPr>
            <a:r>
              <a:rPr lang="en-US" sz="2500" dirty="0">
                <a:solidFill>
                  <a:schemeClr val="bg1"/>
                </a:solidFill>
              </a:rPr>
              <a:t>Looking to launch their renting model on large scale.</a:t>
            </a:r>
          </a:p>
          <a:p>
            <a:pPr marL="342900" indent="-342900">
              <a:buClrTx/>
              <a:buSzPct val="150000"/>
              <a:buFont typeface="Arial" panose="020B0604020202020204" pitchFamily="34" charset="0"/>
              <a:buChar char="•"/>
            </a:pPr>
            <a:endParaRPr lang="en-US" sz="2400" dirty="0">
              <a:solidFill>
                <a:schemeClr val="bg1"/>
              </a:solidFill>
            </a:endParaRPr>
          </a:p>
          <a:p>
            <a:pPr marL="342900" indent="-342900">
              <a:buClrTx/>
              <a:buSzPct val="150000"/>
              <a:buFont typeface="Arial" panose="020B0604020202020204" pitchFamily="34" charset="0"/>
              <a:buChar char="•"/>
            </a:pPr>
            <a:endParaRPr lang="en-US" sz="2400"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TextBox 2">
            <a:extLst>
              <a:ext uri="{FF2B5EF4-FFF2-40B4-BE49-F238E27FC236}">
                <a16:creationId xmlns:a16="http://schemas.microsoft.com/office/drawing/2014/main" id="{4ADB242B-B70D-4F70-81D6-5899A95ADDD3}"/>
              </a:ext>
            </a:extLst>
          </p:cNvPr>
          <p:cNvSpPr txBox="1"/>
          <p:nvPr/>
        </p:nvSpPr>
        <p:spPr>
          <a:xfrm>
            <a:off x="4455272" y="2752928"/>
            <a:ext cx="3540868" cy="523220"/>
          </a:xfrm>
          <a:prstGeom prst="rect">
            <a:avLst/>
          </a:prstGeom>
          <a:noFill/>
        </p:spPr>
        <p:txBody>
          <a:bodyPr wrap="square" rtlCol="0">
            <a:spAutoFit/>
          </a:bodyPr>
          <a:lstStyle/>
          <a:p>
            <a:r>
              <a:rPr lang="en-US" sz="2800" dirty="0">
                <a:solidFill>
                  <a:schemeClr val="bg1"/>
                </a:solidFill>
              </a:rPr>
              <a:t>Product offerings</a:t>
            </a:r>
          </a:p>
        </p:txBody>
      </p:sp>
      <p:sp>
        <p:nvSpPr>
          <p:cNvPr id="6" name="Text Placeholder 4">
            <a:extLst>
              <a:ext uri="{FF2B5EF4-FFF2-40B4-BE49-F238E27FC236}">
                <a16:creationId xmlns:a16="http://schemas.microsoft.com/office/drawing/2014/main" id="{22BB5783-FC94-4CA4-98C3-74DF1CF5DE36}"/>
              </a:ext>
            </a:extLst>
          </p:cNvPr>
          <p:cNvSpPr txBox="1">
            <a:spLocks/>
          </p:cNvSpPr>
          <p:nvPr/>
        </p:nvSpPr>
        <p:spPr>
          <a:xfrm>
            <a:off x="685933" y="3429000"/>
            <a:ext cx="8282967" cy="13171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Tx/>
              <a:buSzPct val="150000"/>
              <a:buFont typeface="Arial" panose="020B0604020202020204" pitchFamily="34" charset="0"/>
              <a:buChar char="•"/>
            </a:pPr>
            <a:endParaRPr lang="en-US" sz="2400" dirty="0">
              <a:solidFill>
                <a:schemeClr val="bg1"/>
              </a:solidFill>
            </a:endParaRPr>
          </a:p>
          <a:p>
            <a:pPr marL="342900" indent="-342900">
              <a:buClrTx/>
              <a:buSzPct val="150000"/>
              <a:buFont typeface="Arial" panose="020B0604020202020204" pitchFamily="34" charset="0"/>
              <a:buChar char="•"/>
            </a:pPr>
            <a:endParaRPr lang="en-US" sz="2400" dirty="0">
              <a:solidFill>
                <a:schemeClr val="bg1"/>
              </a:solidFill>
            </a:endParaRPr>
          </a:p>
          <a:p>
            <a:pPr marL="342900" indent="-342900">
              <a:buClrTx/>
              <a:buSzPct val="150000"/>
              <a:buFont typeface="Arial" panose="020B0604020202020204" pitchFamily="34" charset="0"/>
              <a:buChar char="•"/>
            </a:pPr>
            <a:endParaRPr lang="en-US" sz="2400" dirty="0">
              <a:solidFill>
                <a:schemeClr val="bg1"/>
              </a:solidFill>
            </a:endParaRPr>
          </a:p>
        </p:txBody>
      </p:sp>
      <p:pic>
        <p:nvPicPr>
          <p:cNvPr id="10" name="Picture 9" descr="A black and white bicycle&#10;&#10;Description automatically generated with medium confidence">
            <a:extLst>
              <a:ext uri="{FF2B5EF4-FFF2-40B4-BE49-F238E27FC236}">
                <a16:creationId xmlns:a16="http://schemas.microsoft.com/office/drawing/2014/main" id="{A1026C94-865B-407B-B680-F45922D8E34B}"/>
              </a:ext>
            </a:extLst>
          </p:cNvPr>
          <p:cNvPicPr>
            <a:picLocks noChangeAspect="1"/>
          </p:cNvPicPr>
          <p:nvPr/>
        </p:nvPicPr>
        <p:blipFill>
          <a:blip r:embed="rId2"/>
          <a:stretch>
            <a:fillRect/>
          </a:stretch>
        </p:blipFill>
        <p:spPr>
          <a:xfrm>
            <a:off x="3697329" y="3943090"/>
            <a:ext cx="2299845" cy="1779007"/>
          </a:xfrm>
          <a:prstGeom prst="rect">
            <a:avLst/>
          </a:prstGeom>
        </p:spPr>
      </p:pic>
      <p:sp>
        <p:nvSpPr>
          <p:cNvPr id="15" name="TextBox 14">
            <a:extLst>
              <a:ext uri="{FF2B5EF4-FFF2-40B4-BE49-F238E27FC236}">
                <a16:creationId xmlns:a16="http://schemas.microsoft.com/office/drawing/2014/main" id="{ED9C1B36-6356-46FA-9679-E678362B444A}"/>
              </a:ext>
            </a:extLst>
          </p:cNvPr>
          <p:cNvSpPr txBox="1"/>
          <p:nvPr/>
        </p:nvSpPr>
        <p:spPr>
          <a:xfrm>
            <a:off x="3991369" y="6006434"/>
            <a:ext cx="1605279" cy="369332"/>
          </a:xfrm>
          <a:prstGeom prst="rect">
            <a:avLst/>
          </a:prstGeom>
          <a:noFill/>
        </p:spPr>
        <p:txBody>
          <a:bodyPr wrap="square" rtlCol="0">
            <a:spAutoFit/>
          </a:bodyPr>
          <a:lstStyle/>
          <a:p>
            <a:r>
              <a:rPr lang="en-US" dirty="0">
                <a:solidFill>
                  <a:schemeClr val="bg1">
                    <a:lumMod val="95000"/>
                  </a:schemeClr>
                </a:solidFill>
              </a:rPr>
              <a:t>ROAD BIKE</a:t>
            </a:r>
          </a:p>
        </p:txBody>
      </p:sp>
      <p:sp>
        <p:nvSpPr>
          <p:cNvPr id="16" name="TextBox 15">
            <a:extLst>
              <a:ext uri="{FF2B5EF4-FFF2-40B4-BE49-F238E27FC236}">
                <a16:creationId xmlns:a16="http://schemas.microsoft.com/office/drawing/2014/main" id="{2C0EC081-3F49-472F-897C-633EF5481E70}"/>
              </a:ext>
            </a:extLst>
          </p:cNvPr>
          <p:cNvSpPr txBox="1"/>
          <p:nvPr/>
        </p:nvSpPr>
        <p:spPr>
          <a:xfrm flipH="1">
            <a:off x="1642487" y="5985294"/>
            <a:ext cx="914402" cy="369332"/>
          </a:xfrm>
          <a:prstGeom prst="rect">
            <a:avLst/>
          </a:prstGeom>
          <a:noFill/>
        </p:spPr>
        <p:txBody>
          <a:bodyPr wrap="square" rtlCol="0">
            <a:spAutoFit/>
          </a:bodyPr>
          <a:lstStyle/>
          <a:p>
            <a:r>
              <a:rPr lang="en-US" dirty="0">
                <a:solidFill>
                  <a:schemeClr val="bg1">
                    <a:lumMod val="95000"/>
                  </a:schemeClr>
                </a:solidFill>
              </a:rPr>
              <a:t>BMX</a:t>
            </a:r>
          </a:p>
        </p:txBody>
      </p:sp>
      <p:sp>
        <p:nvSpPr>
          <p:cNvPr id="17" name="TextBox 16">
            <a:extLst>
              <a:ext uri="{FF2B5EF4-FFF2-40B4-BE49-F238E27FC236}">
                <a16:creationId xmlns:a16="http://schemas.microsoft.com/office/drawing/2014/main" id="{D2C9F2D9-0FAD-4FB8-A85D-32ABA9A7890E}"/>
              </a:ext>
            </a:extLst>
          </p:cNvPr>
          <p:cNvSpPr txBox="1"/>
          <p:nvPr/>
        </p:nvSpPr>
        <p:spPr>
          <a:xfrm flipH="1">
            <a:off x="6903719" y="6024206"/>
            <a:ext cx="1851821" cy="369332"/>
          </a:xfrm>
          <a:prstGeom prst="rect">
            <a:avLst/>
          </a:prstGeom>
          <a:noFill/>
        </p:spPr>
        <p:txBody>
          <a:bodyPr wrap="square" rtlCol="0">
            <a:spAutoFit/>
          </a:bodyPr>
          <a:lstStyle/>
          <a:p>
            <a:r>
              <a:rPr lang="en-US" dirty="0">
                <a:solidFill>
                  <a:schemeClr val="bg1">
                    <a:lumMod val="95000"/>
                  </a:schemeClr>
                </a:solidFill>
              </a:rPr>
              <a:t>TOUR BIKE</a:t>
            </a:r>
          </a:p>
        </p:txBody>
      </p:sp>
      <p:sp>
        <p:nvSpPr>
          <p:cNvPr id="18" name="TextBox 17">
            <a:extLst>
              <a:ext uri="{FF2B5EF4-FFF2-40B4-BE49-F238E27FC236}">
                <a16:creationId xmlns:a16="http://schemas.microsoft.com/office/drawing/2014/main" id="{9E66270E-2796-4220-BFB2-B95F70FC7BDC}"/>
              </a:ext>
            </a:extLst>
          </p:cNvPr>
          <p:cNvSpPr txBox="1"/>
          <p:nvPr/>
        </p:nvSpPr>
        <p:spPr>
          <a:xfrm>
            <a:off x="9970300" y="6024206"/>
            <a:ext cx="1878277" cy="369332"/>
          </a:xfrm>
          <a:prstGeom prst="rect">
            <a:avLst/>
          </a:prstGeom>
          <a:noFill/>
        </p:spPr>
        <p:txBody>
          <a:bodyPr wrap="square" rtlCol="0">
            <a:spAutoFit/>
          </a:bodyPr>
          <a:lstStyle/>
          <a:p>
            <a:r>
              <a:rPr lang="en-US" dirty="0">
                <a:solidFill>
                  <a:schemeClr val="bg1">
                    <a:lumMod val="95000"/>
                  </a:schemeClr>
                </a:solidFill>
              </a:rPr>
              <a:t>CLASSIC BIKE</a:t>
            </a:r>
          </a:p>
        </p:txBody>
      </p:sp>
      <p:pic>
        <p:nvPicPr>
          <p:cNvPr id="9" name="Picture 8">
            <a:extLst>
              <a:ext uri="{FF2B5EF4-FFF2-40B4-BE49-F238E27FC236}">
                <a16:creationId xmlns:a16="http://schemas.microsoft.com/office/drawing/2014/main" id="{377E75F1-35FE-4A9F-9CC2-BFEB9B7D9259}"/>
              </a:ext>
            </a:extLst>
          </p:cNvPr>
          <p:cNvPicPr>
            <a:picLocks noChangeAspect="1"/>
          </p:cNvPicPr>
          <p:nvPr/>
        </p:nvPicPr>
        <p:blipFill>
          <a:blip r:embed="rId3"/>
          <a:stretch>
            <a:fillRect/>
          </a:stretch>
        </p:blipFill>
        <p:spPr>
          <a:xfrm>
            <a:off x="9173939" y="3943089"/>
            <a:ext cx="2907815" cy="1794456"/>
          </a:xfrm>
          <a:prstGeom prst="rect">
            <a:avLst/>
          </a:prstGeom>
        </p:spPr>
      </p:pic>
      <p:pic>
        <p:nvPicPr>
          <p:cNvPr id="13" name="Picture 12">
            <a:extLst>
              <a:ext uri="{FF2B5EF4-FFF2-40B4-BE49-F238E27FC236}">
                <a16:creationId xmlns:a16="http://schemas.microsoft.com/office/drawing/2014/main" id="{12B09F7F-C307-43F7-A550-7C3BC9BE6CA8}"/>
              </a:ext>
            </a:extLst>
          </p:cNvPr>
          <p:cNvPicPr>
            <a:picLocks noChangeAspect="1"/>
          </p:cNvPicPr>
          <p:nvPr/>
        </p:nvPicPr>
        <p:blipFill>
          <a:blip r:embed="rId4"/>
          <a:stretch>
            <a:fillRect/>
          </a:stretch>
        </p:blipFill>
        <p:spPr>
          <a:xfrm>
            <a:off x="6294614" y="3934646"/>
            <a:ext cx="2541416" cy="1779009"/>
          </a:xfrm>
          <a:prstGeom prst="rect">
            <a:avLst/>
          </a:prstGeom>
        </p:spPr>
      </p:pic>
      <p:pic>
        <p:nvPicPr>
          <p:cNvPr id="20" name="Picture 19">
            <a:extLst>
              <a:ext uri="{FF2B5EF4-FFF2-40B4-BE49-F238E27FC236}">
                <a16:creationId xmlns:a16="http://schemas.microsoft.com/office/drawing/2014/main" id="{226C6BCB-7200-42C3-860C-D65156173F4E}"/>
              </a:ext>
            </a:extLst>
          </p:cNvPr>
          <p:cNvPicPr>
            <a:picLocks noChangeAspect="1"/>
          </p:cNvPicPr>
          <p:nvPr/>
        </p:nvPicPr>
        <p:blipFill>
          <a:blip r:embed="rId5"/>
          <a:stretch>
            <a:fillRect/>
          </a:stretch>
        </p:blipFill>
        <p:spPr>
          <a:xfrm>
            <a:off x="262647" y="3934646"/>
            <a:ext cx="3088970" cy="1811604"/>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73274"/>
            <a:ext cx="11214100" cy="740587"/>
          </a:xfrm>
        </p:spPr>
        <p:txBody>
          <a:bodyPr/>
          <a:lstStyle/>
          <a:p>
            <a:pPr>
              <a:lnSpc>
                <a:spcPct val="150000"/>
              </a:lnSpc>
            </a:pPr>
            <a:r>
              <a:rPr lang="en-US" sz="3200" dirty="0"/>
              <a:t>Current Process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5945424"/>
            <a:ext cx="406400" cy="365125"/>
          </a:xfrm>
        </p:spPr>
        <p:txBody>
          <a:bodyPr/>
          <a:lstStyle/>
          <a:p>
            <a:fld id="{C263D6C4-4840-40CC-AC84-17E24B3B7BDE}" type="slidenum">
              <a:rPr lang="en-US" smtClean="0"/>
              <a:pPr/>
              <a:t>4</a:t>
            </a:fld>
            <a:endParaRPr lang="en-US" dirty="0"/>
          </a:p>
        </p:txBody>
      </p:sp>
      <p:sp>
        <p:nvSpPr>
          <p:cNvPr id="3" name="TextBox 2">
            <a:extLst>
              <a:ext uri="{FF2B5EF4-FFF2-40B4-BE49-F238E27FC236}">
                <a16:creationId xmlns:a16="http://schemas.microsoft.com/office/drawing/2014/main" id="{11E9AE36-1F40-4859-8D89-C8501779BD07}"/>
              </a:ext>
            </a:extLst>
          </p:cNvPr>
          <p:cNvSpPr txBox="1"/>
          <p:nvPr/>
        </p:nvSpPr>
        <p:spPr>
          <a:xfrm>
            <a:off x="150586" y="1001947"/>
            <a:ext cx="10669266" cy="923330"/>
          </a:xfrm>
          <a:prstGeom prst="rect">
            <a:avLst/>
          </a:prstGeom>
          <a:noFill/>
        </p:spPr>
        <p:txBody>
          <a:bodyPr wrap="square" rtlCol="0">
            <a:spAutoFit/>
          </a:bodyPr>
          <a:lstStyle/>
          <a:p>
            <a:pPr marL="342900" indent="-342900">
              <a:buClrTx/>
              <a:buSzPct val="150000"/>
              <a:buFont typeface="Arial" panose="020B0604020202020204" pitchFamily="34" charset="0"/>
              <a:buChar char="•"/>
            </a:pPr>
            <a:r>
              <a:rPr lang="en-US" sz="1800" dirty="0">
                <a:solidFill>
                  <a:schemeClr val="bg1"/>
                </a:solidFill>
              </a:rPr>
              <a:t>Booking through the website and phone call.</a:t>
            </a:r>
          </a:p>
          <a:p>
            <a:pPr marL="342900" indent="-342900">
              <a:buClrTx/>
              <a:buSzPct val="150000"/>
              <a:buFont typeface="Arial" panose="020B0604020202020204" pitchFamily="34" charset="0"/>
              <a:buChar char="•"/>
            </a:pPr>
            <a:r>
              <a:rPr lang="en-US" sz="1800" dirty="0">
                <a:solidFill>
                  <a:schemeClr val="bg1"/>
                </a:solidFill>
              </a:rPr>
              <a:t>Customers are charged on the basis of source and destination stations.</a:t>
            </a:r>
          </a:p>
          <a:p>
            <a:endParaRPr lang="en-US" dirty="0"/>
          </a:p>
        </p:txBody>
      </p:sp>
      <p:pic>
        <p:nvPicPr>
          <p:cNvPr id="9" name="Picture 4" descr="Smart Phone Man Calling On Stok Videosu (%100 Telifsiz) 5815799 |  Shutterstock">
            <a:extLst>
              <a:ext uri="{FF2B5EF4-FFF2-40B4-BE49-F238E27FC236}">
                <a16:creationId xmlns:a16="http://schemas.microsoft.com/office/drawing/2014/main" id="{BEA99767-4573-453A-93AB-1D8E7A21A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408" y="2517897"/>
            <a:ext cx="2598954" cy="1468974"/>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Oval 4">
            <a:extLst>
              <a:ext uri="{FF2B5EF4-FFF2-40B4-BE49-F238E27FC236}">
                <a16:creationId xmlns:a16="http://schemas.microsoft.com/office/drawing/2014/main" id="{E400CA01-7848-4DA7-9DA6-7D0965D67CB5}"/>
              </a:ext>
            </a:extLst>
          </p:cNvPr>
          <p:cNvSpPr/>
          <p:nvPr/>
        </p:nvSpPr>
        <p:spPr>
          <a:xfrm>
            <a:off x="1078234" y="1737737"/>
            <a:ext cx="2248624" cy="58742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I book a bike?</a:t>
            </a:r>
          </a:p>
        </p:txBody>
      </p:sp>
      <p:pic>
        <p:nvPicPr>
          <p:cNvPr id="1026" name="Picture 2" descr="Automate your call center and enhance calling customer service |Craftware">
            <a:extLst>
              <a:ext uri="{FF2B5EF4-FFF2-40B4-BE49-F238E27FC236}">
                <a16:creationId xmlns:a16="http://schemas.microsoft.com/office/drawing/2014/main" id="{2859351A-52D6-42CB-A5B1-610C53806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190" y="2612775"/>
            <a:ext cx="2369755" cy="1579836"/>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Oval 10">
            <a:extLst>
              <a:ext uri="{FF2B5EF4-FFF2-40B4-BE49-F238E27FC236}">
                <a16:creationId xmlns:a16="http://schemas.microsoft.com/office/drawing/2014/main" id="{5DB01357-9BC8-47E6-A1D3-187C4E84CE05}"/>
              </a:ext>
            </a:extLst>
          </p:cNvPr>
          <p:cNvSpPr/>
          <p:nvPr/>
        </p:nvSpPr>
        <p:spPr>
          <a:xfrm>
            <a:off x="4931922" y="1712064"/>
            <a:ext cx="2110902" cy="74058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Sure, why not!</a:t>
            </a:r>
          </a:p>
        </p:txBody>
      </p:sp>
      <p:pic>
        <p:nvPicPr>
          <p:cNvPr id="1028" name="Picture 4" descr="Inside Chicago's Utility Bill Kiosks | PYMNTS.com">
            <a:extLst>
              <a:ext uri="{FF2B5EF4-FFF2-40B4-BE49-F238E27FC236}">
                <a16:creationId xmlns:a16="http://schemas.microsoft.com/office/drawing/2014/main" id="{812367A7-E1D4-40B2-B740-EB19981315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9252" y="2545187"/>
            <a:ext cx="2369755" cy="1579836"/>
          </a:xfrm>
          <a:prstGeom prst="rect">
            <a:avLst/>
          </a:prstGeom>
          <a:noFill/>
          <a:extLst>
            <a:ext uri="{909E8E84-426E-40DD-AFC4-6F175D3DCCD1}">
              <a14:hiddenFill xmlns:a14="http://schemas.microsoft.com/office/drawing/2010/main">
                <a:solidFill>
                  <a:srgbClr val="FFFFFF"/>
                </a:solidFill>
              </a14:hiddenFill>
            </a:ext>
          </a:extLst>
        </p:spPr>
      </p:pic>
      <p:sp>
        <p:nvSpPr>
          <p:cNvPr id="13" name="Speech Bubble: Oval 12">
            <a:extLst>
              <a:ext uri="{FF2B5EF4-FFF2-40B4-BE49-F238E27FC236}">
                <a16:creationId xmlns:a16="http://schemas.microsoft.com/office/drawing/2014/main" id="{4A866E0F-D108-484C-BB1D-FC9D3D5D1F49}"/>
              </a:ext>
            </a:extLst>
          </p:cNvPr>
          <p:cNvSpPr/>
          <p:nvPr/>
        </p:nvSpPr>
        <p:spPr>
          <a:xfrm>
            <a:off x="8819471" y="1571978"/>
            <a:ext cx="2110902" cy="81591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 money at the Kiosk.</a:t>
            </a:r>
          </a:p>
        </p:txBody>
      </p:sp>
      <p:sp>
        <p:nvSpPr>
          <p:cNvPr id="16" name="Arrow: Right 15">
            <a:extLst>
              <a:ext uri="{FF2B5EF4-FFF2-40B4-BE49-F238E27FC236}">
                <a16:creationId xmlns:a16="http://schemas.microsoft.com/office/drawing/2014/main" id="{CE8B3512-6BB8-4059-ABAD-4D56D078FF89}"/>
              </a:ext>
            </a:extLst>
          </p:cNvPr>
          <p:cNvSpPr/>
          <p:nvPr/>
        </p:nvSpPr>
        <p:spPr>
          <a:xfrm>
            <a:off x="3793787" y="3443583"/>
            <a:ext cx="846306" cy="28210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3B4E3AF5-7FC4-46B7-9BA0-D2B8ECDA94B8}"/>
              </a:ext>
            </a:extLst>
          </p:cNvPr>
          <p:cNvSpPr/>
          <p:nvPr/>
        </p:nvSpPr>
        <p:spPr>
          <a:xfrm>
            <a:off x="7418543" y="3425455"/>
            <a:ext cx="846306" cy="28210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Walkable station spacing is key to successful, equitable bike share -  Better Bike Share">
            <a:extLst>
              <a:ext uri="{FF2B5EF4-FFF2-40B4-BE49-F238E27FC236}">
                <a16:creationId xmlns:a16="http://schemas.microsoft.com/office/drawing/2014/main" id="{D63F6D62-B783-4F7D-A869-F95638928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150" y="5082430"/>
            <a:ext cx="25717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iti Bike: NYC's Most Popular Bike Rental Program | Citi Bike NYC | Citi  Bike NYC">
            <a:extLst>
              <a:ext uri="{FF2B5EF4-FFF2-40B4-BE49-F238E27FC236}">
                <a16:creationId xmlns:a16="http://schemas.microsoft.com/office/drawing/2014/main" id="{6E47D13D-367C-4A5A-A7C2-CE7031291C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5190" y="5150526"/>
            <a:ext cx="2369755" cy="15798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cure bike parking - King County Metro Transit - King County">
            <a:extLst>
              <a:ext uri="{FF2B5EF4-FFF2-40B4-BE49-F238E27FC236}">
                <a16:creationId xmlns:a16="http://schemas.microsoft.com/office/drawing/2014/main" id="{D8100B1D-953E-4B93-BB18-104FB0166D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997" y="5099663"/>
            <a:ext cx="2857500" cy="1609725"/>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Right 16">
            <a:extLst>
              <a:ext uri="{FF2B5EF4-FFF2-40B4-BE49-F238E27FC236}">
                <a16:creationId xmlns:a16="http://schemas.microsoft.com/office/drawing/2014/main" id="{48091018-0F30-478B-8CE3-C1307EDEDFD4}"/>
              </a:ext>
            </a:extLst>
          </p:cNvPr>
          <p:cNvSpPr/>
          <p:nvPr/>
        </p:nvSpPr>
        <p:spPr>
          <a:xfrm>
            <a:off x="3761361" y="5687435"/>
            <a:ext cx="846306" cy="28210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0F770BE-7ED0-4F45-9C29-CFC5BC76F2F5}"/>
              </a:ext>
            </a:extLst>
          </p:cNvPr>
          <p:cNvSpPr/>
          <p:nvPr/>
        </p:nvSpPr>
        <p:spPr>
          <a:xfrm>
            <a:off x="7386117" y="5669307"/>
            <a:ext cx="846306" cy="28210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peech Bubble: Oval 19">
            <a:extLst>
              <a:ext uri="{FF2B5EF4-FFF2-40B4-BE49-F238E27FC236}">
                <a16:creationId xmlns:a16="http://schemas.microsoft.com/office/drawing/2014/main" id="{F5FCAD2C-3A59-41E9-AAAF-D2707C78D249}"/>
              </a:ext>
            </a:extLst>
          </p:cNvPr>
          <p:cNvSpPr/>
          <p:nvPr/>
        </p:nvSpPr>
        <p:spPr>
          <a:xfrm>
            <a:off x="889408" y="4159167"/>
            <a:ext cx="3027595" cy="74058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Take the bike from the source station</a:t>
            </a:r>
          </a:p>
        </p:txBody>
      </p:sp>
      <p:sp>
        <p:nvSpPr>
          <p:cNvPr id="21" name="Speech Bubble: Oval 20">
            <a:extLst>
              <a:ext uri="{FF2B5EF4-FFF2-40B4-BE49-F238E27FC236}">
                <a16:creationId xmlns:a16="http://schemas.microsoft.com/office/drawing/2014/main" id="{CB2F07F1-FA17-4D9D-9CFE-8E5AFBA566EA}"/>
              </a:ext>
            </a:extLst>
          </p:cNvPr>
          <p:cNvSpPr/>
          <p:nvPr/>
        </p:nvSpPr>
        <p:spPr>
          <a:xfrm>
            <a:off x="5152416" y="4343007"/>
            <a:ext cx="2110902" cy="68423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LA..LA…LA</a:t>
            </a:r>
          </a:p>
        </p:txBody>
      </p:sp>
      <p:sp>
        <p:nvSpPr>
          <p:cNvPr id="22" name="Speech Bubble: Oval 21">
            <a:extLst>
              <a:ext uri="{FF2B5EF4-FFF2-40B4-BE49-F238E27FC236}">
                <a16:creationId xmlns:a16="http://schemas.microsoft.com/office/drawing/2014/main" id="{2829B452-1152-4192-B6EE-470540697C7E}"/>
              </a:ext>
            </a:extLst>
          </p:cNvPr>
          <p:cNvSpPr/>
          <p:nvPr/>
        </p:nvSpPr>
        <p:spPr>
          <a:xfrm>
            <a:off x="8033963" y="4231629"/>
            <a:ext cx="3415492" cy="74058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the bike at destination station</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40587"/>
          </a:xfrm>
        </p:spPr>
        <p:txBody>
          <a:bodyPr/>
          <a:lstStyle/>
          <a:p>
            <a:pPr>
              <a:lnSpc>
                <a:spcPct val="150000"/>
              </a:lnSpc>
            </a:pPr>
            <a:r>
              <a:rPr lang="en-US" sz="3200" dirty="0"/>
              <a:t>Objectives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52" name="Freeform: Shape 151">
            <a:extLst>
              <a:ext uri="{FF2B5EF4-FFF2-40B4-BE49-F238E27FC236}">
                <a16:creationId xmlns:a16="http://schemas.microsoft.com/office/drawing/2014/main" id="{7922B338-0F4E-4091-A298-8A88E659755E}"/>
              </a:ext>
            </a:extLst>
          </p:cNvPr>
          <p:cNvSpPr/>
          <p:nvPr/>
        </p:nvSpPr>
        <p:spPr>
          <a:xfrm>
            <a:off x="1289330" y="2381595"/>
            <a:ext cx="2224578" cy="1086079"/>
          </a:xfrm>
          <a:custGeom>
            <a:avLst/>
            <a:gdLst>
              <a:gd name="connsiteX0" fmla="*/ 1112289 w 2224578"/>
              <a:gd name="connsiteY0" fmla="*/ 0 h 1086079"/>
              <a:gd name="connsiteX1" fmla="*/ 2220222 w 2224578"/>
              <a:gd name="connsiteY1" fmla="*/ 999816 h 1086079"/>
              <a:gd name="connsiteX2" fmla="*/ 2224578 w 2224578"/>
              <a:gd name="connsiteY2" fmla="*/ 1086079 h 1086079"/>
              <a:gd name="connsiteX3" fmla="*/ 2135907 w 2224578"/>
              <a:gd name="connsiteY3" fmla="*/ 1086079 h 1086079"/>
              <a:gd name="connsiteX4" fmla="*/ 2132009 w 2224578"/>
              <a:gd name="connsiteY4" fmla="*/ 1008882 h 1086079"/>
              <a:gd name="connsiteX5" fmla="*/ 1112289 w 2224578"/>
              <a:gd name="connsiteY5" fmla="*/ 88671 h 1086079"/>
              <a:gd name="connsiteX6" fmla="*/ 92569 w 2224578"/>
              <a:gd name="connsiteY6" fmla="*/ 1008882 h 1086079"/>
              <a:gd name="connsiteX7" fmla="*/ 88671 w 2224578"/>
              <a:gd name="connsiteY7" fmla="*/ 1086079 h 1086079"/>
              <a:gd name="connsiteX8" fmla="*/ 0 w 2224578"/>
              <a:gd name="connsiteY8" fmla="*/ 1086079 h 1086079"/>
              <a:gd name="connsiteX9" fmla="*/ 4356 w 2224578"/>
              <a:gd name="connsiteY9" fmla="*/ 999816 h 1086079"/>
              <a:gd name="connsiteX10" fmla="*/ 1112289 w 2224578"/>
              <a:gd name="connsiteY10" fmla="*/ 0 h 1086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4578" h="1086079">
                <a:moveTo>
                  <a:pt x="1112289" y="0"/>
                </a:moveTo>
                <a:cubicBezTo>
                  <a:pt x="1688917" y="0"/>
                  <a:pt x="2163191" y="438234"/>
                  <a:pt x="2220222" y="999816"/>
                </a:cubicBezTo>
                <a:lnTo>
                  <a:pt x="2224578" y="1086079"/>
                </a:lnTo>
                <a:lnTo>
                  <a:pt x="2135907" y="1086079"/>
                </a:lnTo>
                <a:lnTo>
                  <a:pt x="2132009" y="1008882"/>
                </a:lnTo>
                <a:cubicBezTo>
                  <a:pt x="2079518" y="492014"/>
                  <a:pt x="1643006" y="88671"/>
                  <a:pt x="1112289" y="88671"/>
                </a:cubicBezTo>
                <a:cubicBezTo>
                  <a:pt x="581572" y="88671"/>
                  <a:pt x="145060" y="492014"/>
                  <a:pt x="92569" y="1008882"/>
                </a:cubicBezTo>
                <a:lnTo>
                  <a:pt x="88671" y="1086079"/>
                </a:lnTo>
                <a:lnTo>
                  <a:pt x="0" y="1086079"/>
                </a:lnTo>
                <a:lnTo>
                  <a:pt x="4356" y="999816"/>
                </a:lnTo>
                <a:cubicBezTo>
                  <a:pt x="61388" y="438234"/>
                  <a:pt x="535661" y="0"/>
                  <a:pt x="1112289" y="0"/>
                </a:cubicBezTo>
                <a:close/>
              </a:path>
            </a:pathLst>
          </a:cu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3" name="Group 152">
            <a:extLst>
              <a:ext uri="{FF2B5EF4-FFF2-40B4-BE49-F238E27FC236}">
                <a16:creationId xmlns:a16="http://schemas.microsoft.com/office/drawing/2014/main" id="{DD17BFBB-D8F5-4DB0-8843-FEA6E3CA8142}"/>
              </a:ext>
            </a:extLst>
          </p:cNvPr>
          <p:cNvGrpSpPr/>
          <p:nvPr/>
        </p:nvGrpSpPr>
        <p:grpSpPr>
          <a:xfrm>
            <a:off x="139259" y="2855686"/>
            <a:ext cx="1378902" cy="1146628"/>
            <a:chOff x="139259" y="2855686"/>
            <a:chExt cx="1378902" cy="1146628"/>
          </a:xfrm>
        </p:grpSpPr>
        <p:sp>
          <p:nvSpPr>
            <p:cNvPr id="154" name="Arrow: Chevron 153">
              <a:extLst>
                <a:ext uri="{FF2B5EF4-FFF2-40B4-BE49-F238E27FC236}">
                  <a16:creationId xmlns:a16="http://schemas.microsoft.com/office/drawing/2014/main" id="{EF72F521-D955-40CA-8ED7-54B8E0F9D8FE}"/>
                </a:ext>
              </a:extLst>
            </p:cNvPr>
            <p:cNvSpPr/>
            <p:nvPr/>
          </p:nvSpPr>
          <p:spPr>
            <a:xfrm>
              <a:off x="903177" y="3076640"/>
              <a:ext cx="389856" cy="690201"/>
            </a:xfrm>
            <a:prstGeom prst="chevron">
              <a:avLst>
                <a:gd name="adj" fmla="val 70169"/>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 name="Group 154">
              <a:extLst>
                <a:ext uri="{FF2B5EF4-FFF2-40B4-BE49-F238E27FC236}">
                  <a16:creationId xmlns:a16="http://schemas.microsoft.com/office/drawing/2014/main" id="{B41EFEBD-1A58-4E21-83DE-7A8C7F1BA3AA}"/>
                </a:ext>
              </a:extLst>
            </p:cNvPr>
            <p:cNvGrpSpPr/>
            <p:nvPr/>
          </p:nvGrpSpPr>
          <p:grpSpPr>
            <a:xfrm>
              <a:off x="139259" y="2855686"/>
              <a:ext cx="1378902" cy="1146628"/>
              <a:chOff x="139259" y="2855686"/>
              <a:chExt cx="1378902" cy="1146628"/>
            </a:xfrm>
          </p:grpSpPr>
          <p:sp>
            <p:nvSpPr>
              <p:cNvPr id="156" name="Rectangle 155">
                <a:extLst>
                  <a:ext uri="{FF2B5EF4-FFF2-40B4-BE49-F238E27FC236}">
                    <a16:creationId xmlns:a16="http://schemas.microsoft.com/office/drawing/2014/main" id="{2785E1DD-E038-4E23-A539-734884EF040C}"/>
                  </a:ext>
                </a:extLst>
              </p:cNvPr>
              <p:cNvSpPr/>
              <p:nvPr/>
            </p:nvSpPr>
            <p:spPr>
              <a:xfrm>
                <a:off x="226713" y="3338285"/>
                <a:ext cx="1161820" cy="188686"/>
              </a:xfrm>
              <a:prstGeom prst="rect">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Arrow: Chevron 156">
                <a:extLst>
                  <a:ext uri="{FF2B5EF4-FFF2-40B4-BE49-F238E27FC236}">
                    <a16:creationId xmlns:a16="http://schemas.microsoft.com/office/drawing/2014/main" id="{1DAD24F1-9B1D-436E-9623-3A66C55043A7}"/>
                  </a:ext>
                </a:extLst>
              </p:cNvPr>
              <p:cNvSpPr/>
              <p:nvPr/>
            </p:nvSpPr>
            <p:spPr>
              <a:xfrm>
                <a:off x="139259" y="2855686"/>
                <a:ext cx="647666" cy="1146628"/>
              </a:xfrm>
              <a:prstGeom prst="chevron">
                <a:avLst>
                  <a:gd name="adj" fmla="val 70169"/>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Arrow: Chevron 157">
                <a:extLst>
                  <a:ext uri="{FF2B5EF4-FFF2-40B4-BE49-F238E27FC236}">
                    <a16:creationId xmlns:a16="http://schemas.microsoft.com/office/drawing/2014/main" id="{A9CE9198-6A65-4AE9-AE9F-1EF661628F06}"/>
                  </a:ext>
                </a:extLst>
              </p:cNvPr>
              <p:cNvSpPr/>
              <p:nvPr/>
            </p:nvSpPr>
            <p:spPr>
              <a:xfrm>
                <a:off x="542849" y="2956995"/>
                <a:ext cx="548002" cy="970182"/>
              </a:xfrm>
              <a:prstGeom prst="chevron">
                <a:avLst>
                  <a:gd name="adj" fmla="val 70169"/>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9" name="Group 158">
                <a:extLst>
                  <a:ext uri="{FF2B5EF4-FFF2-40B4-BE49-F238E27FC236}">
                    <a16:creationId xmlns:a16="http://schemas.microsoft.com/office/drawing/2014/main" id="{5688CFDF-938C-4D33-9916-ED2C8A71B9CD}"/>
                  </a:ext>
                </a:extLst>
              </p:cNvPr>
              <p:cNvGrpSpPr/>
              <p:nvPr/>
            </p:nvGrpSpPr>
            <p:grpSpPr>
              <a:xfrm>
                <a:off x="1204299" y="3285155"/>
                <a:ext cx="313862" cy="313862"/>
                <a:chOff x="2462841" y="592405"/>
                <a:chExt cx="1506714" cy="1506714"/>
              </a:xfrm>
            </p:grpSpPr>
            <p:sp>
              <p:nvSpPr>
                <p:cNvPr id="160" name="Circle: Hollow 159">
                  <a:extLst>
                    <a:ext uri="{FF2B5EF4-FFF2-40B4-BE49-F238E27FC236}">
                      <a16:creationId xmlns:a16="http://schemas.microsoft.com/office/drawing/2014/main" id="{177D493D-22DE-484B-ACFD-CC6FD4D7D372}"/>
                    </a:ext>
                  </a:extLst>
                </p:cNvPr>
                <p:cNvSpPr/>
                <p:nvPr/>
              </p:nvSpPr>
              <p:spPr>
                <a:xfrm>
                  <a:off x="2462841" y="592405"/>
                  <a:ext cx="1506714" cy="1506714"/>
                </a:xfrm>
                <a:prstGeom prst="donut">
                  <a:avLst>
                    <a:gd name="adj" fmla="val 7617"/>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Oval 160">
                  <a:extLst>
                    <a:ext uri="{FF2B5EF4-FFF2-40B4-BE49-F238E27FC236}">
                      <a16:creationId xmlns:a16="http://schemas.microsoft.com/office/drawing/2014/main" id="{A8DCA265-1448-4F5D-A183-DF5DFDDE021E}"/>
                    </a:ext>
                  </a:extLst>
                </p:cNvPr>
                <p:cNvSpPr/>
                <p:nvPr/>
              </p:nvSpPr>
              <p:spPr>
                <a:xfrm>
                  <a:off x="2730611" y="869553"/>
                  <a:ext cx="971173" cy="97117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62" name="Rectangle 3">
            <a:extLst>
              <a:ext uri="{FF2B5EF4-FFF2-40B4-BE49-F238E27FC236}">
                <a16:creationId xmlns:a16="http://schemas.microsoft.com/office/drawing/2014/main" id="{E5886258-8385-4B51-856B-39978C6E2D04}"/>
              </a:ext>
            </a:extLst>
          </p:cNvPr>
          <p:cNvSpPr/>
          <p:nvPr/>
        </p:nvSpPr>
        <p:spPr>
          <a:xfrm>
            <a:off x="8694057" y="-14516"/>
            <a:ext cx="3497943" cy="6872515"/>
          </a:xfrm>
          <a:custGeom>
            <a:avLst/>
            <a:gdLst>
              <a:gd name="connsiteX0" fmla="*/ 0 w 3497943"/>
              <a:gd name="connsiteY0" fmla="*/ 0 h 6858000"/>
              <a:gd name="connsiteX1" fmla="*/ 3497943 w 3497943"/>
              <a:gd name="connsiteY1" fmla="*/ 0 h 6858000"/>
              <a:gd name="connsiteX2" fmla="*/ 3497943 w 3497943"/>
              <a:gd name="connsiteY2" fmla="*/ 6858000 h 6858000"/>
              <a:gd name="connsiteX3" fmla="*/ 0 w 3497943"/>
              <a:gd name="connsiteY3" fmla="*/ 6858000 h 6858000"/>
              <a:gd name="connsiteX4" fmla="*/ 0 w 3497943"/>
              <a:gd name="connsiteY4" fmla="*/ 0 h 6858000"/>
              <a:gd name="connsiteX0" fmla="*/ 1625600 w 3497943"/>
              <a:gd name="connsiteY0" fmla="*/ 0 h 6872515"/>
              <a:gd name="connsiteX1" fmla="*/ 3497943 w 3497943"/>
              <a:gd name="connsiteY1" fmla="*/ 14515 h 6872515"/>
              <a:gd name="connsiteX2" fmla="*/ 3497943 w 3497943"/>
              <a:gd name="connsiteY2" fmla="*/ 6872515 h 6872515"/>
              <a:gd name="connsiteX3" fmla="*/ 0 w 3497943"/>
              <a:gd name="connsiteY3" fmla="*/ 6872515 h 6872515"/>
              <a:gd name="connsiteX4" fmla="*/ 1625600 w 3497943"/>
              <a:gd name="connsiteY4" fmla="*/ 0 h 6872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7943" h="6872515">
                <a:moveTo>
                  <a:pt x="1625600" y="0"/>
                </a:moveTo>
                <a:lnTo>
                  <a:pt x="3497943" y="14515"/>
                </a:lnTo>
                <a:lnTo>
                  <a:pt x="3497943" y="6872515"/>
                </a:lnTo>
                <a:lnTo>
                  <a:pt x="0" y="6872515"/>
                </a:lnTo>
                <a:lnTo>
                  <a:pt x="1625600" y="0"/>
                </a:lnTo>
                <a:close/>
              </a:path>
            </a:pathLst>
          </a:cu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F55EFCD5-E199-4095-AC5A-7907BB9852A5}"/>
              </a:ext>
            </a:extLst>
          </p:cNvPr>
          <p:cNvSpPr/>
          <p:nvPr/>
        </p:nvSpPr>
        <p:spPr>
          <a:xfrm rot="675823">
            <a:off x="7690957" y="-50856"/>
            <a:ext cx="3604288" cy="6985884"/>
          </a:xfrm>
          <a:prstGeom prst="ellipse">
            <a:avLst/>
          </a:prstGeom>
          <a:solidFill>
            <a:schemeClr val="bg1"/>
          </a:solidFill>
          <a:ln>
            <a:noFill/>
          </a:ln>
          <a:scene3d>
            <a:camera prst="isometricOffAxis2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41C22699-67CA-4E91-BB11-D81420DA436F}"/>
              </a:ext>
            </a:extLst>
          </p:cNvPr>
          <p:cNvSpPr/>
          <p:nvPr/>
        </p:nvSpPr>
        <p:spPr>
          <a:xfrm rot="675823">
            <a:off x="7684149" y="11907"/>
            <a:ext cx="3526021" cy="6834186"/>
          </a:xfrm>
          <a:prstGeom prst="ellipse">
            <a:avLst/>
          </a:prstGeom>
          <a:solidFill>
            <a:srgbClr val="0C4360"/>
          </a:solidFill>
          <a:ln>
            <a:noFill/>
          </a:ln>
          <a:scene3d>
            <a:camera prst="isometricOffAxis2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9041E7E9-60B5-41AC-8E0E-5F600E898F65}"/>
              </a:ext>
            </a:extLst>
          </p:cNvPr>
          <p:cNvSpPr/>
          <p:nvPr/>
        </p:nvSpPr>
        <p:spPr>
          <a:xfrm rot="675823">
            <a:off x="8093955" y="806201"/>
            <a:ext cx="2706408" cy="5245599"/>
          </a:xfrm>
          <a:prstGeom prst="ellipse">
            <a:avLst/>
          </a:prstGeom>
          <a:solidFill>
            <a:schemeClr val="bg1"/>
          </a:solidFill>
          <a:ln>
            <a:noFill/>
          </a:ln>
          <a:scene3d>
            <a:camera prst="isometricOffAxis2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8C3370F2-0BCF-4D51-B448-695E35F62D9C}"/>
              </a:ext>
            </a:extLst>
          </p:cNvPr>
          <p:cNvSpPr/>
          <p:nvPr/>
        </p:nvSpPr>
        <p:spPr>
          <a:xfrm rot="19514964">
            <a:off x="8030117" y="3795612"/>
            <a:ext cx="1666640" cy="114875"/>
          </a:xfrm>
          <a:prstGeom prst="ellipse">
            <a:avLst/>
          </a:prstGeom>
          <a:gradFill flip="none" rotWithShape="1">
            <a:gsLst>
              <a:gs pos="100000">
                <a:schemeClr val="accent1">
                  <a:lumMod val="5000"/>
                  <a:lumOff val="95000"/>
                  <a:alpha val="0"/>
                </a:schemeClr>
              </a:gs>
              <a:gs pos="0">
                <a:schemeClr val="tx1">
                  <a:alpha val="3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A5472A9-9192-4F28-B99F-F99F87E8C03E}"/>
              </a:ext>
            </a:extLst>
          </p:cNvPr>
          <p:cNvSpPr/>
          <p:nvPr/>
        </p:nvSpPr>
        <p:spPr>
          <a:xfrm rot="675823">
            <a:off x="8574400" y="1737408"/>
            <a:ext cx="1745516" cy="3383184"/>
          </a:xfrm>
          <a:prstGeom prst="ellipse">
            <a:avLst/>
          </a:prstGeom>
          <a:solidFill>
            <a:srgbClr val="0C4360"/>
          </a:solidFill>
          <a:ln>
            <a:noFill/>
          </a:ln>
          <a:scene3d>
            <a:camera prst="isometricOffAxis2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DC8188EE-BE77-432C-B76C-8804CCC8BED8}"/>
              </a:ext>
            </a:extLst>
          </p:cNvPr>
          <p:cNvSpPr/>
          <p:nvPr/>
        </p:nvSpPr>
        <p:spPr>
          <a:xfrm rot="675823">
            <a:off x="9046069" y="2651605"/>
            <a:ext cx="802175" cy="1554787"/>
          </a:xfrm>
          <a:prstGeom prst="ellipse">
            <a:avLst/>
          </a:prstGeom>
          <a:solidFill>
            <a:schemeClr val="bg1"/>
          </a:solidFill>
          <a:ln>
            <a:noFill/>
          </a:ln>
          <a:scene3d>
            <a:camera prst="isometricOffAxis2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0D14F83A-880F-4045-A4DE-A18E69660F44}"/>
              </a:ext>
            </a:extLst>
          </p:cNvPr>
          <p:cNvSpPr/>
          <p:nvPr/>
        </p:nvSpPr>
        <p:spPr>
          <a:xfrm rot="675823">
            <a:off x="9264073" y="3074144"/>
            <a:ext cx="366165" cy="709707"/>
          </a:xfrm>
          <a:prstGeom prst="ellipse">
            <a:avLst/>
          </a:prstGeom>
          <a:solidFill>
            <a:srgbClr val="0C4360"/>
          </a:solidFill>
          <a:ln>
            <a:noFill/>
          </a:ln>
          <a:scene3d>
            <a:camera prst="isometricOffAxis2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rrow: Right 169">
            <a:extLst>
              <a:ext uri="{FF2B5EF4-FFF2-40B4-BE49-F238E27FC236}">
                <a16:creationId xmlns:a16="http://schemas.microsoft.com/office/drawing/2014/main" id="{124084B2-5591-433C-9824-D89CA518D8A2}"/>
              </a:ext>
            </a:extLst>
          </p:cNvPr>
          <p:cNvSpPr/>
          <p:nvPr/>
        </p:nvSpPr>
        <p:spPr>
          <a:xfrm>
            <a:off x="7700622" y="2971797"/>
            <a:ext cx="1732075" cy="899885"/>
          </a:xfrm>
          <a:prstGeom prst="rightArrow">
            <a:avLst>
              <a:gd name="adj1" fmla="val 24193"/>
              <a:gd name="adj2" fmla="val 50000"/>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Shape 170">
            <a:extLst>
              <a:ext uri="{FF2B5EF4-FFF2-40B4-BE49-F238E27FC236}">
                <a16:creationId xmlns:a16="http://schemas.microsoft.com/office/drawing/2014/main" id="{2E2495D4-C6F6-4B50-AB2F-E90F46638973}"/>
              </a:ext>
            </a:extLst>
          </p:cNvPr>
          <p:cNvSpPr/>
          <p:nvPr/>
        </p:nvSpPr>
        <p:spPr>
          <a:xfrm flipV="1">
            <a:off x="3425711" y="3423143"/>
            <a:ext cx="2224578" cy="1086079"/>
          </a:xfrm>
          <a:custGeom>
            <a:avLst/>
            <a:gdLst>
              <a:gd name="connsiteX0" fmla="*/ 1112289 w 2224578"/>
              <a:gd name="connsiteY0" fmla="*/ 0 h 1086079"/>
              <a:gd name="connsiteX1" fmla="*/ 2220222 w 2224578"/>
              <a:gd name="connsiteY1" fmla="*/ 999816 h 1086079"/>
              <a:gd name="connsiteX2" fmla="*/ 2224578 w 2224578"/>
              <a:gd name="connsiteY2" fmla="*/ 1086079 h 1086079"/>
              <a:gd name="connsiteX3" fmla="*/ 2135907 w 2224578"/>
              <a:gd name="connsiteY3" fmla="*/ 1086079 h 1086079"/>
              <a:gd name="connsiteX4" fmla="*/ 2132009 w 2224578"/>
              <a:gd name="connsiteY4" fmla="*/ 1008882 h 1086079"/>
              <a:gd name="connsiteX5" fmla="*/ 1112289 w 2224578"/>
              <a:gd name="connsiteY5" fmla="*/ 88671 h 1086079"/>
              <a:gd name="connsiteX6" fmla="*/ 92569 w 2224578"/>
              <a:gd name="connsiteY6" fmla="*/ 1008882 h 1086079"/>
              <a:gd name="connsiteX7" fmla="*/ 88671 w 2224578"/>
              <a:gd name="connsiteY7" fmla="*/ 1086079 h 1086079"/>
              <a:gd name="connsiteX8" fmla="*/ 0 w 2224578"/>
              <a:gd name="connsiteY8" fmla="*/ 1086079 h 1086079"/>
              <a:gd name="connsiteX9" fmla="*/ 4356 w 2224578"/>
              <a:gd name="connsiteY9" fmla="*/ 999816 h 1086079"/>
              <a:gd name="connsiteX10" fmla="*/ 1112289 w 2224578"/>
              <a:gd name="connsiteY10" fmla="*/ 0 h 1086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4578" h="1086079">
                <a:moveTo>
                  <a:pt x="1112289" y="0"/>
                </a:moveTo>
                <a:cubicBezTo>
                  <a:pt x="1688917" y="0"/>
                  <a:pt x="2163191" y="438234"/>
                  <a:pt x="2220222" y="999816"/>
                </a:cubicBezTo>
                <a:lnTo>
                  <a:pt x="2224578" y="1086079"/>
                </a:lnTo>
                <a:lnTo>
                  <a:pt x="2135907" y="1086079"/>
                </a:lnTo>
                <a:lnTo>
                  <a:pt x="2132009" y="1008882"/>
                </a:lnTo>
                <a:cubicBezTo>
                  <a:pt x="2079518" y="492014"/>
                  <a:pt x="1643006" y="88671"/>
                  <a:pt x="1112289" y="88671"/>
                </a:cubicBezTo>
                <a:cubicBezTo>
                  <a:pt x="581572" y="88671"/>
                  <a:pt x="145060" y="492014"/>
                  <a:pt x="92569" y="1008882"/>
                </a:cubicBezTo>
                <a:lnTo>
                  <a:pt x="88671" y="1086079"/>
                </a:lnTo>
                <a:lnTo>
                  <a:pt x="0" y="1086079"/>
                </a:lnTo>
                <a:lnTo>
                  <a:pt x="4356" y="999816"/>
                </a:lnTo>
                <a:cubicBezTo>
                  <a:pt x="61388" y="438234"/>
                  <a:pt x="535661" y="0"/>
                  <a:pt x="1112289" y="0"/>
                </a:cubicBezTo>
                <a:close/>
              </a:path>
            </a:pathLst>
          </a:cu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Freeform: Shape 171">
            <a:extLst>
              <a:ext uri="{FF2B5EF4-FFF2-40B4-BE49-F238E27FC236}">
                <a16:creationId xmlns:a16="http://schemas.microsoft.com/office/drawing/2014/main" id="{6AED6312-CEE7-47C5-B7CB-C8475C4452D1}"/>
              </a:ext>
            </a:extLst>
          </p:cNvPr>
          <p:cNvSpPr/>
          <p:nvPr/>
        </p:nvSpPr>
        <p:spPr>
          <a:xfrm>
            <a:off x="5564241" y="2341405"/>
            <a:ext cx="2224578" cy="1086079"/>
          </a:xfrm>
          <a:custGeom>
            <a:avLst/>
            <a:gdLst>
              <a:gd name="connsiteX0" fmla="*/ 1112289 w 2224578"/>
              <a:gd name="connsiteY0" fmla="*/ 0 h 1086079"/>
              <a:gd name="connsiteX1" fmla="*/ 2220222 w 2224578"/>
              <a:gd name="connsiteY1" fmla="*/ 999816 h 1086079"/>
              <a:gd name="connsiteX2" fmla="*/ 2224578 w 2224578"/>
              <a:gd name="connsiteY2" fmla="*/ 1086079 h 1086079"/>
              <a:gd name="connsiteX3" fmla="*/ 2135907 w 2224578"/>
              <a:gd name="connsiteY3" fmla="*/ 1086079 h 1086079"/>
              <a:gd name="connsiteX4" fmla="*/ 2132009 w 2224578"/>
              <a:gd name="connsiteY4" fmla="*/ 1008882 h 1086079"/>
              <a:gd name="connsiteX5" fmla="*/ 1112289 w 2224578"/>
              <a:gd name="connsiteY5" fmla="*/ 88671 h 1086079"/>
              <a:gd name="connsiteX6" fmla="*/ 92569 w 2224578"/>
              <a:gd name="connsiteY6" fmla="*/ 1008882 h 1086079"/>
              <a:gd name="connsiteX7" fmla="*/ 88671 w 2224578"/>
              <a:gd name="connsiteY7" fmla="*/ 1086079 h 1086079"/>
              <a:gd name="connsiteX8" fmla="*/ 0 w 2224578"/>
              <a:gd name="connsiteY8" fmla="*/ 1086079 h 1086079"/>
              <a:gd name="connsiteX9" fmla="*/ 4356 w 2224578"/>
              <a:gd name="connsiteY9" fmla="*/ 999816 h 1086079"/>
              <a:gd name="connsiteX10" fmla="*/ 1112289 w 2224578"/>
              <a:gd name="connsiteY10" fmla="*/ 0 h 1086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4578" h="1086079">
                <a:moveTo>
                  <a:pt x="1112289" y="0"/>
                </a:moveTo>
                <a:cubicBezTo>
                  <a:pt x="1688917" y="0"/>
                  <a:pt x="2163191" y="438234"/>
                  <a:pt x="2220222" y="999816"/>
                </a:cubicBezTo>
                <a:lnTo>
                  <a:pt x="2224578" y="1086079"/>
                </a:lnTo>
                <a:lnTo>
                  <a:pt x="2135907" y="1086079"/>
                </a:lnTo>
                <a:lnTo>
                  <a:pt x="2132009" y="1008882"/>
                </a:lnTo>
                <a:cubicBezTo>
                  <a:pt x="2079518" y="492014"/>
                  <a:pt x="1643006" y="88671"/>
                  <a:pt x="1112289" y="88671"/>
                </a:cubicBezTo>
                <a:cubicBezTo>
                  <a:pt x="581572" y="88671"/>
                  <a:pt x="145060" y="492014"/>
                  <a:pt x="92569" y="1008882"/>
                </a:cubicBezTo>
                <a:lnTo>
                  <a:pt x="88671" y="1086079"/>
                </a:lnTo>
                <a:lnTo>
                  <a:pt x="0" y="1086079"/>
                </a:lnTo>
                <a:lnTo>
                  <a:pt x="4356" y="999816"/>
                </a:lnTo>
                <a:cubicBezTo>
                  <a:pt x="61388" y="438234"/>
                  <a:pt x="535661" y="0"/>
                  <a:pt x="1112289" y="0"/>
                </a:cubicBezTo>
                <a:close/>
              </a:path>
            </a:pathLst>
          </a:cu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3" name="Group 172">
            <a:extLst>
              <a:ext uri="{FF2B5EF4-FFF2-40B4-BE49-F238E27FC236}">
                <a16:creationId xmlns:a16="http://schemas.microsoft.com/office/drawing/2014/main" id="{AF747C5D-BDE3-488C-9096-F76B5E772553}"/>
              </a:ext>
            </a:extLst>
          </p:cNvPr>
          <p:cNvGrpSpPr/>
          <p:nvPr/>
        </p:nvGrpSpPr>
        <p:grpSpPr>
          <a:xfrm>
            <a:off x="1636176" y="2693320"/>
            <a:ext cx="1497532" cy="1497532"/>
            <a:chOff x="1636176" y="2693320"/>
            <a:chExt cx="1497532" cy="1497532"/>
          </a:xfrm>
        </p:grpSpPr>
        <p:sp>
          <p:nvSpPr>
            <p:cNvPr id="174" name="Oval 173">
              <a:extLst>
                <a:ext uri="{FF2B5EF4-FFF2-40B4-BE49-F238E27FC236}">
                  <a16:creationId xmlns:a16="http://schemas.microsoft.com/office/drawing/2014/main" id="{8E1B8EB2-121E-44B4-B46E-2D6FF8379994}"/>
                </a:ext>
              </a:extLst>
            </p:cNvPr>
            <p:cNvSpPr/>
            <p:nvPr/>
          </p:nvSpPr>
          <p:spPr>
            <a:xfrm>
              <a:off x="1636176" y="2693320"/>
              <a:ext cx="1497532" cy="1497532"/>
            </a:xfrm>
            <a:prstGeom prst="ellipse">
              <a:avLst/>
            </a:prstGeom>
            <a:solidFill>
              <a:schemeClr val="bg1">
                <a:lumMod val="85000"/>
              </a:schemeClr>
            </a:solidFill>
            <a:ln>
              <a:noFill/>
            </a:ln>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5" name="Picture 174" descr="A close up of a logo&#10;&#10;Description automatically generated">
              <a:extLst>
                <a:ext uri="{FF2B5EF4-FFF2-40B4-BE49-F238E27FC236}">
                  <a16:creationId xmlns:a16="http://schemas.microsoft.com/office/drawing/2014/main" id="{B43E5A7A-6C8F-42B5-BF48-FE7FEE9C9B48}"/>
                </a:ext>
              </a:extLst>
            </p:cNvPr>
            <p:cNvPicPr>
              <a:picLocks noChangeAspect="1"/>
            </p:cNvPicPr>
            <p:nvPr/>
          </p:nvPicPr>
          <p:blipFill rotWithShape="1">
            <a:blip r:embed="rId2">
              <a:extLst>
                <a:ext uri="{28A0092B-C50C-407E-A947-70E740481C1C}">
                  <a14:useLocalDpi xmlns:a14="http://schemas.microsoft.com/office/drawing/2010/main" val="0"/>
                </a:ext>
              </a:extLst>
            </a:blip>
            <a:srcRect l="7346" t="3640" r="7696" b="19223"/>
            <a:stretch/>
          </p:blipFill>
          <p:spPr>
            <a:xfrm>
              <a:off x="2001631" y="3099119"/>
              <a:ext cx="811846" cy="737109"/>
            </a:xfrm>
            <a:prstGeom prst="rect">
              <a:avLst/>
            </a:prstGeom>
          </p:spPr>
        </p:pic>
        <p:sp>
          <p:nvSpPr>
            <p:cNvPr id="176" name="TextBox 175">
              <a:extLst>
                <a:ext uri="{FF2B5EF4-FFF2-40B4-BE49-F238E27FC236}">
                  <a16:creationId xmlns:a16="http://schemas.microsoft.com/office/drawing/2014/main" id="{C81028CF-E777-4F0C-A4D1-16BC722CDFB6}"/>
                </a:ext>
              </a:extLst>
            </p:cNvPr>
            <p:cNvSpPr txBox="1"/>
            <p:nvPr/>
          </p:nvSpPr>
          <p:spPr>
            <a:xfrm rot="20594918">
              <a:off x="1844871" y="2914153"/>
              <a:ext cx="1068997" cy="461665"/>
            </a:xfrm>
            <a:prstGeom prst="rect">
              <a:avLst/>
            </a:prstGeom>
            <a:noFill/>
          </p:spPr>
          <p:txBody>
            <a:bodyPr wrap="square" rtlCol="0">
              <a:prstTxWarp prst="textArchUp">
                <a:avLst>
                  <a:gd name="adj" fmla="val 10368347"/>
                </a:avLst>
              </a:prstTxWarp>
              <a:spAutoFit/>
            </a:bodyPr>
            <a:lstStyle/>
            <a:p>
              <a:r>
                <a:rPr lang="en-US" sz="2000" dirty="0">
                  <a:solidFill>
                    <a:srgbClr val="FF9900"/>
                  </a:solidFill>
                </a:rPr>
                <a:t>STEP 01</a:t>
              </a:r>
            </a:p>
          </p:txBody>
        </p:sp>
      </p:grpSp>
      <p:grpSp>
        <p:nvGrpSpPr>
          <p:cNvPr id="177" name="Group 176">
            <a:extLst>
              <a:ext uri="{FF2B5EF4-FFF2-40B4-BE49-F238E27FC236}">
                <a16:creationId xmlns:a16="http://schemas.microsoft.com/office/drawing/2014/main" id="{54E596B5-7C72-49C4-9F79-11640F3F42E2}"/>
              </a:ext>
            </a:extLst>
          </p:cNvPr>
          <p:cNvGrpSpPr/>
          <p:nvPr/>
        </p:nvGrpSpPr>
        <p:grpSpPr>
          <a:xfrm>
            <a:off x="3753820" y="2672975"/>
            <a:ext cx="1497532" cy="1497532"/>
            <a:chOff x="3753820" y="2672975"/>
            <a:chExt cx="1497532" cy="1497532"/>
          </a:xfrm>
        </p:grpSpPr>
        <p:sp>
          <p:nvSpPr>
            <p:cNvPr id="178" name="Oval 177">
              <a:extLst>
                <a:ext uri="{FF2B5EF4-FFF2-40B4-BE49-F238E27FC236}">
                  <a16:creationId xmlns:a16="http://schemas.microsoft.com/office/drawing/2014/main" id="{A2B679ED-67D2-41E0-AD4B-F4A4C9C58769}"/>
                </a:ext>
              </a:extLst>
            </p:cNvPr>
            <p:cNvSpPr/>
            <p:nvPr/>
          </p:nvSpPr>
          <p:spPr>
            <a:xfrm>
              <a:off x="3753820" y="2672975"/>
              <a:ext cx="1497532" cy="1497532"/>
            </a:xfrm>
            <a:prstGeom prst="ellipse">
              <a:avLst/>
            </a:prstGeom>
            <a:solidFill>
              <a:schemeClr val="bg1">
                <a:lumMod val="85000"/>
              </a:schemeClr>
            </a:solidFill>
            <a:ln>
              <a:noFill/>
            </a:ln>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9" name="Picture 178" descr="A close up of a logo&#10;&#10;Description automatically generated">
              <a:extLst>
                <a:ext uri="{FF2B5EF4-FFF2-40B4-BE49-F238E27FC236}">
                  <a16:creationId xmlns:a16="http://schemas.microsoft.com/office/drawing/2014/main" id="{15939598-DFD8-440F-8A3B-00DA47B6A608}"/>
                </a:ext>
              </a:extLst>
            </p:cNvPr>
            <p:cNvPicPr>
              <a:picLocks noChangeAspect="1"/>
            </p:cNvPicPr>
            <p:nvPr/>
          </p:nvPicPr>
          <p:blipFill rotWithShape="1">
            <a:blip r:embed="rId3">
              <a:extLst>
                <a:ext uri="{28A0092B-C50C-407E-A947-70E740481C1C}">
                  <a14:useLocalDpi xmlns:a14="http://schemas.microsoft.com/office/drawing/2010/main" val="0"/>
                </a:ext>
              </a:extLst>
            </a:blip>
            <a:srcRect l="9414" t="3639" r="8734" b="16111"/>
            <a:stretch/>
          </p:blipFill>
          <p:spPr>
            <a:xfrm>
              <a:off x="4222057" y="3099119"/>
              <a:ext cx="684971" cy="671564"/>
            </a:xfrm>
            <a:prstGeom prst="rect">
              <a:avLst/>
            </a:prstGeom>
          </p:spPr>
        </p:pic>
        <p:sp>
          <p:nvSpPr>
            <p:cNvPr id="180" name="TextBox 179">
              <a:extLst>
                <a:ext uri="{FF2B5EF4-FFF2-40B4-BE49-F238E27FC236}">
                  <a16:creationId xmlns:a16="http://schemas.microsoft.com/office/drawing/2014/main" id="{51380020-96C8-4937-8799-81192810EFC1}"/>
                </a:ext>
              </a:extLst>
            </p:cNvPr>
            <p:cNvSpPr txBox="1"/>
            <p:nvPr/>
          </p:nvSpPr>
          <p:spPr>
            <a:xfrm rot="20594918">
              <a:off x="3990986" y="2868287"/>
              <a:ext cx="1068997" cy="461665"/>
            </a:xfrm>
            <a:prstGeom prst="rect">
              <a:avLst/>
            </a:prstGeom>
            <a:noFill/>
          </p:spPr>
          <p:txBody>
            <a:bodyPr wrap="square" rtlCol="0">
              <a:prstTxWarp prst="textArchUp">
                <a:avLst>
                  <a:gd name="adj" fmla="val 10368347"/>
                </a:avLst>
              </a:prstTxWarp>
              <a:spAutoFit/>
            </a:bodyPr>
            <a:lstStyle/>
            <a:p>
              <a:r>
                <a:rPr lang="en-US" sz="2000" dirty="0">
                  <a:solidFill>
                    <a:srgbClr val="00B050"/>
                  </a:solidFill>
                </a:rPr>
                <a:t>STEP 02</a:t>
              </a:r>
            </a:p>
          </p:txBody>
        </p:sp>
      </p:grpSp>
      <p:grpSp>
        <p:nvGrpSpPr>
          <p:cNvPr id="181" name="Group 180">
            <a:extLst>
              <a:ext uri="{FF2B5EF4-FFF2-40B4-BE49-F238E27FC236}">
                <a16:creationId xmlns:a16="http://schemas.microsoft.com/office/drawing/2014/main" id="{ABB689CE-5358-44FA-9FC8-7BB24F281128}"/>
              </a:ext>
            </a:extLst>
          </p:cNvPr>
          <p:cNvGrpSpPr/>
          <p:nvPr/>
        </p:nvGrpSpPr>
        <p:grpSpPr>
          <a:xfrm>
            <a:off x="5899018" y="2665716"/>
            <a:ext cx="1497532" cy="1497532"/>
            <a:chOff x="5899018" y="2665716"/>
            <a:chExt cx="1497532" cy="1497532"/>
          </a:xfrm>
        </p:grpSpPr>
        <p:sp>
          <p:nvSpPr>
            <p:cNvPr id="182" name="Oval 181">
              <a:extLst>
                <a:ext uri="{FF2B5EF4-FFF2-40B4-BE49-F238E27FC236}">
                  <a16:creationId xmlns:a16="http://schemas.microsoft.com/office/drawing/2014/main" id="{59C1806D-7C77-45C2-96C8-5D39F8BE8614}"/>
                </a:ext>
              </a:extLst>
            </p:cNvPr>
            <p:cNvSpPr/>
            <p:nvPr/>
          </p:nvSpPr>
          <p:spPr>
            <a:xfrm>
              <a:off x="5899018" y="2665716"/>
              <a:ext cx="1497532" cy="1497532"/>
            </a:xfrm>
            <a:prstGeom prst="ellipse">
              <a:avLst/>
            </a:prstGeom>
            <a:solidFill>
              <a:schemeClr val="bg1">
                <a:lumMod val="85000"/>
              </a:schemeClr>
            </a:solidFill>
            <a:ln>
              <a:noFill/>
            </a:ln>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182" descr="A close up of a logo&#10;&#10;Description automatically generated">
              <a:extLst>
                <a:ext uri="{FF2B5EF4-FFF2-40B4-BE49-F238E27FC236}">
                  <a16:creationId xmlns:a16="http://schemas.microsoft.com/office/drawing/2014/main" id="{8AB70005-3421-447E-B102-D07657206355}"/>
                </a:ext>
              </a:extLst>
            </p:cNvPr>
            <p:cNvPicPr>
              <a:picLocks noChangeAspect="1"/>
            </p:cNvPicPr>
            <p:nvPr/>
          </p:nvPicPr>
          <p:blipFill rotWithShape="1">
            <a:blip r:embed="rId4">
              <a:extLst>
                <a:ext uri="{28A0092B-C50C-407E-A947-70E740481C1C}">
                  <a14:useLocalDpi xmlns:a14="http://schemas.microsoft.com/office/drawing/2010/main" val="0"/>
                </a:ext>
              </a:extLst>
            </a:blip>
            <a:srcRect l="12224" t="5796" r="11408" b="19224"/>
            <a:stretch/>
          </p:blipFill>
          <p:spPr>
            <a:xfrm>
              <a:off x="6300148" y="3031600"/>
              <a:ext cx="794715" cy="780278"/>
            </a:xfrm>
            <a:prstGeom prst="rect">
              <a:avLst/>
            </a:prstGeom>
          </p:spPr>
        </p:pic>
        <p:sp>
          <p:nvSpPr>
            <p:cNvPr id="184" name="TextBox 183">
              <a:extLst>
                <a:ext uri="{FF2B5EF4-FFF2-40B4-BE49-F238E27FC236}">
                  <a16:creationId xmlns:a16="http://schemas.microsoft.com/office/drawing/2014/main" id="{5A6764DD-5975-47CA-A70E-B669314566F0}"/>
                </a:ext>
              </a:extLst>
            </p:cNvPr>
            <p:cNvSpPr txBox="1"/>
            <p:nvPr/>
          </p:nvSpPr>
          <p:spPr>
            <a:xfrm rot="20594918">
              <a:off x="6117645" y="2909971"/>
              <a:ext cx="1068997" cy="461665"/>
            </a:xfrm>
            <a:prstGeom prst="rect">
              <a:avLst/>
            </a:prstGeom>
            <a:noFill/>
          </p:spPr>
          <p:txBody>
            <a:bodyPr wrap="square" rtlCol="0">
              <a:prstTxWarp prst="textArchUp">
                <a:avLst>
                  <a:gd name="adj" fmla="val 10368347"/>
                </a:avLst>
              </a:prstTxWarp>
              <a:spAutoFit/>
            </a:bodyPr>
            <a:lstStyle/>
            <a:p>
              <a:r>
                <a:rPr lang="en-US" sz="2000" dirty="0">
                  <a:solidFill>
                    <a:srgbClr val="002060"/>
                  </a:solidFill>
                </a:rPr>
                <a:t>STEP 03</a:t>
              </a:r>
            </a:p>
          </p:txBody>
        </p:sp>
      </p:grpSp>
      <p:sp>
        <p:nvSpPr>
          <p:cNvPr id="186" name="TextBox 185">
            <a:extLst>
              <a:ext uri="{FF2B5EF4-FFF2-40B4-BE49-F238E27FC236}">
                <a16:creationId xmlns:a16="http://schemas.microsoft.com/office/drawing/2014/main" id="{45EA90C6-D32E-4C8E-B222-85BC0E1DEC40}"/>
              </a:ext>
            </a:extLst>
          </p:cNvPr>
          <p:cNvSpPr txBox="1"/>
          <p:nvPr/>
        </p:nvSpPr>
        <p:spPr>
          <a:xfrm>
            <a:off x="1558484" y="4570760"/>
            <a:ext cx="1745175" cy="523220"/>
          </a:xfrm>
          <a:prstGeom prst="rect">
            <a:avLst/>
          </a:prstGeom>
          <a:noFill/>
        </p:spPr>
        <p:txBody>
          <a:bodyPr wrap="square" rtlCol="0">
            <a:spAutoFit/>
          </a:bodyPr>
          <a:lstStyle/>
          <a:p>
            <a:pPr algn="ctr"/>
            <a:r>
              <a:rPr lang="en-US" sz="1400" b="1" dirty="0">
                <a:solidFill>
                  <a:schemeClr val="bg1"/>
                </a:solidFill>
              </a:rPr>
              <a:t>ANALYSE CURRENT FLOW</a:t>
            </a:r>
          </a:p>
        </p:txBody>
      </p:sp>
      <p:sp>
        <p:nvSpPr>
          <p:cNvPr id="189" name="TextBox 188">
            <a:extLst>
              <a:ext uri="{FF2B5EF4-FFF2-40B4-BE49-F238E27FC236}">
                <a16:creationId xmlns:a16="http://schemas.microsoft.com/office/drawing/2014/main" id="{851A30A5-65A8-47D7-8CD2-82946E967257}"/>
              </a:ext>
            </a:extLst>
          </p:cNvPr>
          <p:cNvSpPr txBox="1"/>
          <p:nvPr/>
        </p:nvSpPr>
        <p:spPr>
          <a:xfrm>
            <a:off x="3681432" y="4574898"/>
            <a:ext cx="1745175" cy="738664"/>
          </a:xfrm>
          <a:prstGeom prst="rect">
            <a:avLst/>
          </a:prstGeom>
          <a:noFill/>
        </p:spPr>
        <p:txBody>
          <a:bodyPr wrap="square" rtlCol="0">
            <a:spAutoFit/>
          </a:bodyPr>
          <a:lstStyle/>
          <a:p>
            <a:pPr algn="ctr"/>
            <a:r>
              <a:rPr lang="en-US" sz="1400" b="1" dirty="0">
                <a:solidFill>
                  <a:schemeClr val="bg1"/>
                </a:solidFill>
              </a:rPr>
              <a:t>IDENTIFY BOTTLENECKS IN THE SYSTEM</a:t>
            </a:r>
          </a:p>
        </p:txBody>
      </p:sp>
      <p:sp>
        <p:nvSpPr>
          <p:cNvPr id="192" name="TextBox 191">
            <a:extLst>
              <a:ext uri="{FF2B5EF4-FFF2-40B4-BE49-F238E27FC236}">
                <a16:creationId xmlns:a16="http://schemas.microsoft.com/office/drawing/2014/main" id="{B347ED60-EADE-4425-82F9-3B21A65642C8}"/>
              </a:ext>
            </a:extLst>
          </p:cNvPr>
          <p:cNvSpPr txBox="1"/>
          <p:nvPr/>
        </p:nvSpPr>
        <p:spPr>
          <a:xfrm>
            <a:off x="5804380" y="4579036"/>
            <a:ext cx="1745175" cy="954107"/>
          </a:xfrm>
          <a:prstGeom prst="rect">
            <a:avLst/>
          </a:prstGeom>
          <a:noFill/>
        </p:spPr>
        <p:txBody>
          <a:bodyPr wrap="square" rtlCol="0">
            <a:spAutoFit/>
          </a:bodyPr>
          <a:lstStyle/>
          <a:p>
            <a:pPr algn="ctr"/>
            <a:r>
              <a:rPr lang="en-US" sz="1400" b="1" dirty="0">
                <a:solidFill>
                  <a:schemeClr val="bg1"/>
                </a:solidFill>
              </a:rPr>
              <a:t>PROVIDE SOLUTIONS FOR FUTURE UPGRADES </a:t>
            </a:r>
          </a:p>
        </p:txBody>
      </p:sp>
      <p:grpSp>
        <p:nvGrpSpPr>
          <p:cNvPr id="194" name="Group 193">
            <a:extLst>
              <a:ext uri="{FF2B5EF4-FFF2-40B4-BE49-F238E27FC236}">
                <a16:creationId xmlns:a16="http://schemas.microsoft.com/office/drawing/2014/main" id="{388251F3-9CD1-4613-9CDB-42C425B1E664}"/>
              </a:ext>
            </a:extLst>
          </p:cNvPr>
          <p:cNvGrpSpPr/>
          <p:nvPr/>
        </p:nvGrpSpPr>
        <p:grpSpPr>
          <a:xfrm>
            <a:off x="3330634" y="3264808"/>
            <a:ext cx="313862" cy="313862"/>
            <a:chOff x="2462841" y="592405"/>
            <a:chExt cx="1506714" cy="1506714"/>
          </a:xfrm>
        </p:grpSpPr>
        <p:sp>
          <p:nvSpPr>
            <p:cNvPr id="195" name="Circle: Hollow 194">
              <a:extLst>
                <a:ext uri="{FF2B5EF4-FFF2-40B4-BE49-F238E27FC236}">
                  <a16:creationId xmlns:a16="http://schemas.microsoft.com/office/drawing/2014/main" id="{94A5EBDC-F27D-4E34-8BF4-9D09BC6B9A6F}"/>
                </a:ext>
              </a:extLst>
            </p:cNvPr>
            <p:cNvSpPr/>
            <p:nvPr/>
          </p:nvSpPr>
          <p:spPr>
            <a:xfrm>
              <a:off x="2462841" y="592405"/>
              <a:ext cx="1506714" cy="1506714"/>
            </a:xfrm>
            <a:prstGeom prst="donut">
              <a:avLst>
                <a:gd name="adj" fmla="val 7617"/>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Oval 195">
              <a:extLst>
                <a:ext uri="{FF2B5EF4-FFF2-40B4-BE49-F238E27FC236}">
                  <a16:creationId xmlns:a16="http://schemas.microsoft.com/office/drawing/2014/main" id="{5AFC9A8D-3CE4-406D-BD34-EE64F269C3FB}"/>
                </a:ext>
              </a:extLst>
            </p:cNvPr>
            <p:cNvSpPr/>
            <p:nvPr/>
          </p:nvSpPr>
          <p:spPr>
            <a:xfrm>
              <a:off x="2730611" y="869553"/>
              <a:ext cx="971173" cy="97117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04350591-4374-4995-BC02-E50333EE0DC5}"/>
              </a:ext>
            </a:extLst>
          </p:cNvPr>
          <p:cNvGrpSpPr/>
          <p:nvPr/>
        </p:nvGrpSpPr>
        <p:grpSpPr>
          <a:xfrm>
            <a:off x="5456969" y="3244461"/>
            <a:ext cx="313862" cy="313862"/>
            <a:chOff x="2462841" y="592405"/>
            <a:chExt cx="1506714" cy="1506714"/>
          </a:xfrm>
        </p:grpSpPr>
        <p:sp>
          <p:nvSpPr>
            <p:cNvPr id="198" name="Circle: Hollow 197">
              <a:extLst>
                <a:ext uri="{FF2B5EF4-FFF2-40B4-BE49-F238E27FC236}">
                  <a16:creationId xmlns:a16="http://schemas.microsoft.com/office/drawing/2014/main" id="{94EC3A0D-4696-4CD1-A3BF-07F34F78E9A9}"/>
                </a:ext>
              </a:extLst>
            </p:cNvPr>
            <p:cNvSpPr/>
            <p:nvPr/>
          </p:nvSpPr>
          <p:spPr>
            <a:xfrm>
              <a:off x="2462841" y="592405"/>
              <a:ext cx="1506714" cy="1506714"/>
            </a:xfrm>
            <a:prstGeom prst="donut">
              <a:avLst>
                <a:gd name="adj" fmla="val 7617"/>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Oval 198">
              <a:extLst>
                <a:ext uri="{FF2B5EF4-FFF2-40B4-BE49-F238E27FC236}">
                  <a16:creationId xmlns:a16="http://schemas.microsoft.com/office/drawing/2014/main" id="{8B23CE87-8E2F-4278-A378-141CAB7FC6E0}"/>
                </a:ext>
              </a:extLst>
            </p:cNvPr>
            <p:cNvSpPr/>
            <p:nvPr/>
          </p:nvSpPr>
          <p:spPr>
            <a:xfrm>
              <a:off x="2730611" y="869553"/>
              <a:ext cx="971173" cy="97117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4B44FC2D-9087-4894-B10D-9492A349F935}"/>
              </a:ext>
            </a:extLst>
          </p:cNvPr>
          <p:cNvGrpSpPr/>
          <p:nvPr/>
        </p:nvGrpSpPr>
        <p:grpSpPr>
          <a:xfrm>
            <a:off x="7583304" y="3224114"/>
            <a:ext cx="313862" cy="313862"/>
            <a:chOff x="2462841" y="592405"/>
            <a:chExt cx="1506714" cy="1506714"/>
          </a:xfrm>
        </p:grpSpPr>
        <p:sp>
          <p:nvSpPr>
            <p:cNvPr id="201" name="Circle: Hollow 200">
              <a:extLst>
                <a:ext uri="{FF2B5EF4-FFF2-40B4-BE49-F238E27FC236}">
                  <a16:creationId xmlns:a16="http://schemas.microsoft.com/office/drawing/2014/main" id="{3AD1DF73-7975-4CBB-845E-986AEB0D27E0}"/>
                </a:ext>
              </a:extLst>
            </p:cNvPr>
            <p:cNvSpPr/>
            <p:nvPr/>
          </p:nvSpPr>
          <p:spPr>
            <a:xfrm>
              <a:off x="2462841" y="592405"/>
              <a:ext cx="1506714" cy="1506714"/>
            </a:xfrm>
            <a:prstGeom prst="donut">
              <a:avLst>
                <a:gd name="adj" fmla="val 7617"/>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2" name="Oval 201">
              <a:extLst>
                <a:ext uri="{FF2B5EF4-FFF2-40B4-BE49-F238E27FC236}">
                  <a16:creationId xmlns:a16="http://schemas.microsoft.com/office/drawing/2014/main" id="{6427B4DD-8C61-441F-811F-58AA5EC44027}"/>
                </a:ext>
              </a:extLst>
            </p:cNvPr>
            <p:cNvSpPr/>
            <p:nvPr/>
          </p:nvSpPr>
          <p:spPr>
            <a:xfrm>
              <a:off x="2730611" y="869553"/>
              <a:ext cx="971173" cy="97117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0A10012E-3194-4144-9069-0B15CDFB63E4}"/>
              </a:ext>
            </a:extLst>
          </p:cNvPr>
          <p:cNvGrpSpPr/>
          <p:nvPr/>
        </p:nvGrpSpPr>
        <p:grpSpPr>
          <a:xfrm>
            <a:off x="1630951" y="2695862"/>
            <a:ext cx="1497532" cy="1497532"/>
            <a:chOff x="1636176" y="2693320"/>
            <a:chExt cx="1497532" cy="1497532"/>
          </a:xfrm>
        </p:grpSpPr>
        <p:sp>
          <p:nvSpPr>
            <p:cNvPr id="204" name="Oval 203">
              <a:extLst>
                <a:ext uri="{FF2B5EF4-FFF2-40B4-BE49-F238E27FC236}">
                  <a16:creationId xmlns:a16="http://schemas.microsoft.com/office/drawing/2014/main" id="{308A73CA-6A72-4E9F-8EF8-E433AC98D8FD}"/>
                </a:ext>
              </a:extLst>
            </p:cNvPr>
            <p:cNvSpPr/>
            <p:nvPr/>
          </p:nvSpPr>
          <p:spPr>
            <a:xfrm>
              <a:off x="1636176" y="2693320"/>
              <a:ext cx="1497532" cy="1497532"/>
            </a:xfrm>
            <a:prstGeom prst="ellipse">
              <a:avLst/>
            </a:prstGeom>
            <a:solidFill>
              <a:schemeClr val="bg1">
                <a:lumMod val="85000"/>
              </a:schemeClr>
            </a:solidFill>
            <a:ln>
              <a:noFill/>
            </a:ln>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 name="Picture 204" descr="A close up of a logo&#10;&#10;Description automatically generated">
              <a:extLst>
                <a:ext uri="{FF2B5EF4-FFF2-40B4-BE49-F238E27FC236}">
                  <a16:creationId xmlns:a16="http://schemas.microsoft.com/office/drawing/2014/main" id="{73F72FB5-5A93-41EC-BD6A-223AAE2EA47F}"/>
                </a:ext>
              </a:extLst>
            </p:cNvPr>
            <p:cNvPicPr>
              <a:picLocks noChangeAspect="1"/>
            </p:cNvPicPr>
            <p:nvPr/>
          </p:nvPicPr>
          <p:blipFill rotWithShape="1">
            <a:blip r:embed="rId2">
              <a:extLst>
                <a:ext uri="{28A0092B-C50C-407E-A947-70E740481C1C}">
                  <a14:useLocalDpi xmlns:a14="http://schemas.microsoft.com/office/drawing/2010/main" val="0"/>
                </a:ext>
              </a:extLst>
            </a:blip>
            <a:srcRect l="7346" t="3640" r="7696" b="19223"/>
            <a:stretch/>
          </p:blipFill>
          <p:spPr>
            <a:xfrm>
              <a:off x="2001631" y="3099119"/>
              <a:ext cx="811846" cy="737109"/>
            </a:xfrm>
            <a:prstGeom prst="rect">
              <a:avLst/>
            </a:prstGeom>
          </p:spPr>
        </p:pic>
        <p:sp>
          <p:nvSpPr>
            <p:cNvPr id="206" name="TextBox 205">
              <a:extLst>
                <a:ext uri="{FF2B5EF4-FFF2-40B4-BE49-F238E27FC236}">
                  <a16:creationId xmlns:a16="http://schemas.microsoft.com/office/drawing/2014/main" id="{7BB40E80-1109-4D8C-A465-A894548B2932}"/>
                </a:ext>
              </a:extLst>
            </p:cNvPr>
            <p:cNvSpPr txBox="1"/>
            <p:nvPr/>
          </p:nvSpPr>
          <p:spPr>
            <a:xfrm rot="20594918">
              <a:off x="1844871" y="2914153"/>
              <a:ext cx="1068997" cy="461665"/>
            </a:xfrm>
            <a:prstGeom prst="rect">
              <a:avLst/>
            </a:prstGeom>
            <a:noFill/>
          </p:spPr>
          <p:txBody>
            <a:bodyPr wrap="square" rtlCol="0">
              <a:prstTxWarp prst="textArchUp">
                <a:avLst>
                  <a:gd name="adj" fmla="val 10368347"/>
                </a:avLst>
              </a:prstTxWarp>
              <a:spAutoFit/>
            </a:bodyPr>
            <a:lstStyle/>
            <a:p>
              <a:r>
                <a:rPr lang="en-US" sz="2000" dirty="0">
                  <a:solidFill>
                    <a:srgbClr val="FF9900"/>
                  </a:solidFill>
                </a:rPr>
                <a:t>STEP 01</a:t>
              </a:r>
            </a:p>
          </p:txBody>
        </p:sp>
      </p:grpSp>
      <p:grpSp>
        <p:nvGrpSpPr>
          <p:cNvPr id="207" name="Group 206">
            <a:extLst>
              <a:ext uri="{FF2B5EF4-FFF2-40B4-BE49-F238E27FC236}">
                <a16:creationId xmlns:a16="http://schemas.microsoft.com/office/drawing/2014/main" id="{4CAA40EF-4498-4899-81C1-C8489ECEFC72}"/>
              </a:ext>
            </a:extLst>
          </p:cNvPr>
          <p:cNvGrpSpPr/>
          <p:nvPr/>
        </p:nvGrpSpPr>
        <p:grpSpPr>
          <a:xfrm>
            <a:off x="3748595" y="2675517"/>
            <a:ext cx="1497532" cy="1497532"/>
            <a:chOff x="3753820" y="2672975"/>
            <a:chExt cx="1497532" cy="1497532"/>
          </a:xfrm>
        </p:grpSpPr>
        <p:sp>
          <p:nvSpPr>
            <p:cNvPr id="208" name="Oval 207">
              <a:extLst>
                <a:ext uri="{FF2B5EF4-FFF2-40B4-BE49-F238E27FC236}">
                  <a16:creationId xmlns:a16="http://schemas.microsoft.com/office/drawing/2014/main" id="{665666D4-9EA1-44AB-993E-53401E27AA3B}"/>
                </a:ext>
              </a:extLst>
            </p:cNvPr>
            <p:cNvSpPr/>
            <p:nvPr/>
          </p:nvSpPr>
          <p:spPr>
            <a:xfrm>
              <a:off x="3753820" y="2672975"/>
              <a:ext cx="1497532" cy="1497532"/>
            </a:xfrm>
            <a:prstGeom prst="ellipse">
              <a:avLst/>
            </a:prstGeom>
            <a:solidFill>
              <a:schemeClr val="bg1">
                <a:lumMod val="85000"/>
              </a:schemeClr>
            </a:solidFill>
            <a:ln>
              <a:noFill/>
            </a:ln>
            <a:effectLst>
              <a:outerShdw blurRad="177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descr="A close up of a logo&#10;&#10;Description automatically generated">
              <a:extLst>
                <a:ext uri="{FF2B5EF4-FFF2-40B4-BE49-F238E27FC236}">
                  <a16:creationId xmlns:a16="http://schemas.microsoft.com/office/drawing/2014/main" id="{E6576C56-1235-47D0-9101-1229504737AD}"/>
                </a:ext>
              </a:extLst>
            </p:cNvPr>
            <p:cNvPicPr>
              <a:picLocks noChangeAspect="1"/>
            </p:cNvPicPr>
            <p:nvPr/>
          </p:nvPicPr>
          <p:blipFill rotWithShape="1">
            <a:blip r:embed="rId3">
              <a:extLst>
                <a:ext uri="{28A0092B-C50C-407E-A947-70E740481C1C}">
                  <a14:useLocalDpi xmlns:a14="http://schemas.microsoft.com/office/drawing/2010/main" val="0"/>
                </a:ext>
              </a:extLst>
            </a:blip>
            <a:srcRect l="9414" t="3639" r="8734" b="16111"/>
            <a:stretch/>
          </p:blipFill>
          <p:spPr>
            <a:xfrm>
              <a:off x="4222057" y="3099119"/>
              <a:ext cx="684971" cy="671564"/>
            </a:xfrm>
            <a:prstGeom prst="rect">
              <a:avLst/>
            </a:prstGeom>
          </p:spPr>
        </p:pic>
        <p:sp>
          <p:nvSpPr>
            <p:cNvPr id="210" name="TextBox 209">
              <a:extLst>
                <a:ext uri="{FF2B5EF4-FFF2-40B4-BE49-F238E27FC236}">
                  <a16:creationId xmlns:a16="http://schemas.microsoft.com/office/drawing/2014/main" id="{738D8D9D-EBB3-4411-9D32-22EA92E7F2AC}"/>
                </a:ext>
              </a:extLst>
            </p:cNvPr>
            <p:cNvSpPr txBox="1"/>
            <p:nvPr/>
          </p:nvSpPr>
          <p:spPr>
            <a:xfrm rot="20594918">
              <a:off x="3961802" y="2907199"/>
              <a:ext cx="1068997" cy="461665"/>
            </a:xfrm>
            <a:prstGeom prst="rect">
              <a:avLst/>
            </a:prstGeom>
            <a:noFill/>
          </p:spPr>
          <p:txBody>
            <a:bodyPr wrap="square" rtlCol="0">
              <a:prstTxWarp prst="textArchUp">
                <a:avLst>
                  <a:gd name="adj" fmla="val 10368347"/>
                </a:avLst>
              </a:prstTxWarp>
              <a:spAutoFit/>
            </a:bodyPr>
            <a:lstStyle/>
            <a:p>
              <a:r>
                <a:rPr lang="en-US" sz="2000" dirty="0">
                  <a:solidFill>
                    <a:srgbClr val="00B050"/>
                  </a:solidFill>
                </a:rPr>
                <a:t>STEP 02</a:t>
              </a:r>
            </a:p>
          </p:txBody>
        </p:sp>
      </p:gr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left)">
                                      <p:cBhvr>
                                        <p:cTn id="7" dur="500"/>
                                        <p:tgtEl>
                                          <p:spTgt spid="1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wipe(left)">
                                      <p:cBhvr>
                                        <p:cTn id="11" dur="500"/>
                                        <p:tgtEl>
                                          <p:spTgt spid="15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73"/>
                                        </p:tgtEl>
                                        <p:attrNameLst>
                                          <p:attrName>style.visibility</p:attrName>
                                        </p:attrNameLst>
                                      </p:cBhvr>
                                      <p:to>
                                        <p:strVal val="visible"/>
                                      </p:to>
                                    </p:set>
                                    <p:anim calcmode="lin" valueType="num">
                                      <p:cBhvr>
                                        <p:cTn id="15" dur="500" fill="hold"/>
                                        <p:tgtEl>
                                          <p:spTgt spid="173"/>
                                        </p:tgtEl>
                                        <p:attrNameLst>
                                          <p:attrName>ppt_w</p:attrName>
                                        </p:attrNameLst>
                                      </p:cBhvr>
                                      <p:tavLst>
                                        <p:tav tm="0">
                                          <p:val>
                                            <p:fltVal val="0"/>
                                          </p:val>
                                        </p:tav>
                                        <p:tav tm="100000">
                                          <p:val>
                                            <p:strVal val="#ppt_w"/>
                                          </p:val>
                                        </p:tav>
                                      </p:tavLst>
                                    </p:anim>
                                    <p:anim calcmode="lin" valueType="num">
                                      <p:cBhvr>
                                        <p:cTn id="16" dur="500" fill="hold"/>
                                        <p:tgtEl>
                                          <p:spTgt spid="173"/>
                                        </p:tgtEl>
                                        <p:attrNameLst>
                                          <p:attrName>ppt_h</p:attrName>
                                        </p:attrNameLst>
                                      </p:cBhvr>
                                      <p:tavLst>
                                        <p:tav tm="0">
                                          <p:val>
                                            <p:fltVal val="0"/>
                                          </p:val>
                                        </p:tav>
                                        <p:tav tm="100000">
                                          <p:val>
                                            <p:strVal val="#ppt_h"/>
                                          </p:val>
                                        </p:tav>
                                      </p:tavLst>
                                    </p:anim>
                                    <p:animEffect transition="in" filter="fade">
                                      <p:cBhvr>
                                        <p:cTn id="17" dur="500"/>
                                        <p:tgtEl>
                                          <p:spTgt spid="173"/>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94"/>
                                        </p:tgtEl>
                                        <p:attrNameLst>
                                          <p:attrName>style.visibility</p:attrName>
                                        </p:attrNameLst>
                                      </p:cBhvr>
                                      <p:to>
                                        <p:strVal val="visible"/>
                                      </p:to>
                                    </p:set>
                                    <p:anim calcmode="lin" valueType="num">
                                      <p:cBhvr>
                                        <p:cTn id="21" dur="500" fill="hold"/>
                                        <p:tgtEl>
                                          <p:spTgt spid="194"/>
                                        </p:tgtEl>
                                        <p:attrNameLst>
                                          <p:attrName>ppt_w</p:attrName>
                                        </p:attrNameLst>
                                      </p:cBhvr>
                                      <p:tavLst>
                                        <p:tav tm="0">
                                          <p:val>
                                            <p:fltVal val="0"/>
                                          </p:val>
                                        </p:tav>
                                        <p:tav tm="100000">
                                          <p:val>
                                            <p:strVal val="#ppt_w"/>
                                          </p:val>
                                        </p:tav>
                                      </p:tavLst>
                                    </p:anim>
                                    <p:anim calcmode="lin" valueType="num">
                                      <p:cBhvr>
                                        <p:cTn id="22" dur="500" fill="hold"/>
                                        <p:tgtEl>
                                          <p:spTgt spid="194"/>
                                        </p:tgtEl>
                                        <p:attrNameLst>
                                          <p:attrName>ppt_h</p:attrName>
                                        </p:attrNameLst>
                                      </p:cBhvr>
                                      <p:tavLst>
                                        <p:tav tm="0">
                                          <p:val>
                                            <p:fltVal val="0"/>
                                          </p:val>
                                        </p:tav>
                                        <p:tav tm="100000">
                                          <p:val>
                                            <p:strVal val="#ppt_h"/>
                                          </p:val>
                                        </p:tav>
                                      </p:tavLst>
                                    </p:anim>
                                    <p:animEffect transition="in" filter="fade">
                                      <p:cBhvr>
                                        <p:cTn id="23" dur="500"/>
                                        <p:tgtEl>
                                          <p:spTgt spid="194"/>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wipe(left)">
                                      <p:cBhvr>
                                        <p:cTn id="27" dur="500"/>
                                        <p:tgtEl>
                                          <p:spTgt spid="171"/>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77"/>
                                        </p:tgtEl>
                                        <p:attrNameLst>
                                          <p:attrName>style.visibility</p:attrName>
                                        </p:attrNameLst>
                                      </p:cBhvr>
                                      <p:to>
                                        <p:strVal val="visible"/>
                                      </p:to>
                                    </p:set>
                                    <p:anim calcmode="lin" valueType="num">
                                      <p:cBhvr>
                                        <p:cTn id="31" dur="500" fill="hold"/>
                                        <p:tgtEl>
                                          <p:spTgt spid="177"/>
                                        </p:tgtEl>
                                        <p:attrNameLst>
                                          <p:attrName>ppt_w</p:attrName>
                                        </p:attrNameLst>
                                      </p:cBhvr>
                                      <p:tavLst>
                                        <p:tav tm="0">
                                          <p:val>
                                            <p:fltVal val="0"/>
                                          </p:val>
                                        </p:tav>
                                        <p:tav tm="100000">
                                          <p:val>
                                            <p:strVal val="#ppt_w"/>
                                          </p:val>
                                        </p:tav>
                                      </p:tavLst>
                                    </p:anim>
                                    <p:anim calcmode="lin" valueType="num">
                                      <p:cBhvr>
                                        <p:cTn id="32" dur="500" fill="hold"/>
                                        <p:tgtEl>
                                          <p:spTgt spid="177"/>
                                        </p:tgtEl>
                                        <p:attrNameLst>
                                          <p:attrName>ppt_h</p:attrName>
                                        </p:attrNameLst>
                                      </p:cBhvr>
                                      <p:tavLst>
                                        <p:tav tm="0">
                                          <p:val>
                                            <p:fltVal val="0"/>
                                          </p:val>
                                        </p:tav>
                                        <p:tav tm="100000">
                                          <p:val>
                                            <p:strVal val="#ppt_h"/>
                                          </p:val>
                                        </p:tav>
                                      </p:tavLst>
                                    </p:anim>
                                    <p:animEffect transition="in" filter="fade">
                                      <p:cBhvr>
                                        <p:cTn id="33" dur="500"/>
                                        <p:tgtEl>
                                          <p:spTgt spid="177"/>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197"/>
                                        </p:tgtEl>
                                        <p:attrNameLst>
                                          <p:attrName>style.visibility</p:attrName>
                                        </p:attrNameLst>
                                      </p:cBhvr>
                                      <p:to>
                                        <p:strVal val="visible"/>
                                      </p:to>
                                    </p:set>
                                    <p:anim calcmode="lin" valueType="num">
                                      <p:cBhvr>
                                        <p:cTn id="37" dur="500" fill="hold"/>
                                        <p:tgtEl>
                                          <p:spTgt spid="197"/>
                                        </p:tgtEl>
                                        <p:attrNameLst>
                                          <p:attrName>ppt_w</p:attrName>
                                        </p:attrNameLst>
                                      </p:cBhvr>
                                      <p:tavLst>
                                        <p:tav tm="0">
                                          <p:val>
                                            <p:fltVal val="0"/>
                                          </p:val>
                                        </p:tav>
                                        <p:tav tm="100000">
                                          <p:val>
                                            <p:strVal val="#ppt_w"/>
                                          </p:val>
                                        </p:tav>
                                      </p:tavLst>
                                    </p:anim>
                                    <p:anim calcmode="lin" valueType="num">
                                      <p:cBhvr>
                                        <p:cTn id="38" dur="500" fill="hold"/>
                                        <p:tgtEl>
                                          <p:spTgt spid="197"/>
                                        </p:tgtEl>
                                        <p:attrNameLst>
                                          <p:attrName>ppt_h</p:attrName>
                                        </p:attrNameLst>
                                      </p:cBhvr>
                                      <p:tavLst>
                                        <p:tav tm="0">
                                          <p:val>
                                            <p:fltVal val="0"/>
                                          </p:val>
                                        </p:tav>
                                        <p:tav tm="100000">
                                          <p:val>
                                            <p:strVal val="#ppt_h"/>
                                          </p:val>
                                        </p:tav>
                                      </p:tavLst>
                                    </p:anim>
                                    <p:animEffect transition="in" filter="fade">
                                      <p:cBhvr>
                                        <p:cTn id="39" dur="500"/>
                                        <p:tgtEl>
                                          <p:spTgt spid="197"/>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172"/>
                                        </p:tgtEl>
                                        <p:attrNameLst>
                                          <p:attrName>style.visibility</p:attrName>
                                        </p:attrNameLst>
                                      </p:cBhvr>
                                      <p:to>
                                        <p:strVal val="visible"/>
                                      </p:to>
                                    </p:set>
                                    <p:animEffect transition="in" filter="wipe(left)">
                                      <p:cBhvr>
                                        <p:cTn id="43" dur="500"/>
                                        <p:tgtEl>
                                          <p:spTgt spid="172"/>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200"/>
                                        </p:tgtEl>
                                        <p:attrNameLst>
                                          <p:attrName>style.visibility</p:attrName>
                                        </p:attrNameLst>
                                      </p:cBhvr>
                                      <p:to>
                                        <p:strVal val="visible"/>
                                      </p:to>
                                    </p:set>
                                    <p:anim calcmode="lin" valueType="num">
                                      <p:cBhvr>
                                        <p:cTn id="47" dur="500" fill="hold"/>
                                        <p:tgtEl>
                                          <p:spTgt spid="200"/>
                                        </p:tgtEl>
                                        <p:attrNameLst>
                                          <p:attrName>ppt_w</p:attrName>
                                        </p:attrNameLst>
                                      </p:cBhvr>
                                      <p:tavLst>
                                        <p:tav tm="0">
                                          <p:val>
                                            <p:fltVal val="0"/>
                                          </p:val>
                                        </p:tav>
                                        <p:tav tm="100000">
                                          <p:val>
                                            <p:strVal val="#ppt_w"/>
                                          </p:val>
                                        </p:tav>
                                      </p:tavLst>
                                    </p:anim>
                                    <p:anim calcmode="lin" valueType="num">
                                      <p:cBhvr>
                                        <p:cTn id="48" dur="500" fill="hold"/>
                                        <p:tgtEl>
                                          <p:spTgt spid="200"/>
                                        </p:tgtEl>
                                        <p:attrNameLst>
                                          <p:attrName>ppt_h</p:attrName>
                                        </p:attrNameLst>
                                      </p:cBhvr>
                                      <p:tavLst>
                                        <p:tav tm="0">
                                          <p:val>
                                            <p:fltVal val="0"/>
                                          </p:val>
                                        </p:tav>
                                        <p:tav tm="100000">
                                          <p:val>
                                            <p:strVal val="#ppt_h"/>
                                          </p:val>
                                        </p:tav>
                                      </p:tavLst>
                                    </p:anim>
                                    <p:animEffect transition="in" filter="fade">
                                      <p:cBhvr>
                                        <p:cTn id="49" dur="500"/>
                                        <p:tgtEl>
                                          <p:spTgt spid="200"/>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181"/>
                                        </p:tgtEl>
                                        <p:attrNameLst>
                                          <p:attrName>style.visibility</p:attrName>
                                        </p:attrNameLst>
                                      </p:cBhvr>
                                      <p:to>
                                        <p:strVal val="visible"/>
                                      </p:to>
                                    </p:set>
                                    <p:anim calcmode="lin" valueType="num">
                                      <p:cBhvr>
                                        <p:cTn id="53" dur="500" fill="hold"/>
                                        <p:tgtEl>
                                          <p:spTgt spid="181"/>
                                        </p:tgtEl>
                                        <p:attrNameLst>
                                          <p:attrName>ppt_w</p:attrName>
                                        </p:attrNameLst>
                                      </p:cBhvr>
                                      <p:tavLst>
                                        <p:tav tm="0">
                                          <p:val>
                                            <p:fltVal val="0"/>
                                          </p:val>
                                        </p:tav>
                                        <p:tav tm="100000">
                                          <p:val>
                                            <p:strVal val="#ppt_w"/>
                                          </p:val>
                                        </p:tav>
                                      </p:tavLst>
                                    </p:anim>
                                    <p:anim calcmode="lin" valueType="num">
                                      <p:cBhvr>
                                        <p:cTn id="54" dur="500" fill="hold"/>
                                        <p:tgtEl>
                                          <p:spTgt spid="181"/>
                                        </p:tgtEl>
                                        <p:attrNameLst>
                                          <p:attrName>ppt_h</p:attrName>
                                        </p:attrNameLst>
                                      </p:cBhvr>
                                      <p:tavLst>
                                        <p:tav tm="0">
                                          <p:val>
                                            <p:fltVal val="0"/>
                                          </p:val>
                                        </p:tav>
                                        <p:tav tm="100000">
                                          <p:val>
                                            <p:strVal val="#ppt_h"/>
                                          </p:val>
                                        </p:tav>
                                      </p:tavLst>
                                    </p:anim>
                                    <p:animEffect transition="in" filter="fade">
                                      <p:cBhvr>
                                        <p:cTn id="55" dur="500"/>
                                        <p:tgtEl>
                                          <p:spTgt spid="181"/>
                                        </p:tgtEl>
                                      </p:cBhvr>
                                    </p:animEffect>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170"/>
                                        </p:tgtEl>
                                        <p:attrNameLst>
                                          <p:attrName>style.visibility</p:attrName>
                                        </p:attrNameLst>
                                      </p:cBhvr>
                                      <p:to>
                                        <p:strVal val="visible"/>
                                      </p:to>
                                    </p:set>
                                    <p:animEffect transition="in" filter="wipe(left)">
                                      <p:cBhvr>
                                        <p:cTn id="59" dur="500"/>
                                        <p:tgtEl>
                                          <p:spTgt spid="170"/>
                                        </p:tgtEl>
                                      </p:cBhvr>
                                    </p:animEffect>
                                  </p:childTnLst>
                                </p:cTn>
                              </p:par>
                            </p:childTnLst>
                          </p:cTn>
                        </p:par>
                        <p:par>
                          <p:cTn id="60" fill="hold">
                            <p:stCondLst>
                              <p:cond delay="5500"/>
                            </p:stCondLst>
                            <p:childTnLst>
                              <p:par>
                                <p:cTn id="61" presetID="22" presetClass="entr" presetSubtype="2" fill="hold" grpId="0" nodeType="afterEffect">
                                  <p:stCondLst>
                                    <p:cond delay="0"/>
                                  </p:stCondLst>
                                  <p:childTnLst>
                                    <p:set>
                                      <p:cBhvr>
                                        <p:cTn id="62" dur="1" fill="hold">
                                          <p:stCondLst>
                                            <p:cond delay="0"/>
                                          </p:stCondLst>
                                        </p:cTn>
                                        <p:tgtEl>
                                          <p:spTgt spid="166"/>
                                        </p:tgtEl>
                                        <p:attrNameLst>
                                          <p:attrName>style.visibility</p:attrName>
                                        </p:attrNameLst>
                                      </p:cBhvr>
                                      <p:to>
                                        <p:strVal val="visible"/>
                                      </p:to>
                                    </p:set>
                                    <p:animEffect transition="in" filter="wipe(right)">
                                      <p:cBhvr>
                                        <p:cTn id="63" dur="500"/>
                                        <p:tgtEl>
                                          <p:spTgt spid="166"/>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203"/>
                                        </p:tgtEl>
                                        <p:attrNameLst>
                                          <p:attrName>style.visibility</p:attrName>
                                        </p:attrNameLst>
                                      </p:cBhvr>
                                      <p:to>
                                        <p:strVal val="visible"/>
                                      </p:to>
                                    </p:set>
                                    <p:anim calcmode="lin" valueType="num">
                                      <p:cBhvr>
                                        <p:cTn id="67" dur="500" fill="hold"/>
                                        <p:tgtEl>
                                          <p:spTgt spid="203"/>
                                        </p:tgtEl>
                                        <p:attrNameLst>
                                          <p:attrName>ppt_w</p:attrName>
                                        </p:attrNameLst>
                                      </p:cBhvr>
                                      <p:tavLst>
                                        <p:tav tm="0">
                                          <p:val>
                                            <p:fltVal val="0"/>
                                          </p:val>
                                        </p:tav>
                                        <p:tav tm="100000">
                                          <p:val>
                                            <p:strVal val="#ppt_w"/>
                                          </p:val>
                                        </p:tav>
                                      </p:tavLst>
                                    </p:anim>
                                    <p:anim calcmode="lin" valueType="num">
                                      <p:cBhvr>
                                        <p:cTn id="68" dur="500" fill="hold"/>
                                        <p:tgtEl>
                                          <p:spTgt spid="203"/>
                                        </p:tgtEl>
                                        <p:attrNameLst>
                                          <p:attrName>ppt_h</p:attrName>
                                        </p:attrNameLst>
                                      </p:cBhvr>
                                      <p:tavLst>
                                        <p:tav tm="0">
                                          <p:val>
                                            <p:fltVal val="0"/>
                                          </p:val>
                                        </p:tav>
                                        <p:tav tm="100000">
                                          <p:val>
                                            <p:strVal val="#ppt_h"/>
                                          </p:val>
                                        </p:tav>
                                      </p:tavLst>
                                    </p:anim>
                                    <p:animEffect transition="in" filter="fade">
                                      <p:cBhvr>
                                        <p:cTn id="69" dur="500"/>
                                        <p:tgtEl>
                                          <p:spTgt spid="203"/>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207"/>
                                        </p:tgtEl>
                                        <p:attrNameLst>
                                          <p:attrName>style.visibility</p:attrName>
                                        </p:attrNameLst>
                                      </p:cBhvr>
                                      <p:to>
                                        <p:strVal val="visible"/>
                                      </p:to>
                                    </p:set>
                                    <p:anim calcmode="lin" valueType="num">
                                      <p:cBhvr>
                                        <p:cTn id="73" dur="500" fill="hold"/>
                                        <p:tgtEl>
                                          <p:spTgt spid="207"/>
                                        </p:tgtEl>
                                        <p:attrNameLst>
                                          <p:attrName>ppt_w</p:attrName>
                                        </p:attrNameLst>
                                      </p:cBhvr>
                                      <p:tavLst>
                                        <p:tav tm="0">
                                          <p:val>
                                            <p:fltVal val="0"/>
                                          </p:val>
                                        </p:tav>
                                        <p:tav tm="100000">
                                          <p:val>
                                            <p:strVal val="#ppt_w"/>
                                          </p:val>
                                        </p:tav>
                                      </p:tavLst>
                                    </p:anim>
                                    <p:anim calcmode="lin" valueType="num">
                                      <p:cBhvr>
                                        <p:cTn id="74" dur="500" fill="hold"/>
                                        <p:tgtEl>
                                          <p:spTgt spid="207"/>
                                        </p:tgtEl>
                                        <p:attrNameLst>
                                          <p:attrName>ppt_h</p:attrName>
                                        </p:attrNameLst>
                                      </p:cBhvr>
                                      <p:tavLst>
                                        <p:tav tm="0">
                                          <p:val>
                                            <p:fltVal val="0"/>
                                          </p:val>
                                        </p:tav>
                                        <p:tav tm="100000">
                                          <p:val>
                                            <p:strVal val="#ppt_h"/>
                                          </p:val>
                                        </p:tav>
                                      </p:tavLst>
                                    </p:anim>
                                    <p:animEffect transition="in" filter="fade">
                                      <p:cBhvr>
                                        <p:cTn id="75"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66" grpId="0" animBg="1"/>
      <p:bldP spid="170" grpId="0" animBg="1"/>
      <p:bldP spid="171" grpId="0" animBg="1"/>
      <p:bldP spid="1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79124" y="542925"/>
            <a:ext cx="11214100" cy="535531"/>
          </a:xfrm>
        </p:spPr>
        <p:txBody>
          <a:bodyPr/>
          <a:lstStyle/>
          <a:p>
            <a:r>
              <a:rPr lang="en-US" sz="3200" dirty="0"/>
              <a:t>Current problems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086824" y="6315075"/>
            <a:ext cx="406400" cy="365125"/>
          </a:xfrm>
        </p:spPr>
        <p:txBody>
          <a:bodyPr/>
          <a:lstStyle/>
          <a:p>
            <a:fld id="{C263D6C4-4840-40CC-AC84-17E24B3B7BDE}" type="slidenum">
              <a:rPr lang="en-US" smtClean="0"/>
              <a:pPr/>
              <a:t>6</a:t>
            </a:fld>
            <a:endParaRPr lang="en-US" dirty="0"/>
          </a:p>
        </p:txBody>
      </p:sp>
      <p:grpSp>
        <p:nvGrpSpPr>
          <p:cNvPr id="15" name="Group 14">
            <a:extLst>
              <a:ext uri="{FF2B5EF4-FFF2-40B4-BE49-F238E27FC236}">
                <a16:creationId xmlns:a16="http://schemas.microsoft.com/office/drawing/2014/main" id="{474F7646-9795-486E-B025-799C6FF709B2}"/>
              </a:ext>
            </a:extLst>
          </p:cNvPr>
          <p:cNvGrpSpPr/>
          <p:nvPr/>
        </p:nvGrpSpPr>
        <p:grpSpPr>
          <a:xfrm>
            <a:off x="353981" y="1592942"/>
            <a:ext cx="10732843" cy="4243577"/>
            <a:chOff x="424172" y="1010015"/>
            <a:chExt cx="10732843" cy="4243577"/>
          </a:xfrm>
        </p:grpSpPr>
        <p:grpSp>
          <p:nvGrpSpPr>
            <p:cNvPr id="16" name="Group 15">
              <a:extLst>
                <a:ext uri="{FF2B5EF4-FFF2-40B4-BE49-F238E27FC236}">
                  <a16:creationId xmlns:a16="http://schemas.microsoft.com/office/drawing/2014/main" id="{C96499F6-1F86-4580-94D8-DF947A98C440}"/>
                </a:ext>
              </a:extLst>
            </p:cNvPr>
            <p:cNvGrpSpPr/>
            <p:nvPr/>
          </p:nvGrpSpPr>
          <p:grpSpPr>
            <a:xfrm>
              <a:off x="483631" y="4422595"/>
              <a:ext cx="8389448" cy="830997"/>
              <a:chOff x="644842" y="3907126"/>
              <a:chExt cx="11185928" cy="1107996"/>
            </a:xfrm>
          </p:grpSpPr>
          <p:sp>
            <p:nvSpPr>
              <p:cNvPr id="101" name="TextBox 79">
                <a:extLst>
                  <a:ext uri="{FF2B5EF4-FFF2-40B4-BE49-F238E27FC236}">
                    <a16:creationId xmlns:a16="http://schemas.microsoft.com/office/drawing/2014/main" id="{5F4AFEA8-EAC2-4327-A3C5-7268CB6A3D71}"/>
                  </a:ext>
                </a:extLst>
              </p:cNvPr>
              <p:cNvSpPr txBox="1"/>
              <p:nvPr/>
            </p:nvSpPr>
            <p:spPr>
              <a:xfrm>
                <a:off x="644842" y="4030238"/>
                <a:ext cx="2350382" cy="861773"/>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rPr>
                  <a:t>Tracking the trips.</a:t>
                </a:r>
              </a:p>
            </p:txBody>
          </p:sp>
          <p:sp>
            <p:nvSpPr>
              <p:cNvPr id="99" name="TextBox 81">
                <a:extLst>
                  <a:ext uri="{FF2B5EF4-FFF2-40B4-BE49-F238E27FC236}">
                    <a16:creationId xmlns:a16="http://schemas.microsoft.com/office/drawing/2014/main" id="{3DDBD01C-D60A-4A7E-A2D8-A55D42EC8686}"/>
                  </a:ext>
                </a:extLst>
              </p:cNvPr>
              <p:cNvSpPr txBox="1"/>
              <p:nvPr/>
            </p:nvSpPr>
            <p:spPr>
              <a:xfrm>
                <a:off x="5167604" y="3907126"/>
                <a:ext cx="1987680" cy="110799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Lack of Promotional strategies</a:t>
                </a:r>
              </a:p>
            </p:txBody>
          </p:sp>
          <p:sp>
            <p:nvSpPr>
              <p:cNvPr id="97" name="TextBox 83">
                <a:extLst>
                  <a:ext uri="{FF2B5EF4-FFF2-40B4-BE49-F238E27FC236}">
                    <a16:creationId xmlns:a16="http://schemas.microsoft.com/office/drawing/2014/main" id="{08908359-3C86-4B67-BD97-079EC5CAE9EF}"/>
                  </a:ext>
                </a:extLst>
              </p:cNvPr>
              <p:cNvSpPr txBox="1"/>
              <p:nvPr/>
            </p:nvSpPr>
            <p:spPr>
              <a:xfrm>
                <a:off x="9705629" y="3907126"/>
                <a:ext cx="2125141" cy="110799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Limited payment methods</a:t>
                </a:r>
              </a:p>
            </p:txBody>
          </p:sp>
          <p:sp>
            <p:nvSpPr>
              <p:cNvPr id="95" name="TextBox 80">
                <a:extLst>
                  <a:ext uri="{FF2B5EF4-FFF2-40B4-BE49-F238E27FC236}">
                    <a16:creationId xmlns:a16="http://schemas.microsoft.com/office/drawing/2014/main" id="{77185133-C5F0-448D-AE53-C551BC1E06B3}"/>
                  </a:ext>
                </a:extLst>
              </p:cNvPr>
              <p:cNvSpPr txBox="1"/>
              <p:nvPr/>
            </p:nvSpPr>
            <p:spPr>
              <a:xfrm>
                <a:off x="3126872" y="4068536"/>
                <a:ext cx="2007258" cy="77970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dirty="0">
                    <a:solidFill>
                      <a:schemeClr val="bg1"/>
                    </a:solidFill>
                  </a:rPr>
                  <a:t>Tracking the customers</a:t>
                </a:r>
              </a:p>
            </p:txBody>
          </p:sp>
          <p:sp>
            <p:nvSpPr>
              <p:cNvPr id="93" name="TextBox 82">
                <a:extLst>
                  <a:ext uri="{FF2B5EF4-FFF2-40B4-BE49-F238E27FC236}">
                    <a16:creationId xmlns:a16="http://schemas.microsoft.com/office/drawing/2014/main" id="{1CC43D73-8BD9-4ECE-83FD-9A86036A8126}"/>
                  </a:ext>
                </a:extLst>
              </p:cNvPr>
              <p:cNvSpPr txBox="1"/>
              <p:nvPr/>
            </p:nvSpPr>
            <p:spPr>
              <a:xfrm>
                <a:off x="6982660" y="4068534"/>
                <a:ext cx="2783037" cy="77970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Keeping track of bikes</a:t>
                </a:r>
              </a:p>
            </p:txBody>
          </p:sp>
        </p:grpSp>
        <p:grpSp>
          <p:nvGrpSpPr>
            <p:cNvPr id="82" name="Group 81">
              <a:extLst>
                <a:ext uri="{FF2B5EF4-FFF2-40B4-BE49-F238E27FC236}">
                  <a16:creationId xmlns:a16="http://schemas.microsoft.com/office/drawing/2014/main" id="{3791A5F5-1B27-44BB-B6C1-C2C4471ED211}"/>
                </a:ext>
              </a:extLst>
            </p:cNvPr>
            <p:cNvGrpSpPr/>
            <p:nvPr/>
          </p:nvGrpSpPr>
          <p:grpSpPr>
            <a:xfrm>
              <a:off x="424172" y="2862932"/>
              <a:ext cx="1412522" cy="1412522"/>
              <a:chOff x="2140858" y="1694543"/>
              <a:chExt cx="2812142" cy="2812142"/>
            </a:xfrm>
          </p:grpSpPr>
          <p:sp>
            <p:nvSpPr>
              <p:cNvPr id="86" name="Donut 1">
                <a:extLst>
                  <a:ext uri="{FF2B5EF4-FFF2-40B4-BE49-F238E27FC236}">
                    <a16:creationId xmlns:a16="http://schemas.microsoft.com/office/drawing/2014/main" id="{DC674DE7-4790-42B0-97C3-70F09DEF3E6D}"/>
                  </a:ext>
                </a:extLst>
              </p:cNvPr>
              <p:cNvSpPr/>
              <p:nvPr/>
            </p:nvSpPr>
            <p:spPr>
              <a:xfrm>
                <a:off x="2140858" y="1694543"/>
                <a:ext cx="2812142" cy="2812142"/>
              </a:xfrm>
              <a:prstGeom prst="donut">
                <a:avLst>
                  <a:gd name="adj" fmla="val 7234"/>
                </a:avLst>
              </a:prstGeom>
              <a:solidFill>
                <a:srgbClr val="FF7304"/>
              </a:solidFill>
              <a:ln>
                <a:no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tx1"/>
                  </a:solidFill>
                  <a:latin typeface="Arial" panose="020B0604020202020204" pitchFamily="34" charset="0"/>
                  <a:cs typeface="Arial" panose="020B0604020202020204" pitchFamily="34" charset="0"/>
                </a:endParaRPr>
              </a:p>
            </p:txBody>
          </p:sp>
          <p:sp>
            <p:nvSpPr>
              <p:cNvPr id="87" name="Oval 86">
                <a:extLst>
                  <a:ext uri="{FF2B5EF4-FFF2-40B4-BE49-F238E27FC236}">
                    <a16:creationId xmlns:a16="http://schemas.microsoft.com/office/drawing/2014/main" id="{ED55925D-F2C3-4401-84CF-6D06D5CFC6EC}"/>
                  </a:ext>
                </a:extLst>
              </p:cNvPr>
              <p:cNvSpPr/>
              <p:nvPr/>
            </p:nvSpPr>
            <p:spPr>
              <a:xfrm>
                <a:off x="2545443" y="2099128"/>
                <a:ext cx="2002972" cy="200297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grpSp>
        <p:grpSp>
          <p:nvGrpSpPr>
            <p:cNvPr id="76" name="Group 75">
              <a:extLst>
                <a:ext uri="{FF2B5EF4-FFF2-40B4-BE49-F238E27FC236}">
                  <a16:creationId xmlns:a16="http://schemas.microsoft.com/office/drawing/2014/main" id="{2C5366F0-A746-4D78-BFED-493FEF9F1181}"/>
                </a:ext>
              </a:extLst>
            </p:cNvPr>
            <p:cNvGrpSpPr/>
            <p:nvPr/>
          </p:nvGrpSpPr>
          <p:grpSpPr>
            <a:xfrm>
              <a:off x="2144956" y="2862932"/>
              <a:ext cx="1412522" cy="1412522"/>
              <a:chOff x="2140858" y="1694543"/>
              <a:chExt cx="2812142" cy="2812142"/>
            </a:xfrm>
          </p:grpSpPr>
          <p:sp>
            <p:nvSpPr>
              <p:cNvPr id="80" name="Donut 27">
                <a:extLst>
                  <a:ext uri="{FF2B5EF4-FFF2-40B4-BE49-F238E27FC236}">
                    <a16:creationId xmlns:a16="http://schemas.microsoft.com/office/drawing/2014/main" id="{CF65422C-5590-4E7E-A788-BABCE869838E}"/>
                  </a:ext>
                </a:extLst>
              </p:cNvPr>
              <p:cNvSpPr/>
              <p:nvPr/>
            </p:nvSpPr>
            <p:spPr>
              <a:xfrm>
                <a:off x="2140858" y="1694543"/>
                <a:ext cx="2812142" cy="2812142"/>
              </a:xfrm>
              <a:prstGeom prst="donut">
                <a:avLst>
                  <a:gd name="adj" fmla="val 7234"/>
                </a:avLst>
              </a:prstGeom>
              <a:solidFill>
                <a:srgbClr val="11B0AC"/>
              </a:solidFill>
              <a:ln>
                <a:no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tx1"/>
                  </a:solidFill>
                  <a:latin typeface="Arial" panose="020B0604020202020204" pitchFamily="34" charset="0"/>
                  <a:cs typeface="Arial" panose="020B0604020202020204" pitchFamily="34" charset="0"/>
                </a:endParaRPr>
              </a:p>
            </p:txBody>
          </p:sp>
          <p:sp>
            <p:nvSpPr>
              <p:cNvPr id="81" name="Oval 80">
                <a:extLst>
                  <a:ext uri="{FF2B5EF4-FFF2-40B4-BE49-F238E27FC236}">
                    <a16:creationId xmlns:a16="http://schemas.microsoft.com/office/drawing/2014/main" id="{86505814-61FA-4C04-A87E-96A03B2A6BC0}"/>
                  </a:ext>
                </a:extLst>
              </p:cNvPr>
              <p:cNvSpPr/>
              <p:nvPr/>
            </p:nvSpPr>
            <p:spPr>
              <a:xfrm>
                <a:off x="2545443" y="2099128"/>
                <a:ext cx="2002972" cy="200297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7A73AA93-C515-4328-9605-9F9E48B483D0}"/>
                </a:ext>
              </a:extLst>
            </p:cNvPr>
            <p:cNvGrpSpPr/>
            <p:nvPr/>
          </p:nvGrpSpPr>
          <p:grpSpPr>
            <a:xfrm>
              <a:off x="3865741" y="2862932"/>
              <a:ext cx="1412522" cy="1412522"/>
              <a:chOff x="3795115" y="2792306"/>
              <a:chExt cx="1553774" cy="1553774"/>
            </a:xfrm>
          </p:grpSpPr>
          <p:grpSp>
            <p:nvGrpSpPr>
              <p:cNvPr id="54" name="Group 53">
                <a:extLst>
                  <a:ext uri="{FF2B5EF4-FFF2-40B4-BE49-F238E27FC236}">
                    <a16:creationId xmlns:a16="http://schemas.microsoft.com/office/drawing/2014/main" id="{639CFBA4-80D6-4A5D-AF77-0B0CB678810D}"/>
                  </a:ext>
                </a:extLst>
              </p:cNvPr>
              <p:cNvGrpSpPr/>
              <p:nvPr/>
            </p:nvGrpSpPr>
            <p:grpSpPr>
              <a:xfrm>
                <a:off x="3795115" y="2792306"/>
                <a:ext cx="1553774" cy="1553774"/>
                <a:chOff x="2140858" y="1694543"/>
                <a:chExt cx="2812142" cy="2812142"/>
              </a:xfrm>
            </p:grpSpPr>
            <p:sp>
              <p:nvSpPr>
                <p:cNvPr id="74" name="Donut 13">
                  <a:extLst>
                    <a:ext uri="{FF2B5EF4-FFF2-40B4-BE49-F238E27FC236}">
                      <a16:creationId xmlns:a16="http://schemas.microsoft.com/office/drawing/2014/main" id="{B70AA487-B225-4EDC-AEFC-28EB8EF122A5}"/>
                    </a:ext>
                  </a:extLst>
                </p:cNvPr>
                <p:cNvSpPr/>
                <p:nvPr/>
              </p:nvSpPr>
              <p:spPr>
                <a:xfrm>
                  <a:off x="2140858" y="1694543"/>
                  <a:ext cx="2812142" cy="2812142"/>
                </a:xfrm>
                <a:prstGeom prst="donut">
                  <a:avLst>
                    <a:gd name="adj" fmla="val 7234"/>
                  </a:avLst>
                </a:prstGeom>
                <a:solidFill>
                  <a:srgbClr val="647C34"/>
                </a:solidFill>
                <a:ln>
                  <a:no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tx1"/>
                    </a:solidFill>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21ADEC3A-1192-4A38-A1DE-CA490B06A4BC}"/>
                    </a:ext>
                  </a:extLst>
                </p:cNvPr>
                <p:cNvSpPr/>
                <p:nvPr/>
              </p:nvSpPr>
              <p:spPr>
                <a:xfrm>
                  <a:off x="2545443" y="2099128"/>
                  <a:ext cx="2002972" cy="200297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07F93E41-B298-45BC-BDA5-574B15430664}"/>
                  </a:ext>
                </a:extLst>
              </p:cNvPr>
              <p:cNvGrpSpPr/>
              <p:nvPr/>
            </p:nvGrpSpPr>
            <p:grpSpPr>
              <a:xfrm>
                <a:off x="4342993" y="3208269"/>
                <a:ext cx="468062" cy="721848"/>
                <a:chOff x="7763316" y="1840691"/>
                <a:chExt cx="419778" cy="647384"/>
              </a:xfrm>
              <a:solidFill>
                <a:srgbClr val="51652A"/>
              </a:solidFill>
            </p:grpSpPr>
            <p:sp>
              <p:nvSpPr>
                <p:cNvPr id="56" name="Freeform 42">
                  <a:extLst>
                    <a:ext uri="{FF2B5EF4-FFF2-40B4-BE49-F238E27FC236}">
                      <a16:creationId xmlns:a16="http://schemas.microsoft.com/office/drawing/2014/main" id="{818923E7-8FB9-4919-9955-9D3ACA25178E}"/>
                    </a:ext>
                  </a:extLst>
                </p:cNvPr>
                <p:cNvSpPr/>
                <p:nvPr/>
              </p:nvSpPr>
              <p:spPr>
                <a:xfrm>
                  <a:off x="7763316" y="1840691"/>
                  <a:ext cx="419778" cy="647384"/>
                </a:xfrm>
                <a:custGeom>
                  <a:avLst/>
                  <a:gdLst>
                    <a:gd name="connsiteX0" fmla="*/ 29014 w 419778"/>
                    <a:gd name="connsiteY0" fmla="*/ 122559 h 647384"/>
                    <a:gd name="connsiteX1" fmla="*/ 29014 w 419778"/>
                    <a:gd name="connsiteY1" fmla="*/ 611950 h 647384"/>
                    <a:gd name="connsiteX2" fmla="*/ 390765 w 419778"/>
                    <a:gd name="connsiteY2" fmla="*/ 611950 h 647384"/>
                    <a:gd name="connsiteX3" fmla="*/ 390765 w 419778"/>
                    <a:gd name="connsiteY3" fmla="*/ 122559 h 647384"/>
                    <a:gd name="connsiteX4" fmla="*/ 297073 w 419778"/>
                    <a:gd name="connsiteY4" fmla="*/ 122559 h 647384"/>
                    <a:gd name="connsiteX5" fmla="*/ 297073 w 419778"/>
                    <a:gd name="connsiteY5" fmla="*/ 147110 h 647384"/>
                    <a:gd name="connsiteX6" fmla="*/ 122706 w 419778"/>
                    <a:gd name="connsiteY6" fmla="*/ 147110 h 647384"/>
                    <a:gd name="connsiteX7" fmla="*/ 122706 w 419778"/>
                    <a:gd name="connsiteY7" fmla="*/ 122559 h 647384"/>
                    <a:gd name="connsiteX8" fmla="*/ 209889 w 419778"/>
                    <a:gd name="connsiteY8" fmla="*/ 17888 h 647384"/>
                    <a:gd name="connsiteX9" fmla="*/ 176923 w 419778"/>
                    <a:gd name="connsiteY9" fmla="*/ 43426 h 647384"/>
                    <a:gd name="connsiteX10" fmla="*/ 175076 w 419778"/>
                    <a:gd name="connsiteY10" fmla="*/ 48384 h 647384"/>
                    <a:gd name="connsiteX11" fmla="*/ 244703 w 419778"/>
                    <a:gd name="connsiteY11" fmla="*/ 48384 h 647384"/>
                    <a:gd name="connsiteX12" fmla="*/ 242856 w 419778"/>
                    <a:gd name="connsiteY12" fmla="*/ 43426 h 647384"/>
                    <a:gd name="connsiteX13" fmla="*/ 209889 w 419778"/>
                    <a:gd name="connsiteY13" fmla="*/ 17888 h 647384"/>
                    <a:gd name="connsiteX14" fmla="*/ 209889 w 419778"/>
                    <a:gd name="connsiteY14" fmla="*/ 0 h 647384"/>
                    <a:gd name="connsiteX15" fmla="*/ 267304 w 419778"/>
                    <a:gd name="connsiteY15" fmla="*/ 46250 h 647384"/>
                    <a:gd name="connsiteX16" fmla="*/ 267522 w 419778"/>
                    <a:gd name="connsiteY16" fmla="*/ 48384 h 647384"/>
                    <a:gd name="connsiteX17" fmla="*/ 303930 w 419778"/>
                    <a:gd name="connsiteY17" fmla="*/ 48384 h 647384"/>
                    <a:gd name="connsiteX18" fmla="*/ 303930 w 419778"/>
                    <a:gd name="connsiteY18" fmla="*/ 78368 h 647384"/>
                    <a:gd name="connsiteX19" fmla="*/ 379799 w 419778"/>
                    <a:gd name="connsiteY19" fmla="*/ 78368 h 647384"/>
                    <a:gd name="connsiteX20" fmla="*/ 419778 w 419778"/>
                    <a:gd name="connsiteY20" fmla="*/ 118347 h 647384"/>
                    <a:gd name="connsiteX21" fmla="*/ 419778 w 419778"/>
                    <a:gd name="connsiteY21" fmla="*/ 607405 h 647384"/>
                    <a:gd name="connsiteX22" fmla="*/ 379799 w 419778"/>
                    <a:gd name="connsiteY22" fmla="*/ 647384 h 647384"/>
                    <a:gd name="connsiteX23" fmla="*/ 39980 w 419778"/>
                    <a:gd name="connsiteY23" fmla="*/ 647384 h 647384"/>
                    <a:gd name="connsiteX24" fmla="*/ 0 w 419778"/>
                    <a:gd name="connsiteY24" fmla="*/ 607405 h 647384"/>
                    <a:gd name="connsiteX25" fmla="*/ 0 w 419778"/>
                    <a:gd name="connsiteY25" fmla="*/ 118347 h 647384"/>
                    <a:gd name="connsiteX26" fmla="*/ 39980 w 419778"/>
                    <a:gd name="connsiteY26" fmla="*/ 78368 h 647384"/>
                    <a:gd name="connsiteX27" fmla="*/ 115848 w 419778"/>
                    <a:gd name="connsiteY27" fmla="*/ 78368 h 647384"/>
                    <a:gd name="connsiteX28" fmla="*/ 115848 w 419778"/>
                    <a:gd name="connsiteY28" fmla="*/ 48384 h 647384"/>
                    <a:gd name="connsiteX29" fmla="*/ 152257 w 419778"/>
                    <a:gd name="connsiteY29" fmla="*/ 48384 h 647384"/>
                    <a:gd name="connsiteX30" fmla="*/ 152475 w 419778"/>
                    <a:gd name="connsiteY30" fmla="*/ 46250 h 647384"/>
                    <a:gd name="connsiteX31" fmla="*/ 209889 w 419778"/>
                    <a:gd name="connsiteY31" fmla="*/ 0 h 64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9778" h="647384">
                      <a:moveTo>
                        <a:pt x="29014" y="122559"/>
                      </a:moveTo>
                      <a:lnTo>
                        <a:pt x="29014" y="611950"/>
                      </a:lnTo>
                      <a:lnTo>
                        <a:pt x="390765" y="611950"/>
                      </a:lnTo>
                      <a:lnTo>
                        <a:pt x="390765" y="122559"/>
                      </a:lnTo>
                      <a:lnTo>
                        <a:pt x="297073" y="122559"/>
                      </a:lnTo>
                      <a:lnTo>
                        <a:pt x="297073" y="147110"/>
                      </a:lnTo>
                      <a:lnTo>
                        <a:pt x="122706" y="147110"/>
                      </a:lnTo>
                      <a:lnTo>
                        <a:pt x="122706" y="122559"/>
                      </a:lnTo>
                      <a:close/>
                      <a:moveTo>
                        <a:pt x="209889" y="17888"/>
                      </a:moveTo>
                      <a:cubicBezTo>
                        <a:pt x="196166" y="17888"/>
                        <a:pt x="184067" y="28018"/>
                        <a:pt x="176923" y="43426"/>
                      </a:cubicBezTo>
                      <a:lnTo>
                        <a:pt x="175076" y="48384"/>
                      </a:lnTo>
                      <a:lnTo>
                        <a:pt x="244703" y="48384"/>
                      </a:lnTo>
                      <a:lnTo>
                        <a:pt x="242856" y="43426"/>
                      </a:lnTo>
                      <a:cubicBezTo>
                        <a:pt x="235711" y="28018"/>
                        <a:pt x="223612" y="17888"/>
                        <a:pt x="209889" y="17888"/>
                      </a:cubicBezTo>
                      <a:close/>
                      <a:moveTo>
                        <a:pt x="209889" y="0"/>
                      </a:moveTo>
                      <a:cubicBezTo>
                        <a:pt x="238210" y="0"/>
                        <a:pt x="261839" y="19855"/>
                        <a:pt x="267304" y="46250"/>
                      </a:cubicBezTo>
                      <a:lnTo>
                        <a:pt x="267522" y="48384"/>
                      </a:lnTo>
                      <a:lnTo>
                        <a:pt x="303930" y="48384"/>
                      </a:lnTo>
                      <a:lnTo>
                        <a:pt x="303930" y="78368"/>
                      </a:lnTo>
                      <a:lnTo>
                        <a:pt x="379799" y="78368"/>
                      </a:lnTo>
                      <a:cubicBezTo>
                        <a:pt x="401879" y="78368"/>
                        <a:pt x="419778" y="96267"/>
                        <a:pt x="419778" y="118347"/>
                      </a:cubicBezTo>
                      <a:lnTo>
                        <a:pt x="419778" y="607405"/>
                      </a:lnTo>
                      <a:cubicBezTo>
                        <a:pt x="419778" y="629485"/>
                        <a:pt x="401879" y="647384"/>
                        <a:pt x="379799" y="647384"/>
                      </a:cubicBezTo>
                      <a:lnTo>
                        <a:pt x="39980" y="647384"/>
                      </a:lnTo>
                      <a:cubicBezTo>
                        <a:pt x="17900" y="647384"/>
                        <a:pt x="0" y="629485"/>
                        <a:pt x="0" y="607405"/>
                      </a:cubicBezTo>
                      <a:lnTo>
                        <a:pt x="0" y="118347"/>
                      </a:lnTo>
                      <a:cubicBezTo>
                        <a:pt x="0" y="96267"/>
                        <a:pt x="17900" y="78368"/>
                        <a:pt x="39980" y="78368"/>
                      </a:cubicBezTo>
                      <a:lnTo>
                        <a:pt x="115848" y="78368"/>
                      </a:lnTo>
                      <a:lnTo>
                        <a:pt x="115848" y="48384"/>
                      </a:lnTo>
                      <a:lnTo>
                        <a:pt x="152257" y="48384"/>
                      </a:lnTo>
                      <a:lnTo>
                        <a:pt x="152475" y="46250"/>
                      </a:lnTo>
                      <a:cubicBezTo>
                        <a:pt x="157939" y="19855"/>
                        <a:pt x="181568" y="0"/>
                        <a:pt x="20988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C55F601F-CAAB-428E-AD60-5D42268EEC40}"/>
                    </a:ext>
                  </a:extLst>
                </p:cNvPr>
                <p:cNvSpPr/>
                <p:nvPr/>
              </p:nvSpPr>
              <p:spPr>
                <a:xfrm>
                  <a:off x="7936145" y="2022677"/>
                  <a:ext cx="175460" cy="1253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DE313EEA-7571-4E71-8FD0-4FB3334F69F5}"/>
                    </a:ext>
                  </a:extLst>
                </p:cNvPr>
                <p:cNvSpPr/>
                <p:nvPr/>
              </p:nvSpPr>
              <p:spPr>
                <a:xfrm>
                  <a:off x="7936145" y="2052392"/>
                  <a:ext cx="175460" cy="1253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6342A83A-9DCD-4E9E-8B8E-D5F95B7931AC}"/>
                    </a:ext>
                  </a:extLst>
                </p:cNvPr>
                <p:cNvSpPr/>
                <p:nvPr/>
              </p:nvSpPr>
              <p:spPr>
                <a:xfrm>
                  <a:off x="7936145" y="2082107"/>
                  <a:ext cx="175460" cy="1253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C39C9BC-CA82-49F2-8C12-478CA17E2882}"/>
                    </a:ext>
                  </a:extLst>
                </p:cNvPr>
                <p:cNvSpPr/>
                <p:nvPr/>
              </p:nvSpPr>
              <p:spPr>
                <a:xfrm>
                  <a:off x="7936145" y="2130113"/>
                  <a:ext cx="175460" cy="1253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5B542FFA-91D7-43D3-BA6F-EF3509838B1F}"/>
                    </a:ext>
                  </a:extLst>
                </p:cNvPr>
                <p:cNvSpPr/>
                <p:nvPr/>
              </p:nvSpPr>
              <p:spPr>
                <a:xfrm>
                  <a:off x="7936145" y="2162814"/>
                  <a:ext cx="175460" cy="1253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E40B9E14-59E0-4A39-B974-102CB78AAEDD}"/>
                    </a:ext>
                  </a:extLst>
                </p:cNvPr>
                <p:cNvSpPr/>
                <p:nvPr/>
              </p:nvSpPr>
              <p:spPr>
                <a:xfrm>
                  <a:off x="7936145" y="2191033"/>
                  <a:ext cx="175460" cy="1253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D54F3948-F9BD-477F-9FFB-E26EA8EBD851}"/>
                    </a:ext>
                  </a:extLst>
                </p:cNvPr>
                <p:cNvSpPr/>
                <p:nvPr/>
              </p:nvSpPr>
              <p:spPr>
                <a:xfrm>
                  <a:off x="7936145" y="2237317"/>
                  <a:ext cx="175460" cy="1253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C81C41A4-2EE6-4E4E-964A-C2930E60F97E}"/>
                    </a:ext>
                  </a:extLst>
                </p:cNvPr>
                <p:cNvSpPr/>
                <p:nvPr/>
              </p:nvSpPr>
              <p:spPr>
                <a:xfrm>
                  <a:off x="7936145" y="2265536"/>
                  <a:ext cx="175460" cy="1253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675AAFF7-2BA1-4ADF-86DA-B4CAF2AFFA88}"/>
                    </a:ext>
                  </a:extLst>
                </p:cNvPr>
                <p:cNvSpPr/>
                <p:nvPr/>
              </p:nvSpPr>
              <p:spPr>
                <a:xfrm>
                  <a:off x="7936145" y="2295700"/>
                  <a:ext cx="175460" cy="12534"/>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grpSp>
              <p:nvGrpSpPr>
                <p:cNvPr id="66" name="Group 65">
                  <a:extLst>
                    <a:ext uri="{FF2B5EF4-FFF2-40B4-BE49-F238E27FC236}">
                      <a16:creationId xmlns:a16="http://schemas.microsoft.com/office/drawing/2014/main" id="{55FE07EA-5E1B-41CE-81B9-8E05115BC410}"/>
                    </a:ext>
                  </a:extLst>
                </p:cNvPr>
                <p:cNvGrpSpPr/>
                <p:nvPr/>
              </p:nvGrpSpPr>
              <p:grpSpPr>
                <a:xfrm>
                  <a:off x="7834842" y="2022677"/>
                  <a:ext cx="72447" cy="71964"/>
                  <a:chOff x="2857500" y="1901761"/>
                  <a:chExt cx="771525" cy="766381"/>
                </a:xfrm>
                <a:grpFill/>
              </p:grpSpPr>
              <p:sp>
                <p:nvSpPr>
                  <p:cNvPr id="72" name="Freeform 58">
                    <a:extLst>
                      <a:ext uri="{FF2B5EF4-FFF2-40B4-BE49-F238E27FC236}">
                        <a16:creationId xmlns:a16="http://schemas.microsoft.com/office/drawing/2014/main" id="{B035E83C-5362-4939-A40C-41A28E47BAC5}"/>
                      </a:ext>
                    </a:extLst>
                  </p:cNvPr>
                  <p:cNvSpPr/>
                  <p:nvPr/>
                </p:nvSpPr>
                <p:spPr>
                  <a:xfrm>
                    <a:off x="2857500" y="1901761"/>
                    <a:ext cx="771525" cy="766381"/>
                  </a:xfrm>
                  <a:custGeom>
                    <a:avLst/>
                    <a:gdLst>
                      <a:gd name="connsiteX0" fmla="*/ 93803 w 771525"/>
                      <a:gd name="connsiteY0" fmla="*/ 81402 h 766381"/>
                      <a:gd name="connsiteX1" fmla="*/ 93803 w 771525"/>
                      <a:gd name="connsiteY1" fmla="*/ 684978 h 766381"/>
                      <a:gd name="connsiteX2" fmla="*/ 677721 w 771525"/>
                      <a:gd name="connsiteY2" fmla="*/ 684978 h 766381"/>
                      <a:gd name="connsiteX3" fmla="*/ 677721 w 771525"/>
                      <a:gd name="connsiteY3" fmla="*/ 81402 h 766381"/>
                      <a:gd name="connsiteX4" fmla="*/ 0 w 771525"/>
                      <a:gd name="connsiteY4" fmla="*/ 0 h 766381"/>
                      <a:gd name="connsiteX5" fmla="*/ 771525 w 771525"/>
                      <a:gd name="connsiteY5" fmla="*/ 0 h 766381"/>
                      <a:gd name="connsiteX6" fmla="*/ 771525 w 771525"/>
                      <a:gd name="connsiteY6" fmla="*/ 766381 h 766381"/>
                      <a:gd name="connsiteX7" fmla="*/ 0 w 771525"/>
                      <a:gd name="connsiteY7" fmla="*/ 766381 h 76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766381">
                        <a:moveTo>
                          <a:pt x="93803" y="81402"/>
                        </a:moveTo>
                        <a:lnTo>
                          <a:pt x="93803" y="684978"/>
                        </a:lnTo>
                        <a:lnTo>
                          <a:pt x="677721" y="684978"/>
                        </a:lnTo>
                        <a:lnTo>
                          <a:pt x="677721" y="81402"/>
                        </a:lnTo>
                        <a:close/>
                        <a:moveTo>
                          <a:pt x="0" y="0"/>
                        </a:moveTo>
                        <a:lnTo>
                          <a:pt x="771525" y="0"/>
                        </a:lnTo>
                        <a:lnTo>
                          <a:pt x="771525" y="766381"/>
                        </a:lnTo>
                        <a:lnTo>
                          <a:pt x="0" y="76638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73" name="Freeform 59">
                    <a:extLst>
                      <a:ext uri="{FF2B5EF4-FFF2-40B4-BE49-F238E27FC236}">
                        <a16:creationId xmlns:a16="http://schemas.microsoft.com/office/drawing/2014/main" id="{4A0DBD6D-A364-4B19-9C25-8806769C01CE}"/>
                      </a:ext>
                    </a:extLst>
                  </p:cNvPr>
                  <p:cNvSpPr/>
                  <p:nvPr/>
                </p:nvSpPr>
                <p:spPr>
                  <a:xfrm rot="7715289">
                    <a:off x="3027887" y="2027888"/>
                    <a:ext cx="407808" cy="323091"/>
                  </a:xfrm>
                  <a:custGeom>
                    <a:avLst/>
                    <a:gdLst>
                      <a:gd name="connsiteX0" fmla="*/ 0 w 405850"/>
                      <a:gd name="connsiteY0" fmla="*/ 98408 h 324187"/>
                      <a:gd name="connsiteX1" fmla="*/ 0 w 405850"/>
                      <a:gd name="connsiteY1" fmla="*/ 1096 h 324187"/>
                      <a:gd name="connsiteX2" fmla="*/ 308542 w 405850"/>
                      <a:gd name="connsiteY2" fmla="*/ 1096 h 324187"/>
                      <a:gd name="connsiteX3" fmla="*/ 308571 w 405850"/>
                      <a:gd name="connsiteY3" fmla="*/ 0 h 324187"/>
                      <a:gd name="connsiteX4" fmla="*/ 350376 w 405850"/>
                      <a:gd name="connsiteY4" fmla="*/ 1096 h 324187"/>
                      <a:gd name="connsiteX5" fmla="*/ 404688 w 405850"/>
                      <a:gd name="connsiteY5" fmla="*/ 1096 h 324187"/>
                      <a:gd name="connsiteX6" fmla="*/ 404688 w 405850"/>
                      <a:gd name="connsiteY6" fmla="*/ 2520 h 324187"/>
                      <a:gd name="connsiteX7" fmla="*/ 405850 w 405850"/>
                      <a:gd name="connsiteY7" fmla="*/ 2550 h 324187"/>
                      <a:gd name="connsiteX8" fmla="*/ 404688 w 405850"/>
                      <a:gd name="connsiteY8" fmla="*/ 46867 h 324187"/>
                      <a:gd name="connsiteX9" fmla="*/ 404688 w 405850"/>
                      <a:gd name="connsiteY9" fmla="*/ 98408 h 324187"/>
                      <a:gd name="connsiteX10" fmla="*/ 403337 w 405850"/>
                      <a:gd name="connsiteY10" fmla="*/ 98408 h 324187"/>
                      <a:gd name="connsiteX11" fmla="*/ 397419 w 405850"/>
                      <a:gd name="connsiteY11" fmla="*/ 324187 h 324187"/>
                      <a:gd name="connsiteX12" fmla="*/ 300141 w 405850"/>
                      <a:gd name="connsiteY12" fmla="*/ 321637 h 324187"/>
                      <a:gd name="connsiteX13" fmla="*/ 305992 w 405850"/>
                      <a:gd name="connsiteY13" fmla="*/ 98408 h 324187"/>
                      <a:gd name="connsiteX0" fmla="*/ 0 w 405850"/>
                      <a:gd name="connsiteY0" fmla="*/ 98408 h 324187"/>
                      <a:gd name="connsiteX1" fmla="*/ 0 w 405850"/>
                      <a:gd name="connsiteY1" fmla="*/ 1096 h 324187"/>
                      <a:gd name="connsiteX2" fmla="*/ 308542 w 405850"/>
                      <a:gd name="connsiteY2" fmla="*/ 1096 h 324187"/>
                      <a:gd name="connsiteX3" fmla="*/ 308571 w 405850"/>
                      <a:gd name="connsiteY3" fmla="*/ 0 h 324187"/>
                      <a:gd name="connsiteX4" fmla="*/ 350376 w 405850"/>
                      <a:gd name="connsiteY4" fmla="*/ 1096 h 324187"/>
                      <a:gd name="connsiteX5" fmla="*/ 404688 w 405850"/>
                      <a:gd name="connsiteY5" fmla="*/ 1096 h 324187"/>
                      <a:gd name="connsiteX6" fmla="*/ 404688 w 405850"/>
                      <a:gd name="connsiteY6" fmla="*/ 2520 h 324187"/>
                      <a:gd name="connsiteX7" fmla="*/ 405850 w 405850"/>
                      <a:gd name="connsiteY7" fmla="*/ 2550 h 324187"/>
                      <a:gd name="connsiteX8" fmla="*/ 404688 w 405850"/>
                      <a:gd name="connsiteY8" fmla="*/ 98408 h 324187"/>
                      <a:gd name="connsiteX9" fmla="*/ 403337 w 405850"/>
                      <a:gd name="connsiteY9" fmla="*/ 98408 h 324187"/>
                      <a:gd name="connsiteX10" fmla="*/ 397419 w 405850"/>
                      <a:gd name="connsiteY10" fmla="*/ 324187 h 324187"/>
                      <a:gd name="connsiteX11" fmla="*/ 300141 w 405850"/>
                      <a:gd name="connsiteY11" fmla="*/ 321637 h 324187"/>
                      <a:gd name="connsiteX12" fmla="*/ 305992 w 405850"/>
                      <a:gd name="connsiteY12" fmla="*/ 98408 h 324187"/>
                      <a:gd name="connsiteX13" fmla="*/ 0 w 405850"/>
                      <a:gd name="connsiteY13" fmla="*/ 98408 h 324187"/>
                      <a:gd name="connsiteX0" fmla="*/ 0 w 405850"/>
                      <a:gd name="connsiteY0" fmla="*/ 98408 h 324187"/>
                      <a:gd name="connsiteX1" fmla="*/ 0 w 405850"/>
                      <a:gd name="connsiteY1" fmla="*/ 1096 h 324187"/>
                      <a:gd name="connsiteX2" fmla="*/ 308542 w 405850"/>
                      <a:gd name="connsiteY2" fmla="*/ 1096 h 324187"/>
                      <a:gd name="connsiteX3" fmla="*/ 308571 w 405850"/>
                      <a:gd name="connsiteY3" fmla="*/ 0 h 324187"/>
                      <a:gd name="connsiteX4" fmla="*/ 350376 w 405850"/>
                      <a:gd name="connsiteY4" fmla="*/ 1096 h 324187"/>
                      <a:gd name="connsiteX5" fmla="*/ 404688 w 405850"/>
                      <a:gd name="connsiteY5" fmla="*/ 1096 h 324187"/>
                      <a:gd name="connsiteX6" fmla="*/ 404688 w 405850"/>
                      <a:gd name="connsiteY6" fmla="*/ 2520 h 324187"/>
                      <a:gd name="connsiteX7" fmla="*/ 405850 w 405850"/>
                      <a:gd name="connsiteY7" fmla="*/ 2550 h 324187"/>
                      <a:gd name="connsiteX8" fmla="*/ 404688 w 405850"/>
                      <a:gd name="connsiteY8" fmla="*/ 98408 h 324187"/>
                      <a:gd name="connsiteX9" fmla="*/ 397419 w 405850"/>
                      <a:gd name="connsiteY9" fmla="*/ 324187 h 324187"/>
                      <a:gd name="connsiteX10" fmla="*/ 300141 w 405850"/>
                      <a:gd name="connsiteY10" fmla="*/ 321637 h 324187"/>
                      <a:gd name="connsiteX11" fmla="*/ 305992 w 405850"/>
                      <a:gd name="connsiteY11" fmla="*/ 98408 h 324187"/>
                      <a:gd name="connsiteX12" fmla="*/ 0 w 405850"/>
                      <a:gd name="connsiteY12" fmla="*/ 98408 h 324187"/>
                      <a:gd name="connsiteX0" fmla="*/ 0 w 407808"/>
                      <a:gd name="connsiteY0" fmla="*/ 98408 h 324187"/>
                      <a:gd name="connsiteX1" fmla="*/ 0 w 407808"/>
                      <a:gd name="connsiteY1" fmla="*/ 1096 h 324187"/>
                      <a:gd name="connsiteX2" fmla="*/ 308542 w 407808"/>
                      <a:gd name="connsiteY2" fmla="*/ 1096 h 324187"/>
                      <a:gd name="connsiteX3" fmla="*/ 308571 w 407808"/>
                      <a:gd name="connsiteY3" fmla="*/ 0 h 324187"/>
                      <a:gd name="connsiteX4" fmla="*/ 350376 w 407808"/>
                      <a:gd name="connsiteY4" fmla="*/ 1096 h 324187"/>
                      <a:gd name="connsiteX5" fmla="*/ 404688 w 407808"/>
                      <a:gd name="connsiteY5" fmla="*/ 1096 h 324187"/>
                      <a:gd name="connsiteX6" fmla="*/ 404688 w 407808"/>
                      <a:gd name="connsiteY6" fmla="*/ 2520 h 324187"/>
                      <a:gd name="connsiteX7" fmla="*/ 405850 w 407808"/>
                      <a:gd name="connsiteY7" fmla="*/ 2550 h 324187"/>
                      <a:gd name="connsiteX8" fmla="*/ 397419 w 407808"/>
                      <a:gd name="connsiteY8" fmla="*/ 324187 h 324187"/>
                      <a:gd name="connsiteX9" fmla="*/ 300141 w 407808"/>
                      <a:gd name="connsiteY9" fmla="*/ 321637 h 324187"/>
                      <a:gd name="connsiteX10" fmla="*/ 305992 w 407808"/>
                      <a:gd name="connsiteY10" fmla="*/ 98408 h 324187"/>
                      <a:gd name="connsiteX11" fmla="*/ 0 w 407808"/>
                      <a:gd name="connsiteY11" fmla="*/ 98408 h 324187"/>
                      <a:gd name="connsiteX0" fmla="*/ 0 w 407808"/>
                      <a:gd name="connsiteY0" fmla="*/ 98408 h 324187"/>
                      <a:gd name="connsiteX1" fmla="*/ 0 w 407808"/>
                      <a:gd name="connsiteY1" fmla="*/ 1096 h 324187"/>
                      <a:gd name="connsiteX2" fmla="*/ 308542 w 407808"/>
                      <a:gd name="connsiteY2" fmla="*/ 1096 h 324187"/>
                      <a:gd name="connsiteX3" fmla="*/ 308571 w 407808"/>
                      <a:gd name="connsiteY3" fmla="*/ 0 h 324187"/>
                      <a:gd name="connsiteX4" fmla="*/ 404688 w 407808"/>
                      <a:gd name="connsiteY4" fmla="*/ 1096 h 324187"/>
                      <a:gd name="connsiteX5" fmla="*/ 404688 w 407808"/>
                      <a:gd name="connsiteY5" fmla="*/ 2520 h 324187"/>
                      <a:gd name="connsiteX6" fmla="*/ 405850 w 407808"/>
                      <a:gd name="connsiteY6" fmla="*/ 2550 h 324187"/>
                      <a:gd name="connsiteX7" fmla="*/ 397419 w 407808"/>
                      <a:gd name="connsiteY7" fmla="*/ 324187 h 324187"/>
                      <a:gd name="connsiteX8" fmla="*/ 300141 w 407808"/>
                      <a:gd name="connsiteY8" fmla="*/ 321637 h 324187"/>
                      <a:gd name="connsiteX9" fmla="*/ 305992 w 407808"/>
                      <a:gd name="connsiteY9" fmla="*/ 98408 h 324187"/>
                      <a:gd name="connsiteX10" fmla="*/ 0 w 407808"/>
                      <a:gd name="connsiteY10" fmla="*/ 98408 h 324187"/>
                      <a:gd name="connsiteX0" fmla="*/ 0 w 407808"/>
                      <a:gd name="connsiteY0" fmla="*/ 97312 h 323091"/>
                      <a:gd name="connsiteX1" fmla="*/ 0 w 407808"/>
                      <a:gd name="connsiteY1" fmla="*/ 0 h 323091"/>
                      <a:gd name="connsiteX2" fmla="*/ 308542 w 407808"/>
                      <a:gd name="connsiteY2" fmla="*/ 0 h 323091"/>
                      <a:gd name="connsiteX3" fmla="*/ 404688 w 407808"/>
                      <a:gd name="connsiteY3" fmla="*/ 0 h 323091"/>
                      <a:gd name="connsiteX4" fmla="*/ 404688 w 407808"/>
                      <a:gd name="connsiteY4" fmla="*/ 1424 h 323091"/>
                      <a:gd name="connsiteX5" fmla="*/ 405850 w 407808"/>
                      <a:gd name="connsiteY5" fmla="*/ 1454 h 323091"/>
                      <a:gd name="connsiteX6" fmla="*/ 397419 w 407808"/>
                      <a:gd name="connsiteY6" fmla="*/ 323091 h 323091"/>
                      <a:gd name="connsiteX7" fmla="*/ 300141 w 407808"/>
                      <a:gd name="connsiteY7" fmla="*/ 320541 h 323091"/>
                      <a:gd name="connsiteX8" fmla="*/ 305992 w 407808"/>
                      <a:gd name="connsiteY8" fmla="*/ 97312 h 323091"/>
                      <a:gd name="connsiteX9" fmla="*/ 0 w 407808"/>
                      <a:gd name="connsiteY9" fmla="*/ 97312 h 323091"/>
                      <a:gd name="connsiteX0" fmla="*/ 0 w 407808"/>
                      <a:gd name="connsiteY0" fmla="*/ 97312 h 323091"/>
                      <a:gd name="connsiteX1" fmla="*/ 0 w 407808"/>
                      <a:gd name="connsiteY1" fmla="*/ 0 h 323091"/>
                      <a:gd name="connsiteX2" fmla="*/ 404688 w 407808"/>
                      <a:gd name="connsiteY2" fmla="*/ 0 h 323091"/>
                      <a:gd name="connsiteX3" fmla="*/ 404688 w 407808"/>
                      <a:gd name="connsiteY3" fmla="*/ 1424 h 323091"/>
                      <a:gd name="connsiteX4" fmla="*/ 405850 w 407808"/>
                      <a:gd name="connsiteY4" fmla="*/ 1454 h 323091"/>
                      <a:gd name="connsiteX5" fmla="*/ 397419 w 407808"/>
                      <a:gd name="connsiteY5" fmla="*/ 323091 h 323091"/>
                      <a:gd name="connsiteX6" fmla="*/ 300141 w 407808"/>
                      <a:gd name="connsiteY6" fmla="*/ 320541 h 323091"/>
                      <a:gd name="connsiteX7" fmla="*/ 305992 w 407808"/>
                      <a:gd name="connsiteY7" fmla="*/ 97312 h 323091"/>
                      <a:gd name="connsiteX8" fmla="*/ 0 w 407808"/>
                      <a:gd name="connsiteY8" fmla="*/ 97312 h 323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808" h="323091">
                        <a:moveTo>
                          <a:pt x="0" y="97312"/>
                        </a:moveTo>
                        <a:lnTo>
                          <a:pt x="0" y="0"/>
                        </a:lnTo>
                        <a:lnTo>
                          <a:pt x="404688" y="0"/>
                        </a:lnTo>
                        <a:lnTo>
                          <a:pt x="404688" y="1424"/>
                        </a:lnTo>
                        <a:lnTo>
                          <a:pt x="405850" y="1454"/>
                        </a:lnTo>
                        <a:cubicBezTo>
                          <a:pt x="404639" y="55065"/>
                          <a:pt x="415037" y="269910"/>
                          <a:pt x="397419" y="323091"/>
                        </a:cubicBezTo>
                        <a:lnTo>
                          <a:pt x="300141" y="320541"/>
                        </a:lnTo>
                        <a:lnTo>
                          <a:pt x="305992" y="97312"/>
                        </a:lnTo>
                        <a:lnTo>
                          <a:pt x="0" y="97312"/>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grpSp>
            <p:grpSp>
              <p:nvGrpSpPr>
                <p:cNvPr id="67" name="Group 66">
                  <a:extLst>
                    <a:ext uri="{FF2B5EF4-FFF2-40B4-BE49-F238E27FC236}">
                      <a16:creationId xmlns:a16="http://schemas.microsoft.com/office/drawing/2014/main" id="{99BC6394-EF6C-4FC2-8DB8-B9546C71A6E1}"/>
                    </a:ext>
                  </a:extLst>
                </p:cNvPr>
                <p:cNvGrpSpPr/>
                <p:nvPr/>
              </p:nvGrpSpPr>
              <p:grpSpPr>
                <a:xfrm>
                  <a:off x="7834842" y="2130073"/>
                  <a:ext cx="72447" cy="71964"/>
                  <a:chOff x="2857500" y="1901761"/>
                  <a:chExt cx="771525" cy="766381"/>
                </a:xfrm>
                <a:grpFill/>
              </p:grpSpPr>
              <p:sp>
                <p:nvSpPr>
                  <p:cNvPr id="70" name="Freeform 56">
                    <a:extLst>
                      <a:ext uri="{FF2B5EF4-FFF2-40B4-BE49-F238E27FC236}">
                        <a16:creationId xmlns:a16="http://schemas.microsoft.com/office/drawing/2014/main" id="{9B1D531A-903B-41D0-8E30-81DEA23A7B12}"/>
                      </a:ext>
                    </a:extLst>
                  </p:cNvPr>
                  <p:cNvSpPr/>
                  <p:nvPr/>
                </p:nvSpPr>
                <p:spPr>
                  <a:xfrm>
                    <a:off x="2857500" y="1901761"/>
                    <a:ext cx="771525" cy="766381"/>
                  </a:xfrm>
                  <a:custGeom>
                    <a:avLst/>
                    <a:gdLst>
                      <a:gd name="connsiteX0" fmla="*/ 93803 w 771525"/>
                      <a:gd name="connsiteY0" fmla="*/ 81402 h 766381"/>
                      <a:gd name="connsiteX1" fmla="*/ 93803 w 771525"/>
                      <a:gd name="connsiteY1" fmla="*/ 684978 h 766381"/>
                      <a:gd name="connsiteX2" fmla="*/ 677721 w 771525"/>
                      <a:gd name="connsiteY2" fmla="*/ 684978 h 766381"/>
                      <a:gd name="connsiteX3" fmla="*/ 677721 w 771525"/>
                      <a:gd name="connsiteY3" fmla="*/ 81402 h 766381"/>
                      <a:gd name="connsiteX4" fmla="*/ 0 w 771525"/>
                      <a:gd name="connsiteY4" fmla="*/ 0 h 766381"/>
                      <a:gd name="connsiteX5" fmla="*/ 771525 w 771525"/>
                      <a:gd name="connsiteY5" fmla="*/ 0 h 766381"/>
                      <a:gd name="connsiteX6" fmla="*/ 771525 w 771525"/>
                      <a:gd name="connsiteY6" fmla="*/ 766381 h 766381"/>
                      <a:gd name="connsiteX7" fmla="*/ 0 w 771525"/>
                      <a:gd name="connsiteY7" fmla="*/ 766381 h 76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766381">
                        <a:moveTo>
                          <a:pt x="93803" y="81402"/>
                        </a:moveTo>
                        <a:lnTo>
                          <a:pt x="93803" y="684978"/>
                        </a:lnTo>
                        <a:lnTo>
                          <a:pt x="677721" y="684978"/>
                        </a:lnTo>
                        <a:lnTo>
                          <a:pt x="677721" y="81402"/>
                        </a:lnTo>
                        <a:close/>
                        <a:moveTo>
                          <a:pt x="0" y="0"/>
                        </a:moveTo>
                        <a:lnTo>
                          <a:pt x="771525" y="0"/>
                        </a:lnTo>
                        <a:lnTo>
                          <a:pt x="771525" y="766381"/>
                        </a:lnTo>
                        <a:lnTo>
                          <a:pt x="0" y="76638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71" name="Freeform 57">
                    <a:extLst>
                      <a:ext uri="{FF2B5EF4-FFF2-40B4-BE49-F238E27FC236}">
                        <a16:creationId xmlns:a16="http://schemas.microsoft.com/office/drawing/2014/main" id="{8F5CC1B6-4491-43D9-B8B0-D859857189B4}"/>
                      </a:ext>
                    </a:extLst>
                  </p:cNvPr>
                  <p:cNvSpPr/>
                  <p:nvPr/>
                </p:nvSpPr>
                <p:spPr>
                  <a:xfrm rot="7715289">
                    <a:off x="3027887" y="2027888"/>
                    <a:ext cx="407808" cy="323091"/>
                  </a:xfrm>
                  <a:custGeom>
                    <a:avLst/>
                    <a:gdLst>
                      <a:gd name="connsiteX0" fmla="*/ 0 w 405850"/>
                      <a:gd name="connsiteY0" fmla="*/ 98408 h 324187"/>
                      <a:gd name="connsiteX1" fmla="*/ 0 w 405850"/>
                      <a:gd name="connsiteY1" fmla="*/ 1096 h 324187"/>
                      <a:gd name="connsiteX2" fmla="*/ 308542 w 405850"/>
                      <a:gd name="connsiteY2" fmla="*/ 1096 h 324187"/>
                      <a:gd name="connsiteX3" fmla="*/ 308571 w 405850"/>
                      <a:gd name="connsiteY3" fmla="*/ 0 h 324187"/>
                      <a:gd name="connsiteX4" fmla="*/ 350376 w 405850"/>
                      <a:gd name="connsiteY4" fmla="*/ 1096 h 324187"/>
                      <a:gd name="connsiteX5" fmla="*/ 404688 w 405850"/>
                      <a:gd name="connsiteY5" fmla="*/ 1096 h 324187"/>
                      <a:gd name="connsiteX6" fmla="*/ 404688 w 405850"/>
                      <a:gd name="connsiteY6" fmla="*/ 2520 h 324187"/>
                      <a:gd name="connsiteX7" fmla="*/ 405850 w 405850"/>
                      <a:gd name="connsiteY7" fmla="*/ 2550 h 324187"/>
                      <a:gd name="connsiteX8" fmla="*/ 404688 w 405850"/>
                      <a:gd name="connsiteY8" fmla="*/ 46867 h 324187"/>
                      <a:gd name="connsiteX9" fmla="*/ 404688 w 405850"/>
                      <a:gd name="connsiteY9" fmla="*/ 98408 h 324187"/>
                      <a:gd name="connsiteX10" fmla="*/ 403337 w 405850"/>
                      <a:gd name="connsiteY10" fmla="*/ 98408 h 324187"/>
                      <a:gd name="connsiteX11" fmla="*/ 397419 w 405850"/>
                      <a:gd name="connsiteY11" fmla="*/ 324187 h 324187"/>
                      <a:gd name="connsiteX12" fmla="*/ 300141 w 405850"/>
                      <a:gd name="connsiteY12" fmla="*/ 321637 h 324187"/>
                      <a:gd name="connsiteX13" fmla="*/ 305992 w 405850"/>
                      <a:gd name="connsiteY13" fmla="*/ 98408 h 324187"/>
                      <a:gd name="connsiteX0" fmla="*/ 0 w 405850"/>
                      <a:gd name="connsiteY0" fmla="*/ 98408 h 324187"/>
                      <a:gd name="connsiteX1" fmla="*/ 0 w 405850"/>
                      <a:gd name="connsiteY1" fmla="*/ 1096 h 324187"/>
                      <a:gd name="connsiteX2" fmla="*/ 308542 w 405850"/>
                      <a:gd name="connsiteY2" fmla="*/ 1096 h 324187"/>
                      <a:gd name="connsiteX3" fmla="*/ 308571 w 405850"/>
                      <a:gd name="connsiteY3" fmla="*/ 0 h 324187"/>
                      <a:gd name="connsiteX4" fmla="*/ 350376 w 405850"/>
                      <a:gd name="connsiteY4" fmla="*/ 1096 h 324187"/>
                      <a:gd name="connsiteX5" fmla="*/ 404688 w 405850"/>
                      <a:gd name="connsiteY5" fmla="*/ 1096 h 324187"/>
                      <a:gd name="connsiteX6" fmla="*/ 404688 w 405850"/>
                      <a:gd name="connsiteY6" fmla="*/ 2520 h 324187"/>
                      <a:gd name="connsiteX7" fmla="*/ 405850 w 405850"/>
                      <a:gd name="connsiteY7" fmla="*/ 2550 h 324187"/>
                      <a:gd name="connsiteX8" fmla="*/ 404688 w 405850"/>
                      <a:gd name="connsiteY8" fmla="*/ 98408 h 324187"/>
                      <a:gd name="connsiteX9" fmla="*/ 403337 w 405850"/>
                      <a:gd name="connsiteY9" fmla="*/ 98408 h 324187"/>
                      <a:gd name="connsiteX10" fmla="*/ 397419 w 405850"/>
                      <a:gd name="connsiteY10" fmla="*/ 324187 h 324187"/>
                      <a:gd name="connsiteX11" fmla="*/ 300141 w 405850"/>
                      <a:gd name="connsiteY11" fmla="*/ 321637 h 324187"/>
                      <a:gd name="connsiteX12" fmla="*/ 305992 w 405850"/>
                      <a:gd name="connsiteY12" fmla="*/ 98408 h 324187"/>
                      <a:gd name="connsiteX13" fmla="*/ 0 w 405850"/>
                      <a:gd name="connsiteY13" fmla="*/ 98408 h 324187"/>
                      <a:gd name="connsiteX0" fmla="*/ 0 w 405850"/>
                      <a:gd name="connsiteY0" fmla="*/ 98408 h 324187"/>
                      <a:gd name="connsiteX1" fmla="*/ 0 w 405850"/>
                      <a:gd name="connsiteY1" fmla="*/ 1096 h 324187"/>
                      <a:gd name="connsiteX2" fmla="*/ 308542 w 405850"/>
                      <a:gd name="connsiteY2" fmla="*/ 1096 h 324187"/>
                      <a:gd name="connsiteX3" fmla="*/ 308571 w 405850"/>
                      <a:gd name="connsiteY3" fmla="*/ 0 h 324187"/>
                      <a:gd name="connsiteX4" fmla="*/ 350376 w 405850"/>
                      <a:gd name="connsiteY4" fmla="*/ 1096 h 324187"/>
                      <a:gd name="connsiteX5" fmla="*/ 404688 w 405850"/>
                      <a:gd name="connsiteY5" fmla="*/ 1096 h 324187"/>
                      <a:gd name="connsiteX6" fmla="*/ 404688 w 405850"/>
                      <a:gd name="connsiteY6" fmla="*/ 2520 h 324187"/>
                      <a:gd name="connsiteX7" fmla="*/ 405850 w 405850"/>
                      <a:gd name="connsiteY7" fmla="*/ 2550 h 324187"/>
                      <a:gd name="connsiteX8" fmla="*/ 404688 w 405850"/>
                      <a:gd name="connsiteY8" fmla="*/ 98408 h 324187"/>
                      <a:gd name="connsiteX9" fmla="*/ 397419 w 405850"/>
                      <a:gd name="connsiteY9" fmla="*/ 324187 h 324187"/>
                      <a:gd name="connsiteX10" fmla="*/ 300141 w 405850"/>
                      <a:gd name="connsiteY10" fmla="*/ 321637 h 324187"/>
                      <a:gd name="connsiteX11" fmla="*/ 305992 w 405850"/>
                      <a:gd name="connsiteY11" fmla="*/ 98408 h 324187"/>
                      <a:gd name="connsiteX12" fmla="*/ 0 w 405850"/>
                      <a:gd name="connsiteY12" fmla="*/ 98408 h 324187"/>
                      <a:gd name="connsiteX0" fmla="*/ 0 w 407808"/>
                      <a:gd name="connsiteY0" fmla="*/ 98408 h 324187"/>
                      <a:gd name="connsiteX1" fmla="*/ 0 w 407808"/>
                      <a:gd name="connsiteY1" fmla="*/ 1096 h 324187"/>
                      <a:gd name="connsiteX2" fmla="*/ 308542 w 407808"/>
                      <a:gd name="connsiteY2" fmla="*/ 1096 h 324187"/>
                      <a:gd name="connsiteX3" fmla="*/ 308571 w 407808"/>
                      <a:gd name="connsiteY3" fmla="*/ 0 h 324187"/>
                      <a:gd name="connsiteX4" fmla="*/ 350376 w 407808"/>
                      <a:gd name="connsiteY4" fmla="*/ 1096 h 324187"/>
                      <a:gd name="connsiteX5" fmla="*/ 404688 w 407808"/>
                      <a:gd name="connsiteY5" fmla="*/ 1096 h 324187"/>
                      <a:gd name="connsiteX6" fmla="*/ 404688 w 407808"/>
                      <a:gd name="connsiteY6" fmla="*/ 2520 h 324187"/>
                      <a:gd name="connsiteX7" fmla="*/ 405850 w 407808"/>
                      <a:gd name="connsiteY7" fmla="*/ 2550 h 324187"/>
                      <a:gd name="connsiteX8" fmla="*/ 397419 w 407808"/>
                      <a:gd name="connsiteY8" fmla="*/ 324187 h 324187"/>
                      <a:gd name="connsiteX9" fmla="*/ 300141 w 407808"/>
                      <a:gd name="connsiteY9" fmla="*/ 321637 h 324187"/>
                      <a:gd name="connsiteX10" fmla="*/ 305992 w 407808"/>
                      <a:gd name="connsiteY10" fmla="*/ 98408 h 324187"/>
                      <a:gd name="connsiteX11" fmla="*/ 0 w 407808"/>
                      <a:gd name="connsiteY11" fmla="*/ 98408 h 324187"/>
                      <a:gd name="connsiteX0" fmla="*/ 0 w 407808"/>
                      <a:gd name="connsiteY0" fmla="*/ 98408 h 324187"/>
                      <a:gd name="connsiteX1" fmla="*/ 0 w 407808"/>
                      <a:gd name="connsiteY1" fmla="*/ 1096 h 324187"/>
                      <a:gd name="connsiteX2" fmla="*/ 308542 w 407808"/>
                      <a:gd name="connsiteY2" fmla="*/ 1096 h 324187"/>
                      <a:gd name="connsiteX3" fmla="*/ 308571 w 407808"/>
                      <a:gd name="connsiteY3" fmla="*/ 0 h 324187"/>
                      <a:gd name="connsiteX4" fmla="*/ 404688 w 407808"/>
                      <a:gd name="connsiteY4" fmla="*/ 1096 h 324187"/>
                      <a:gd name="connsiteX5" fmla="*/ 404688 w 407808"/>
                      <a:gd name="connsiteY5" fmla="*/ 2520 h 324187"/>
                      <a:gd name="connsiteX6" fmla="*/ 405850 w 407808"/>
                      <a:gd name="connsiteY6" fmla="*/ 2550 h 324187"/>
                      <a:gd name="connsiteX7" fmla="*/ 397419 w 407808"/>
                      <a:gd name="connsiteY7" fmla="*/ 324187 h 324187"/>
                      <a:gd name="connsiteX8" fmla="*/ 300141 w 407808"/>
                      <a:gd name="connsiteY8" fmla="*/ 321637 h 324187"/>
                      <a:gd name="connsiteX9" fmla="*/ 305992 w 407808"/>
                      <a:gd name="connsiteY9" fmla="*/ 98408 h 324187"/>
                      <a:gd name="connsiteX10" fmla="*/ 0 w 407808"/>
                      <a:gd name="connsiteY10" fmla="*/ 98408 h 324187"/>
                      <a:gd name="connsiteX0" fmla="*/ 0 w 407808"/>
                      <a:gd name="connsiteY0" fmla="*/ 97312 h 323091"/>
                      <a:gd name="connsiteX1" fmla="*/ 0 w 407808"/>
                      <a:gd name="connsiteY1" fmla="*/ 0 h 323091"/>
                      <a:gd name="connsiteX2" fmla="*/ 308542 w 407808"/>
                      <a:gd name="connsiteY2" fmla="*/ 0 h 323091"/>
                      <a:gd name="connsiteX3" fmla="*/ 404688 w 407808"/>
                      <a:gd name="connsiteY3" fmla="*/ 0 h 323091"/>
                      <a:gd name="connsiteX4" fmla="*/ 404688 w 407808"/>
                      <a:gd name="connsiteY4" fmla="*/ 1424 h 323091"/>
                      <a:gd name="connsiteX5" fmla="*/ 405850 w 407808"/>
                      <a:gd name="connsiteY5" fmla="*/ 1454 h 323091"/>
                      <a:gd name="connsiteX6" fmla="*/ 397419 w 407808"/>
                      <a:gd name="connsiteY6" fmla="*/ 323091 h 323091"/>
                      <a:gd name="connsiteX7" fmla="*/ 300141 w 407808"/>
                      <a:gd name="connsiteY7" fmla="*/ 320541 h 323091"/>
                      <a:gd name="connsiteX8" fmla="*/ 305992 w 407808"/>
                      <a:gd name="connsiteY8" fmla="*/ 97312 h 323091"/>
                      <a:gd name="connsiteX9" fmla="*/ 0 w 407808"/>
                      <a:gd name="connsiteY9" fmla="*/ 97312 h 323091"/>
                      <a:gd name="connsiteX0" fmla="*/ 0 w 407808"/>
                      <a:gd name="connsiteY0" fmla="*/ 97312 h 323091"/>
                      <a:gd name="connsiteX1" fmla="*/ 0 w 407808"/>
                      <a:gd name="connsiteY1" fmla="*/ 0 h 323091"/>
                      <a:gd name="connsiteX2" fmla="*/ 404688 w 407808"/>
                      <a:gd name="connsiteY2" fmla="*/ 0 h 323091"/>
                      <a:gd name="connsiteX3" fmla="*/ 404688 w 407808"/>
                      <a:gd name="connsiteY3" fmla="*/ 1424 h 323091"/>
                      <a:gd name="connsiteX4" fmla="*/ 405850 w 407808"/>
                      <a:gd name="connsiteY4" fmla="*/ 1454 h 323091"/>
                      <a:gd name="connsiteX5" fmla="*/ 397419 w 407808"/>
                      <a:gd name="connsiteY5" fmla="*/ 323091 h 323091"/>
                      <a:gd name="connsiteX6" fmla="*/ 300141 w 407808"/>
                      <a:gd name="connsiteY6" fmla="*/ 320541 h 323091"/>
                      <a:gd name="connsiteX7" fmla="*/ 305992 w 407808"/>
                      <a:gd name="connsiteY7" fmla="*/ 97312 h 323091"/>
                      <a:gd name="connsiteX8" fmla="*/ 0 w 407808"/>
                      <a:gd name="connsiteY8" fmla="*/ 97312 h 323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808" h="323091">
                        <a:moveTo>
                          <a:pt x="0" y="97312"/>
                        </a:moveTo>
                        <a:lnTo>
                          <a:pt x="0" y="0"/>
                        </a:lnTo>
                        <a:lnTo>
                          <a:pt x="404688" y="0"/>
                        </a:lnTo>
                        <a:lnTo>
                          <a:pt x="404688" y="1424"/>
                        </a:lnTo>
                        <a:lnTo>
                          <a:pt x="405850" y="1454"/>
                        </a:lnTo>
                        <a:cubicBezTo>
                          <a:pt x="404639" y="55065"/>
                          <a:pt x="415037" y="269910"/>
                          <a:pt x="397419" y="323091"/>
                        </a:cubicBezTo>
                        <a:lnTo>
                          <a:pt x="300141" y="320541"/>
                        </a:lnTo>
                        <a:lnTo>
                          <a:pt x="305992" y="97312"/>
                        </a:lnTo>
                        <a:lnTo>
                          <a:pt x="0" y="97312"/>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grpSp>
            <p:sp>
              <p:nvSpPr>
                <p:cNvPr id="68" name="Freeform 54">
                  <a:extLst>
                    <a:ext uri="{FF2B5EF4-FFF2-40B4-BE49-F238E27FC236}">
                      <a16:creationId xmlns:a16="http://schemas.microsoft.com/office/drawing/2014/main" id="{3FE811C6-E13A-482A-8221-2E2DC468E2E8}"/>
                    </a:ext>
                  </a:extLst>
                </p:cNvPr>
                <p:cNvSpPr/>
                <p:nvPr/>
              </p:nvSpPr>
              <p:spPr>
                <a:xfrm>
                  <a:off x="7834842" y="2235821"/>
                  <a:ext cx="72447" cy="71964"/>
                </a:xfrm>
                <a:custGeom>
                  <a:avLst/>
                  <a:gdLst>
                    <a:gd name="connsiteX0" fmla="*/ 93803 w 771525"/>
                    <a:gd name="connsiteY0" fmla="*/ 81402 h 766381"/>
                    <a:gd name="connsiteX1" fmla="*/ 93803 w 771525"/>
                    <a:gd name="connsiteY1" fmla="*/ 684978 h 766381"/>
                    <a:gd name="connsiteX2" fmla="*/ 677721 w 771525"/>
                    <a:gd name="connsiteY2" fmla="*/ 684978 h 766381"/>
                    <a:gd name="connsiteX3" fmla="*/ 677721 w 771525"/>
                    <a:gd name="connsiteY3" fmla="*/ 81402 h 766381"/>
                    <a:gd name="connsiteX4" fmla="*/ 0 w 771525"/>
                    <a:gd name="connsiteY4" fmla="*/ 0 h 766381"/>
                    <a:gd name="connsiteX5" fmla="*/ 771525 w 771525"/>
                    <a:gd name="connsiteY5" fmla="*/ 0 h 766381"/>
                    <a:gd name="connsiteX6" fmla="*/ 771525 w 771525"/>
                    <a:gd name="connsiteY6" fmla="*/ 766381 h 766381"/>
                    <a:gd name="connsiteX7" fmla="*/ 0 w 771525"/>
                    <a:gd name="connsiteY7" fmla="*/ 766381 h 766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766381">
                      <a:moveTo>
                        <a:pt x="93803" y="81402"/>
                      </a:moveTo>
                      <a:lnTo>
                        <a:pt x="93803" y="684978"/>
                      </a:lnTo>
                      <a:lnTo>
                        <a:pt x="677721" y="684978"/>
                      </a:lnTo>
                      <a:lnTo>
                        <a:pt x="677721" y="81402"/>
                      </a:lnTo>
                      <a:close/>
                      <a:moveTo>
                        <a:pt x="0" y="0"/>
                      </a:moveTo>
                      <a:lnTo>
                        <a:pt x="771525" y="0"/>
                      </a:lnTo>
                      <a:lnTo>
                        <a:pt x="771525" y="766381"/>
                      </a:lnTo>
                      <a:lnTo>
                        <a:pt x="0" y="766381"/>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69" name="Freeform 55">
                  <a:extLst>
                    <a:ext uri="{FF2B5EF4-FFF2-40B4-BE49-F238E27FC236}">
                      <a16:creationId xmlns:a16="http://schemas.microsoft.com/office/drawing/2014/main" id="{14FF7F28-B1F6-4C48-9DE4-469FEAAF53A2}"/>
                    </a:ext>
                  </a:extLst>
                </p:cNvPr>
                <p:cNvSpPr/>
                <p:nvPr/>
              </p:nvSpPr>
              <p:spPr>
                <a:xfrm rot="17466788">
                  <a:off x="8015888" y="2296347"/>
                  <a:ext cx="32763" cy="172404"/>
                </a:xfrm>
                <a:custGeom>
                  <a:avLst/>
                  <a:gdLst>
                    <a:gd name="connsiteX0" fmla="*/ 278291 w 348907"/>
                    <a:gd name="connsiteY0" fmla="*/ 1535982 h 1836007"/>
                    <a:gd name="connsiteX1" fmla="*/ 54581 w 348907"/>
                    <a:gd name="connsiteY1" fmla="*/ 1527294 h 1836007"/>
                    <a:gd name="connsiteX2" fmla="*/ 46541 w 348907"/>
                    <a:gd name="connsiteY2" fmla="*/ 1734320 h 1836007"/>
                    <a:gd name="connsiteX3" fmla="*/ 82378 w 348907"/>
                    <a:gd name="connsiteY3" fmla="*/ 1773054 h 1836007"/>
                    <a:gd name="connsiteX4" fmla="*/ 231517 w 348907"/>
                    <a:gd name="connsiteY4" fmla="*/ 1778846 h 1836007"/>
                    <a:gd name="connsiteX5" fmla="*/ 270251 w 348907"/>
                    <a:gd name="connsiteY5" fmla="*/ 1743009 h 1836007"/>
                    <a:gd name="connsiteX6" fmla="*/ 301115 w 348907"/>
                    <a:gd name="connsiteY6" fmla="*/ 369438 h 1836007"/>
                    <a:gd name="connsiteX7" fmla="*/ 217150 w 348907"/>
                    <a:gd name="connsiteY7" fmla="*/ 183355 h 1836007"/>
                    <a:gd name="connsiteX8" fmla="*/ 168284 w 348907"/>
                    <a:gd name="connsiteY8" fmla="*/ 181069 h 1836007"/>
                    <a:gd name="connsiteX9" fmla="*/ 87791 w 348907"/>
                    <a:gd name="connsiteY9" fmla="*/ 359458 h 1836007"/>
                    <a:gd name="connsiteX10" fmla="*/ 348907 w 348907"/>
                    <a:gd name="connsiteY10" fmla="*/ 378602 h 1836007"/>
                    <a:gd name="connsiteX11" fmla="*/ 315721 w 348907"/>
                    <a:gd name="connsiteY11" fmla="*/ 1784615 h 1836007"/>
                    <a:gd name="connsiteX12" fmla="*/ 261860 w 348907"/>
                    <a:gd name="connsiteY12" fmla="*/ 1835993 h 1836007"/>
                    <a:gd name="connsiteX13" fmla="*/ 51391 w 348907"/>
                    <a:gd name="connsiteY13" fmla="*/ 1831025 h 1836007"/>
                    <a:gd name="connsiteX14" fmla="*/ 14 w 348907"/>
                    <a:gd name="connsiteY14" fmla="*/ 1777164 h 1836007"/>
                    <a:gd name="connsiteX15" fmla="*/ 33432 w 348907"/>
                    <a:gd name="connsiteY15" fmla="*/ 361330 h 1836007"/>
                    <a:gd name="connsiteX16" fmla="*/ 192199 w 348907"/>
                    <a:gd name="connsiteY16" fmla="*/ 0 h 18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8907" h="1836007">
                      <a:moveTo>
                        <a:pt x="278291" y="1535982"/>
                      </a:moveTo>
                      <a:lnTo>
                        <a:pt x="54581" y="1527294"/>
                      </a:lnTo>
                      <a:lnTo>
                        <a:pt x="46541" y="1734320"/>
                      </a:lnTo>
                      <a:cubicBezTo>
                        <a:pt x="45741" y="1754913"/>
                        <a:pt x="61786" y="1772255"/>
                        <a:pt x="82378" y="1773054"/>
                      </a:cubicBezTo>
                      <a:lnTo>
                        <a:pt x="231517" y="1778846"/>
                      </a:lnTo>
                      <a:cubicBezTo>
                        <a:pt x="252110" y="1779646"/>
                        <a:pt x="269451" y="1763601"/>
                        <a:pt x="270251" y="1743009"/>
                      </a:cubicBezTo>
                      <a:close/>
                      <a:moveTo>
                        <a:pt x="301115" y="369438"/>
                      </a:moveTo>
                      <a:lnTo>
                        <a:pt x="217150" y="183355"/>
                      </a:lnTo>
                      <a:lnTo>
                        <a:pt x="168284" y="181069"/>
                      </a:lnTo>
                      <a:lnTo>
                        <a:pt x="87791" y="359458"/>
                      </a:lnTo>
                      <a:close/>
                      <a:moveTo>
                        <a:pt x="348907" y="378602"/>
                      </a:moveTo>
                      <a:lnTo>
                        <a:pt x="315721" y="1784615"/>
                      </a:lnTo>
                      <a:cubicBezTo>
                        <a:pt x="315035" y="1813676"/>
                        <a:pt x="290921" y="1836679"/>
                        <a:pt x="261860" y="1835993"/>
                      </a:cubicBezTo>
                      <a:lnTo>
                        <a:pt x="51391" y="1831025"/>
                      </a:lnTo>
                      <a:cubicBezTo>
                        <a:pt x="22330" y="1830339"/>
                        <a:pt x="-672" y="1806225"/>
                        <a:pt x="14" y="1777164"/>
                      </a:cubicBezTo>
                      <a:lnTo>
                        <a:pt x="33432" y="361330"/>
                      </a:lnTo>
                      <a:lnTo>
                        <a:pt x="192199"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grpSp>
        </p:grpSp>
        <p:grpSp>
          <p:nvGrpSpPr>
            <p:cNvPr id="20" name="Group 19">
              <a:extLst>
                <a:ext uri="{FF2B5EF4-FFF2-40B4-BE49-F238E27FC236}">
                  <a16:creationId xmlns:a16="http://schemas.microsoft.com/office/drawing/2014/main" id="{2F0990B4-884B-4658-AA7D-40EBAA1800D5}"/>
                </a:ext>
              </a:extLst>
            </p:cNvPr>
            <p:cNvGrpSpPr/>
            <p:nvPr/>
          </p:nvGrpSpPr>
          <p:grpSpPr>
            <a:xfrm>
              <a:off x="5586525" y="2862932"/>
              <a:ext cx="1412522" cy="1412522"/>
              <a:chOff x="5515899" y="2792306"/>
              <a:chExt cx="1553774" cy="1553774"/>
            </a:xfrm>
          </p:grpSpPr>
          <p:grpSp>
            <p:nvGrpSpPr>
              <p:cNvPr id="33" name="Group 32">
                <a:extLst>
                  <a:ext uri="{FF2B5EF4-FFF2-40B4-BE49-F238E27FC236}">
                    <a16:creationId xmlns:a16="http://schemas.microsoft.com/office/drawing/2014/main" id="{19FF17D8-1648-4D32-98CD-96BBD0347C3D}"/>
                  </a:ext>
                </a:extLst>
              </p:cNvPr>
              <p:cNvGrpSpPr/>
              <p:nvPr/>
            </p:nvGrpSpPr>
            <p:grpSpPr>
              <a:xfrm>
                <a:off x="5515899" y="2792306"/>
                <a:ext cx="1553774" cy="1553774"/>
                <a:chOff x="2140858" y="1694543"/>
                <a:chExt cx="2812142" cy="2812142"/>
              </a:xfrm>
            </p:grpSpPr>
            <p:sp>
              <p:nvSpPr>
                <p:cNvPr id="52" name="Donut 34">
                  <a:extLst>
                    <a:ext uri="{FF2B5EF4-FFF2-40B4-BE49-F238E27FC236}">
                      <a16:creationId xmlns:a16="http://schemas.microsoft.com/office/drawing/2014/main" id="{3F2E2365-5E5A-45E8-B8EA-851C928A3F9B}"/>
                    </a:ext>
                  </a:extLst>
                </p:cNvPr>
                <p:cNvSpPr/>
                <p:nvPr/>
              </p:nvSpPr>
              <p:spPr>
                <a:xfrm>
                  <a:off x="2140858" y="1694543"/>
                  <a:ext cx="2812142" cy="2812142"/>
                </a:xfrm>
                <a:prstGeom prst="donut">
                  <a:avLst>
                    <a:gd name="adj" fmla="val 7234"/>
                  </a:avLst>
                </a:prstGeom>
                <a:solidFill>
                  <a:srgbClr val="514E5E"/>
                </a:solidFill>
                <a:ln>
                  <a:no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solidFill>
                      <a:schemeClr val="tx1"/>
                    </a:solidFill>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78583583-5826-4634-AFA5-A5BEDE5D754F}"/>
                    </a:ext>
                  </a:extLst>
                </p:cNvPr>
                <p:cNvSpPr/>
                <p:nvPr/>
              </p:nvSpPr>
              <p:spPr>
                <a:xfrm>
                  <a:off x="2545442" y="2099129"/>
                  <a:ext cx="2002972" cy="200297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18D032EC-F8C3-4BC1-BB3D-BB7A0239F9A1}"/>
                  </a:ext>
                </a:extLst>
              </p:cNvPr>
              <p:cNvGrpSpPr/>
              <p:nvPr/>
            </p:nvGrpSpPr>
            <p:grpSpPr>
              <a:xfrm>
                <a:off x="5958146" y="3295292"/>
                <a:ext cx="669280" cy="547802"/>
                <a:chOff x="2427777" y="909210"/>
                <a:chExt cx="6086944" cy="4982140"/>
              </a:xfrm>
              <a:solidFill>
                <a:srgbClr val="43414E"/>
              </a:solidFill>
            </p:grpSpPr>
            <p:grpSp>
              <p:nvGrpSpPr>
                <p:cNvPr id="35" name="Group 34">
                  <a:extLst>
                    <a:ext uri="{FF2B5EF4-FFF2-40B4-BE49-F238E27FC236}">
                      <a16:creationId xmlns:a16="http://schemas.microsoft.com/office/drawing/2014/main" id="{9E794027-B9F8-4FFB-949C-98DB70F1B01E}"/>
                    </a:ext>
                  </a:extLst>
                </p:cNvPr>
                <p:cNvGrpSpPr/>
                <p:nvPr/>
              </p:nvGrpSpPr>
              <p:grpSpPr>
                <a:xfrm>
                  <a:off x="4273726" y="909210"/>
                  <a:ext cx="2373312" cy="4982140"/>
                  <a:chOff x="4273726" y="909210"/>
                  <a:chExt cx="2373312" cy="4982140"/>
                </a:xfrm>
                <a:grpFill/>
              </p:grpSpPr>
              <p:sp>
                <p:nvSpPr>
                  <p:cNvPr id="50" name="Oval 49">
                    <a:extLst>
                      <a:ext uri="{FF2B5EF4-FFF2-40B4-BE49-F238E27FC236}">
                        <a16:creationId xmlns:a16="http://schemas.microsoft.com/office/drawing/2014/main" id="{F20D790D-5DE8-4D4B-AFE1-CC52B4C3FA92}"/>
                      </a:ext>
                    </a:extLst>
                  </p:cNvPr>
                  <p:cNvSpPr/>
                  <p:nvPr/>
                </p:nvSpPr>
                <p:spPr>
                  <a:xfrm>
                    <a:off x="4705276" y="909210"/>
                    <a:ext cx="1510212" cy="1510212"/>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a:latin typeface="Arial" panose="020B0604020202020204" pitchFamily="34" charset="0"/>
                      <a:cs typeface="Arial" panose="020B0604020202020204" pitchFamily="34" charset="0"/>
                    </a:endParaRPr>
                  </a:p>
                </p:txBody>
              </p:sp>
              <p:sp>
                <p:nvSpPr>
                  <p:cNvPr id="51" name="Freeform 77">
                    <a:extLst>
                      <a:ext uri="{FF2B5EF4-FFF2-40B4-BE49-F238E27FC236}">
                        <a16:creationId xmlns:a16="http://schemas.microsoft.com/office/drawing/2014/main" id="{CFD28F4B-FBEF-4849-83A8-0181EC601DCE}"/>
                      </a:ext>
                    </a:extLst>
                  </p:cNvPr>
                  <p:cNvSpPr/>
                  <p:nvPr/>
                </p:nvSpPr>
                <p:spPr>
                  <a:xfrm>
                    <a:off x="4273726" y="2620537"/>
                    <a:ext cx="2373312" cy="3270813"/>
                  </a:xfrm>
                  <a:custGeom>
                    <a:avLst/>
                    <a:gdLst>
                      <a:gd name="connsiteX0" fmla="*/ 1186656 w 2373312"/>
                      <a:gd name="connsiteY0" fmla="*/ 0 h 3270813"/>
                      <a:gd name="connsiteX1" fmla="*/ 2373312 w 2373312"/>
                      <a:gd name="connsiteY1" fmla="*/ 1186656 h 3270813"/>
                      <a:gd name="connsiteX2" fmla="*/ 2373311 w 2373312"/>
                      <a:gd name="connsiteY2" fmla="*/ 3251531 h 3270813"/>
                      <a:gd name="connsiteX3" fmla="*/ 2372338 w 2373312"/>
                      <a:gd name="connsiteY3" fmla="*/ 3270813 h 3270813"/>
                      <a:gd name="connsiteX4" fmla="*/ 974 w 2373312"/>
                      <a:gd name="connsiteY4" fmla="*/ 3270813 h 3270813"/>
                      <a:gd name="connsiteX5" fmla="*/ 0 w 2373312"/>
                      <a:gd name="connsiteY5" fmla="*/ 3251530 h 3270813"/>
                      <a:gd name="connsiteX6" fmla="*/ 0 w 2373312"/>
                      <a:gd name="connsiteY6" fmla="*/ 1186656 h 3270813"/>
                      <a:gd name="connsiteX7" fmla="*/ 1186656 w 2373312"/>
                      <a:gd name="connsiteY7" fmla="*/ 0 h 3270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3312" h="3270813">
                        <a:moveTo>
                          <a:pt x="1186656" y="0"/>
                        </a:moveTo>
                        <a:cubicBezTo>
                          <a:pt x="1842028" y="0"/>
                          <a:pt x="2373312" y="531284"/>
                          <a:pt x="2373312" y="1186656"/>
                        </a:cubicBezTo>
                        <a:cubicBezTo>
                          <a:pt x="2373312" y="1874948"/>
                          <a:pt x="2373311" y="2563239"/>
                          <a:pt x="2373311" y="3251531"/>
                        </a:cubicBezTo>
                        <a:lnTo>
                          <a:pt x="2372338" y="3270813"/>
                        </a:lnTo>
                        <a:lnTo>
                          <a:pt x="974" y="3270813"/>
                        </a:lnTo>
                        <a:lnTo>
                          <a:pt x="0" y="3251530"/>
                        </a:lnTo>
                        <a:lnTo>
                          <a:pt x="0" y="1186656"/>
                        </a:lnTo>
                        <a:cubicBezTo>
                          <a:pt x="0" y="531284"/>
                          <a:pt x="531284" y="0"/>
                          <a:pt x="118665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dirty="0">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5062E02E-6FD5-4734-AF19-830C61B3DCD4}"/>
                    </a:ext>
                  </a:extLst>
                </p:cNvPr>
                <p:cNvGrpSpPr/>
                <p:nvPr/>
              </p:nvGrpSpPr>
              <p:grpSpPr>
                <a:xfrm>
                  <a:off x="6421132" y="1953685"/>
                  <a:ext cx="2093589" cy="3495317"/>
                  <a:chOff x="6421132" y="1953685"/>
                  <a:chExt cx="2093589" cy="3495317"/>
                </a:xfrm>
                <a:grpFill/>
              </p:grpSpPr>
              <p:grpSp>
                <p:nvGrpSpPr>
                  <p:cNvPr id="44" name="Group 43">
                    <a:extLst>
                      <a:ext uri="{FF2B5EF4-FFF2-40B4-BE49-F238E27FC236}">
                        <a16:creationId xmlns:a16="http://schemas.microsoft.com/office/drawing/2014/main" id="{7FEC1CB1-0900-4368-AA33-1F404A2CA653}"/>
                      </a:ext>
                    </a:extLst>
                  </p:cNvPr>
                  <p:cNvGrpSpPr/>
                  <p:nvPr/>
                </p:nvGrpSpPr>
                <p:grpSpPr>
                  <a:xfrm>
                    <a:off x="6421132" y="1953685"/>
                    <a:ext cx="1362149" cy="3495317"/>
                    <a:chOff x="6421132" y="1953685"/>
                    <a:chExt cx="1362149" cy="3495317"/>
                  </a:xfrm>
                  <a:grpFill/>
                </p:grpSpPr>
                <p:sp>
                  <p:nvSpPr>
                    <p:cNvPr id="48" name="Freeform 74">
                      <a:extLst>
                        <a:ext uri="{FF2B5EF4-FFF2-40B4-BE49-F238E27FC236}">
                          <a16:creationId xmlns:a16="http://schemas.microsoft.com/office/drawing/2014/main" id="{70962DB9-B930-4FF9-8208-6A931FB936C7}"/>
                        </a:ext>
                      </a:extLst>
                    </p:cNvPr>
                    <p:cNvSpPr/>
                    <p:nvPr/>
                  </p:nvSpPr>
                  <p:spPr>
                    <a:xfrm>
                      <a:off x="6713877" y="3130981"/>
                      <a:ext cx="1069404" cy="2318021"/>
                    </a:xfrm>
                    <a:custGeom>
                      <a:avLst/>
                      <a:gdLst>
                        <a:gd name="connsiteX0" fmla="*/ 136681 w 1069404"/>
                        <a:gd name="connsiteY0" fmla="*/ 0 h 2318021"/>
                        <a:gd name="connsiteX1" fmla="*/ 1069404 w 1069404"/>
                        <a:gd name="connsiteY1" fmla="*/ 932723 h 2318021"/>
                        <a:gd name="connsiteX2" fmla="*/ 1069403 w 1069404"/>
                        <a:gd name="connsiteY2" fmla="*/ 2318021 h 2318021"/>
                        <a:gd name="connsiteX3" fmla="*/ 132971 w 1069404"/>
                        <a:gd name="connsiteY3" fmla="*/ 2318021 h 2318021"/>
                        <a:gd name="connsiteX4" fmla="*/ 132972 w 1069404"/>
                        <a:gd name="connsiteY4" fmla="*/ 600653 h 2318021"/>
                        <a:gd name="connsiteX5" fmla="*/ 24017 w 1069404"/>
                        <a:gd name="connsiteY5" fmla="*/ 60977 h 2318021"/>
                        <a:gd name="connsiteX6" fmla="*/ 0 w 1069404"/>
                        <a:gd name="connsiteY6" fmla="*/ 11121 h 2318021"/>
                        <a:gd name="connsiteX7" fmla="*/ 41316 w 1069404"/>
                        <a:gd name="connsiteY7" fmla="*/ 4816 h 2318021"/>
                        <a:gd name="connsiteX8" fmla="*/ 136681 w 1069404"/>
                        <a:gd name="connsiteY8" fmla="*/ 0 h 23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404" h="2318021">
                          <a:moveTo>
                            <a:pt x="136681" y="0"/>
                          </a:moveTo>
                          <a:cubicBezTo>
                            <a:pt x="651810" y="0"/>
                            <a:pt x="1069404" y="417594"/>
                            <a:pt x="1069404" y="932723"/>
                          </a:cubicBezTo>
                          <a:lnTo>
                            <a:pt x="1069403" y="2318021"/>
                          </a:lnTo>
                          <a:lnTo>
                            <a:pt x="132971" y="2318021"/>
                          </a:lnTo>
                          <a:lnTo>
                            <a:pt x="132972" y="600653"/>
                          </a:lnTo>
                          <a:cubicBezTo>
                            <a:pt x="132972" y="409222"/>
                            <a:pt x="94176" y="226852"/>
                            <a:pt x="24017" y="60977"/>
                          </a:cubicBezTo>
                          <a:lnTo>
                            <a:pt x="0" y="11121"/>
                          </a:lnTo>
                          <a:lnTo>
                            <a:pt x="41316" y="4816"/>
                          </a:lnTo>
                          <a:cubicBezTo>
                            <a:pt x="72671" y="1631"/>
                            <a:pt x="104486" y="0"/>
                            <a:pt x="13668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97233BD1-559E-42A7-B62D-A3F9BB9BF1D5}"/>
                        </a:ext>
                      </a:extLst>
                    </p:cNvPr>
                    <p:cNvSpPr/>
                    <p:nvPr/>
                  </p:nvSpPr>
                  <p:spPr>
                    <a:xfrm>
                      <a:off x="6421132" y="1953685"/>
                      <a:ext cx="1001189" cy="100118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a:latin typeface="Arial" panose="020B0604020202020204" pitchFamily="34" charset="0"/>
                        <a:cs typeface="Arial" panose="020B0604020202020204" pitchFamily="34" charset="0"/>
                      </a:endParaRPr>
                    </a:p>
                  </p:txBody>
                </p:sp>
              </p:grpSp>
              <p:grpSp>
                <p:nvGrpSpPr>
                  <p:cNvPr id="45" name="Group 44">
                    <a:extLst>
                      <a:ext uri="{FF2B5EF4-FFF2-40B4-BE49-F238E27FC236}">
                        <a16:creationId xmlns:a16="http://schemas.microsoft.com/office/drawing/2014/main" id="{7262BE2B-469D-4602-B579-73A2E1DE1D08}"/>
                      </a:ext>
                    </a:extLst>
                  </p:cNvPr>
                  <p:cNvGrpSpPr/>
                  <p:nvPr/>
                </p:nvGrpSpPr>
                <p:grpSpPr>
                  <a:xfrm>
                    <a:off x="7606231" y="2558847"/>
                    <a:ext cx="908490" cy="2481504"/>
                    <a:chOff x="7606231" y="2558847"/>
                    <a:chExt cx="908490" cy="2481504"/>
                  </a:xfrm>
                  <a:grpFill/>
                </p:grpSpPr>
                <p:sp>
                  <p:nvSpPr>
                    <p:cNvPr id="46" name="Freeform 72">
                      <a:extLst>
                        <a:ext uri="{FF2B5EF4-FFF2-40B4-BE49-F238E27FC236}">
                          <a16:creationId xmlns:a16="http://schemas.microsoft.com/office/drawing/2014/main" id="{B7368DDB-5989-4F04-9E2B-08691A9BCE95}"/>
                        </a:ext>
                      </a:extLst>
                    </p:cNvPr>
                    <p:cNvSpPr/>
                    <p:nvPr/>
                  </p:nvSpPr>
                  <p:spPr>
                    <a:xfrm>
                      <a:off x="7779567" y="3392627"/>
                      <a:ext cx="735154" cy="1647724"/>
                    </a:xfrm>
                    <a:custGeom>
                      <a:avLst/>
                      <a:gdLst>
                        <a:gd name="connsiteX0" fmla="*/ 3714 w 735154"/>
                        <a:gd name="connsiteY0" fmla="*/ 0 h 1647724"/>
                        <a:gd name="connsiteX1" fmla="*/ 735154 w 735154"/>
                        <a:gd name="connsiteY1" fmla="*/ 731440 h 1647724"/>
                        <a:gd name="connsiteX2" fmla="*/ 735153 w 735154"/>
                        <a:gd name="connsiteY2" fmla="*/ 1647724 h 1647724"/>
                        <a:gd name="connsiteX3" fmla="*/ 148950 w 735154"/>
                        <a:gd name="connsiteY3" fmla="*/ 1647724 h 1647724"/>
                        <a:gd name="connsiteX4" fmla="*/ 148950 w 735154"/>
                        <a:gd name="connsiteY4" fmla="*/ 575270 h 1647724"/>
                        <a:gd name="connsiteX5" fmla="*/ 5798 w 735154"/>
                        <a:gd name="connsiteY5" fmla="*/ 9918 h 1647724"/>
                        <a:gd name="connsiteX6" fmla="*/ 0 w 735154"/>
                        <a:gd name="connsiteY6" fmla="*/ 375 h 164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54" h="1647724">
                          <a:moveTo>
                            <a:pt x="3714" y="0"/>
                          </a:moveTo>
                          <a:cubicBezTo>
                            <a:pt x="407677" y="0"/>
                            <a:pt x="735154" y="327477"/>
                            <a:pt x="735154" y="731440"/>
                          </a:cubicBezTo>
                          <a:lnTo>
                            <a:pt x="735153" y="1647724"/>
                          </a:lnTo>
                          <a:lnTo>
                            <a:pt x="148950" y="1647724"/>
                          </a:lnTo>
                          <a:lnTo>
                            <a:pt x="148950" y="575270"/>
                          </a:lnTo>
                          <a:cubicBezTo>
                            <a:pt x="148950" y="370567"/>
                            <a:pt x="97093" y="177976"/>
                            <a:pt x="5798" y="9918"/>
                          </a:cubicBezTo>
                          <a:lnTo>
                            <a:pt x="0" y="37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B6F7845E-9842-4536-91BD-836195D295B9}"/>
                        </a:ext>
                      </a:extLst>
                    </p:cNvPr>
                    <p:cNvSpPr/>
                    <p:nvPr/>
                  </p:nvSpPr>
                  <p:spPr>
                    <a:xfrm>
                      <a:off x="7606231" y="2558847"/>
                      <a:ext cx="668682" cy="66868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a:latin typeface="Arial" panose="020B0604020202020204" pitchFamily="34" charset="0"/>
                        <a:cs typeface="Arial" panose="020B0604020202020204" pitchFamily="34" charset="0"/>
                      </a:endParaRPr>
                    </a:p>
                  </p:txBody>
                </p:sp>
              </p:grpSp>
            </p:grpSp>
            <p:grpSp>
              <p:nvGrpSpPr>
                <p:cNvPr id="37" name="Group 36">
                  <a:extLst>
                    <a:ext uri="{FF2B5EF4-FFF2-40B4-BE49-F238E27FC236}">
                      <a16:creationId xmlns:a16="http://schemas.microsoft.com/office/drawing/2014/main" id="{FB93DA89-6C54-47ED-9EE2-1E4C669FB872}"/>
                    </a:ext>
                  </a:extLst>
                </p:cNvPr>
                <p:cNvGrpSpPr/>
                <p:nvPr/>
              </p:nvGrpSpPr>
              <p:grpSpPr>
                <a:xfrm flipH="1">
                  <a:off x="2427777" y="1953685"/>
                  <a:ext cx="2093589" cy="3495317"/>
                  <a:chOff x="6421132" y="1953685"/>
                  <a:chExt cx="2093589" cy="3495317"/>
                </a:xfrm>
                <a:grpFill/>
              </p:grpSpPr>
              <p:grpSp>
                <p:nvGrpSpPr>
                  <p:cNvPr id="38" name="Group 37">
                    <a:extLst>
                      <a:ext uri="{FF2B5EF4-FFF2-40B4-BE49-F238E27FC236}">
                        <a16:creationId xmlns:a16="http://schemas.microsoft.com/office/drawing/2014/main" id="{F943F183-E6CF-4F74-A221-E687CBD40C2E}"/>
                      </a:ext>
                    </a:extLst>
                  </p:cNvPr>
                  <p:cNvGrpSpPr/>
                  <p:nvPr/>
                </p:nvGrpSpPr>
                <p:grpSpPr>
                  <a:xfrm>
                    <a:off x="6421132" y="1953685"/>
                    <a:ext cx="1362149" cy="3495317"/>
                    <a:chOff x="6421132" y="1953685"/>
                    <a:chExt cx="1362149" cy="3495317"/>
                  </a:xfrm>
                  <a:grpFill/>
                </p:grpSpPr>
                <p:sp>
                  <p:nvSpPr>
                    <p:cNvPr id="42" name="Freeform 68">
                      <a:extLst>
                        <a:ext uri="{FF2B5EF4-FFF2-40B4-BE49-F238E27FC236}">
                          <a16:creationId xmlns:a16="http://schemas.microsoft.com/office/drawing/2014/main" id="{95A109B2-58EF-49B8-9747-D6837EC2AB3E}"/>
                        </a:ext>
                      </a:extLst>
                    </p:cNvPr>
                    <p:cNvSpPr/>
                    <p:nvPr/>
                  </p:nvSpPr>
                  <p:spPr>
                    <a:xfrm>
                      <a:off x="6713877" y="3130981"/>
                      <a:ext cx="1069404" cy="2318021"/>
                    </a:xfrm>
                    <a:custGeom>
                      <a:avLst/>
                      <a:gdLst>
                        <a:gd name="connsiteX0" fmla="*/ 136681 w 1069404"/>
                        <a:gd name="connsiteY0" fmla="*/ 0 h 2318021"/>
                        <a:gd name="connsiteX1" fmla="*/ 1069404 w 1069404"/>
                        <a:gd name="connsiteY1" fmla="*/ 932723 h 2318021"/>
                        <a:gd name="connsiteX2" fmla="*/ 1069403 w 1069404"/>
                        <a:gd name="connsiteY2" fmla="*/ 2318021 h 2318021"/>
                        <a:gd name="connsiteX3" fmla="*/ 132971 w 1069404"/>
                        <a:gd name="connsiteY3" fmla="*/ 2318021 h 2318021"/>
                        <a:gd name="connsiteX4" fmla="*/ 132972 w 1069404"/>
                        <a:gd name="connsiteY4" fmla="*/ 600653 h 2318021"/>
                        <a:gd name="connsiteX5" fmla="*/ 24017 w 1069404"/>
                        <a:gd name="connsiteY5" fmla="*/ 60977 h 2318021"/>
                        <a:gd name="connsiteX6" fmla="*/ 0 w 1069404"/>
                        <a:gd name="connsiteY6" fmla="*/ 11121 h 2318021"/>
                        <a:gd name="connsiteX7" fmla="*/ 41316 w 1069404"/>
                        <a:gd name="connsiteY7" fmla="*/ 4816 h 2318021"/>
                        <a:gd name="connsiteX8" fmla="*/ 136681 w 1069404"/>
                        <a:gd name="connsiteY8" fmla="*/ 0 h 23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404" h="2318021">
                          <a:moveTo>
                            <a:pt x="136681" y="0"/>
                          </a:moveTo>
                          <a:cubicBezTo>
                            <a:pt x="651810" y="0"/>
                            <a:pt x="1069404" y="417594"/>
                            <a:pt x="1069404" y="932723"/>
                          </a:cubicBezTo>
                          <a:lnTo>
                            <a:pt x="1069403" y="2318021"/>
                          </a:lnTo>
                          <a:lnTo>
                            <a:pt x="132971" y="2318021"/>
                          </a:lnTo>
                          <a:lnTo>
                            <a:pt x="132972" y="600653"/>
                          </a:lnTo>
                          <a:cubicBezTo>
                            <a:pt x="132972" y="409222"/>
                            <a:pt x="94176" y="226852"/>
                            <a:pt x="24017" y="60977"/>
                          </a:cubicBezTo>
                          <a:lnTo>
                            <a:pt x="0" y="11121"/>
                          </a:lnTo>
                          <a:lnTo>
                            <a:pt x="41316" y="4816"/>
                          </a:lnTo>
                          <a:cubicBezTo>
                            <a:pt x="72671" y="1631"/>
                            <a:pt x="104486" y="0"/>
                            <a:pt x="136681"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288B64E3-AA38-4B4C-9E32-1175B4D10E70}"/>
                        </a:ext>
                      </a:extLst>
                    </p:cNvPr>
                    <p:cNvSpPr/>
                    <p:nvPr/>
                  </p:nvSpPr>
                  <p:spPr>
                    <a:xfrm>
                      <a:off x="6421132" y="1953685"/>
                      <a:ext cx="1001189" cy="1001189"/>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3661510B-AFA1-4E85-87AC-E43A5F72D74E}"/>
                      </a:ext>
                    </a:extLst>
                  </p:cNvPr>
                  <p:cNvGrpSpPr/>
                  <p:nvPr/>
                </p:nvGrpSpPr>
                <p:grpSpPr>
                  <a:xfrm>
                    <a:off x="7606231" y="2558847"/>
                    <a:ext cx="908490" cy="2481504"/>
                    <a:chOff x="7606231" y="2558847"/>
                    <a:chExt cx="908490" cy="2481504"/>
                  </a:xfrm>
                  <a:grpFill/>
                </p:grpSpPr>
                <p:sp>
                  <p:nvSpPr>
                    <p:cNvPr id="40" name="Freeform 66">
                      <a:extLst>
                        <a:ext uri="{FF2B5EF4-FFF2-40B4-BE49-F238E27FC236}">
                          <a16:creationId xmlns:a16="http://schemas.microsoft.com/office/drawing/2014/main" id="{D7E6615C-17E6-46B9-9D6D-DDE42F2D50BD}"/>
                        </a:ext>
                      </a:extLst>
                    </p:cNvPr>
                    <p:cNvSpPr/>
                    <p:nvPr/>
                  </p:nvSpPr>
                  <p:spPr>
                    <a:xfrm>
                      <a:off x="7779567" y="3392627"/>
                      <a:ext cx="735154" cy="1647724"/>
                    </a:xfrm>
                    <a:custGeom>
                      <a:avLst/>
                      <a:gdLst>
                        <a:gd name="connsiteX0" fmla="*/ 3714 w 735154"/>
                        <a:gd name="connsiteY0" fmla="*/ 0 h 1647724"/>
                        <a:gd name="connsiteX1" fmla="*/ 735154 w 735154"/>
                        <a:gd name="connsiteY1" fmla="*/ 731440 h 1647724"/>
                        <a:gd name="connsiteX2" fmla="*/ 735153 w 735154"/>
                        <a:gd name="connsiteY2" fmla="*/ 1647724 h 1647724"/>
                        <a:gd name="connsiteX3" fmla="*/ 148950 w 735154"/>
                        <a:gd name="connsiteY3" fmla="*/ 1647724 h 1647724"/>
                        <a:gd name="connsiteX4" fmla="*/ 148950 w 735154"/>
                        <a:gd name="connsiteY4" fmla="*/ 575270 h 1647724"/>
                        <a:gd name="connsiteX5" fmla="*/ 5798 w 735154"/>
                        <a:gd name="connsiteY5" fmla="*/ 9918 h 1647724"/>
                        <a:gd name="connsiteX6" fmla="*/ 0 w 735154"/>
                        <a:gd name="connsiteY6" fmla="*/ 375 h 1647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5154" h="1647724">
                          <a:moveTo>
                            <a:pt x="3714" y="0"/>
                          </a:moveTo>
                          <a:cubicBezTo>
                            <a:pt x="407677" y="0"/>
                            <a:pt x="735154" y="327477"/>
                            <a:pt x="735154" y="731440"/>
                          </a:cubicBezTo>
                          <a:lnTo>
                            <a:pt x="735153" y="1647724"/>
                          </a:lnTo>
                          <a:lnTo>
                            <a:pt x="148950" y="1647724"/>
                          </a:lnTo>
                          <a:lnTo>
                            <a:pt x="148950" y="575270"/>
                          </a:lnTo>
                          <a:cubicBezTo>
                            <a:pt x="148950" y="370567"/>
                            <a:pt x="97093" y="177976"/>
                            <a:pt x="5798" y="9918"/>
                          </a:cubicBezTo>
                          <a:lnTo>
                            <a:pt x="0" y="375"/>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194FEB0A-0970-4531-ABBA-42F0D642E736}"/>
                        </a:ext>
                      </a:extLst>
                    </p:cNvPr>
                    <p:cNvSpPr/>
                    <p:nvPr/>
                  </p:nvSpPr>
                  <p:spPr>
                    <a:xfrm>
                      <a:off x="7606231" y="2558847"/>
                      <a:ext cx="668682" cy="66868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13">
                        <a:latin typeface="Arial" panose="020B0604020202020204" pitchFamily="34" charset="0"/>
                        <a:cs typeface="Arial" panose="020B0604020202020204" pitchFamily="34" charset="0"/>
                      </a:endParaRPr>
                    </a:p>
                  </p:txBody>
                </p:sp>
              </p:grpSp>
            </p:grpSp>
          </p:grpSp>
        </p:grpSp>
        <p:grpSp>
          <p:nvGrpSpPr>
            <p:cNvPr id="29" name="Group 28">
              <a:extLst>
                <a:ext uri="{FF2B5EF4-FFF2-40B4-BE49-F238E27FC236}">
                  <a16:creationId xmlns:a16="http://schemas.microsoft.com/office/drawing/2014/main" id="{55166416-5932-48FE-A108-711EEEB9E1BA}"/>
                </a:ext>
              </a:extLst>
            </p:cNvPr>
            <p:cNvGrpSpPr/>
            <p:nvPr/>
          </p:nvGrpSpPr>
          <p:grpSpPr>
            <a:xfrm>
              <a:off x="7307308" y="2862932"/>
              <a:ext cx="1412522" cy="1412522"/>
              <a:chOff x="2140858" y="1694543"/>
              <a:chExt cx="2812142" cy="2812142"/>
            </a:xfrm>
          </p:grpSpPr>
          <p:sp>
            <p:nvSpPr>
              <p:cNvPr id="31" name="Donut 20">
                <a:extLst>
                  <a:ext uri="{FF2B5EF4-FFF2-40B4-BE49-F238E27FC236}">
                    <a16:creationId xmlns:a16="http://schemas.microsoft.com/office/drawing/2014/main" id="{194D42CB-1C97-4EBD-84ED-032233433C87}"/>
                  </a:ext>
                </a:extLst>
              </p:cNvPr>
              <p:cNvSpPr/>
              <p:nvPr/>
            </p:nvSpPr>
            <p:spPr>
              <a:xfrm>
                <a:off x="2140858" y="1694543"/>
                <a:ext cx="2812142" cy="2812142"/>
              </a:xfrm>
              <a:prstGeom prst="donut">
                <a:avLst>
                  <a:gd name="adj" fmla="val 7234"/>
                </a:avLst>
              </a:prstGeom>
              <a:solidFill>
                <a:srgbClr val="B24228"/>
              </a:solidFill>
              <a:ln>
                <a:no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tx1"/>
                  </a:solidFill>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F0B1DFB9-6ADE-4B8B-9700-0C060D871979}"/>
                  </a:ext>
                </a:extLst>
              </p:cNvPr>
              <p:cNvSpPr/>
              <p:nvPr/>
            </p:nvSpPr>
            <p:spPr>
              <a:xfrm>
                <a:off x="2545443" y="2099128"/>
                <a:ext cx="2002972" cy="200297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grpSp>
        <p:sp>
          <p:nvSpPr>
            <p:cNvPr id="22" name="TextBox 102">
              <a:extLst>
                <a:ext uri="{FF2B5EF4-FFF2-40B4-BE49-F238E27FC236}">
                  <a16:creationId xmlns:a16="http://schemas.microsoft.com/office/drawing/2014/main" id="{2F338AE1-8A21-403C-BCB6-5C0B2CB68374}"/>
                </a:ext>
              </a:extLst>
            </p:cNvPr>
            <p:cNvSpPr txBox="1"/>
            <p:nvPr/>
          </p:nvSpPr>
          <p:spPr>
            <a:xfrm>
              <a:off x="4856901" y="1010015"/>
              <a:ext cx="2869597" cy="553998"/>
            </a:xfrm>
            <a:prstGeom prst="rect">
              <a:avLst/>
            </a:prstGeom>
            <a:solidFill>
              <a:srgbClr val="0C4360"/>
            </a:solid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Problems</a:t>
              </a:r>
            </a:p>
          </p:txBody>
        </p:sp>
        <p:cxnSp>
          <p:nvCxnSpPr>
            <p:cNvPr id="23" name="Straight Connector 22">
              <a:extLst>
                <a:ext uri="{FF2B5EF4-FFF2-40B4-BE49-F238E27FC236}">
                  <a16:creationId xmlns:a16="http://schemas.microsoft.com/office/drawing/2014/main" id="{1DB5CDF9-19CB-4880-84AD-BEDBD3495599}"/>
                </a:ext>
              </a:extLst>
            </p:cNvPr>
            <p:cNvCxnSpPr>
              <a:cxnSpLocks/>
            </p:cNvCxnSpPr>
            <p:nvPr/>
          </p:nvCxnSpPr>
          <p:spPr>
            <a:xfrm>
              <a:off x="1130433" y="2258403"/>
              <a:ext cx="10026582" cy="0"/>
            </a:xfrm>
            <a:prstGeom prst="line">
              <a:avLst/>
            </a:prstGeom>
            <a:ln w="635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13B410-7A5C-4DE6-8DF5-64695FCF0E71}"/>
                </a:ext>
              </a:extLst>
            </p:cNvPr>
            <p:cNvCxnSpPr>
              <a:cxnSpLocks/>
            </p:cNvCxnSpPr>
            <p:nvPr/>
          </p:nvCxnSpPr>
          <p:spPr>
            <a:xfrm>
              <a:off x="4572002" y="2258403"/>
              <a:ext cx="0" cy="413364"/>
            </a:xfrm>
            <a:prstGeom prst="straightConnector1">
              <a:avLst/>
            </a:prstGeom>
            <a:ln w="63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D340F9F-F772-4F05-9488-34661A05631B}"/>
                </a:ext>
              </a:extLst>
            </p:cNvPr>
            <p:cNvCxnSpPr/>
            <p:nvPr/>
          </p:nvCxnSpPr>
          <p:spPr>
            <a:xfrm>
              <a:off x="1130433" y="2258403"/>
              <a:ext cx="0" cy="413364"/>
            </a:xfrm>
            <a:prstGeom prst="straightConnector1">
              <a:avLst/>
            </a:prstGeom>
            <a:ln w="63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C32F3D-F932-4002-A2F1-1630A8B44524}"/>
                </a:ext>
              </a:extLst>
            </p:cNvPr>
            <p:cNvCxnSpPr/>
            <p:nvPr/>
          </p:nvCxnSpPr>
          <p:spPr>
            <a:xfrm>
              <a:off x="2851217" y="2258403"/>
              <a:ext cx="0" cy="413364"/>
            </a:xfrm>
            <a:prstGeom prst="straightConnector1">
              <a:avLst/>
            </a:prstGeom>
            <a:ln w="63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96B2B5B-E3AF-45C8-A477-832C29227B6B}"/>
                </a:ext>
              </a:extLst>
            </p:cNvPr>
            <p:cNvCxnSpPr>
              <a:cxnSpLocks/>
              <a:stCxn id="22" idx="2"/>
            </p:cNvCxnSpPr>
            <p:nvPr/>
          </p:nvCxnSpPr>
          <p:spPr>
            <a:xfrm>
              <a:off x="6291700" y="1564013"/>
              <a:ext cx="1086" cy="1107754"/>
            </a:xfrm>
            <a:prstGeom prst="straightConnector1">
              <a:avLst/>
            </a:prstGeom>
            <a:ln w="63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4E465D-B451-45B5-8A6A-8A6602128EFE}"/>
                </a:ext>
              </a:extLst>
            </p:cNvPr>
            <p:cNvCxnSpPr/>
            <p:nvPr/>
          </p:nvCxnSpPr>
          <p:spPr>
            <a:xfrm>
              <a:off x="8013569" y="2258403"/>
              <a:ext cx="0" cy="413364"/>
            </a:xfrm>
            <a:prstGeom prst="straightConnector1">
              <a:avLst/>
            </a:prstGeom>
            <a:ln w="63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E5238256-F678-4F87-A9CE-BDF52DDEDEEF}"/>
              </a:ext>
            </a:extLst>
          </p:cNvPr>
          <p:cNvCxnSpPr/>
          <p:nvPr/>
        </p:nvCxnSpPr>
        <p:spPr>
          <a:xfrm>
            <a:off x="9542826" y="2841330"/>
            <a:ext cx="0" cy="413364"/>
          </a:xfrm>
          <a:prstGeom prst="straightConnector1">
            <a:avLst/>
          </a:prstGeom>
          <a:ln w="63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Donut 20">
            <a:extLst>
              <a:ext uri="{FF2B5EF4-FFF2-40B4-BE49-F238E27FC236}">
                <a16:creationId xmlns:a16="http://schemas.microsoft.com/office/drawing/2014/main" id="{DDF38E0D-6837-40BE-9548-495BEFE4787C}"/>
              </a:ext>
            </a:extLst>
          </p:cNvPr>
          <p:cNvSpPr/>
          <p:nvPr/>
        </p:nvSpPr>
        <p:spPr>
          <a:xfrm>
            <a:off x="8992670" y="3486760"/>
            <a:ext cx="1412522" cy="1412522"/>
          </a:xfrm>
          <a:prstGeom prst="donut">
            <a:avLst>
              <a:gd name="adj" fmla="val 7234"/>
            </a:avLst>
          </a:prstGeom>
          <a:solidFill>
            <a:srgbClr val="B24228"/>
          </a:solidFill>
          <a:ln>
            <a:no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tx1"/>
              </a:solidFill>
              <a:latin typeface="Arial" panose="020B0604020202020204" pitchFamily="34" charset="0"/>
              <a:cs typeface="Arial" panose="020B0604020202020204" pitchFamily="34" charset="0"/>
            </a:endParaRPr>
          </a:p>
        </p:txBody>
      </p:sp>
      <p:sp>
        <p:nvSpPr>
          <p:cNvPr id="106" name="Oval 105">
            <a:extLst>
              <a:ext uri="{FF2B5EF4-FFF2-40B4-BE49-F238E27FC236}">
                <a16:creationId xmlns:a16="http://schemas.microsoft.com/office/drawing/2014/main" id="{69F45DDF-C00F-49A9-A7C0-7ADBCA6311DB}"/>
              </a:ext>
            </a:extLst>
          </p:cNvPr>
          <p:cNvSpPr/>
          <p:nvPr/>
        </p:nvSpPr>
        <p:spPr>
          <a:xfrm>
            <a:off x="9193527" y="3676093"/>
            <a:ext cx="1006081" cy="100608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sp>
        <p:nvSpPr>
          <p:cNvPr id="108" name="Donut 20">
            <a:extLst>
              <a:ext uri="{FF2B5EF4-FFF2-40B4-BE49-F238E27FC236}">
                <a16:creationId xmlns:a16="http://schemas.microsoft.com/office/drawing/2014/main" id="{9D4E7DDA-5146-4A9B-B33D-0BC013DD133F}"/>
              </a:ext>
            </a:extLst>
          </p:cNvPr>
          <p:cNvSpPr/>
          <p:nvPr/>
        </p:nvSpPr>
        <p:spPr>
          <a:xfrm>
            <a:off x="10500226" y="3497914"/>
            <a:ext cx="1412522" cy="1412522"/>
          </a:xfrm>
          <a:prstGeom prst="donut">
            <a:avLst>
              <a:gd name="adj" fmla="val 7234"/>
            </a:avLst>
          </a:prstGeom>
          <a:solidFill>
            <a:srgbClr val="B24228"/>
          </a:solidFill>
          <a:ln>
            <a:no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solidFill>
                <a:schemeClr val="tx1"/>
              </a:solidFill>
              <a:latin typeface="Arial" panose="020B0604020202020204" pitchFamily="34" charset="0"/>
              <a:cs typeface="Arial" panose="020B0604020202020204" pitchFamily="34" charset="0"/>
            </a:endParaRPr>
          </a:p>
        </p:txBody>
      </p:sp>
      <p:sp>
        <p:nvSpPr>
          <p:cNvPr id="109" name="Oval 108">
            <a:extLst>
              <a:ext uri="{FF2B5EF4-FFF2-40B4-BE49-F238E27FC236}">
                <a16:creationId xmlns:a16="http://schemas.microsoft.com/office/drawing/2014/main" id="{AC4781D9-FD37-4A3E-88CB-20D5B55D03B3}"/>
              </a:ext>
            </a:extLst>
          </p:cNvPr>
          <p:cNvSpPr/>
          <p:nvPr/>
        </p:nvSpPr>
        <p:spPr>
          <a:xfrm>
            <a:off x="10701083" y="3687247"/>
            <a:ext cx="1006081" cy="100608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latin typeface="Arial" panose="020B0604020202020204" pitchFamily="34" charset="0"/>
              <a:cs typeface="Arial" panose="020B0604020202020204" pitchFamily="34" charset="0"/>
            </a:endParaRPr>
          </a:p>
        </p:txBody>
      </p:sp>
      <p:cxnSp>
        <p:nvCxnSpPr>
          <p:cNvPr id="110" name="Straight Arrow Connector 109">
            <a:extLst>
              <a:ext uri="{FF2B5EF4-FFF2-40B4-BE49-F238E27FC236}">
                <a16:creationId xmlns:a16="http://schemas.microsoft.com/office/drawing/2014/main" id="{F560FC4A-3E01-4CCB-A061-2AE54AC1EAE4}"/>
              </a:ext>
            </a:extLst>
          </p:cNvPr>
          <p:cNvCxnSpPr/>
          <p:nvPr/>
        </p:nvCxnSpPr>
        <p:spPr>
          <a:xfrm>
            <a:off x="11089523" y="2841330"/>
            <a:ext cx="0" cy="413364"/>
          </a:xfrm>
          <a:prstGeom prst="straightConnector1">
            <a:avLst/>
          </a:prstGeom>
          <a:ln w="63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83">
            <a:extLst>
              <a:ext uri="{FF2B5EF4-FFF2-40B4-BE49-F238E27FC236}">
                <a16:creationId xmlns:a16="http://schemas.microsoft.com/office/drawing/2014/main" id="{7052056C-EE0C-47DA-A6E7-ED7BFF27DC5D}"/>
              </a:ext>
            </a:extLst>
          </p:cNvPr>
          <p:cNvSpPr txBox="1"/>
          <p:nvPr/>
        </p:nvSpPr>
        <p:spPr>
          <a:xfrm>
            <a:off x="8898279" y="5036780"/>
            <a:ext cx="1593856" cy="83099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Account and Bill Maintenance</a:t>
            </a:r>
          </a:p>
        </p:txBody>
      </p:sp>
      <p:sp>
        <p:nvSpPr>
          <p:cNvPr id="112" name="TextBox 83">
            <a:extLst>
              <a:ext uri="{FF2B5EF4-FFF2-40B4-BE49-F238E27FC236}">
                <a16:creationId xmlns:a16="http://schemas.microsoft.com/office/drawing/2014/main" id="{9E007A02-B938-4578-8FE9-EF0DCD7CD60E}"/>
              </a:ext>
            </a:extLst>
          </p:cNvPr>
          <p:cNvSpPr txBox="1"/>
          <p:nvPr/>
        </p:nvSpPr>
        <p:spPr>
          <a:xfrm>
            <a:off x="10576548" y="5092914"/>
            <a:ext cx="1593856" cy="83099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solidFill>
                <a:latin typeface="Arial" panose="020B0604020202020204" pitchFamily="34" charset="0"/>
                <a:cs typeface="Arial" panose="020B0604020202020204" pitchFamily="34" charset="0"/>
              </a:rPr>
              <a:t>Unable to scale the service</a:t>
            </a:r>
          </a:p>
        </p:txBody>
      </p:sp>
      <p:pic>
        <p:nvPicPr>
          <p:cNvPr id="3074" name="Picture 2" descr="Travel Direction Route Location Position With Pin Map Pointer As  Navigational Path Or Way Guide Vector Flat Cartoon Illustration, Idea Of  Road Gps Track Distance Modern Simple Design Isolated Royalty Free Cliparts,">
            <a:extLst>
              <a:ext uri="{FF2B5EF4-FFF2-40B4-BE49-F238E27FC236}">
                <a16:creationId xmlns:a16="http://schemas.microsoft.com/office/drawing/2014/main" id="{5E6AC6D1-29EF-4CEB-856D-BBA51C252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77" y="3868512"/>
            <a:ext cx="824698" cy="5906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tomer Cartoon">
            <a:extLst>
              <a:ext uri="{FF2B5EF4-FFF2-40B4-BE49-F238E27FC236}">
                <a16:creationId xmlns:a16="http://schemas.microsoft.com/office/drawing/2014/main" id="{1B7574A4-86D8-49D1-9991-594A86709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395" y="3898551"/>
            <a:ext cx="875144" cy="50557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erson holding banknote, Cartoon, Pay arm, angle, hand png | PNGEgg">
            <a:extLst>
              <a:ext uri="{FF2B5EF4-FFF2-40B4-BE49-F238E27FC236}">
                <a16:creationId xmlns:a16="http://schemas.microsoft.com/office/drawing/2014/main" id="{3837C129-2DEE-49D6-811F-41DD49006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9474" y="3863942"/>
            <a:ext cx="831724" cy="53717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artoon wrench maintenance equipment repair Vector Image">
            <a:extLst>
              <a:ext uri="{FF2B5EF4-FFF2-40B4-BE49-F238E27FC236}">
                <a16:creationId xmlns:a16="http://schemas.microsoft.com/office/drawing/2014/main" id="{6D543CF2-C829-4B1C-AD18-9174E06BE9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5014" y="3840032"/>
            <a:ext cx="529929" cy="589639"/>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120">
            <a:extLst>
              <a:ext uri="{FF2B5EF4-FFF2-40B4-BE49-F238E27FC236}">
                <a16:creationId xmlns:a16="http://schemas.microsoft.com/office/drawing/2014/main" id="{5273D6A0-FCA9-4D74-A28E-3A0A98C3BC9C}"/>
              </a:ext>
            </a:extLst>
          </p:cNvPr>
          <p:cNvPicPr>
            <a:picLocks noChangeAspect="1"/>
          </p:cNvPicPr>
          <p:nvPr/>
        </p:nvPicPr>
        <p:blipFill>
          <a:blip r:embed="rId6"/>
          <a:stretch>
            <a:fillRect/>
          </a:stretch>
        </p:blipFill>
        <p:spPr>
          <a:xfrm>
            <a:off x="10858369" y="3913616"/>
            <a:ext cx="758870" cy="581117"/>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071C14-0040-4477-981D-0AADE04EACFA}"/>
              </a:ext>
            </a:extLst>
          </p:cNvPr>
          <p:cNvSpPr>
            <a:spLocks noGrp="1"/>
          </p:cNvSpPr>
          <p:nvPr>
            <p:ph type="title"/>
          </p:nvPr>
        </p:nvSpPr>
        <p:spPr>
          <a:xfrm>
            <a:off x="240220" y="2893469"/>
            <a:ext cx="1715040" cy="535531"/>
          </a:xfrm>
        </p:spPr>
        <p:txBody>
          <a:bodyPr/>
          <a:lstStyle/>
          <a:p>
            <a:r>
              <a:rPr lang="en-US" dirty="0"/>
              <a:t>ERD :</a:t>
            </a:r>
          </a:p>
        </p:txBody>
      </p:sp>
      <p:sp>
        <p:nvSpPr>
          <p:cNvPr id="14" name="Rectangle 2">
            <a:extLst>
              <a:ext uri="{FF2B5EF4-FFF2-40B4-BE49-F238E27FC236}">
                <a16:creationId xmlns:a16="http://schemas.microsoft.com/office/drawing/2014/main" id="{AF3FBC48-23E4-4D39-A2D3-F48E8A3EB087}"/>
              </a:ext>
            </a:extLst>
          </p:cNvPr>
          <p:cNvSpPr>
            <a:spLocks noChangeArrowheads="1"/>
          </p:cNvSpPr>
          <p:nvPr/>
        </p:nvSpPr>
        <p:spPr bwMode="auto">
          <a:xfrm>
            <a:off x="2714017" y="114300"/>
            <a:ext cx="178885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C460CD05-ADDA-477A-8C28-14E5E5699C8C}"/>
              </a:ext>
            </a:extLst>
          </p:cNvPr>
          <p:cNvPicPr>
            <a:picLocks noChangeAspect="1"/>
          </p:cNvPicPr>
          <p:nvPr/>
        </p:nvPicPr>
        <p:blipFill>
          <a:blip r:embed="rId2"/>
          <a:stretch>
            <a:fillRect/>
          </a:stretch>
        </p:blipFill>
        <p:spPr>
          <a:xfrm>
            <a:off x="2932627" y="0"/>
            <a:ext cx="8058646" cy="6858000"/>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673A14-36D5-41A2-AA28-DA04991EB944}"/>
              </a:ext>
            </a:extLst>
          </p:cNvPr>
          <p:cNvSpPr txBox="1"/>
          <p:nvPr/>
        </p:nvSpPr>
        <p:spPr>
          <a:xfrm>
            <a:off x="4050408" y="569688"/>
            <a:ext cx="3808379" cy="461665"/>
          </a:xfrm>
          <a:prstGeom prst="rect">
            <a:avLst/>
          </a:prstGeom>
          <a:noFill/>
        </p:spPr>
        <p:txBody>
          <a:bodyPr wrap="square" rtlCol="0">
            <a:spAutoFit/>
          </a:bodyPr>
          <a:lstStyle/>
          <a:p>
            <a:pPr algn="ctr"/>
            <a:r>
              <a:rPr lang="en-US" sz="2400" dirty="0">
                <a:solidFill>
                  <a:schemeClr val="bg1"/>
                </a:solidFill>
              </a:rPr>
              <a:t>Report 1</a:t>
            </a:r>
          </a:p>
        </p:txBody>
      </p:sp>
      <p:sp>
        <p:nvSpPr>
          <p:cNvPr id="2" name="TextBox 1">
            <a:extLst>
              <a:ext uri="{FF2B5EF4-FFF2-40B4-BE49-F238E27FC236}">
                <a16:creationId xmlns:a16="http://schemas.microsoft.com/office/drawing/2014/main" id="{9E98F4CE-F1B1-4D08-B396-FF26CD2D2AE7}"/>
              </a:ext>
            </a:extLst>
          </p:cNvPr>
          <p:cNvSpPr txBox="1"/>
          <p:nvPr/>
        </p:nvSpPr>
        <p:spPr>
          <a:xfrm>
            <a:off x="262697" y="1394465"/>
            <a:ext cx="11663464" cy="769441"/>
          </a:xfrm>
          <a:prstGeom prst="rect">
            <a:avLst/>
          </a:prstGeom>
          <a:noFill/>
        </p:spPr>
        <p:txBody>
          <a:bodyPr wrap="square" rtlCol="0">
            <a:spAutoFit/>
          </a:bodyPr>
          <a:lstStyle/>
          <a:p>
            <a:pPr algn="ctr"/>
            <a:r>
              <a:rPr lang="en-US" sz="4400" dirty="0">
                <a:solidFill>
                  <a:schemeClr val="bg1"/>
                </a:solidFill>
              </a:rPr>
              <a:t>Which type of bike gives the most revenue?</a:t>
            </a:r>
          </a:p>
        </p:txBody>
      </p:sp>
      <p:sp>
        <p:nvSpPr>
          <p:cNvPr id="6" name="TextBox 5">
            <a:extLst>
              <a:ext uri="{FF2B5EF4-FFF2-40B4-BE49-F238E27FC236}">
                <a16:creationId xmlns:a16="http://schemas.microsoft.com/office/drawing/2014/main" id="{76D3F6E1-FD61-4837-9102-8F3C6519C853}"/>
              </a:ext>
            </a:extLst>
          </p:cNvPr>
          <p:cNvSpPr txBox="1"/>
          <p:nvPr/>
        </p:nvSpPr>
        <p:spPr>
          <a:xfrm>
            <a:off x="567965" y="2919412"/>
            <a:ext cx="6094428" cy="2031325"/>
          </a:xfrm>
          <a:prstGeom prst="rect">
            <a:avLst/>
          </a:prstGeom>
          <a:noFill/>
        </p:spPr>
        <p:txBody>
          <a:bodyPr wrap="square">
            <a:spAutoFit/>
          </a:bodyPr>
          <a:lstStyle/>
          <a:p>
            <a:r>
              <a:rPr lang="en-IN" dirty="0">
                <a:solidFill>
                  <a:schemeClr val="bg1"/>
                </a:solidFill>
              </a:rPr>
              <a:t>select a.bike_type, count(d.trip_id) as Number_of_trips,sum(d.bill_amount) as Total_earnings</a:t>
            </a:r>
          </a:p>
          <a:p>
            <a:r>
              <a:rPr lang="en-IN" dirty="0">
                <a:solidFill>
                  <a:schemeClr val="bg1"/>
                </a:solidFill>
              </a:rPr>
              <a:t>from pricing a left outer join bike b  on a.bike_type_id=b.bike_type_id left outer join trip_details c on b.bike_id=c.bike_id left outer join payment_details d on c.trip_id=d.trip_id</a:t>
            </a:r>
          </a:p>
          <a:p>
            <a:r>
              <a:rPr lang="en-IN" dirty="0">
                <a:solidFill>
                  <a:schemeClr val="bg1"/>
                </a:solidFill>
              </a:rPr>
              <a:t>group by a.bike_type;</a:t>
            </a:r>
          </a:p>
        </p:txBody>
      </p:sp>
      <p:pic>
        <p:nvPicPr>
          <p:cNvPr id="8" name="Picture 7">
            <a:extLst>
              <a:ext uri="{FF2B5EF4-FFF2-40B4-BE49-F238E27FC236}">
                <a16:creationId xmlns:a16="http://schemas.microsoft.com/office/drawing/2014/main" id="{9CAED31C-35C8-4590-AF26-1F241F265785}"/>
              </a:ext>
            </a:extLst>
          </p:cNvPr>
          <p:cNvPicPr>
            <a:picLocks noChangeAspect="1"/>
          </p:cNvPicPr>
          <p:nvPr/>
        </p:nvPicPr>
        <p:blipFill>
          <a:blip r:embed="rId2"/>
          <a:stretch>
            <a:fillRect/>
          </a:stretch>
        </p:blipFill>
        <p:spPr>
          <a:xfrm>
            <a:off x="7996287" y="2919412"/>
            <a:ext cx="3543300" cy="1019175"/>
          </a:xfrm>
          <a:prstGeom prst="rect">
            <a:avLst/>
          </a:prstGeom>
        </p:spPr>
      </p:pic>
      <p:sp>
        <p:nvSpPr>
          <p:cNvPr id="10" name="TextBox 9">
            <a:extLst>
              <a:ext uri="{FF2B5EF4-FFF2-40B4-BE49-F238E27FC236}">
                <a16:creationId xmlns:a16="http://schemas.microsoft.com/office/drawing/2014/main" id="{6299A456-267B-4C8D-9395-286D4A1B95EC}"/>
              </a:ext>
            </a:extLst>
          </p:cNvPr>
          <p:cNvSpPr txBox="1"/>
          <p:nvPr/>
        </p:nvSpPr>
        <p:spPr>
          <a:xfrm>
            <a:off x="678730" y="2375555"/>
            <a:ext cx="1677971" cy="369332"/>
          </a:xfrm>
          <a:prstGeom prst="rect">
            <a:avLst/>
          </a:prstGeom>
          <a:noFill/>
        </p:spPr>
        <p:txBody>
          <a:bodyPr wrap="square" rtlCol="0">
            <a:spAutoFit/>
          </a:bodyPr>
          <a:lstStyle/>
          <a:p>
            <a:r>
              <a:rPr lang="en-US" dirty="0">
                <a:solidFill>
                  <a:schemeClr val="bg1"/>
                </a:solidFill>
              </a:rPr>
              <a:t>Query</a:t>
            </a:r>
            <a:endParaRPr lang="en-IN" dirty="0">
              <a:solidFill>
                <a:schemeClr val="bg1"/>
              </a:solidFill>
            </a:endParaRPr>
          </a:p>
        </p:txBody>
      </p:sp>
      <p:sp>
        <p:nvSpPr>
          <p:cNvPr id="13" name="TextBox 12">
            <a:extLst>
              <a:ext uri="{FF2B5EF4-FFF2-40B4-BE49-F238E27FC236}">
                <a16:creationId xmlns:a16="http://schemas.microsoft.com/office/drawing/2014/main" id="{477F4EE1-55B7-4400-A9A7-A16DE316F2ED}"/>
              </a:ext>
            </a:extLst>
          </p:cNvPr>
          <p:cNvSpPr txBox="1"/>
          <p:nvPr/>
        </p:nvSpPr>
        <p:spPr>
          <a:xfrm>
            <a:off x="7996287" y="2460396"/>
            <a:ext cx="1006311" cy="369332"/>
          </a:xfrm>
          <a:prstGeom prst="rect">
            <a:avLst/>
          </a:prstGeom>
          <a:noFill/>
        </p:spPr>
        <p:txBody>
          <a:bodyPr wrap="square" rtlCol="0">
            <a:spAutoFit/>
          </a:bodyPr>
          <a:lstStyle/>
          <a:p>
            <a:r>
              <a:rPr lang="en-US" dirty="0">
                <a:solidFill>
                  <a:schemeClr val="bg1"/>
                </a:solidFill>
              </a:rPr>
              <a:t>Report</a:t>
            </a:r>
            <a:endParaRPr lang="en-IN"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EC4E2-899E-49B4-A291-A4149A4D3077}"/>
              </a:ext>
            </a:extLst>
          </p:cNvPr>
          <p:cNvSpPr txBox="1"/>
          <p:nvPr/>
        </p:nvSpPr>
        <p:spPr>
          <a:xfrm>
            <a:off x="562099" y="1410613"/>
            <a:ext cx="10719880" cy="769441"/>
          </a:xfrm>
          <a:prstGeom prst="rect">
            <a:avLst/>
          </a:prstGeom>
          <a:noFill/>
        </p:spPr>
        <p:txBody>
          <a:bodyPr wrap="square" rtlCol="0">
            <a:spAutoFit/>
          </a:bodyPr>
          <a:lstStyle/>
          <a:p>
            <a:pPr algn="ctr"/>
            <a:r>
              <a:rPr lang="en-US" sz="4400" dirty="0">
                <a:solidFill>
                  <a:schemeClr val="bg1"/>
                </a:solidFill>
              </a:rPr>
              <a:t>Which season has the higher usage?</a:t>
            </a:r>
          </a:p>
        </p:txBody>
      </p:sp>
      <p:sp>
        <p:nvSpPr>
          <p:cNvPr id="4" name="TextBox 3">
            <a:extLst>
              <a:ext uri="{FF2B5EF4-FFF2-40B4-BE49-F238E27FC236}">
                <a16:creationId xmlns:a16="http://schemas.microsoft.com/office/drawing/2014/main" id="{0C94A118-1473-44E1-81B4-FAD0E4F89E9B}"/>
              </a:ext>
            </a:extLst>
          </p:cNvPr>
          <p:cNvSpPr txBox="1"/>
          <p:nvPr/>
        </p:nvSpPr>
        <p:spPr>
          <a:xfrm>
            <a:off x="3951861" y="475420"/>
            <a:ext cx="3808379" cy="461665"/>
          </a:xfrm>
          <a:prstGeom prst="rect">
            <a:avLst/>
          </a:prstGeom>
          <a:noFill/>
        </p:spPr>
        <p:txBody>
          <a:bodyPr wrap="square" rtlCol="0">
            <a:spAutoFit/>
          </a:bodyPr>
          <a:lstStyle/>
          <a:p>
            <a:pPr algn="ctr"/>
            <a:r>
              <a:rPr lang="en-US" sz="2400" dirty="0">
                <a:solidFill>
                  <a:schemeClr val="bg1"/>
                </a:solidFill>
              </a:rPr>
              <a:t>Report 2</a:t>
            </a:r>
          </a:p>
        </p:txBody>
      </p:sp>
      <p:sp>
        <p:nvSpPr>
          <p:cNvPr id="3" name="TextBox 2">
            <a:extLst>
              <a:ext uri="{FF2B5EF4-FFF2-40B4-BE49-F238E27FC236}">
                <a16:creationId xmlns:a16="http://schemas.microsoft.com/office/drawing/2014/main" id="{AF3A65AD-5EDB-4CA4-B5FA-1037E6FB768F}"/>
              </a:ext>
            </a:extLst>
          </p:cNvPr>
          <p:cNvSpPr txBox="1"/>
          <p:nvPr/>
        </p:nvSpPr>
        <p:spPr>
          <a:xfrm>
            <a:off x="562100" y="2653582"/>
            <a:ext cx="6102652" cy="3970318"/>
          </a:xfrm>
          <a:prstGeom prst="rect">
            <a:avLst/>
          </a:prstGeom>
          <a:noFill/>
        </p:spPr>
        <p:txBody>
          <a:bodyPr wrap="square" rtlCol="0">
            <a:spAutoFit/>
          </a:bodyPr>
          <a:lstStyle/>
          <a:p>
            <a:r>
              <a:rPr lang="en-US" dirty="0">
                <a:solidFill>
                  <a:schemeClr val="bg1"/>
                </a:solidFill>
              </a:rPr>
              <a:t>select * from (select 'Total Number of trips' as "Season" from Dual),</a:t>
            </a:r>
          </a:p>
          <a:p>
            <a:r>
              <a:rPr lang="en-US" dirty="0">
                <a:solidFill>
                  <a:schemeClr val="bg1"/>
                </a:solidFill>
              </a:rPr>
              <a:t>(select count(trip_id) as  "Spring" from trip_details </a:t>
            </a:r>
          </a:p>
          <a:p>
            <a:r>
              <a:rPr lang="en-US" dirty="0">
                <a:solidFill>
                  <a:schemeClr val="bg1"/>
                </a:solidFill>
              </a:rPr>
              <a:t>where to_char(start_time,'MM') in ('03','04','05') and to_char(end_time,'MM') in ('03','04','05')),</a:t>
            </a:r>
          </a:p>
          <a:p>
            <a:r>
              <a:rPr lang="en-US" dirty="0">
                <a:solidFill>
                  <a:schemeClr val="bg1"/>
                </a:solidFill>
              </a:rPr>
              <a:t>(select count(trip_id) as  "Summer" from trip_details </a:t>
            </a:r>
          </a:p>
          <a:p>
            <a:r>
              <a:rPr lang="en-US" dirty="0">
                <a:solidFill>
                  <a:schemeClr val="bg1"/>
                </a:solidFill>
              </a:rPr>
              <a:t>where to_char(start_time,'MM') in ('06','07','08') and to_char(end_time,'MM') in ('06','07','08')),</a:t>
            </a:r>
          </a:p>
          <a:p>
            <a:r>
              <a:rPr lang="en-US" dirty="0">
                <a:solidFill>
                  <a:schemeClr val="bg1"/>
                </a:solidFill>
              </a:rPr>
              <a:t>(select count(trip_id) as  "Fall" from trip_details </a:t>
            </a:r>
          </a:p>
          <a:p>
            <a:r>
              <a:rPr lang="en-US" dirty="0">
                <a:solidFill>
                  <a:schemeClr val="bg1"/>
                </a:solidFill>
              </a:rPr>
              <a:t>where to_char(start_time,'MM') in ('09','10','11') and to_char(end_time,'MM') in ('09','10','11')),</a:t>
            </a:r>
          </a:p>
          <a:p>
            <a:r>
              <a:rPr lang="en-US" dirty="0">
                <a:solidFill>
                  <a:schemeClr val="bg1"/>
                </a:solidFill>
              </a:rPr>
              <a:t>(select count(trip_id) as  "Winter" from trip_details </a:t>
            </a:r>
          </a:p>
          <a:p>
            <a:r>
              <a:rPr lang="en-US" dirty="0">
                <a:solidFill>
                  <a:schemeClr val="bg1"/>
                </a:solidFill>
              </a:rPr>
              <a:t>where to_char(start_time,'MM') in ('12','01','02') and to_char(end_time,'MM') in ('12','01','02'));</a:t>
            </a:r>
            <a:endParaRPr lang="en-IN" dirty="0">
              <a:solidFill>
                <a:schemeClr val="bg1"/>
              </a:solidFill>
            </a:endParaRPr>
          </a:p>
        </p:txBody>
      </p:sp>
      <p:pic>
        <p:nvPicPr>
          <p:cNvPr id="6" name="Picture 5">
            <a:extLst>
              <a:ext uri="{FF2B5EF4-FFF2-40B4-BE49-F238E27FC236}">
                <a16:creationId xmlns:a16="http://schemas.microsoft.com/office/drawing/2014/main" id="{7276127F-D07B-4695-98C1-B4A0AF274086}"/>
              </a:ext>
            </a:extLst>
          </p:cNvPr>
          <p:cNvPicPr>
            <a:picLocks noChangeAspect="1"/>
          </p:cNvPicPr>
          <p:nvPr/>
        </p:nvPicPr>
        <p:blipFill>
          <a:blip r:embed="rId2"/>
          <a:stretch>
            <a:fillRect/>
          </a:stretch>
        </p:blipFill>
        <p:spPr>
          <a:xfrm>
            <a:off x="8079802" y="2960359"/>
            <a:ext cx="3762375" cy="390525"/>
          </a:xfrm>
          <a:prstGeom prst="rect">
            <a:avLst/>
          </a:prstGeom>
        </p:spPr>
      </p:pic>
      <p:sp>
        <p:nvSpPr>
          <p:cNvPr id="7" name="TextBox 6">
            <a:extLst>
              <a:ext uri="{FF2B5EF4-FFF2-40B4-BE49-F238E27FC236}">
                <a16:creationId xmlns:a16="http://schemas.microsoft.com/office/drawing/2014/main" id="{8909477E-2FEB-440C-82C2-897C8AE4020C}"/>
              </a:ext>
            </a:extLst>
          </p:cNvPr>
          <p:cNvSpPr txBox="1"/>
          <p:nvPr/>
        </p:nvSpPr>
        <p:spPr>
          <a:xfrm>
            <a:off x="744717" y="2180054"/>
            <a:ext cx="1159497" cy="369332"/>
          </a:xfrm>
          <a:prstGeom prst="rect">
            <a:avLst/>
          </a:prstGeom>
          <a:noFill/>
        </p:spPr>
        <p:txBody>
          <a:bodyPr wrap="square" rtlCol="0">
            <a:spAutoFit/>
          </a:bodyPr>
          <a:lstStyle/>
          <a:p>
            <a:r>
              <a:rPr lang="en-US" dirty="0">
                <a:solidFill>
                  <a:schemeClr val="bg1"/>
                </a:solidFill>
              </a:rPr>
              <a:t>Query</a:t>
            </a:r>
            <a:endParaRPr lang="en-IN" dirty="0">
              <a:solidFill>
                <a:schemeClr val="bg1"/>
              </a:solidFill>
            </a:endParaRPr>
          </a:p>
        </p:txBody>
      </p:sp>
      <p:sp>
        <p:nvSpPr>
          <p:cNvPr id="8" name="TextBox 7">
            <a:extLst>
              <a:ext uri="{FF2B5EF4-FFF2-40B4-BE49-F238E27FC236}">
                <a16:creationId xmlns:a16="http://schemas.microsoft.com/office/drawing/2014/main" id="{ADEE3118-986D-43C7-B8C0-A6F4DCDFEDA0}"/>
              </a:ext>
            </a:extLst>
          </p:cNvPr>
          <p:cNvSpPr txBox="1"/>
          <p:nvPr/>
        </p:nvSpPr>
        <p:spPr>
          <a:xfrm>
            <a:off x="8012784" y="2309567"/>
            <a:ext cx="1602556" cy="369332"/>
          </a:xfrm>
          <a:prstGeom prst="rect">
            <a:avLst/>
          </a:prstGeom>
          <a:noFill/>
        </p:spPr>
        <p:txBody>
          <a:bodyPr wrap="square" rtlCol="0">
            <a:spAutoFit/>
          </a:bodyPr>
          <a:lstStyle/>
          <a:p>
            <a:r>
              <a:rPr lang="en-US" dirty="0">
                <a:solidFill>
                  <a:schemeClr val="bg1"/>
                </a:solidFill>
              </a:rPr>
              <a:t>Report</a:t>
            </a:r>
            <a:endParaRPr lang="en-IN" dirty="0">
              <a:solidFill>
                <a:schemeClr val="bg1"/>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835</TotalTime>
  <Words>592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Trade Gothic LT Pro</vt:lpstr>
      <vt:lpstr>Trebuchet MS</vt:lpstr>
      <vt:lpstr>Wingdings</vt:lpstr>
      <vt:lpstr>Office Theme</vt:lpstr>
      <vt:lpstr>PowerPoint Presentation</vt:lpstr>
      <vt:lpstr>Agenda :</vt:lpstr>
      <vt:lpstr>Boston Blue Bikes</vt:lpstr>
      <vt:lpstr>Current Process</vt:lpstr>
      <vt:lpstr>Objectives</vt:lpstr>
      <vt:lpstr>Current problems</vt:lpstr>
      <vt:lpstr>ERD :</vt:lpstr>
      <vt:lpstr>PowerPoint Presentation</vt:lpstr>
      <vt:lpstr>PowerPoint Presentation</vt:lpstr>
      <vt:lpstr>Conclusions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OPIM-5272 Data Management and Business Process Modeling</dc:title>
  <dc:creator>Tyagi, Rupam</dc:creator>
  <cp:lastModifiedBy>Yogesh Thupda</cp:lastModifiedBy>
  <cp:revision>44</cp:revision>
  <dcterms:created xsi:type="dcterms:W3CDTF">2021-12-04T03:03:01Z</dcterms:created>
  <dcterms:modified xsi:type="dcterms:W3CDTF">2022-09-03T00:16:34Z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