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sldIdLst>
    <p:sldId id="269" r:id="rId2"/>
    <p:sldId id="270" r:id="rId3"/>
    <p:sldId id="271" r:id="rId4"/>
    <p:sldId id="276" r:id="rId5"/>
    <p:sldId id="277" r:id="rId6"/>
    <p:sldId id="279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837B4F-732F-4274-BA74-54D45298B02C}">
          <p14:sldIdLst>
            <p14:sldId id="269"/>
            <p14:sldId id="270"/>
            <p14:sldId id="271"/>
            <p14:sldId id="276"/>
            <p14:sldId id="277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4A18A-732F-4E01-96A0-0940A98A4D7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26B54-2EC4-4D1B-B4F4-55FA59480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993A06-9037-1EEA-68A6-3984AE63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F698554-9B8E-8391-4333-714CE0AD8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055A981B-952E-92D0-A62E-9F986900A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561874-E7B9-5FB0-2ECF-81432A09F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26B54-2EC4-4D1B-B4F4-55FA594807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3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89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2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2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55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82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4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84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8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3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4B5D147-1EA8-407C-A86A-BCB3E925D2A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B6AF8C-8742-44AB-8FD3-C25C3CC64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54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6A0BCB-66E3-C81E-6B5A-CADEA349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50D3FAE-53B1-8B08-2979-A3D9488F9D12}"/>
              </a:ext>
            </a:extLst>
          </p:cNvPr>
          <p:cNvSpPr/>
          <p:nvPr/>
        </p:nvSpPr>
        <p:spPr>
          <a:xfrm>
            <a:off x="5212898" y="1817677"/>
            <a:ext cx="3573414" cy="43396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Lullaby Care</a:t>
            </a:r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4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r>
              <a:rPr lang="en-U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By:</a:t>
            </a:r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Team Eclair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EB9FC69-D2F5-CC96-0AC4-572AF06C5744}"/>
              </a:ext>
            </a:extLst>
          </p:cNvPr>
          <p:cNvSpPr txBox="1"/>
          <p:nvPr/>
        </p:nvSpPr>
        <p:spPr>
          <a:xfrm>
            <a:off x="8959783" y="3831772"/>
            <a:ext cx="25551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By:		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Vignesh N	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Aravind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Nayagam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Varun U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Shyam K Krishnan </a:t>
            </a:r>
          </a:p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Yogesh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A85BC1A-7198-B608-EB18-8AFE6C75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39428" cy="69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862F02-805D-7B05-A3B2-ECA95DA4AFDE}"/>
              </a:ext>
            </a:extLst>
          </p:cNvPr>
          <p:cNvSpPr/>
          <p:nvPr/>
        </p:nvSpPr>
        <p:spPr>
          <a:xfrm>
            <a:off x="470351" y="550707"/>
            <a:ext cx="7615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And Project Identity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1B10654-5DFE-9304-AD3F-167C2509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582676"/>
              </p:ext>
            </p:extLst>
          </p:nvPr>
        </p:nvGraphicFramePr>
        <p:xfrm>
          <a:off x="718457" y="2579914"/>
          <a:ext cx="10929255" cy="356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851">
                  <a:extLst>
                    <a:ext uri="{9D8B030D-6E8A-4147-A177-3AD203B41FA5}">
                      <a16:colId xmlns:a16="http://schemas.microsoft.com/office/drawing/2014/main" xmlns="" val="1433656502"/>
                    </a:ext>
                  </a:extLst>
                </a:gridCol>
                <a:gridCol w="2185851">
                  <a:extLst>
                    <a:ext uri="{9D8B030D-6E8A-4147-A177-3AD203B41FA5}">
                      <a16:colId xmlns:a16="http://schemas.microsoft.com/office/drawing/2014/main" xmlns="" val="3978543973"/>
                    </a:ext>
                  </a:extLst>
                </a:gridCol>
                <a:gridCol w="1299755">
                  <a:extLst>
                    <a:ext uri="{9D8B030D-6E8A-4147-A177-3AD203B41FA5}">
                      <a16:colId xmlns:a16="http://schemas.microsoft.com/office/drawing/2014/main" xmlns="" val="3482714187"/>
                    </a:ext>
                  </a:extLst>
                </a:gridCol>
                <a:gridCol w="3592286">
                  <a:extLst>
                    <a:ext uri="{9D8B030D-6E8A-4147-A177-3AD203B41FA5}">
                      <a16:colId xmlns:a16="http://schemas.microsoft.com/office/drawing/2014/main" xmlns="" val="1000651835"/>
                    </a:ext>
                  </a:extLst>
                </a:gridCol>
                <a:gridCol w="1665512">
                  <a:extLst>
                    <a:ext uri="{9D8B030D-6E8A-4147-A177-3AD203B41FA5}">
                      <a16:colId xmlns:a16="http://schemas.microsoft.com/office/drawing/2014/main" xmlns="" val="2099249706"/>
                    </a:ext>
                  </a:extLst>
                </a:gridCol>
              </a:tblGrid>
              <a:tr h="585127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Registration No.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Department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Year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558797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US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Vignesh 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8253560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Aravind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Nayagam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2402789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Varun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1989384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Yogesh V</a:t>
                      </a:r>
                      <a:endParaRPr lang="en-I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5052455"/>
                  </a:ext>
                </a:extLst>
              </a:tr>
              <a:tr h="58512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Shyam K Krishnan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23BCE1632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 and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year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49697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6839692-B9C0-D3C9-EAD7-3B6F2A286AD4}"/>
              </a:ext>
            </a:extLst>
          </p:cNvPr>
          <p:cNvSpPr txBox="1"/>
          <p:nvPr/>
        </p:nvSpPr>
        <p:spPr>
          <a:xfrm>
            <a:off x="718457" y="1611477"/>
            <a:ext cx="3957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Team Name: Eclair</a:t>
            </a:r>
          </a:p>
          <a:p>
            <a:r>
              <a:rPr lang="en-IN" sz="2400" b="1" dirty="0"/>
              <a:t>Team Lead Details: Yogesh V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94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9FB23D6-9E12-760A-B647-8EE91EBE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F6525AE-EA06-5392-ECDD-F7D6968477CD}"/>
              </a:ext>
            </a:extLst>
          </p:cNvPr>
          <p:cNvSpPr/>
          <p:nvPr/>
        </p:nvSpPr>
        <p:spPr>
          <a:xfrm>
            <a:off x="261801" y="256792"/>
            <a:ext cx="5463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B1C00DD-D1CC-F462-250A-06E19B3A160E}"/>
              </a:ext>
            </a:extLst>
          </p:cNvPr>
          <p:cNvSpPr txBox="1"/>
          <p:nvPr/>
        </p:nvSpPr>
        <p:spPr>
          <a:xfrm>
            <a:off x="166007" y="1180122"/>
            <a:ext cx="60176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Discover </a:t>
            </a:r>
            <a:r>
              <a:rPr lang="en-US" sz="2400" b="1" dirty="0" err="1"/>
              <a:t>LullabyCare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algn="just"/>
            <a:r>
              <a:rPr lang="en-US" sz="2400" b="1" dirty="0"/>
              <a:t>Parenting Made Easy</a:t>
            </a:r>
          </a:p>
          <a:p>
            <a:r>
              <a:rPr lang="en-US" sz="1800" dirty="0" err="1"/>
              <a:t>LullabyCare</a:t>
            </a:r>
            <a:r>
              <a:rPr lang="en-US" sz="1800" dirty="0"/>
              <a:t> is an innovative Android application designed to assist parents, particularly new ones, in managing and </a:t>
            </a:r>
            <a:r>
              <a:rPr lang="en-US" sz="1800" dirty="0" err="1"/>
              <a:t>organising</a:t>
            </a:r>
            <a:r>
              <a:rPr lang="en-US" sz="1800" dirty="0"/>
              <a:t> daily baby care activities effectively. With its user-friendly interface and comprehensive features, </a:t>
            </a:r>
            <a:r>
              <a:rPr lang="en-US" sz="1800" dirty="0" err="1"/>
              <a:t>LullabyCare</a:t>
            </a:r>
            <a:r>
              <a:rPr lang="en-US" sz="1800" dirty="0"/>
              <a:t> acts as a digital assistant, helping parents ease the various responsibilities that come with raising a child. From tracking nutrition to </a:t>
            </a:r>
            <a:r>
              <a:rPr lang="en-US" sz="1800" dirty="0" err="1"/>
              <a:t>organising</a:t>
            </a:r>
            <a:r>
              <a:rPr lang="en-US" sz="1800" dirty="0"/>
              <a:t> health appointments, </a:t>
            </a:r>
            <a:r>
              <a:rPr lang="en-US" sz="1800" dirty="0" err="1"/>
              <a:t>LullabyCare</a:t>
            </a:r>
            <a:r>
              <a:rPr lang="en-US" sz="1800" dirty="0"/>
              <a:t> simplifies your parenting journey with essential tools and support.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89087BF-EF8C-BF7D-958D-A162B2EAF2E2}"/>
              </a:ext>
            </a:extLst>
          </p:cNvPr>
          <p:cNvSpPr txBox="1"/>
          <p:nvPr/>
        </p:nvSpPr>
        <p:spPr>
          <a:xfrm>
            <a:off x="6485163" y="1997839"/>
            <a:ext cx="55408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Identification &amp; Market Gap Analysis: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Modern parents face significant challenges in monitoring their baby's well-being, tracking nutrition, enabling remainders. Many existing products are expensive hardware devices that lack flexibility and often require constant manual operation.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F294740-96D8-044F-F22F-EA48612DEB4A}"/>
              </a:ext>
            </a:extLst>
          </p:cNvPr>
          <p:cNvSpPr txBox="1"/>
          <p:nvPr/>
        </p:nvSpPr>
        <p:spPr>
          <a:xfrm>
            <a:off x="166007" y="4924809"/>
            <a:ext cx="5279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Impact:</a:t>
            </a:r>
            <a:r>
              <a:rPr lang="en-US" dirty="0"/>
              <a:t> A mobile app like </a:t>
            </a:r>
            <a:r>
              <a:rPr lang="en-US" dirty="0" err="1"/>
              <a:t>LullabyCare</a:t>
            </a:r>
            <a:r>
              <a:rPr lang="en-US" dirty="0"/>
              <a:t> empowers parents by giving them nutrition updates, assigning reminders  and improving baby care routines through daily tasks and community insights.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E7BED6C-998C-FB96-D899-142F60FD1D38}"/>
              </a:ext>
            </a:extLst>
          </p:cNvPr>
          <p:cNvSpPr txBox="1"/>
          <p:nvPr/>
        </p:nvSpPr>
        <p:spPr>
          <a:xfrm>
            <a:off x="6746963" y="4121497"/>
            <a:ext cx="52790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Validation:</a:t>
            </a:r>
            <a:r>
              <a:rPr lang="en-US" dirty="0"/>
              <a:t>  In the current generation there are many new parents who struggled to raise babies while </a:t>
            </a:r>
            <a:r>
              <a:rPr lang="en-IN" dirty="0"/>
              <a:t>juggling</a:t>
            </a:r>
            <a:r>
              <a:rPr lang="en-US" dirty="0"/>
              <a:t> their various responsibilities, as experienced second hand by most of us.</a:t>
            </a:r>
          </a:p>
          <a:p>
            <a:endParaRPr lang="en-US" dirty="0"/>
          </a:p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10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5695AF2-EBE4-363C-D22C-FC9AEAA3D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AD2FBE3-0CC7-76ED-B685-E86B6616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723223"/>
            <a:ext cx="4822372" cy="54115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0E598CA-B6EB-717A-BD51-2685741D6678}"/>
              </a:ext>
            </a:extLst>
          </p:cNvPr>
          <p:cNvSpPr/>
          <p:nvPr/>
        </p:nvSpPr>
        <p:spPr>
          <a:xfrm>
            <a:off x="5630303" y="255137"/>
            <a:ext cx="61565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Innovative Solution 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nfant Soothing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62F4DF9-FAC1-2533-7B84-F37424C2F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1281"/>
              </p:ext>
            </p:extLst>
          </p:nvPr>
        </p:nvGraphicFramePr>
        <p:xfrm>
          <a:off x="5265057" y="1889720"/>
          <a:ext cx="6567714" cy="459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3857">
                  <a:extLst>
                    <a:ext uri="{9D8B030D-6E8A-4147-A177-3AD203B41FA5}">
                      <a16:colId xmlns:a16="http://schemas.microsoft.com/office/drawing/2014/main" xmlns="" val="4204396510"/>
                    </a:ext>
                  </a:extLst>
                </a:gridCol>
                <a:gridCol w="3283857">
                  <a:extLst>
                    <a:ext uri="{9D8B030D-6E8A-4147-A177-3AD203B41FA5}">
                      <a16:colId xmlns:a16="http://schemas.microsoft.com/office/drawing/2014/main" xmlns="" val="2936460095"/>
                    </a:ext>
                  </a:extLst>
                </a:gridCol>
              </a:tblGrid>
              <a:tr h="22967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1.Specially curated entertainment for children.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calming environment that enhances quality of rest  for both babies and parents alike.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2.LullabyCare meets modern parenting needs.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to provide effective ways to soothe infants through advanced technology and soundscapes.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6074385"/>
                  </a:ext>
                </a:extLst>
              </a:tr>
              <a:tr h="229670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3.Customizable features for user comfort.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Includes customizable daily tasks, community support, remainders, and relaxation techniques tailored for individual needs.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4.Supports early childhood development.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Fosters a nurturing atmosphere that encourages healthy development during the early years of life.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92261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23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7DD5B5-1C10-BD37-957F-00E90898A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CDB3A3E-5D68-FDCF-32B5-CDF14FB164FD}"/>
              </a:ext>
            </a:extLst>
          </p:cNvPr>
          <p:cNvSpPr/>
          <p:nvPr/>
        </p:nvSpPr>
        <p:spPr>
          <a:xfrm>
            <a:off x="2601888" y="398306"/>
            <a:ext cx="61173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lullaby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CAA4419-62F3-049D-E2A1-3EC8B855C487}"/>
              </a:ext>
            </a:extLst>
          </p:cNvPr>
          <p:cNvSpPr txBox="1"/>
          <p:nvPr/>
        </p:nvSpPr>
        <p:spPr>
          <a:xfrm>
            <a:off x="337457" y="1595021"/>
            <a:ext cx="39841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User Management</a:t>
            </a:r>
            <a:endParaRPr lang="en-US" sz="2400" dirty="0"/>
          </a:p>
          <a:p>
            <a:r>
              <a:rPr lang="en-US" sz="2400" b="1" dirty="0"/>
              <a:t>Multiple Profiles</a:t>
            </a:r>
            <a:r>
              <a:rPr lang="en-US" sz="2400" dirty="0"/>
              <a:t>: Set up profiles for each child effortlessly.</a:t>
            </a:r>
          </a:p>
          <a:p>
            <a:r>
              <a:rPr lang="en-US" sz="2400" b="1" dirty="0"/>
              <a:t>Tailored Tracking</a:t>
            </a:r>
            <a:r>
              <a:rPr lang="en-US" sz="2400" dirty="0"/>
              <a:t>: Receive reminders and updates for individual babies.</a:t>
            </a:r>
          </a:p>
          <a:p>
            <a:r>
              <a:rPr lang="en-US" sz="2400" b="1" dirty="0"/>
              <a:t>Custom Preferences</a:t>
            </a:r>
            <a:r>
              <a:rPr lang="en-US" sz="2400" dirty="0"/>
              <a:t>: Adjust settings based on each child’s needs.</a:t>
            </a:r>
          </a:p>
          <a:p>
            <a:r>
              <a:rPr lang="en-US" sz="2400" b="1" dirty="0"/>
              <a:t>Progress Monitoring</a:t>
            </a:r>
            <a:r>
              <a:rPr lang="en-US" sz="2400" dirty="0"/>
              <a:t>: Track developmental milestones for every child.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549212-6F20-52C9-B0D0-688226812CDA}"/>
              </a:ext>
            </a:extLst>
          </p:cNvPr>
          <p:cNvSpPr txBox="1"/>
          <p:nvPr/>
        </p:nvSpPr>
        <p:spPr>
          <a:xfrm>
            <a:off x="6400804" y="1595021"/>
            <a:ext cx="32003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2.Nutrition Tracker</a:t>
            </a:r>
            <a:endParaRPr lang="en-IN" sz="2400" dirty="0"/>
          </a:p>
          <a:p>
            <a:r>
              <a:rPr lang="en-IN" sz="2400" b="1" dirty="0"/>
              <a:t>Feeding Logs</a:t>
            </a:r>
            <a:r>
              <a:rPr lang="en-IN" sz="2400" dirty="0"/>
              <a:t>: Maintain a detailed log of feeding schedules.</a:t>
            </a:r>
          </a:p>
          <a:p>
            <a:endParaRPr lang="en-IN" sz="2400" b="1" dirty="0"/>
          </a:p>
          <a:p>
            <a:r>
              <a:rPr lang="en-IN" sz="2400" b="1" dirty="0"/>
              <a:t>AI Driven Insights:</a:t>
            </a:r>
          </a:p>
          <a:p>
            <a:r>
              <a:rPr lang="en-IN" sz="2400" dirty="0"/>
              <a:t>A </a:t>
            </a:r>
            <a:r>
              <a:rPr lang="en-IN" sz="2400" dirty="0" err="1"/>
              <a:t>gemini</a:t>
            </a:r>
            <a:r>
              <a:rPr lang="en-IN" sz="2400" dirty="0"/>
              <a:t> model gives a well balanced diet plan</a:t>
            </a:r>
          </a:p>
          <a:p>
            <a:endParaRPr lang="en-IN" sz="2400" b="1" dirty="0"/>
          </a:p>
          <a:p>
            <a:r>
              <a:rPr lang="en-IN" sz="2400" b="1" dirty="0"/>
              <a:t>Daily Updates</a:t>
            </a:r>
            <a:r>
              <a:rPr lang="en-IN" sz="2400" dirty="0"/>
              <a:t>: Receive reminders for feeding times.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787F183-6350-531E-B9A1-8134EC96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1573250"/>
            <a:ext cx="1226061" cy="488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A700AF-F9CF-7D09-340A-3D9725934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34" y="1595021"/>
            <a:ext cx="781159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2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C40575D-8761-0450-9E06-70369C04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7E5BDFE-70C9-3F48-33A4-18633EE2A960}"/>
              </a:ext>
            </a:extLst>
          </p:cNvPr>
          <p:cNvSpPr/>
          <p:nvPr/>
        </p:nvSpPr>
        <p:spPr>
          <a:xfrm>
            <a:off x="2601888" y="398306"/>
            <a:ext cx="61173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lullaby Care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650D9D8-CEBC-E4C9-12D2-003A20602650}"/>
              </a:ext>
            </a:extLst>
          </p:cNvPr>
          <p:cNvSpPr txBox="1"/>
          <p:nvPr/>
        </p:nvSpPr>
        <p:spPr>
          <a:xfrm>
            <a:off x="337457" y="1595021"/>
            <a:ext cx="3984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3.Calender Remainders:</a:t>
            </a:r>
          </a:p>
          <a:p>
            <a:r>
              <a:rPr lang="en-US" sz="2400" dirty="0"/>
              <a:t>Schedule and modify </a:t>
            </a:r>
            <a:r>
              <a:rPr lang="en-US" sz="2400" dirty="0" smtClean="0"/>
              <a:t>reminders </a:t>
            </a:r>
            <a:r>
              <a:rPr lang="en-US" sz="2400" dirty="0"/>
              <a:t>with notifications</a:t>
            </a:r>
          </a:p>
          <a:p>
            <a:endParaRPr lang="en-US" sz="2400" b="1" dirty="0"/>
          </a:p>
          <a:p>
            <a:r>
              <a:rPr lang="en-US" sz="2400" b="1" dirty="0"/>
              <a:t>4.Community: </a:t>
            </a:r>
            <a:r>
              <a:rPr lang="en-US" sz="2400" dirty="0"/>
              <a:t>Enables users to look for </a:t>
            </a:r>
            <a:r>
              <a:rPr lang="en-US" sz="2400" dirty="0" err="1"/>
              <a:t>babycare</a:t>
            </a:r>
            <a:r>
              <a:rPr lang="en-US" sz="2400" dirty="0"/>
              <a:t> services </a:t>
            </a:r>
          </a:p>
          <a:p>
            <a:r>
              <a:rPr lang="en-US" sz="2400" dirty="0"/>
              <a:t>in a </a:t>
            </a:r>
            <a:r>
              <a:rPr lang="en-US" sz="2400" dirty="0" smtClean="0"/>
              <a:t>locality with Google Maps API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A9B8C7D-3F25-E4F7-28C5-2B393A83634A}"/>
              </a:ext>
            </a:extLst>
          </p:cNvPr>
          <p:cNvSpPr txBox="1"/>
          <p:nvPr/>
        </p:nvSpPr>
        <p:spPr>
          <a:xfrm>
            <a:off x="6400804" y="1595021"/>
            <a:ext cx="32003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5.Lullaby player: </a:t>
            </a:r>
            <a:r>
              <a:rPr lang="en-IN" sz="2400" dirty="0"/>
              <a:t>Plays </a:t>
            </a:r>
            <a:r>
              <a:rPr lang="en-IN" sz="2400" dirty="0" smtClean="0"/>
              <a:t>specifically </a:t>
            </a:r>
            <a:r>
              <a:rPr lang="en-IN" sz="2400" dirty="0"/>
              <a:t>curated </a:t>
            </a:r>
            <a:r>
              <a:rPr lang="en-IN" sz="2400" dirty="0" smtClean="0"/>
              <a:t>songs for babies using </a:t>
            </a:r>
            <a:r>
              <a:rPr lang="en-IN" sz="2400" dirty="0"/>
              <a:t>Y</a:t>
            </a:r>
            <a:r>
              <a:rPr lang="en-IN" sz="2400" dirty="0" smtClean="0"/>
              <a:t>ouTube’s </a:t>
            </a:r>
            <a:r>
              <a:rPr lang="en-IN" sz="2400" dirty="0" err="1" smtClean="0"/>
              <a:t>api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r>
              <a:rPr lang="en-IN" sz="2400" b="1" dirty="0"/>
              <a:t>6.Settings View: </a:t>
            </a:r>
            <a:r>
              <a:rPr lang="en-IN" sz="2400" dirty="0"/>
              <a:t>Enables users to customize the app and edit user details.</a:t>
            </a:r>
          </a:p>
          <a:p>
            <a:endParaRPr lang="en-IN" sz="2400" b="1" dirty="0"/>
          </a:p>
          <a:p>
            <a:r>
              <a:rPr lang="en-IN" sz="2400" b="1" dirty="0"/>
              <a:t>7.Search: </a:t>
            </a:r>
            <a:r>
              <a:rPr lang="en-IN" sz="2400" dirty="0"/>
              <a:t>Enables user to search for options in the home page.</a:t>
            </a:r>
            <a:endParaRPr lang="en-I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4221E40-B427-3599-7C02-0957A8486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1573250"/>
            <a:ext cx="1226061" cy="48864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A7E2ED7-B323-A48C-7A34-0936958B6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734" y="1595021"/>
            <a:ext cx="781159" cy="50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3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5A1C1A-3A81-AFE3-36B8-5BDB0041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5765CBF-B79C-64B5-B02F-39E146B9A260}"/>
              </a:ext>
            </a:extLst>
          </p:cNvPr>
          <p:cNvSpPr txBox="1"/>
          <p:nvPr/>
        </p:nvSpPr>
        <p:spPr>
          <a:xfrm>
            <a:off x="250372" y="2289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0" u="none" strike="noStrike" baseline="0" dirty="0">
                <a:solidFill>
                  <a:srgbClr val="152C46"/>
                </a:solidFill>
                <a:latin typeface="Crimson Pro"/>
              </a:rPr>
              <a:t>Technical Implementation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5DC0EF-D393-3E6F-4169-8539B87191D7}"/>
              </a:ext>
            </a:extLst>
          </p:cNvPr>
          <p:cNvSpPr txBox="1"/>
          <p:nvPr/>
        </p:nvSpPr>
        <p:spPr>
          <a:xfrm>
            <a:off x="274501" y="1002439"/>
            <a:ext cx="114953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 err="1">
                <a:latin typeface="Arial" pitchFamily="34" charset="0"/>
                <a:cs typeface="Arial" pitchFamily="34" charset="0"/>
              </a:rPr>
              <a:t>RecyclerView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Efficiently displays lists (e.g., child profiles, feeding logs) with smooth scrolling.</a:t>
            </a:r>
          </a:p>
          <a:p>
            <a:pPr algn="just"/>
            <a:r>
              <a:rPr lang="en-IN" sz="1600" b="1" dirty="0">
                <a:latin typeface="Arial" pitchFamily="34" charset="0"/>
                <a:cs typeface="Arial" pitchFamily="34" charset="0"/>
              </a:rPr>
              <a:t>Room Database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Stores and manages child data locally using SQLite for offline access.</a:t>
            </a:r>
          </a:p>
          <a:p>
            <a:pPr algn="just"/>
            <a:r>
              <a:rPr lang="en-IN" sz="1600" b="1" dirty="0">
                <a:latin typeface="Arial" pitchFamily="34" charset="0"/>
                <a:cs typeface="Arial" pitchFamily="34" charset="0"/>
              </a:rPr>
              <a:t>SQLite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Lightweight database for structured storage of parenting records.</a:t>
            </a:r>
          </a:p>
          <a:p>
            <a:pPr algn="just"/>
            <a:r>
              <a:rPr lang="en-IN" sz="1600" b="1" dirty="0" err="1">
                <a:latin typeface="Arial" pitchFamily="34" charset="0"/>
                <a:cs typeface="Arial" pitchFamily="34" charset="0"/>
              </a:rPr>
              <a:t>LiveData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/</a:t>
            </a:r>
            <a:r>
              <a:rPr lang="en-IN" sz="1600" b="1" dirty="0" err="1">
                <a:latin typeface="Arial" pitchFamily="34" charset="0"/>
                <a:cs typeface="Arial" pitchFamily="34" charset="0"/>
              </a:rPr>
              <a:t>ViewModel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: Ensures real-time UI updates and data consistency.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Custom Fonts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 </a:t>
            </a:r>
            <a:r>
              <a:rPr lang="en-US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ttf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files inside /fonts directory for styling text elements.</a:t>
            </a: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APIs: </a:t>
            </a:r>
            <a:r>
              <a:rPr lang="en-US" sz="16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Gemini API, Google Maps API, </a:t>
            </a:r>
            <a:r>
              <a:rPr lang="en-US" sz="1600" dirty="0" err="1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Youtube</a:t>
            </a:r>
            <a:r>
              <a:rPr lang="en-US" sz="1600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API</a:t>
            </a:r>
            <a:endParaRPr lang="en-US" sz="1600" b="1" dirty="0" smtClean="0">
              <a:solidFill>
                <a:srgbClr val="0D0D0D"/>
              </a:solidFill>
              <a:latin typeface="Arial" pitchFamily="34" charset="0"/>
              <a:cs typeface="Arial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1600" b="1" dirty="0" smtClean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SVG </a:t>
            </a:r>
            <a:r>
              <a:rPr lang="en-US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Assets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 Used for custom icons and illustrations.</a:t>
            </a:r>
          </a:p>
          <a:p>
            <a:pPr>
              <a:spcAft>
                <a:spcPts val="1200"/>
              </a:spcAft>
            </a:pPr>
            <a:r>
              <a:rPr lang="en-US" sz="1600" b="1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ConstraintLayout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/ </a:t>
            </a:r>
            <a:r>
              <a:rPr lang="en-US" sz="1600" b="1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LinearLayout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– Used in layout XMLs for responsive UI design.</a:t>
            </a:r>
          </a:p>
          <a:p>
            <a:r>
              <a:rPr lang="en-IN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Custom Adapters: 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LullabyAdapter.kt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FavoritesAdapter.kt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NotificationAdapter.kt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CardAdapter.kt,Playlist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 Adapter, 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ReminderAdapter.kt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, </a:t>
            </a:r>
            <a:r>
              <a:rPr lang="en-IN" sz="1600" dirty="0" err="1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TaskAdapter.kt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YouTube Player: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 Embedded player (using </a:t>
            </a:r>
            <a:r>
              <a:rPr lang="en-IN" sz="1600" dirty="0" err="1">
                <a:latin typeface="Arial" pitchFamily="34" charset="0"/>
                <a:cs typeface="Arial" pitchFamily="34" charset="0"/>
              </a:rPr>
              <a:t>com.pierfrancescosoffritti.androidyoutubeplayer</a:t>
            </a:r>
            <a:r>
              <a:rPr lang="en-IN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) for streaming lullabies directly from YouTube.</a:t>
            </a:r>
          </a:p>
          <a:p>
            <a:pPr>
              <a:spcAft>
                <a:spcPts val="1200"/>
              </a:spcAft>
            </a:pPr>
            <a:r>
              <a:rPr lang="en-IN" sz="1600" b="1" dirty="0">
                <a:latin typeface="Arial" pitchFamily="34" charset="0"/>
                <a:cs typeface="Arial" pitchFamily="34" charset="0"/>
              </a:rPr>
              <a:t>Firebase Services: </a:t>
            </a:r>
            <a:r>
              <a:rPr lang="en-IN" sz="1600" dirty="0">
                <a:latin typeface="Arial" pitchFamily="34" charset="0"/>
                <a:cs typeface="Arial" pitchFamily="34" charset="0"/>
              </a:rPr>
              <a:t>Authentication (user registration), Analytics (track user engagement and app usage patterns</a:t>
            </a:r>
            <a:r>
              <a:rPr lang="en-IN" sz="16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1600" dirty="0">
              <a:solidFill>
                <a:srgbClr val="0D0D0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31BE607-DE7A-9F70-C5A7-8FD7ADB0727D}"/>
              </a:ext>
            </a:extLst>
          </p:cNvPr>
          <p:cNvSpPr txBox="1"/>
          <p:nvPr/>
        </p:nvSpPr>
        <p:spPr>
          <a:xfrm>
            <a:off x="250372" y="5024255"/>
            <a:ext cx="114953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Shared Preferences for storage: </a:t>
            </a:r>
            <a:r>
              <a:rPr lang="en-US" sz="160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Access the permanently stored data for each unique user id</a:t>
            </a:r>
          </a:p>
          <a:p>
            <a:pPr algn="l">
              <a:buNone/>
            </a:pPr>
            <a:endParaRPr lang="en-US" sz="1600" b="1" i="0" dirty="0" smtClean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 err="1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OkHttp</a:t>
            </a: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Manages network requests for fetching dynamic content (articles, song metadata</a:t>
            </a:r>
            <a:r>
              <a:rPr lang="en-US" sz="1600" b="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</a:p>
          <a:p>
            <a:pPr algn="l">
              <a:buNone/>
            </a:pPr>
            <a:endParaRPr lang="en-US" sz="1600" b="0" i="0" dirty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Glide: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Efficient image loading of </a:t>
            </a:r>
            <a:r>
              <a:rPr lang="en-US" sz="1600" b="0" i="0" dirty="0" err="1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youtube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 thumbnails</a:t>
            </a:r>
            <a:r>
              <a:rPr lang="en-US" sz="1600" b="0" i="0" dirty="0" smtClean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lang="en-US" sz="1600" b="0" i="0" dirty="0">
              <a:solidFill>
                <a:srgbClr val="0D0D0D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>
              <a:buNone/>
            </a:pPr>
            <a:r>
              <a:rPr lang="en-US" sz="1600" b="1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Google Play Services Maps: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 (</a:t>
            </a:r>
            <a:r>
              <a:rPr lang="en-US" sz="1600" dirty="0">
                <a:solidFill>
                  <a:srgbClr val="0D0D0D"/>
                </a:solidFill>
                <a:latin typeface="Arial" pitchFamily="34" charset="0"/>
                <a:cs typeface="Arial" pitchFamily="34" charset="0"/>
              </a:rPr>
              <a:t>used</a:t>
            </a:r>
            <a:r>
              <a:rPr lang="en-US" sz="1600" b="0" i="0" dirty="0">
                <a:solidFill>
                  <a:srgbClr val="0D0D0D"/>
                </a:solidFill>
                <a:effectLst/>
                <a:latin typeface="Arial" pitchFamily="34" charset="0"/>
                <a:cs typeface="Arial" pitchFamily="34" charset="0"/>
              </a:rPr>
              <a:t> for location-based features or family sharing)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3966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3">
      <a:dk1>
        <a:sysClr val="windowText" lastClr="000000"/>
      </a:dk1>
      <a:lt1>
        <a:sysClr val="window" lastClr="FFFFFF"/>
      </a:lt1>
      <a:dk2>
        <a:srgbClr val="1C629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310</TotalTime>
  <Words>436</Words>
  <Application>Microsoft Office PowerPoint</Application>
  <PresentationFormat>Custom</PresentationFormat>
  <Paragraphs>102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Ulaganathan Vallinayagam</dc:creator>
  <cp:lastModifiedBy>HP</cp:lastModifiedBy>
  <cp:revision>66</cp:revision>
  <dcterms:created xsi:type="dcterms:W3CDTF">2025-06-16T09:25:49Z</dcterms:created>
  <dcterms:modified xsi:type="dcterms:W3CDTF">2025-06-19T06:25:23Z</dcterms:modified>
</cp:coreProperties>
</file>