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3" r:id="rId56"/>
    <p:sldId id="311" r:id="rId57"/>
    <p:sldId id="312"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10281684" cy="369332"/>
          </a:xfrm>
          <a:prstGeom prst="rect">
            <a:avLst/>
          </a:prstGeom>
        </p:spPr>
        <p:txBody>
          <a:bodyPr wrap="square">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286297"/>
            <a:ext cx="10281684" cy="1200329"/>
          </a:xfrm>
          <a:prstGeom prst="rect">
            <a:avLst/>
          </a:prstGeom>
        </p:spPr>
        <p:txBody>
          <a:bodyPr wrap="square">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1" y="3520504"/>
            <a:ext cx="10994065" cy="369332"/>
          </a:xfrm>
          <a:prstGeom prst="rect">
            <a:avLst/>
          </a:prstGeom>
        </p:spPr>
        <p:txBody>
          <a:bodyPr wrap="square">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3859920"/>
            <a:ext cx="11610754" cy="646331"/>
          </a:xfrm>
          <a:prstGeom prst="rect">
            <a:avLst/>
          </a:prstGeom>
        </p:spPr>
        <p:txBody>
          <a:bodyPr wrap="square">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
        <p:nvSpPr>
          <p:cNvPr id="7" name="Rectangle 6">
            <a:extLst>
              <a:ext uri="{FF2B5EF4-FFF2-40B4-BE49-F238E27FC236}">
                <a16:creationId xmlns:a16="http://schemas.microsoft.com/office/drawing/2014/main" id="{A64E63A7-38C1-4EFB-B943-2D474E877613}"/>
              </a:ext>
            </a:extLst>
          </p:cNvPr>
          <p:cNvSpPr/>
          <p:nvPr/>
        </p:nvSpPr>
        <p:spPr>
          <a:xfrm>
            <a:off x="425300" y="4461767"/>
            <a:ext cx="11341397" cy="1754326"/>
          </a:xfrm>
          <a:prstGeom prst="rect">
            <a:avLst/>
          </a:prstGeom>
        </p:spPr>
        <p:txBody>
          <a:bodyPr wrap="square">
            <a:spAutoFit/>
          </a:bodyPr>
          <a:lstStyle/>
          <a:p>
            <a:r>
              <a:rPr lang="en-US" dirty="0"/>
              <a:t> Rules that come later override those that come earlier</a:t>
            </a:r>
          </a:p>
          <a:p>
            <a:r>
              <a:rPr lang="en-US" dirty="0"/>
              <a:t>This guideline is for two CSS rulesets with the same selector.  Where there are conflicts, the rules from the later one apply.  </a:t>
            </a:r>
          </a:p>
          <a:p>
            <a:endParaRPr lang="en-US" dirty="0"/>
          </a:p>
          <a:p>
            <a:r>
              <a:rPr lang="en-US" dirty="0"/>
              <a:t>.</a:t>
            </a:r>
            <a:r>
              <a:rPr lang="en-US" dirty="0" err="1"/>
              <a:t>hortense</a:t>
            </a:r>
            <a:r>
              <a:rPr lang="en-US" dirty="0"/>
              <a:t> { color: red; text-decoration: underline; }</a:t>
            </a:r>
          </a:p>
          <a:p>
            <a:r>
              <a:rPr lang="en-US" dirty="0"/>
              <a:t>.</a:t>
            </a:r>
            <a:r>
              <a:rPr lang="en-US" dirty="0" err="1"/>
              <a:t>hortense</a:t>
            </a:r>
            <a:r>
              <a:rPr lang="en-US" dirty="0"/>
              <a:t> { color: blue; }</a:t>
            </a:r>
          </a:p>
        </p:txBody>
      </p:sp>
    </p:spTree>
    <p:extLst>
      <p:ext uri="{BB962C8B-B14F-4D97-AF65-F5344CB8AC3E}">
        <p14:creationId xmlns:p14="http://schemas.microsoft.com/office/powerpoint/2010/main" val="2537416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60B5D-BD2A-49A2-9B31-571F6817537E}"/>
              </a:ext>
            </a:extLst>
          </p:cNvPr>
          <p:cNvPicPr>
            <a:picLocks noChangeAspect="1"/>
          </p:cNvPicPr>
          <p:nvPr/>
        </p:nvPicPr>
        <p:blipFill rotWithShape="1">
          <a:blip r:embed="rId2"/>
          <a:srcRect r="16266"/>
          <a:stretch/>
        </p:blipFill>
        <p:spPr>
          <a:xfrm>
            <a:off x="991564" y="1146355"/>
            <a:ext cx="10208871" cy="1673234"/>
          </a:xfrm>
          <a:prstGeom prst="rect">
            <a:avLst/>
          </a:prstGeom>
        </p:spPr>
      </p:pic>
      <p:sp>
        <p:nvSpPr>
          <p:cNvPr id="3" name="Rectangle 2">
            <a:extLst>
              <a:ext uri="{FF2B5EF4-FFF2-40B4-BE49-F238E27FC236}">
                <a16:creationId xmlns:a16="http://schemas.microsoft.com/office/drawing/2014/main" id="{130D7ABD-A2CB-4001-82E8-5539568D3C51}"/>
              </a:ext>
            </a:extLst>
          </p:cNvPr>
          <p:cNvSpPr/>
          <p:nvPr/>
        </p:nvSpPr>
        <p:spPr>
          <a:xfrm>
            <a:off x="991563" y="3438246"/>
            <a:ext cx="10175358" cy="2031325"/>
          </a:xfrm>
          <a:prstGeom prst="rect">
            <a:avLst/>
          </a:prstGeom>
        </p:spPr>
        <p:txBody>
          <a:bodyPr wrap="square">
            <a:spAutoFit/>
          </a:bodyPr>
          <a:lstStyle/>
          <a:p>
            <a:r>
              <a:rPr lang="en-US" b="1" dirty="0"/>
              <a:t>!</a:t>
            </a:r>
            <a:r>
              <a:rPr lang="en-US" b="1" dirty="0">
                <a:solidFill>
                  <a:schemeClr val="accent3">
                    <a:lumMod val="60000"/>
                    <a:lumOff val="40000"/>
                  </a:schemeClr>
                </a:solidFill>
              </a:rPr>
              <a:t>important</a:t>
            </a:r>
          </a:p>
          <a:p>
            <a:r>
              <a:rPr lang="en-US" dirty="0"/>
              <a:t>p { color: orange !important; }</a:t>
            </a:r>
          </a:p>
          <a:p>
            <a:endParaRPr lang="en-US" dirty="0"/>
          </a:p>
          <a:p>
            <a:r>
              <a:rPr lang="en-US" dirty="0"/>
              <a:t>Because multiple CSS selectors can resolve to the same element, and because the rules that govern precedence are complex, you may from time to time encounter a situation where you need to apply a particular CSS property and you want it to take precedence over all others, no matter what.    !important will do that. </a:t>
            </a:r>
            <a:endParaRPr lang="en-IN" dirty="0"/>
          </a:p>
        </p:txBody>
      </p:sp>
      <p:sp>
        <p:nvSpPr>
          <p:cNvPr id="4" name="Rectangle 3">
            <a:extLst>
              <a:ext uri="{FF2B5EF4-FFF2-40B4-BE49-F238E27FC236}">
                <a16:creationId xmlns:a16="http://schemas.microsoft.com/office/drawing/2014/main" id="{04417AD9-64DE-45F5-97FE-023E5BD6AB98}"/>
              </a:ext>
            </a:extLst>
          </p:cNvPr>
          <p:cNvSpPr/>
          <p:nvPr/>
        </p:nvSpPr>
        <p:spPr>
          <a:xfrm>
            <a:off x="991563" y="5469571"/>
            <a:ext cx="10374641" cy="923330"/>
          </a:xfrm>
          <a:prstGeom prst="rect">
            <a:avLst/>
          </a:prstGeom>
        </p:spPr>
        <p:txBody>
          <a:bodyPr wrap="square">
            <a:spAutoFit/>
          </a:bodyPr>
          <a:lstStyle/>
          <a:p>
            <a:r>
              <a:rPr lang="en-US" dirty="0"/>
              <a:t>The exclamation point is required, and the whole symbol ( !important ) goes after the value and before the semi-colon ( ; ).  </a:t>
            </a:r>
          </a:p>
          <a:p>
            <a:endParaRPr lang="en-US" dirty="0"/>
          </a:p>
        </p:txBody>
      </p:sp>
    </p:spTree>
    <p:extLst>
      <p:ext uri="{BB962C8B-B14F-4D97-AF65-F5344CB8AC3E}">
        <p14:creationId xmlns:p14="http://schemas.microsoft.com/office/powerpoint/2010/main" val="3587341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700A09-0A5B-43E7-84BF-686DD4FDFA61}"/>
              </a:ext>
            </a:extLst>
          </p:cNvPr>
          <p:cNvSpPr/>
          <p:nvPr/>
        </p:nvSpPr>
        <p:spPr>
          <a:xfrm>
            <a:off x="124047" y="788509"/>
            <a:ext cx="10657367" cy="646331"/>
          </a:xfrm>
          <a:prstGeom prst="rect">
            <a:avLst/>
          </a:prstGeom>
        </p:spPr>
        <p:txBody>
          <a:bodyPr wrap="square">
            <a:spAutoFit/>
          </a:bodyPr>
          <a:lstStyle/>
          <a:p>
            <a:r>
              <a:rPr lang="en-US" dirty="0"/>
              <a:t>Tables were not intended as a layout tool, so it is best to stick to them only for tabular data.</a:t>
            </a:r>
          </a:p>
          <a:p>
            <a:endParaRPr lang="en-US" dirty="0"/>
          </a:p>
        </p:txBody>
      </p:sp>
      <p:sp>
        <p:nvSpPr>
          <p:cNvPr id="3" name="Rectangle 2">
            <a:extLst>
              <a:ext uri="{FF2B5EF4-FFF2-40B4-BE49-F238E27FC236}">
                <a16:creationId xmlns:a16="http://schemas.microsoft.com/office/drawing/2014/main" id="{F008EC1F-5E27-4DAF-AA54-32445240CD5B}"/>
              </a:ext>
            </a:extLst>
          </p:cNvPr>
          <p:cNvSpPr/>
          <p:nvPr/>
        </p:nvSpPr>
        <p:spPr>
          <a:xfrm>
            <a:off x="2028509" y="343899"/>
            <a:ext cx="883575" cy="369332"/>
          </a:xfrm>
          <a:prstGeom prst="rect">
            <a:avLst/>
          </a:prstGeom>
        </p:spPr>
        <p:txBody>
          <a:bodyPr wrap="none">
            <a:spAutoFit/>
          </a:bodyPr>
          <a:lstStyle/>
          <a:p>
            <a:r>
              <a:rPr lang="en-IN" dirty="0"/>
              <a:t>Tables</a:t>
            </a:r>
          </a:p>
        </p:txBody>
      </p:sp>
      <p:pic>
        <p:nvPicPr>
          <p:cNvPr id="4" name="Picture 3">
            <a:extLst>
              <a:ext uri="{FF2B5EF4-FFF2-40B4-BE49-F238E27FC236}">
                <a16:creationId xmlns:a16="http://schemas.microsoft.com/office/drawing/2014/main" id="{95C284A6-8602-4D21-95DF-F244132BC1EE}"/>
              </a:ext>
            </a:extLst>
          </p:cNvPr>
          <p:cNvPicPr>
            <a:picLocks noChangeAspect="1"/>
          </p:cNvPicPr>
          <p:nvPr/>
        </p:nvPicPr>
        <p:blipFill>
          <a:blip r:embed="rId2"/>
          <a:stretch>
            <a:fillRect/>
          </a:stretch>
        </p:blipFill>
        <p:spPr>
          <a:xfrm>
            <a:off x="90487" y="1804987"/>
            <a:ext cx="12011025" cy="3248025"/>
          </a:xfrm>
          <a:prstGeom prst="rect">
            <a:avLst/>
          </a:prstGeom>
        </p:spPr>
      </p:pic>
    </p:spTree>
    <p:extLst>
      <p:ext uri="{BB962C8B-B14F-4D97-AF65-F5344CB8AC3E}">
        <p14:creationId xmlns:p14="http://schemas.microsoft.com/office/powerpoint/2010/main" val="1275538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F9A72-DF5E-4D3D-9677-9CE2CCCFA8BF}"/>
              </a:ext>
            </a:extLst>
          </p:cNvPr>
          <p:cNvSpPr/>
          <p:nvPr/>
        </p:nvSpPr>
        <p:spPr>
          <a:xfrm>
            <a:off x="4242931" y="235320"/>
            <a:ext cx="1962397" cy="369332"/>
          </a:xfrm>
          <a:prstGeom prst="rect">
            <a:avLst/>
          </a:prstGeom>
        </p:spPr>
        <p:txBody>
          <a:bodyPr wrap="none">
            <a:spAutoFit/>
          </a:bodyPr>
          <a:lstStyle/>
          <a:p>
            <a:r>
              <a:rPr lang="en-IN" dirty="0"/>
              <a:t>The &lt;table&gt; tag</a:t>
            </a:r>
          </a:p>
        </p:txBody>
      </p:sp>
      <p:sp>
        <p:nvSpPr>
          <p:cNvPr id="3" name="Rectangle 2">
            <a:extLst>
              <a:ext uri="{FF2B5EF4-FFF2-40B4-BE49-F238E27FC236}">
                <a16:creationId xmlns:a16="http://schemas.microsoft.com/office/drawing/2014/main" id="{088A7654-4769-48AF-8AA6-65812BA7A028}"/>
              </a:ext>
            </a:extLst>
          </p:cNvPr>
          <p:cNvSpPr/>
          <p:nvPr/>
        </p:nvSpPr>
        <p:spPr>
          <a:xfrm>
            <a:off x="2569535" y="680782"/>
            <a:ext cx="6096000" cy="1477328"/>
          </a:xfrm>
          <a:prstGeom prst="rect">
            <a:avLst/>
          </a:prstGeom>
        </p:spPr>
        <p:txBody>
          <a:bodyPr>
            <a:spAutoFit/>
          </a:bodyPr>
          <a:lstStyle/>
          <a:p>
            <a:r>
              <a:rPr lang="en-US" dirty="0"/>
              <a:t>Attribute:</a:t>
            </a:r>
          </a:p>
          <a:p>
            <a:endParaRPr lang="en-US" dirty="0"/>
          </a:p>
          <a:p>
            <a:r>
              <a:rPr lang="en-US" dirty="0"/>
              <a:t>border - has two values, 0 and 1. It is used to specify a border around table cells. 0 - no border, 1 - add border</a:t>
            </a:r>
            <a:endParaRPr lang="en-IN" dirty="0"/>
          </a:p>
        </p:txBody>
      </p:sp>
      <p:sp>
        <p:nvSpPr>
          <p:cNvPr id="4" name="Rectangle 3">
            <a:extLst>
              <a:ext uri="{FF2B5EF4-FFF2-40B4-BE49-F238E27FC236}">
                <a16:creationId xmlns:a16="http://schemas.microsoft.com/office/drawing/2014/main" id="{574627B2-5AE5-44DD-86CC-EF01F91DC063}"/>
              </a:ext>
            </a:extLst>
          </p:cNvPr>
          <p:cNvSpPr/>
          <p:nvPr/>
        </p:nvSpPr>
        <p:spPr>
          <a:xfrm>
            <a:off x="2569535" y="2967335"/>
            <a:ext cx="6096000" cy="923330"/>
          </a:xfrm>
          <a:prstGeom prst="rect">
            <a:avLst/>
          </a:prstGeom>
        </p:spPr>
        <p:txBody>
          <a:bodyPr>
            <a:spAutoFit/>
          </a:bodyPr>
          <a:lstStyle/>
          <a:p>
            <a:r>
              <a:rPr lang="en-US" dirty="0"/>
              <a:t>&lt;caption&gt;</a:t>
            </a:r>
          </a:p>
          <a:p>
            <a:r>
              <a:rPr lang="en-US" dirty="0"/>
              <a:t>It is used to give a title to the table and should be used as the first child element of &lt;table&gt;</a:t>
            </a:r>
            <a:endParaRPr lang="en-IN" dirty="0"/>
          </a:p>
        </p:txBody>
      </p:sp>
      <p:sp>
        <p:nvSpPr>
          <p:cNvPr id="5" name="Rectangle 4">
            <a:extLst>
              <a:ext uri="{FF2B5EF4-FFF2-40B4-BE49-F238E27FC236}">
                <a16:creationId xmlns:a16="http://schemas.microsoft.com/office/drawing/2014/main" id="{27E8717E-7006-46F9-98FB-285CA9EE896A}"/>
              </a:ext>
            </a:extLst>
          </p:cNvPr>
          <p:cNvSpPr/>
          <p:nvPr/>
        </p:nvSpPr>
        <p:spPr>
          <a:xfrm>
            <a:off x="2569535" y="4178618"/>
            <a:ext cx="6096000" cy="1754326"/>
          </a:xfrm>
          <a:prstGeom prst="rect">
            <a:avLst/>
          </a:prstGeom>
        </p:spPr>
        <p:txBody>
          <a:bodyPr>
            <a:spAutoFit/>
          </a:bodyPr>
          <a:lstStyle/>
          <a:p>
            <a:r>
              <a:rPr lang="en-US" dirty="0"/>
              <a:t>&lt;table border=1&gt;</a:t>
            </a:r>
          </a:p>
          <a:p>
            <a:r>
              <a:rPr lang="en-US" dirty="0"/>
              <a:t>  &lt;caption&gt;</a:t>
            </a:r>
          </a:p>
          <a:p>
            <a:r>
              <a:rPr lang="en-US" dirty="0"/>
              <a:t>    &lt;p&gt;Table 1.0&lt;/p&gt;</a:t>
            </a:r>
          </a:p>
          <a:p>
            <a:r>
              <a:rPr lang="en-US" dirty="0"/>
              <a:t>    &lt;p&gt;Student's final exam results 2016&lt;/p&gt;</a:t>
            </a:r>
          </a:p>
          <a:p>
            <a:r>
              <a:rPr lang="en-US" dirty="0"/>
              <a:t>  &lt;/caption&gt;</a:t>
            </a:r>
          </a:p>
          <a:p>
            <a:r>
              <a:rPr lang="en-US" dirty="0"/>
              <a:t>&lt;/table&gt;</a:t>
            </a:r>
            <a:endParaRPr lang="en-IN" dirty="0"/>
          </a:p>
        </p:txBody>
      </p:sp>
    </p:spTree>
    <p:extLst>
      <p:ext uri="{BB962C8B-B14F-4D97-AF65-F5344CB8AC3E}">
        <p14:creationId xmlns:p14="http://schemas.microsoft.com/office/powerpoint/2010/main" val="3360222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73AC4-B02B-44EA-A776-58AF7B314D71}"/>
              </a:ext>
            </a:extLst>
          </p:cNvPr>
          <p:cNvSpPr/>
          <p:nvPr/>
        </p:nvSpPr>
        <p:spPr>
          <a:xfrm>
            <a:off x="340242" y="75002"/>
            <a:ext cx="9835116" cy="1477328"/>
          </a:xfrm>
          <a:prstGeom prst="rect">
            <a:avLst/>
          </a:prstGeom>
        </p:spPr>
        <p:txBody>
          <a:bodyPr wrap="square">
            <a:spAutoFit/>
          </a:bodyPr>
          <a:lstStyle/>
          <a:p>
            <a:r>
              <a:rPr lang="en-US" dirty="0"/>
              <a:t>&lt;tr&gt;</a:t>
            </a:r>
          </a:p>
          <a:p>
            <a:r>
              <a:rPr lang="en-US" dirty="0"/>
              <a:t>Creates a table row.</a:t>
            </a:r>
          </a:p>
          <a:p>
            <a:endParaRPr lang="en-US" dirty="0"/>
          </a:p>
          <a:p>
            <a:r>
              <a:rPr lang="en-US" dirty="0"/>
              <a:t>&lt;</a:t>
            </a:r>
            <a:r>
              <a:rPr lang="en-US" dirty="0" err="1"/>
              <a:t>th</a:t>
            </a:r>
            <a:r>
              <a:rPr lang="en-US" dirty="0"/>
              <a:t>&gt;</a:t>
            </a:r>
          </a:p>
          <a:p>
            <a:r>
              <a:rPr lang="en-US" dirty="0"/>
              <a:t>Header cell. The content of table header cells is bold and centered by default.</a:t>
            </a:r>
          </a:p>
        </p:txBody>
      </p:sp>
      <p:pic>
        <p:nvPicPr>
          <p:cNvPr id="3" name="Picture 2">
            <a:extLst>
              <a:ext uri="{FF2B5EF4-FFF2-40B4-BE49-F238E27FC236}">
                <a16:creationId xmlns:a16="http://schemas.microsoft.com/office/drawing/2014/main" id="{309E26E6-C827-4875-8AC2-5EDB869B5124}"/>
              </a:ext>
            </a:extLst>
          </p:cNvPr>
          <p:cNvPicPr>
            <a:picLocks noChangeAspect="1"/>
          </p:cNvPicPr>
          <p:nvPr/>
        </p:nvPicPr>
        <p:blipFill>
          <a:blip r:embed="rId2"/>
          <a:stretch>
            <a:fillRect/>
          </a:stretch>
        </p:blipFill>
        <p:spPr>
          <a:xfrm>
            <a:off x="1447800" y="1759467"/>
            <a:ext cx="9296400" cy="4933950"/>
          </a:xfrm>
          <a:prstGeom prst="rect">
            <a:avLst/>
          </a:prstGeom>
        </p:spPr>
      </p:pic>
    </p:spTree>
    <p:extLst>
      <p:ext uri="{BB962C8B-B14F-4D97-AF65-F5344CB8AC3E}">
        <p14:creationId xmlns:p14="http://schemas.microsoft.com/office/powerpoint/2010/main" val="92671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250</TotalTime>
  <Words>5680</Words>
  <Application>Microsoft Office PowerPoint</Application>
  <PresentationFormat>Widescreen</PresentationFormat>
  <Paragraphs>335</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29</cp:revision>
  <dcterms:created xsi:type="dcterms:W3CDTF">2019-01-28T16:04:56Z</dcterms:created>
  <dcterms:modified xsi:type="dcterms:W3CDTF">2019-01-30T15:11:19Z</dcterms:modified>
</cp:coreProperties>
</file>