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5" r:id="rId20"/>
    <p:sldId id="264" r:id="rId21"/>
    <p:sldId id="263" r:id="rId22"/>
    <p:sldId id="262" r:id="rId23"/>
    <p:sldId id="2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eople/Berners-Lee/" TargetMode="External"/><Relationship Id="rId2" Type="http://schemas.openxmlformats.org/officeDocument/2006/relationships/hyperlink" Target="https://www.w3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c.europa.eu/index_en.htm" TargetMode="External"/><Relationship Id="rId5" Type="http://schemas.openxmlformats.org/officeDocument/2006/relationships/hyperlink" Target="http://www.cern.ch/" TargetMode="External"/><Relationship Id="rId4" Type="http://schemas.openxmlformats.org/officeDocument/2006/relationships/hyperlink" Target="http://www.w3.org/History/1989/proposal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UNDERSTANDING-WCAG20/navigation-mechanisms-titl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9F66-9339-45C0-9760-7D0C2CA58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Fundamentals of HTML and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04B1B-F2D6-4383-91E7-35F2D92FD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Yogeshwar Trehan</a:t>
            </a:r>
          </a:p>
        </p:txBody>
      </p:sp>
    </p:spTree>
    <p:extLst>
      <p:ext uri="{BB962C8B-B14F-4D97-AF65-F5344CB8AC3E}">
        <p14:creationId xmlns:p14="http://schemas.microsoft.com/office/powerpoint/2010/main" val="1646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35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82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15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78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00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48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42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860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34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6C9599-AE08-4BA8-90A6-A9E10972BA44}"/>
              </a:ext>
            </a:extLst>
          </p:cNvPr>
          <p:cNvSpPr/>
          <p:nvPr/>
        </p:nvSpPr>
        <p:spPr>
          <a:xfrm>
            <a:off x="488514" y="816866"/>
            <a:ext cx="95090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Open Sans"/>
              </a:rPr>
              <a:t>What is W3C?</a:t>
            </a:r>
          </a:p>
          <a:p>
            <a:endParaRPr lang="en-IN" dirty="0">
              <a:solidFill>
                <a:srgbClr val="0075B4"/>
              </a:solidFill>
              <a:latin typeface="Open Sans"/>
              <a:hlinkClick r:id="rId2"/>
            </a:endParaRPr>
          </a:p>
          <a:p>
            <a:r>
              <a:rPr lang="en-US" dirty="0"/>
              <a:t>W3C's primary activity is to develop protocols and guidelines that ensure long-term growth for the Web.</a:t>
            </a:r>
            <a:br>
              <a:rPr lang="en-IN" dirty="0">
                <a:solidFill>
                  <a:srgbClr val="0075B4"/>
                </a:solidFill>
                <a:latin typeface="Open Sans"/>
                <a:hlinkClick r:id="rId2"/>
              </a:rPr>
            </a:br>
            <a:endParaRPr lang="en-IN" dirty="0">
              <a:solidFill>
                <a:srgbClr val="0075B4"/>
              </a:solidFill>
              <a:latin typeface="Open Sans"/>
            </a:endParaRPr>
          </a:p>
          <a:p>
            <a:r>
              <a:rPr lang="en-IN" b="1" dirty="0"/>
              <a:t>A few history bits</a:t>
            </a:r>
          </a:p>
          <a:p>
            <a:r>
              <a:rPr lang="en-US" dirty="0">
                <a:hlinkClick r:id="rId3"/>
              </a:rPr>
              <a:t>Tim Berners-Lee</a:t>
            </a:r>
            <a:r>
              <a:rPr lang="en-US" dirty="0"/>
              <a:t> wrote a </a:t>
            </a:r>
            <a:r>
              <a:rPr lang="en-US" dirty="0">
                <a:hlinkClick r:id="rId4"/>
              </a:rPr>
              <a:t>proposal</a:t>
            </a:r>
            <a:r>
              <a:rPr lang="en-US" dirty="0"/>
              <a:t> in 1989 for a system called the World Wide Web. He then created the first Web browser, server, and Web page. He wrote the first specifications for URLs, HTTP, and HTML</a:t>
            </a:r>
          </a:p>
          <a:p>
            <a:endParaRPr lang="en-US" dirty="0"/>
          </a:p>
          <a:p>
            <a:r>
              <a:rPr lang="en-US" dirty="0"/>
              <a:t>In October 1994, Tim Berners-Lee founded the World Wide Web Consortium (W3C) at the Massachusetts Institute of Technology, Laboratory for Computer Science [MIT/LCS] in collaboration with </a:t>
            </a:r>
            <a:r>
              <a:rPr lang="en-US" dirty="0">
                <a:hlinkClick r:id="rId5"/>
              </a:rPr>
              <a:t>CERN</a:t>
            </a:r>
            <a:r>
              <a:rPr lang="en-US" dirty="0"/>
              <a:t>, where the Web originated with support from DARPA and the </a:t>
            </a:r>
            <a:r>
              <a:rPr lang="en-US" dirty="0">
                <a:hlinkClick r:id="rId6"/>
              </a:rPr>
              <a:t>European Commission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791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265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246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845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3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E6326A-497D-490C-A54F-EC26C63367B2}"/>
              </a:ext>
            </a:extLst>
          </p:cNvPr>
          <p:cNvSpPr/>
          <p:nvPr/>
        </p:nvSpPr>
        <p:spPr>
          <a:xfrm>
            <a:off x="4832140" y="241076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Web accessibility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90F87-BD9B-4713-8090-08629ED68446}"/>
              </a:ext>
            </a:extLst>
          </p:cNvPr>
          <p:cNvSpPr/>
          <p:nvPr/>
        </p:nvSpPr>
        <p:spPr>
          <a:xfrm>
            <a:off x="1107347" y="603927"/>
            <a:ext cx="9328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Web accessibility focuses on ensuring equivalent access for people with disabilities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7E743F-31F0-4E69-AB1C-A48BE2FCC9BC}"/>
              </a:ext>
            </a:extLst>
          </p:cNvPr>
          <p:cNvSpPr/>
          <p:nvPr/>
        </p:nvSpPr>
        <p:spPr>
          <a:xfrm>
            <a:off x="973122" y="1443841"/>
            <a:ext cx="101506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Who is impacted?</a:t>
            </a:r>
          </a:p>
          <a:p>
            <a:r>
              <a:rPr lang="en-US" dirty="0"/>
              <a:t>Web accessibility addresses all disabilities, including hearing, learning and cognitive, neurological, physical, speech, and visual disabilities. Some examples of Web accessibility features include: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Captions on audio and multimedia content for people who are hard of hearing;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and consistent layout for people with learning and cognitive disabilities;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Keyboard support for people with physical disabilities and who do not use a mouse;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alternatives for people with visual disabilities and who are using screen readers;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50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3FCAF2-982A-4C07-BB9D-F38572ED9004}"/>
              </a:ext>
            </a:extLst>
          </p:cNvPr>
          <p:cNvSpPr/>
          <p:nvPr/>
        </p:nvSpPr>
        <p:spPr>
          <a:xfrm>
            <a:off x="503340" y="399818"/>
            <a:ext cx="1022618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Page title - they are: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shown in the window title bar in some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shown in browsers' tabs when there are multiple web pages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shown in search engine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browser bookmarks/favorites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by screen readers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Good page titles are particularly important for orientation — to help people know where they are and move between pages open in their browser. The first thing screen readers say when the user goes to a different web page is the page title.</a:t>
            </a:r>
          </a:p>
          <a:p>
            <a:endParaRPr lang="en-US" dirty="0"/>
          </a:p>
          <a:p>
            <a:r>
              <a:rPr lang="en-US" b="1" dirty="0"/>
              <a:t>What 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at the page's title (or with a screen reader, listen to it).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at titles of other pages within the website.</a:t>
            </a:r>
          </a:p>
          <a:p>
            <a:endParaRPr lang="en-IN" dirty="0"/>
          </a:p>
          <a:p>
            <a:r>
              <a:rPr lang="en-US" b="1" dirty="0"/>
              <a:t>What to check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that there is a title that adequately and briefly describes the content of the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that the title is different from other pages on the website, and adequately distinguishes the page from other web pages.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35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DF05F1-C17A-437C-9E96-D5232A672D13}"/>
              </a:ext>
            </a:extLst>
          </p:cNvPr>
          <p:cNvSpPr/>
          <p:nvPr/>
        </p:nvSpPr>
        <p:spPr>
          <a:xfrm>
            <a:off x="1812021" y="486562"/>
            <a:ext cx="93369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Poor titles: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Welcome to home page of Acme Web Solutions, Inc.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Acme Web Solutions, Inc. | About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Acme Web Solutions, Inc. | Contact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Acme Web Solutions, Inc. |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Better page titles: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Acme Web Solutions home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About Acme Web Solutions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Contact Acme Web Solutions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History of Acme Web Solutions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FD5DD3-9E04-44CF-A81A-F3650E59A0D8}"/>
              </a:ext>
            </a:extLst>
          </p:cNvPr>
          <p:cNvSpPr/>
          <p:nvPr/>
        </p:nvSpPr>
        <p:spPr>
          <a:xfrm>
            <a:off x="1501630" y="4473240"/>
            <a:ext cx="10385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https://www.w3.org/TR/UNDERSTANDING-WCAG20/navigation-mechanisms-title.html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0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80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37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66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107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374</Words>
  <Application>Microsoft Office PowerPoint</Application>
  <PresentationFormat>Widescreen</PresentationFormat>
  <Paragraphs>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Open Sans</vt:lpstr>
      <vt:lpstr>Wingdings 3</vt:lpstr>
      <vt:lpstr>Ion</vt:lpstr>
      <vt:lpstr>Fundamentals of HTML and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HTML and CSS</dc:title>
  <dc:creator>Yogeshwar Trehan</dc:creator>
  <cp:lastModifiedBy>Yogeshwar Trehan</cp:lastModifiedBy>
  <cp:revision>6</cp:revision>
  <dcterms:created xsi:type="dcterms:W3CDTF">2019-01-19T15:10:29Z</dcterms:created>
  <dcterms:modified xsi:type="dcterms:W3CDTF">2019-01-20T04:58:01Z</dcterms:modified>
</cp:coreProperties>
</file>