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9" r:id="rId50"/>
    <p:sldId id="305" r:id="rId51"/>
    <p:sldId id="306" r:id="rId52"/>
    <p:sldId id="307" r:id="rId53"/>
    <p:sldId id="308" r:id="rId54"/>
    <p:sldId id="310" r:id="rId55"/>
    <p:sldId id="313" r:id="rId56"/>
    <p:sldId id="311" r:id="rId57"/>
    <p:sldId id="312" r:id="rId58"/>
    <p:sldId id="314" r:id="rId59"/>
    <p:sldId id="315" r:id="rId60"/>
    <p:sldId id="316" r:id="rId61"/>
    <p:sldId id="317" r:id="rId62"/>
    <p:sldId id="318" r:id="rId63"/>
    <p:sldId id="319" r:id="rId64"/>
    <p:sldId id="320" r:id="rId65"/>
    <p:sldId id="321" r:id="rId66"/>
    <p:sldId id="322" r:id="rId67"/>
    <p:sldId id="325" r:id="rId68"/>
    <p:sldId id="323" r:id="rId69"/>
    <p:sldId id="324" r:id="rId70"/>
    <p:sldId id="326" r:id="rId71"/>
    <p:sldId id="327" r:id="rId72"/>
    <p:sldId id="328" r:id="rId73"/>
    <p:sldId id="329" r:id="rId74"/>
    <p:sldId id="330" r:id="rId75"/>
    <p:sldId id="331" r:id="rId76"/>
    <p:sldId id="332" r:id="rId77"/>
    <p:sldId id="333" r:id="rId78"/>
    <p:sldId id="334"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mammoth.io/" TargetMode="Externa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hyperlink" Target="https://www.mammoth.io/doc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096000" y="0"/>
            <a:ext cx="6096000" cy="1754326"/>
          </a:xfrm>
          <a:prstGeom prst="rect">
            <a:avLst/>
          </a:prstGeom>
          <a:noFill/>
        </p:spPr>
        <p:txBody>
          <a:bodyPr wrap="square" rtlCol="0">
            <a:spAutoFit/>
          </a:bodyPr>
          <a:lstStyle/>
          <a:p>
            <a:r>
              <a:rPr lang="en-US" dirty="0"/>
              <a:t>Let's say we want to make all our &lt;blockquote&gt; tags, &lt;q&gt; tags, and anything with "speech" in it's class string, to be red italic text. </a:t>
            </a:r>
            <a:r>
              <a:rPr lang="en-US" dirty="0">
                <a:solidFill>
                  <a:schemeClr val="accent3">
                    <a:lumMod val="60000"/>
                    <a:lumOff val="40000"/>
                  </a:schemeClr>
                </a:solidFill>
              </a:rPr>
              <a:t>If the "speech" items need to also be bold, that can simply be added by an additional rule:</a:t>
            </a:r>
            <a:endParaRPr lang="en-IN" dirty="0">
              <a:solidFill>
                <a:schemeClr val="accent3">
                  <a:lumMod val="60000"/>
                  <a:lumOff val="40000"/>
                </a:schemeClr>
              </a:solidFill>
            </a:endParaRPr>
          </a:p>
          <a:p>
            <a:r>
              <a:rPr lang="en-US" dirty="0"/>
              <a:t>  </a:t>
            </a:r>
          </a:p>
        </p:txBody>
      </p:sp>
      <p:pic>
        <p:nvPicPr>
          <p:cNvPr id="4" name="Picture 3">
            <a:extLst>
              <a:ext uri="{FF2B5EF4-FFF2-40B4-BE49-F238E27FC236}">
                <a16:creationId xmlns:a16="http://schemas.microsoft.com/office/drawing/2014/main" id="{DE69C33F-CF1C-46BC-A966-A2E991194402}"/>
              </a:ext>
            </a:extLst>
          </p:cNvPr>
          <p:cNvPicPr>
            <a:picLocks noChangeAspect="1"/>
          </p:cNvPicPr>
          <p:nvPr/>
        </p:nvPicPr>
        <p:blipFill>
          <a:blip r:embed="rId3"/>
          <a:stretch>
            <a:fillRect/>
          </a:stretch>
        </p:blipFill>
        <p:spPr>
          <a:xfrm>
            <a:off x="5918505" y="1441639"/>
            <a:ext cx="2676525" cy="4276725"/>
          </a:xfrm>
          <a:prstGeom prst="rect">
            <a:avLst/>
          </a:prstGeom>
        </p:spPr>
      </p:pic>
      <p:pic>
        <p:nvPicPr>
          <p:cNvPr id="5" name="Picture 4">
            <a:extLst>
              <a:ext uri="{FF2B5EF4-FFF2-40B4-BE49-F238E27FC236}">
                <a16:creationId xmlns:a16="http://schemas.microsoft.com/office/drawing/2014/main" id="{D212D25F-63D5-4A12-83FA-7E831C35D250}"/>
              </a:ext>
            </a:extLst>
          </p:cNvPr>
          <p:cNvPicPr>
            <a:picLocks noChangeAspect="1"/>
          </p:cNvPicPr>
          <p:nvPr/>
        </p:nvPicPr>
        <p:blipFill>
          <a:blip r:embed="rId4"/>
          <a:stretch>
            <a:fillRect/>
          </a:stretch>
        </p:blipFill>
        <p:spPr>
          <a:xfrm>
            <a:off x="8714455" y="1441639"/>
            <a:ext cx="2667000" cy="2638425"/>
          </a:xfrm>
          <a:prstGeom prst="rect">
            <a:avLst/>
          </a:prstGeom>
        </p:spPr>
      </p:pic>
      <p:pic>
        <p:nvPicPr>
          <p:cNvPr id="7" name="Picture 6">
            <a:extLst>
              <a:ext uri="{FF2B5EF4-FFF2-40B4-BE49-F238E27FC236}">
                <a16:creationId xmlns:a16="http://schemas.microsoft.com/office/drawing/2014/main" id="{46850428-A199-4ABD-A827-C46E5873E5FC}"/>
              </a:ext>
            </a:extLst>
          </p:cNvPr>
          <p:cNvPicPr>
            <a:picLocks noChangeAspect="1"/>
          </p:cNvPicPr>
          <p:nvPr/>
        </p:nvPicPr>
        <p:blipFill>
          <a:blip r:embed="rId5"/>
          <a:stretch>
            <a:fillRect/>
          </a:stretch>
        </p:blipFill>
        <p:spPr>
          <a:xfrm>
            <a:off x="8714455" y="4207253"/>
            <a:ext cx="2667000" cy="26289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FF4B-8635-446E-B63D-4A20842E1365}"/>
              </a:ext>
            </a:extLst>
          </p:cNvPr>
          <p:cNvSpPr/>
          <p:nvPr/>
        </p:nvSpPr>
        <p:spPr>
          <a:xfrm>
            <a:off x="140076" y="73296"/>
            <a:ext cx="2499402" cy="369332"/>
          </a:xfrm>
          <a:prstGeom prst="rect">
            <a:avLst/>
          </a:prstGeom>
        </p:spPr>
        <p:txBody>
          <a:bodyPr wrap="none">
            <a:spAutoFit/>
          </a:bodyPr>
          <a:lstStyle/>
          <a:p>
            <a:r>
              <a:rPr lang="en-IN" dirty="0"/>
              <a:t>Specialized selectors</a:t>
            </a:r>
          </a:p>
        </p:txBody>
      </p:sp>
      <p:sp>
        <p:nvSpPr>
          <p:cNvPr id="3" name="Rectangle 2">
            <a:extLst>
              <a:ext uri="{FF2B5EF4-FFF2-40B4-BE49-F238E27FC236}">
                <a16:creationId xmlns:a16="http://schemas.microsoft.com/office/drawing/2014/main" id="{4FB68AB9-965C-43F6-9CBB-353BE69B29E0}"/>
              </a:ext>
            </a:extLst>
          </p:cNvPr>
          <p:cNvSpPr/>
          <p:nvPr/>
        </p:nvSpPr>
        <p:spPr>
          <a:xfrm>
            <a:off x="140075" y="465806"/>
            <a:ext cx="10421663" cy="923330"/>
          </a:xfrm>
          <a:prstGeom prst="rect">
            <a:avLst/>
          </a:prstGeom>
        </p:spPr>
        <p:txBody>
          <a:bodyPr wrap="square">
            <a:spAutoFit/>
          </a:bodyPr>
          <a:lstStyle/>
          <a:p>
            <a:r>
              <a:rPr lang="en-US" dirty="0"/>
              <a:t>If two selectors of different types (like tag and class) appear next to each other with no spacing separating them, then they form a specialized selector. To match, a candidate must match both rules.  If a tag selector is used, it must appear first. </a:t>
            </a:r>
            <a:endParaRPr lang="en-IN" dirty="0"/>
          </a:p>
        </p:txBody>
      </p:sp>
      <p:sp>
        <p:nvSpPr>
          <p:cNvPr id="4" name="Rectangle 3">
            <a:extLst>
              <a:ext uri="{FF2B5EF4-FFF2-40B4-BE49-F238E27FC236}">
                <a16:creationId xmlns:a16="http://schemas.microsoft.com/office/drawing/2014/main" id="{60DA72CA-98B5-4731-9390-FAC119E15846}"/>
              </a:ext>
            </a:extLst>
          </p:cNvPr>
          <p:cNvSpPr/>
          <p:nvPr/>
        </p:nvSpPr>
        <p:spPr>
          <a:xfrm>
            <a:off x="260057" y="1632999"/>
            <a:ext cx="11299971" cy="1477328"/>
          </a:xfrm>
          <a:prstGeom prst="rect">
            <a:avLst/>
          </a:prstGeom>
        </p:spPr>
        <p:txBody>
          <a:bodyPr wrap="square">
            <a:spAutoFit/>
          </a:bodyPr>
          <a:lstStyle/>
          <a:p>
            <a:endParaRPr lang="en-US" dirty="0"/>
          </a:p>
          <a:p>
            <a:r>
              <a:rPr lang="en-US" dirty="0"/>
              <a:t>In the example above, the </a:t>
            </a:r>
            <a:r>
              <a:rPr lang="en-US" dirty="0" err="1">
                <a:solidFill>
                  <a:schemeClr val="accent3">
                    <a:lumMod val="60000"/>
                    <a:lumOff val="40000"/>
                  </a:schemeClr>
                </a:solidFill>
              </a:rPr>
              <a:t>blockquote.speech</a:t>
            </a:r>
            <a:r>
              <a:rPr lang="en-US" dirty="0"/>
              <a:t> selector is a </a:t>
            </a:r>
            <a:r>
              <a:rPr lang="en-US" dirty="0">
                <a:solidFill>
                  <a:schemeClr val="accent3">
                    <a:lumMod val="60000"/>
                    <a:lumOff val="40000"/>
                  </a:schemeClr>
                </a:solidFill>
              </a:rPr>
              <a:t>blockquote</a:t>
            </a:r>
            <a:r>
              <a:rPr lang="en-US" dirty="0"/>
              <a:t> tag selector combined with a </a:t>
            </a:r>
            <a:r>
              <a:rPr lang="en-US" dirty="0">
                <a:solidFill>
                  <a:schemeClr val="accent3">
                    <a:lumMod val="60000"/>
                    <a:lumOff val="40000"/>
                  </a:schemeClr>
                </a:solidFill>
              </a:rPr>
              <a:t>.speech </a:t>
            </a:r>
            <a:r>
              <a:rPr lang="en-US" dirty="0"/>
              <a:t>class selector.  So this rule will not necessarily apply to every blockquote, nor every element with the speech class. Instead, it will only apply to those blockquotes that also have the speech class.</a:t>
            </a:r>
            <a:endParaRPr lang="en-IN" dirty="0"/>
          </a:p>
        </p:txBody>
      </p:sp>
      <p:pic>
        <p:nvPicPr>
          <p:cNvPr id="5" name="Picture 4">
            <a:extLst>
              <a:ext uri="{FF2B5EF4-FFF2-40B4-BE49-F238E27FC236}">
                <a16:creationId xmlns:a16="http://schemas.microsoft.com/office/drawing/2014/main" id="{49950B00-3223-4A51-899F-26A46A8F7E8D}"/>
              </a:ext>
            </a:extLst>
          </p:cNvPr>
          <p:cNvPicPr>
            <a:picLocks noChangeAspect="1"/>
          </p:cNvPicPr>
          <p:nvPr/>
        </p:nvPicPr>
        <p:blipFill>
          <a:blip r:embed="rId2"/>
          <a:stretch>
            <a:fillRect/>
          </a:stretch>
        </p:blipFill>
        <p:spPr>
          <a:xfrm>
            <a:off x="3479814" y="1489046"/>
            <a:ext cx="5114925" cy="457200"/>
          </a:xfrm>
          <a:prstGeom prst="rect">
            <a:avLst/>
          </a:prstGeom>
        </p:spPr>
      </p:pic>
      <p:pic>
        <p:nvPicPr>
          <p:cNvPr id="6" name="Picture 5">
            <a:extLst>
              <a:ext uri="{FF2B5EF4-FFF2-40B4-BE49-F238E27FC236}">
                <a16:creationId xmlns:a16="http://schemas.microsoft.com/office/drawing/2014/main" id="{AFF8911B-B819-4276-AA53-2542B19E2F87}"/>
              </a:ext>
            </a:extLst>
          </p:cNvPr>
          <p:cNvPicPr>
            <a:picLocks noChangeAspect="1"/>
          </p:cNvPicPr>
          <p:nvPr/>
        </p:nvPicPr>
        <p:blipFill>
          <a:blip r:embed="rId3"/>
          <a:stretch>
            <a:fillRect/>
          </a:stretch>
        </p:blipFill>
        <p:spPr>
          <a:xfrm>
            <a:off x="-8389" y="3303165"/>
            <a:ext cx="12192000" cy="3500525"/>
          </a:xfrm>
          <a:prstGeom prst="rect">
            <a:avLst/>
          </a:prstGeom>
        </p:spPr>
      </p:pic>
    </p:spTree>
    <p:extLst>
      <p:ext uri="{BB962C8B-B14F-4D97-AF65-F5344CB8AC3E}">
        <p14:creationId xmlns:p14="http://schemas.microsoft.com/office/powerpoint/2010/main" val="239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2E84D7-2B46-484A-94F9-0075F099CCA1}"/>
              </a:ext>
            </a:extLst>
          </p:cNvPr>
          <p:cNvSpPr/>
          <p:nvPr/>
        </p:nvSpPr>
        <p:spPr>
          <a:xfrm>
            <a:off x="137020" y="467416"/>
            <a:ext cx="9837490" cy="646331"/>
          </a:xfrm>
          <a:prstGeom prst="rect">
            <a:avLst/>
          </a:prstGeom>
        </p:spPr>
        <p:txBody>
          <a:bodyPr wrap="square">
            <a:spAutoFit/>
          </a:bodyPr>
          <a:lstStyle/>
          <a:p>
            <a:r>
              <a:rPr lang="en-US" dirty="0"/>
              <a:t> If you want all the links in the element with id=“intro” to be red, but all the link in the element with id=“guideline” to be green, then</a:t>
            </a:r>
            <a:endParaRPr lang="en-IN" dirty="0"/>
          </a:p>
        </p:txBody>
      </p:sp>
      <p:pic>
        <p:nvPicPr>
          <p:cNvPr id="4" name="Picture 3">
            <a:extLst>
              <a:ext uri="{FF2B5EF4-FFF2-40B4-BE49-F238E27FC236}">
                <a16:creationId xmlns:a16="http://schemas.microsoft.com/office/drawing/2014/main" id="{241EC974-9969-49E7-8F65-B842223E5D6C}"/>
              </a:ext>
            </a:extLst>
          </p:cNvPr>
          <p:cNvPicPr>
            <a:picLocks noChangeAspect="1"/>
          </p:cNvPicPr>
          <p:nvPr/>
        </p:nvPicPr>
        <p:blipFill>
          <a:blip r:embed="rId2"/>
          <a:stretch>
            <a:fillRect/>
          </a:stretch>
        </p:blipFill>
        <p:spPr>
          <a:xfrm>
            <a:off x="234105" y="1268616"/>
            <a:ext cx="4248150" cy="847725"/>
          </a:xfrm>
          <a:prstGeom prst="rect">
            <a:avLst/>
          </a:prstGeom>
        </p:spPr>
      </p:pic>
      <p:sp>
        <p:nvSpPr>
          <p:cNvPr id="5" name="Rectangle 4">
            <a:extLst>
              <a:ext uri="{FF2B5EF4-FFF2-40B4-BE49-F238E27FC236}">
                <a16:creationId xmlns:a16="http://schemas.microsoft.com/office/drawing/2014/main" id="{835FFBB6-8A1C-4647-A742-0D819891A0DC}"/>
              </a:ext>
            </a:extLst>
          </p:cNvPr>
          <p:cNvSpPr/>
          <p:nvPr/>
        </p:nvSpPr>
        <p:spPr>
          <a:xfrm>
            <a:off x="4479801" y="98084"/>
            <a:ext cx="2611612" cy="369332"/>
          </a:xfrm>
          <a:prstGeom prst="rect">
            <a:avLst/>
          </a:prstGeom>
        </p:spPr>
        <p:txBody>
          <a:bodyPr wrap="none">
            <a:spAutoFit/>
          </a:bodyPr>
          <a:lstStyle/>
          <a:p>
            <a:r>
              <a:rPr lang="en-IN" dirty="0"/>
              <a:t>Descendant selectors</a:t>
            </a:r>
          </a:p>
        </p:txBody>
      </p:sp>
      <p:pic>
        <p:nvPicPr>
          <p:cNvPr id="6" name="Picture 5">
            <a:extLst>
              <a:ext uri="{FF2B5EF4-FFF2-40B4-BE49-F238E27FC236}">
                <a16:creationId xmlns:a16="http://schemas.microsoft.com/office/drawing/2014/main" id="{61A97F67-1282-46A3-AD84-2487923DD227}"/>
              </a:ext>
            </a:extLst>
          </p:cNvPr>
          <p:cNvPicPr>
            <a:picLocks noChangeAspect="1"/>
          </p:cNvPicPr>
          <p:nvPr/>
        </p:nvPicPr>
        <p:blipFill>
          <a:blip r:embed="rId3"/>
          <a:stretch>
            <a:fillRect/>
          </a:stretch>
        </p:blipFill>
        <p:spPr>
          <a:xfrm>
            <a:off x="273864" y="3429000"/>
            <a:ext cx="5734050" cy="581025"/>
          </a:xfrm>
          <a:prstGeom prst="rect">
            <a:avLst/>
          </a:prstGeom>
        </p:spPr>
      </p:pic>
      <p:sp>
        <p:nvSpPr>
          <p:cNvPr id="7" name="Rectangle 6">
            <a:extLst>
              <a:ext uri="{FF2B5EF4-FFF2-40B4-BE49-F238E27FC236}">
                <a16:creationId xmlns:a16="http://schemas.microsoft.com/office/drawing/2014/main" id="{951FED94-5B03-44A9-BC16-09BF628BB822}"/>
              </a:ext>
            </a:extLst>
          </p:cNvPr>
          <p:cNvSpPr/>
          <p:nvPr/>
        </p:nvSpPr>
        <p:spPr>
          <a:xfrm>
            <a:off x="137019" y="2518685"/>
            <a:ext cx="11741791" cy="646331"/>
          </a:xfrm>
          <a:prstGeom prst="rect">
            <a:avLst/>
          </a:prstGeom>
        </p:spPr>
        <p:txBody>
          <a:bodyPr wrap="square">
            <a:spAutoFit/>
          </a:bodyPr>
          <a:lstStyle/>
          <a:p>
            <a:r>
              <a:rPr lang="en-US" dirty="0"/>
              <a:t>If you want any &lt;a&gt; tags anywhere inside a &lt;blockquote&gt; anywhere inside the tag with id=“intro” to be bold.</a:t>
            </a:r>
            <a:endParaRPr lang="en-IN" dirty="0"/>
          </a:p>
        </p:txBody>
      </p:sp>
    </p:spTree>
    <p:extLst>
      <p:ext uri="{BB962C8B-B14F-4D97-AF65-F5344CB8AC3E}">
        <p14:creationId xmlns:p14="http://schemas.microsoft.com/office/powerpoint/2010/main" val="293101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6A7951-725F-4B37-AAE1-015469A886BD}"/>
              </a:ext>
            </a:extLst>
          </p:cNvPr>
          <p:cNvSpPr/>
          <p:nvPr/>
        </p:nvSpPr>
        <p:spPr>
          <a:xfrm>
            <a:off x="4181052" y="257854"/>
            <a:ext cx="3829895" cy="369332"/>
          </a:xfrm>
          <a:prstGeom prst="rect">
            <a:avLst/>
          </a:prstGeom>
        </p:spPr>
        <p:txBody>
          <a:bodyPr wrap="none">
            <a:spAutoFit/>
          </a:bodyPr>
          <a:lstStyle/>
          <a:p>
            <a:r>
              <a:rPr lang="en-IN" dirty="0"/>
              <a:t>Direct descendant selectors ( &gt; )</a:t>
            </a:r>
          </a:p>
        </p:txBody>
      </p:sp>
      <p:sp>
        <p:nvSpPr>
          <p:cNvPr id="4" name="Rectangle 3">
            <a:extLst>
              <a:ext uri="{FF2B5EF4-FFF2-40B4-BE49-F238E27FC236}">
                <a16:creationId xmlns:a16="http://schemas.microsoft.com/office/drawing/2014/main" id="{01AE4AC2-DD0B-47F9-8DD2-EFB8B508F019}"/>
              </a:ext>
            </a:extLst>
          </p:cNvPr>
          <p:cNvSpPr/>
          <p:nvPr/>
        </p:nvSpPr>
        <p:spPr>
          <a:xfrm>
            <a:off x="220909" y="769257"/>
            <a:ext cx="11112617" cy="923330"/>
          </a:xfrm>
          <a:prstGeom prst="rect">
            <a:avLst/>
          </a:prstGeom>
        </p:spPr>
        <p:txBody>
          <a:bodyPr wrap="square">
            <a:spAutoFit/>
          </a:bodyPr>
          <a:lstStyle/>
          <a:p>
            <a:r>
              <a:rPr lang="en-US" dirty="0"/>
              <a:t>Sometimes you don't want to apply a style to any _possible_ child, but to only to the direct children.  This can be done with the &gt; symbol.  Use it between selectors to limit the application to the direct children of the parent.</a:t>
            </a:r>
            <a:endParaRPr lang="en-IN" dirty="0"/>
          </a:p>
        </p:txBody>
      </p:sp>
      <p:pic>
        <p:nvPicPr>
          <p:cNvPr id="5" name="Picture 4">
            <a:extLst>
              <a:ext uri="{FF2B5EF4-FFF2-40B4-BE49-F238E27FC236}">
                <a16:creationId xmlns:a16="http://schemas.microsoft.com/office/drawing/2014/main" id="{17B20C84-817F-44ED-9BB6-63C6599A0B23}"/>
              </a:ext>
            </a:extLst>
          </p:cNvPr>
          <p:cNvPicPr>
            <a:picLocks noChangeAspect="1"/>
          </p:cNvPicPr>
          <p:nvPr/>
        </p:nvPicPr>
        <p:blipFill>
          <a:blip r:embed="rId2"/>
          <a:stretch>
            <a:fillRect/>
          </a:stretch>
        </p:blipFill>
        <p:spPr>
          <a:xfrm>
            <a:off x="3905672" y="1954985"/>
            <a:ext cx="4105275" cy="381000"/>
          </a:xfrm>
          <a:prstGeom prst="rect">
            <a:avLst/>
          </a:prstGeom>
        </p:spPr>
      </p:pic>
      <p:sp>
        <p:nvSpPr>
          <p:cNvPr id="6" name="Rectangle 5">
            <a:extLst>
              <a:ext uri="{FF2B5EF4-FFF2-40B4-BE49-F238E27FC236}">
                <a16:creationId xmlns:a16="http://schemas.microsoft.com/office/drawing/2014/main" id="{647CECCC-942A-4ED8-96D7-A627CABFD9CE}"/>
              </a:ext>
            </a:extLst>
          </p:cNvPr>
          <p:cNvSpPr/>
          <p:nvPr/>
        </p:nvSpPr>
        <p:spPr>
          <a:xfrm>
            <a:off x="528505" y="2984113"/>
            <a:ext cx="11400639" cy="2862322"/>
          </a:xfrm>
          <a:prstGeom prst="rect">
            <a:avLst/>
          </a:prstGeom>
        </p:spPr>
        <p:txBody>
          <a:bodyPr wrap="square">
            <a:spAutoFit/>
          </a:bodyPr>
          <a:lstStyle/>
          <a:p>
            <a:r>
              <a:rPr lang="en-US" dirty="0"/>
              <a:t> would cause the links written using &lt;a&gt; inside the tag with id=“intro” only to be larger</a:t>
            </a:r>
          </a:p>
          <a:p>
            <a:endParaRPr lang="en-US" dirty="0"/>
          </a:p>
          <a:p>
            <a:r>
              <a:rPr lang="en-US" dirty="0"/>
              <a:t>Example:</a:t>
            </a:r>
          </a:p>
          <a:p>
            <a:r>
              <a:rPr lang="en-US" dirty="0"/>
              <a:t>&lt;section id=“intro”&gt;</a:t>
            </a:r>
          </a:p>
          <a:p>
            <a:r>
              <a:rPr lang="en-US" dirty="0"/>
              <a:t>	&lt;a </a:t>
            </a:r>
            <a:r>
              <a:rPr lang="en-US" dirty="0" err="1"/>
              <a:t>href</a:t>
            </a:r>
            <a:r>
              <a:rPr lang="en-US" dirty="0"/>
              <a:t>=</a:t>
            </a:r>
            <a:r>
              <a:rPr lang="en-US" dirty="0">
                <a:hlinkClick r:id="rId3"/>
              </a:rPr>
              <a:t>“https://www.mammoth.io</a:t>
            </a:r>
            <a:r>
              <a:rPr lang="en-US" dirty="0"/>
              <a:t>” target=“_blank”&gt; Mammoth  &lt;/a&gt;</a:t>
            </a:r>
          </a:p>
          <a:p>
            <a:r>
              <a:rPr lang="en-US" dirty="0"/>
              <a:t>	&lt;p&gt;</a:t>
            </a:r>
          </a:p>
          <a:p>
            <a:r>
              <a:rPr lang="en-US" dirty="0"/>
              <a:t>		&lt;a </a:t>
            </a:r>
            <a:r>
              <a:rPr lang="en-US" dirty="0" err="1"/>
              <a:t>href</a:t>
            </a:r>
            <a:r>
              <a:rPr lang="en-US" dirty="0"/>
              <a:t>=</a:t>
            </a:r>
            <a:r>
              <a:rPr lang="en-US" dirty="0">
                <a:hlinkClick r:id="rId4"/>
              </a:rPr>
              <a:t>“https://www.mammoth.io/docs </a:t>
            </a:r>
            <a:r>
              <a:rPr lang="en-US" dirty="0"/>
              <a:t>“target=“_blank”&gt; Mammoth  Documentation&lt;/a&gt;</a:t>
            </a:r>
          </a:p>
          <a:p>
            <a:r>
              <a:rPr lang="en-US" dirty="0"/>
              <a:t>	&lt;/p&gt;</a:t>
            </a:r>
          </a:p>
          <a:p>
            <a:r>
              <a:rPr lang="en-US" dirty="0"/>
              <a:t>&lt;/section&gt;</a:t>
            </a:r>
          </a:p>
          <a:p>
            <a:r>
              <a:rPr lang="en-US" dirty="0"/>
              <a:t>		 </a:t>
            </a:r>
            <a:endParaRPr lang="en-IN" dirty="0"/>
          </a:p>
        </p:txBody>
      </p:sp>
    </p:spTree>
    <p:extLst>
      <p:ext uri="{BB962C8B-B14F-4D97-AF65-F5344CB8AC3E}">
        <p14:creationId xmlns:p14="http://schemas.microsoft.com/office/powerpoint/2010/main" val="419873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04CE2D-935B-4ABD-8614-4337C4B07B6B}"/>
              </a:ext>
            </a:extLst>
          </p:cNvPr>
          <p:cNvSpPr/>
          <p:nvPr/>
        </p:nvSpPr>
        <p:spPr>
          <a:xfrm>
            <a:off x="897622" y="2274838"/>
            <a:ext cx="10737908" cy="1477328"/>
          </a:xfrm>
          <a:prstGeom prst="rect">
            <a:avLst/>
          </a:prstGeom>
        </p:spPr>
        <p:txBody>
          <a:bodyPr wrap="square">
            <a:spAutoFit/>
          </a:bodyPr>
          <a:lstStyle/>
          <a:p>
            <a:r>
              <a:rPr lang="en-US" dirty="0"/>
              <a:t>Most CSS rules once applied to an element are also applied to all the children of that element, and to their children, and theirs ad infinitum. There are exceptions, notably the layout properties (margin, padding, position, width, etc.) and the decorative properties (border, background, etc.) do not cascade. This cascading of a CSS property from parent to child is also called "inheritance". </a:t>
            </a:r>
            <a:endParaRPr lang="en-IN" dirty="0"/>
          </a:p>
        </p:txBody>
      </p:sp>
      <p:sp>
        <p:nvSpPr>
          <p:cNvPr id="4" name="Rectangle 3">
            <a:extLst>
              <a:ext uri="{FF2B5EF4-FFF2-40B4-BE49-F238E27FC236}">
                <a16:creationId xmlns:a16="http://schemas.microsoft.com/office/drawing/2014/main" id="{58CA872D-384A-472D-A6E3-83FF8974998A}"/>
              </a:ext>
            </a:extLst>
          </p:cNvPr>
          <p:cNvSpPr/>
          <p:nvPr/>
        </p:nvSpPr>
        <p:spPr>
          <a:xfrm>
            <a:off x="3676908" y="467578"/>
            <a:ext cx="4838184" cy="369332"/>
          </a:xfrm>
          <a:prstGeom prst="rect">
            <a:avLst/>
          </a:prstGeom>
        </p:spPr>
        <p:txBody>
          <a:bodyPr wrap="none">
            <a:spAutoFit/>
          </a:bodyPr>
          <a:lstStyle/>
          <a:p>
            <a:r>
              <a:rPr lang="en-IN" dirty="0"/>
              <a:t>Cascading: inheritance and precedence</a:t>
            </a:r>
          </a:p>
        </p:txBody>
      </p:sp>
    </p:spTree>
    <p:extLst>
      <p:ext uri="{BB962C8B-B14F-4D97-AF65-F5344CB8AC3E}">
        <p14:creationId xmlns:p14="http://schemas.microsoft.com/office/powerpoint/2010/main" val="908754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D3401-25E1-48E1-9593-0F44E699DF19}"/>
              </a:ext>
            </a:extLst>
          </p:cNvPr>
          <p:cNvPicPr>
            <a:picLocks noChangeAspect="1"/>
          </p:cNvPicPr>
          <p:nvPr/>
        </p:nvPicPr>
        <p:blipFill>
          <a:blip r:embed="rId2"/>
          <a:stretch>
            <a:fillRect/>
          </a:stretch>
        </p:blipFill>
        <p:spPr>
          <a:xfrm>
            <a:off x="419100" y="214312"/>
            <a:ext cx="11353800" cy="6429375"/>
          </a:xfrm>
          <a:prstGeom prst="rect">
            <a:avLst/>
          </a:prstGeom>
        </p:spPr>
      </p:pic>
    </p:spTree>
    <p:extLst>
      <p:ext uri="{BB962C8B-B14F-4D97-AF65-F5344CB8AC3E}">
        <p14:creationId xmlns:p14="http://schemas.microsoft.com/office/powerpoint/2010/main" val="330872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19AEEC-AD30-400C-AB05-6F1ACCE696A8}"/>
              </a:ext>
            </a:extLst>
          </p:cNvPr>
          <p:cNvSpPr/>
          <p:nvPr/>
        </p:nvSpPr>
        <p:spPr>
          <a:xfrm>
            <a:off x="425302" y="190856"/>
            <a:ext cx="9569303" cy="1754326"/>
          </a:xfrm>
          <a:prstGeom prst="rect">
            <a:avLst/>
          </a:prstGeom>
        </p:spPr>
        <p:txBody>
          <a:bodyPr wrap="square">
            <a:spAutoFit/>
          </a:bodyPr>
          <a:lstStyle/>
          <a:p>
            <a:r>
              <a:rPr lang="en-US" dirty="0"/>
              <a:t>Which rules are inheritable?</a:t>
            </a:r>
          </a:p>
          <a:p>
            <a:r>
              <a:rPr lang="en-US" dirty="0"/>
              <a:t>There is no reliable rule for which CSS properties are inheritable by default and which are not. However, generally, the properties associated with positioning and layout are not inherited.  Likewise, the decorative properties (borders, background images, etc.) do not inherit.  Most properties that begin with text- or font- inherit.</a:t>
            </a:r>
          </a:p>
          <a:p>
            <a:endParaRPr lang="en-IN" dirty="0"/>
          </a:p>
        </p:txBody>
      </p:sp>
      <p:sp>
        <p:nvSpPr>
          <p:cNvPr id="3" name="Rectangle 2">
            <a:extLst>
              <a:ext uri="{FF2B5EF4-FFF2-40B4-BE49-F238E27FC236}">
                <a16:creationId xmlns:a16="http://schemas.microsoft.com/office/drawing/2014/main" id="{F6266B4A-4700-484E-9CE3-E35533726A2A}"/>
              </a:ext>
            </a:extLst>
          </p:cNvPr>
          <p:cNvSpPr/>
          <p:nvPr/>
        </p:nvSpPr>
        <p:spPr>
          <a:xfrm>
            <a:off x="425302" y="2031947"/>
            <a:ext cx="10281684" cy="369332"/>
          </a:xfrm>
          <a:prstGeom prst="rect">
            <a:avLst/>
          </a:prstGeom>
        </p:spPr>
        <p:txBody>
          <a:bodyPr wrap="square">
            <a:spAutoFit/>
          </a:bodyPr>
          <a:lstStyle/>
          <a:p>
            <a:r>
              <a:rPr lang="en-US" dirty="0"/>
              <a:t>A more specific rule takes precedence over a less specific rule.</a:t>
            </a:r>
            <a:endParaRPr lang="en-IN" dirty="0"/>
          </a:p>
        </p:txBody>
      </p:sp>
      <p:sp>
        <p:nvSpPr>
          <p:cNvPr id="4" name="Rectangle 3">
            <a:extLst>
              <a:ext uri="{FF2B5EF4-FFF2-40B4-BE49-F238E27FC236}">
                <a16:creationId xmlns:a16="http://schemas.microsoft.com/office/drawing/2014/main" id="{1AED47A5-602D-42BD-87E8-0BA19878F40D}"/>
              </a:ext>
            </a:extLst>
          </p:cNvPr>
          <p:cNvSpPr/>
          <p:nvPr/>
        </p:nvSpPr>
        <p:spPr>
          <a:xfrm>
            <a:off x="425302" y="2286297"/>
            <a:ext cx="10281684" cy="1200329"/>
          </a:xfrm>
          <a:prstGeom prst="rect">
            <a:avLst/>
          </a:prstGeom>
        </p:spPr>
        <p:txBody>
          <a:bodyPr wrap="square">
            <a:spAutoFit/>
          </a:bodyPr>
          <a:lstStyle/>
          <a:p>
            <a:r>
              <a:rPr lang="en-US" dirty="0"/>
              <a:t>A rule that more tightly matches a particular element than a general rule will be applied. </a:t>
            </a:r>
          </a:p>
          <a:p>
            <a:endParaRPr lang="en-US" dirty="0"/>
          </a:p>
          <a:p>
            <a:r>
              <a:rPr lang="en-US" dirty="0"/>
              <a:t>span { color: blue; }</a:t>
            </a:r>
          </a:p>
          <a:p>
            <a:r>
              <a:rPr lang="en-US" dirty="0"/>
              <a:t>ul li span { color: red; }</a:t>
            </a:r>
            <a:endParaRPr lang="en-IN" dirty="0"/>
          </a:p>
        </p:txBody>
      </p:sp>
      <p:sp>
        <p:nvSpPr>
          <p:cNvPr id="5" name="Rectangle 4">
            <a:extLst>
              <a:ext uri="{FF2B5EF4-FFF2-40B4-BE49-F238E27FC236}">
                <a16:creationId xmlns:a16="http://schemas.microsoft.com/office/drawing/2014/main" id="{72B24764-5371-4C2D-B3C2-7C84CEBB5DC8}"/>
              </a:ext>
            </a:extLst>
          </p:cNvPr>
          <p:cNvSpPr/>
          <p:nvPr/>
        </p:nvSpPr>
        <p:spPr>
          <a:xfrm>
            <a:off x="425301" y="3520504"/>
            <a:ext cx="10994065" cy="369332"/>
          </a:xfrm>
          <a:prstGeom prst="rect">
            <a:avLst/>
          </a:prstGeom>
        </p:spPr>
        <p:txBody>
          <a:bodyPr wrap="square">
            <a:spAutoFit/>
          </a:bodyPr>
          <a:lstStyle/>
          <a:p>
            <a:r>
              <a:rPr lang="en-US" dirty="0"/>
              <a:t>Rules with an id selector (e.g.  #</a:t>
            </a:r>
            <a:r>
              <a:rPr lang="en-US" dirty="0" err="1"/>
              <a:t>someid</a:t>
            </a:r>
            <a:r>
              <a:rPr lang="en-US" dirty="0"/>
              <a:t> ) are considered more specific than rules without</a:t>
            </a:r>
            <a:endParaRPr lang="en-IN" dirty="0"/>
          </a:p>
        </p:txBody>
      </p:sp>
      <p:sp>
        <p:nvSpPr>
          <p:cNvPr id="6" name="Rectangle 5">
            <a:extLst>
              <a:ext uri="{FF2B5EF4-FFF2-40B4-BE49-F238E27FC236}">
                <a16:creationId xmlns:a16="http://schemas.microsoft.com/office/drawing/2014/main" id="{25BC064E-7940-42E4-ABD4-7AABC18D6FB8}"/>
              </a:ext>
            </a:extLst>
          </p:cNvPr>
          <p:cNvSpPr/>
          <p:nvPr/>
        </p:nvSpPr>
        <p:spPr>
          <a:xfrm>
            <a:off x="425302" y="3859920"/>
            <a:ext cx="11610754" cy="646331"/>
          </a:xfrm>
          <a:prstGeom prst="rect">
            <a:avLst/>
          </a:prstGeom>
        </p:spPr>
        <p:txBody>
          <a:bodyPr wrap="square">
            <a:spAutoFit/>
          </a:bodyPr>
          <a:lstStyle/>
          <a:p>
            <a:r>
              <a:rPr lang="en-US" dirty="0"/>
              <a:t>Rules employing a class selector (e.g. .</a:t>
            </a:r>
            <a:r>
              <a:rPr lang="en-US" dirty="0" err="1"/>
              <a:t>someclass</a:t>
            </a:r>
            <a:r>
              <a:rPr lang="en-US" dirty="0"/>
              <a:t> ) are considered more specific than rules without (but not as specific as an #id selector, which trumps everything).</a:t>
            </a:r>
            <a:endParaRPr lang="en-IN" dirty="0"/>
          </a:p>
        </p:txBody>
      </p:sp>
      <p:sp>
        <p:nvSpPr>
          <p:cNvPr id="7" name="Rectangle 6">
            <a:extLst>
              <a:ext uri="{FF2B5EF4-FFF2-40B4-BE49-F238E27FC236}">
                <a16:creationId xmlns:a16="http://schemas.microsoft.com/office/drawing/2014/main" id="{A64E63A7-38C1-4EFB-B943-2D474E877613}"/>
              </a:ext>
            </a:extLst>
          </p:cNvPr>
          <p:cNvSpPr/>
          <p:nvPr/>
        </p:nvSpPr>
        <p:spPr>
          <a:xfrm>
            <a:off x="425300" y="4461767"/>
            <a:ext cx="11341397" cy="1754326"/>
          </a:xfrm>
          <a:prstGeom prst="rect">
            <a:avLst/>
          </a:prstGeom>
        </p:spPr>
        <p:txBody>
          <a:bodyPr wrap="square">
            <a:spAutoFit/>
          </a:bodyPr>
          <a:lstStyle/>
          <a:p>
            <a:r>
              <a:rPr lang="en-US" dirty="0"/>
              <a:t> Rules that come later override those that come earlier</a:t>
            </a:r>
          </a:p>
          <a:p>
            <a:r>
              <a:rPr lang="en-US" dirty="0"/>
              <a:t>This guideline is for two CSS rulesets with the same selector.  Where there are conflicts, the rules from the later one apply.  </a:t>
            </a:r>
          </a:p>
          <a:p>
            <a:endParaRPr lang="en-US" dirty="0"/>
          </a:p>
          <a:p>
            <a:r>
              <a:rPr lang="en-US" dirty="0"/>
              <a:t>.</a:t>
            </a:r>
            <a:r>
              <a:rPr lang="en-US" dirty="0" err="1"/>
              <a:t>hortense</a:t>
            </a:r>
            <a:r>
              <a:rPr lang="en-US" dirty="0"/>
              <a:t> { color: red; text-decoration: underline; }</a:t>
            </a:r>
          </a:p>
          <a:p>
            <a:r>
              <a:rPr lang="en-US" dirty="0"/>
              <a:t>.</a:t>
            </a:r>
            <a:r>
              <a:rPr lang="en-US" dirty="0" err="1"/>
              <a:t>hortense</a:t>
            </a:r>
            <a:r>
              <a:rPr lang="en-US" dirty="0"/>
              <a:t> { color: blue; }</a:t>
            </a:r>
          </a:p>
        </p:txBody>
      </p:sp>
    </p:spTree>
    <p:extLst>
      <p:ext uri="{BB962C8B-B14F-4D97-AF65-F5344CB8AC3E}">
        <p14:creationId xmlns:p14="http://schemas.microsoft.com/office/powerpoint/2010/main" val="2537416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A60B5D-BD2A-49A2-9B31-571F6817537E}"/>
              </a:ext>
            </a:extLst>
          </p:cNvPr>
          <p:cNvPicPr>
            <a:picLocks noChangeAspect="1"/>
          </p:cNvPicPr>
          <p:nvPr/>
        </p:nvPicPr>
        <p:blipFill rotWithShape="1">
          <a:blip r:embed="rId2"/>
          <a:srcRect r="16266"/>
          <a:stretch/>
        </p:blipFill>
        <p:spPr>
          <a:xfrm>
            <a:off x="991564" y="1146355"/>
            <a:ext cx="10208871" cy="1673234"/>
          </a:xfrm>
          <a:prstGeom prst="rect">
            <a:avLst/>
          </a:prstGeom>
        </p:spPr>
      </p:pic>
      <p:sp>
        <p:nvSpPr>
          <p:cNvPr id="3" name="Rectangle 2">
            <a:extLst>
              <a:ext uri="{FF2B5EF4-FFF2-40B4-BE49-F238E27FC236}">
                <a16:creationId xmlns:a16="http://schemas.microsoft.com/office/drawing/2014/main" id="{130D7ABD-A2CB-4001-82E8-5539568D3C51}"/>
              </a:ext>
            </a:extLst>
          </p:cNvPr>
          <p:cNvSpPr/>
          <p:nvPr/>
        </p:nvSpPr>
        <p:spPr>
          <a:xfrm>
            <a:off x="991563" y="3438246"/>
            <a:ext cx="10175358" cy="2031325"/>
          </a:xfrm>
          <a:prstGeom prst="rect">
            <a:avLst/>
          </a:prstGeom>
        </p:spPr>
        <p:txBody>
          <a:bodyPr wrap="square">
            <a:spAutoFit/>
          </a:bodyPr>
          <a:lstStyle/>
          <a:p>
            <a:r>
              <a:rPr lang="en-US" b="1" dirty="0"/>
              <a:t>!</a:t>
            </a:r>
            <a:r>
              <a:rPr lang="en-US" b="1" dirty="0">
                <a:solidFill>
                  <a:schemeClr val="accent3">
                    <a:lumMod val="60000"/>
                    <a:lumOff val="40000"/>
                  </a:schemeClr>
                </a:solidFill>
              </a:rPr>
              <a:t>important</a:t>
            </a:r>
          </a:p>
          <a:p>
            <a:r>
              <a:rPr lang="en-US" dirty="0"/>
              <a:t>p { color: orange !important; }</a:t>
            </a:r>
          </a:p>
          <a:p>
            <a:endParaRPr lang="en-US" dirty="0"/>
          </a:p>
          <a:p>
            <a:r>
              <a:rPr lang="en-US" dirty="0"/>
              <a:t>Because multiple CSS selectors can resolve to the same element, and because the rules that govern precedence are complex, you may from time to time encounter a situation where you need to apply a particular CSS property and you want it to take precedence over all others, no matter what.    !important will do that. </a:t>
            </a:r>
            <a:endParaRPr lang="en-IN" dirty="0"/>
          </a:p>
        </p:txBody>
      </p:sp>
      <p:sp>
        <p:nvSpPr>
          <p:cNvPr id="4" name="Rectangle 3">
            <a:extLst>
              <a:ext uri="{FF2B5EF4-FFF2-40B4-BE49-F238E27FC236}">
                <a16:creationId xmlns:a16="http://schemas.microsoft.com/office/drawing/2014/main" id="{04417AD9-64DE-45F5-97FE-023E5BD6AB98}"/>
              </a:ext>
            </a:extLst>
          </p:cNvPr>
          <p:cNvSpPr/>
          <p:nvPr/>
        </p:nvSpPr>
        <p:spPr>
          <a:xfrm>
            <a:off x="991563" y="5469571"/>
            <a:ext cx="10374641" cy="923330"/>
          </a:xfrm>
          <a:prstGeom prst="rect">
            <a:avLst/>
          </a:prstGeom>
        </p:spPr>
        <p:txBody>
          <a:bodyPr wrap="square">
            <a:spAutoFit/>
          </a:bodyPr>
          <a:lstStyle/>
          <a:p>
            <a:r>
              <a:rPr lang="en-US" dirty="0"/>
              <a:t>The exclamation point is required, and the whole symbol ( !important ) goes after the value and before the semi-colon ( ; ).  </a:t>
            </a:r>
          </a:p>
          <a:p>
            <a:endParaRPr lang="en-US" dirty="0"/>
          </a:p>
        </p:txBody>
      </p:sp>
    </p:spTree>
    <p:extLst>
      <p:ext uri="{BB962C8B-B14F-4D97-AF65-F5344CB8AC3E}">
        <p14:creationId xmlns:p14="http://schemas.microsoft.com/office/powerpoint/2010/main" val="3587341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700A09-0A5B-43E7-84BF-686DD4FDFA61}"/>
              </a:ext>
            </a:extLst>
          </p:cNvPr>
          <p:cNvSpPr/>
          <p:nvPr/>
        </p:nvSpPr>
        <p:spPr>
          <a:xfrm>
            <a:off x="124047" y="788509"/>
            <a:ext cx="10657367" cy="646331"/>
          </a:xfrm>
          <a:prstGeom prst="rect">
            <a:avLst/>
          </a:prstGeom>
        </p:spPr>
        <p:txBody>
          <a:bodyPr wrap="square">
            <a:spAutoFit/>
          </a:bodyPr>
          <a:lstStyle/>
          <a:p>
            <a:r>
              <a:rPr lang="en-US" dirty="0"/>
              <a:t>Tables were not intended as a layout tool, so it is best to stick to them only for tabular data.</a:t>
            </a:r>
          </a:p>
          <a:p>
            <a:endParaRPr lang="en-US" dirty="0"/>
          </a:p>
        </p:txBody>
      </p:sp>
      <p:sp>
        <p:nvSpPr>
          <p:cNvPr id="3" name="Rectangle 2">
            <a:extLst>
              <a:ext uri="{FF2B5EF4-FFF2-40B4-BE49-F238E27FC236}">
                <a16:creationId xmlns:a16="http://schemas.microsoft.com/office/drawing/2014/main" id="{F008EC1F-5E27-4DAF-AA54-32445240CD5B}"/>
              </a:ext>
            </a:extLst>
          </p:cNvPr>
          <p:cNvSpPr/>
          <p:nvPr/>
        </p:nvSpPr>
        <p:spPr>
          <a:xfrm>
            <a:off x="2028509" y="343899"/>
            <a:ext cx="883575" cy="369332"/>
          </a:xfrm>
          <a:prstGeom prst="rect">
            <a:avLst/>
          </a:prstGeom>
        </p:spPr>
        <p:txBody>
          <a:bodyPr wrap="none">
            <a:spAutoFit/>
          </a:bodyPr>
          <a:lstStyle/>
          <a:p>
            <a:r>
              <a:rPr lang="en-IN" dirty="0"/>
              <a:t>Tables</a:t>
            </a:r>
          </a:p>
        </p:txBody>
      </p:sp>
      <p:pic>
        <p:nvPicPr>
          <p:cNvPr id="4" name="Picture 3">
            <a:extLst>
              <a:ext uri="{FF2B5EF4-FFF2-40B4-BE49-F238E27FC236}">
                <a16:creationId xmlns:a16="http://schemas.microsoft.com/office/drawing/2014/main" id="{95C284A6-8602-4D21-95DF-F244132BC1EE}"/>
              </a:ext>
            </a:extLst>
          </p:cNvPr>
          <p:cNvPicPr>
            <a:picLocks noChangeAspect="1"/>
          </p:cNvPicPr>
          <p:nvPr/>
        </p:nvPicPr>
        <p:blipFill>
          <a:blip r:embed="rId2"/>
          <a:stretch>
            <a:fillRect/>
          </a:stretch>
        </p:blipFill>
        <p:spPr>
          <a:xfrm>
            <a:off x="90487" y="1804987"/>
            <a:ext cx="12011025" cy="3248025"/>
          </a:xfrm>
          <a:prstGeom prst="rect">
            <a:avLst/>
          </a:prstGeom>
        </p:spPr>
      </p:pic>
    </p:spTree>
    <p:extLst>
      <p:ext uri="{BB962C8B-B14F-4D97-AF65-F5344CB8AC3E}">
        <p14:creationId xmlns:p14="http://schemas.microsoft.com/office/powerpoint/2010/main" val="1275538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AF9A72-DF5E-4D3D-9677-9CE2CCCFA8BF}"/>
              </a:ext>
            </a:extLst>
          </p:cNvPr>
          <p:cNvSpPr/>
          <p:nvPr/>
        </p:nvSpPr>
        <p:spPr>
          <a:xfrm>
            <a:off x="4242931" y="235320"/>
            <a:ext cx="1962397" cy="369332"/>
          </a:xfrm>
          <a:prstGeom prst="rect">
            <a:avLst/>
          </a:prstGeom>
        </p:spPr>
        <p:txBody>
          <a:bodyPr wrap="none">
            <a:spAutoFit/>
          </a:bodyPr>
          <a:lstStyle/>
          <a:p>
            <a:r>
              <a:rPr lang="en-IN" dirty="0"/>
              <a:t>The &lt;table&gt; tag</a:t>
            </a:r>
          </a:p>
        </p:txBody>
      </p:sp>
      <p:sp>
        <p:nvSpPr>
          <p:cNvPr id="3" name="Rectangle 2">
            <a:extLst>
              <a:ext uri="{FF2B5EF4-FFF2-40B4-BE49-F238E27FC236}">
                <a16:creationId xmlns:a16="http://schemas.microsoft.com/office/drawing/2014/main" id="{088A7654-4769-48AF-8AA6-65812BA7A028}"/>
              </a:ext>
            </a:extLst>
          </p:cNvPr>
          <p:cNvSpPr/>
          <p:nvPr/>
        </p:nvSpPr>
        <p:spPr>
          <a:xfrm>
            <a:off x="2569535" y="680782"/>
            <a:ext cx="6096000" cy="1477328"/>
          </a:xfrm>
          <a:prstGeom prst="rect">
            <a:avLst/>
          </a:prstGeom>
        </p:spPr>
        <p:txBody>
          <a:bodyPr>
            <a:spAutoFit/>
          </a:bodyPr>
          <a:lstStyle/>
          <a:p>
            <a:r>
              <a:rPr lang="en-US" dirty="0"/>
              <a:t>Attribute:</a:t>
            </a:r>
          </a:p>
          <a:p>
            <a:endParaRPr lang="en-US" dirty="0"/>
          </a:p>
          <a:p>
            <a:r>
              <a:rPr lang="en-US" dirty="0"/>
              <a:t>border - has two values, 0 and 1. It is used to specify a border around table cells. 0 - no border, 1 - add border</a:t>
            </a:r>
            <a:endParaRPr lang="en-IN" dirty="0"/>
          </a:p>
        </p:txBody>
      </p:sp>
      <p:sp>
        <p:nvSpPr>
          <p:cNvPr id="4" name="Rectangle 3">
            <a:extLst>
              <a:ext uri="{FF2B5EF4-FFF2-40B4-BE49-F238E27FC236}">
                <a16:creationId xmlns:a16="http://schemas.microsoft.com/office/drawing/2014/main" id="{574627B2-5AE5-44DD-86CC-EF01F91DC063}"/>
              </a:ext>
            </a:extLst>
          </p:cNvPr>
          <p:cNvSpPr/>
          <p:nvPr/>
        </p:nvSpPr>
        <p:spPr>
          <a:xfrm>
            <a:off x="2569535" y="2967335"/>
            <a:ext cx="6096000" cy="923330"/>
          </a:xfrm>
          <a:prstGeom prst="rect">
            <a:avLst/>
          </a:prstGeom>
        </p:spPr>
        <p:txBody>
          <a:bodyPr>
            <a:spAutoFit/>
          </a:bodyPr>
          <a:lstStyle/>
          <a:p>
            <a:r>
              <a:rPr lang="en-US" dirty="0"/>
              <a:t>&lt;caption&gt;</a:t>
            </a:r>
          </a:p>
          <a:p>
            <a:r>
              <a:rPr lang="en-US" dirty="0"/>
              <a:t>It is used to give a title to the table and should be used as the first child element of &lt;table&gt;</a:t>
            </a:r>
            <a:endParaRPr lang="en-IN" dirty="0"/>
          </a:p>
        </p:txBody>
      </p:sp>
      <p:sp>
        <p:nvSpPr>
          <p:cNvPr id="5" name="Rectangle 4">
            <a:extLst>
              <a:ext uri="{FF2B5EF4-FFF2-40B4-BE49-F238E27FC236}">
                <a16:creationId xmlns:a16="http://schemas.microsoft.com/office/drawing/2014/main" id="{27E8717E-7006-46F9-98FB-285CA9EE896A}"/>
              </a:ext>
            </a:extLst>
          </p:cNvPr>
          <p:cNvSpPr/>
          <p:nvPr/>
        </p:nvSpPr>
        <p:spPr>
          <a:xfrm>
            <a:off x="2569535" y="4178618"/>
            <a:ext cx="6096000" cy="1754326"/>
          </a:xfrm>
          <a:prstGeom prst="rect">
            <a:avLst/>
          </a:prstGeom>
        </p:spPr>
        <p:txBody>
          <a:bodyPr>
            <a:spAutoFit/>
          </a:bodyPr>
          <a:lstStyle/>
          <a:p>
            <a:r>
              <a:rPr lang="en-US" dirty="0"/>
              <a:t>&lt;table border=1&gt;</a:t>
            </a:r>
          </a:p>
          <a:p>
            <a:r>
              <a:rPr lang="en-US" dirty="0"/>
              <a:t>  &lt;caption&gt;</a:t>
            </a:r>
          </a:p>
          <a:p>
            <a:r>
              <a:rPr lang="en-US" dirty="0"/>
              <a:t>    &lt;p&gt;Table 1.0&lt;/p&gt;</a:t>
            </a:r>
          </a:p>
          <a:p>
            <a:r>
              <a:rPr lang="en-US" dirty="0"/>
              <a:t>    &lt;p&gt;Student's final exam results 2016&lt;/p&gt;</a:t>
            </a:r>
          </a:p>
          <a:p>
            <a:r>
              <a:rPr lang="en-US" dirty="0"/>
              <a:t>  &lt;/caption&gt;</a:t>
            </a:r>
          </a:p>
          <a:p>
            <a:r>
              <a:rPr lang="en-US" dirty="0"/>
              <a:t>&lt;/table&gt;</a:t>
            </a:r>
            <a:endParaRPr lang="en-IN" dirty="0"/>
          </a:p>
        </p:txBody>
      </p:sp>
    </p:spTree>
    <p:extLst>
      <p:ext uri="{BB962C8B-B14F-4D97-AF65-F5344CB8AC3E}">
        <p14:creationId xmlns:p14="http://schemas.microsoft.com/office/powerpoint/2010/main" val="3360222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973AC4-B02B-44EA-A776-58AF7B314D71}"/>
              </a:ext>
            </a:extLst>
          </p:cNvPr>
          <p:cNvSpPr/>
          <p:nvPr/>
        </p:nvSpPr>
        <p:spPr>
          <a:xfrm>
            <a:off x="340242" y="75002"/>
            <a:ext cx="9835116" cy="1477328"/>
          </a:xfrm>
          <a:prstGeom prst="rect">
            <a:avLst/>
          </a:prstGeom>
        </p:spPr>
        <p:txBody>
          <a:bodyPr wrap="square">
            <a:spAutoFit/>
          </a:bodyPr>
          <a:lstStyle/>
          <a:p>
            <a:r>
              <a:rPr lang="en-US" dirty="0"/>
              <a:t>&lt;tr&gt;</a:t>
            </a:r>
          </a:p>
          <a:p>
            <a:r>
              <a:rPr lang="en-US" dirty="0"/>
              <a:t>Creates a table row.</a:t>
            </a:r>
          </a:p>
          <a:p>
            <a:endParaRPr lang="en-US" dirty="0"/>
          </a:p>
          <a:p>
            <a:r>
              <a:rPr lang="en-US" dirty="0"/>
              <a:t>&lt;</a:t>
            </a:r>
            <a:r>
              <a:rPr lang="en-US" dirty="0" err="1"/>
              <a:t>th</a:t>
            </a:r>
            <a:r>
              <a:rPr lang="en-US" dirty="0"/>
              <a:t>&gt;</a:t>
            </a:r>
          </a:p>
          <a:p>
            <a:r>
              <a:rPr lang="en-US" dirty="0"/>
              <a:t>Header cell. The content of table header cells is bold and centered by default.</a:t>
            </a:r>
          </a:p>
        </p:txBody>
      </p:sp>
      <p:pic>
        <p:nvPicPr>
          <p:cNvPr id="3" name="Picture 2">
            <a:extLst>
              <a:ext uri="{FF2B5EF4-FFF2-40B4-BE49-F238E27FC236}">
                <a16:creationId xmlns:a16="http://schemas.microsoft.com/office/drawing/2014/main" id="{309E26E6-C827-4875-8AC2-5EDB869B5124}"/>
              </a:ext>
            </a:extLst>
          </p:cNvPr>
          <p:cNvPicPr>
            <a:picLocks noChangeAspect="1"/>
          </p:cNvPicPr>
          <p:nvPr/>
        </p:nvPicPr>
        <p:blipFill>
          <a:blip r:embed="rId2"/>
          <a:stretch>
            <a:fillRect/>
          </a:stretch>
        </p:blipFill>
        <p:spPr>
          <a:xfrm>
            <a:off x="1447800" y="1759467"/>
            <a:ext cx="9296400" cy="4933950"/>
          </a:xfrm>
          <a:prstGeom prst="rect">
            <a:avLst/>
          </a:prstGeom>
        </p:spPr>
      </p:pic>
    </p:spTree>
    <p:extLst>
      <p:ext uri="{BB962C8B-B14F-4D97-AF65-F5344CB8AC3E}">
        <p14:creationId xmlns:p14="http://schemas.microsoft.com/office/powerpoint/2010/main" val="92671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9100BA-997E-4111-AA46-C1E0D4525FED}"/>
              </a:ext>
            </a:extLst>
          </p:cNvPr>
          <p:cNvSpPr/>
          <p:nvPr/>
        </p:nvSpPr>
        <p:spPr>
          <a:xfrm>
            <a:off x="145311" y="202594"/>
            <a:ext cx="10147005" cy="923330"/>
          </a:xfrm>
          <a:prstGeom prst="rect">
            <a:avLst/>
          </a:prstGeom>
        </p:spPr>
        <p:txBody>
          <a:bodyPr wrap="square">
            <a:spAutoFit/>
          </a:bodyPr>
          <a:lstStyle/>
          <a:p>
            <a:r>
              <a:rPr lang="en-US" b="1" dirty="0">
                <a:solidFill>
                  <a:schemeClr val="accent3">
                    <a:lumMod val="60000"/>
                    <a:lumOff val="40000"/>
                  </a:schemeClr>
                </a:solidFill>
              </a:rPr>
              <a:t>											&lt;</a:t>
            </a:r>
            <a:r>
              <a:rPr lang="en-US" b="1" dirty="0" err="1">
                <a:solidFill>
                  <a:schemeClr val="accent3">
                    <a:lumMod val="60000"/>
                    <a:lumOff val="40000"/>
                  </a:schemeClr>
                </a:solidFill>
              </a:rPr>
              <a:t>thead</a:t>
            </a:r>
            <a:r>
              <a:rPr lang="en-US" b="1" dirty="0">
                <a:solidFill>
                  <a:schemeClr val="accent3">
                    <a:lumMod val="60000"/>
                    <a:lumOff val="40000"/>
                  </a:schemeClr>
                </a:solidFill>
              </a:rPr>
              <a:t>&gt;</a:t>
            </a:r>
          </a:p>
          <a:p>
            <a:r>
              <a:rPr lang="en-US" dirty="0"/>
              <a:t>Just like how we use </a:t>
            </a:r>
            <a:r>
              <a:rPr lang="en-US" b="1" dirty="0">
                <a:solidFill>
                  <a:schemeClr val="accent3">
                    <a:lumMod val="60000"/>
                    <a:lumOff val="40000"/>
                  </a:schemeClr>
                </a:solidFill>
              </a:rPr>
              <a:t>&lt;</a:t>
            </a:r>
            <a:r>
              <a:rPr lang="en-US" b="1" dirty="0" err="1">
                <a:solidFill>
                  <a:schemeClr val="accent3">
                    <a:lumMod val="60000"/>
                    <a:lumOff val="40000"/>
                  </a:schemeClr>
                </a:solidFill>
              </a:rPr>
              <a:t>colgroup</a:t>
            </a:r>
            <a:r>
              <a:rPr lang="en-US" b="1" dirty="0">
                <a:solidFill>
                  <a:schemeClr val="accent3">
                    <a:lumMod val="60000"/>
                    <a:lumOff val="40000"/>
                  </a:schemeClr>
                </a:solidFill>
              </a:rPr>
              <a:t>&gt; </a:t>
            </a:r>
            <a:r>
              <a:rPr lang="en-US" dirty="0"/>
              <a:t>to group columns, &lt;</a:t>
            </a:r>
            <a:r>
              <a:rPr lang="en-US" dirty="0" err="1"/>
              <a:t>thead</a:t>
            </a:r>
            <a:r>
              <a:rPr lang="en-US" dirty="0"/>
              <a:t>&gt; is used to group the header content in a HTML table. </a:t>
            </a:r>
            <a:endParaRPr lang="en-IN" dirty="0"/>
          </a:p>
        </p:txBody>
      </p:sp>
      <p:sp>
        <p:nvSpPr>
          <p:cNvPr id="3" name="Rectangle 2">
            <a:extLst>
              <a:ext uri="{FF2B5EF4-FFF2-40B4-BE49-F238E27FC236}">
                <a16:creationId xmlns:a16="http://schemas.microsoft.com/office/drawing/2014/main" id="{17AC405E-0797-4797-98C8-7E92D1074CB7}"/>
              </a:ext>
            </a:extLst>
          </p:cNvPr>
          <p:cNvSpPr/>
          <p:nvPr/>
        </p:nvSpPr>
        <p:spPr>
          <a:xfrm>
            <a:off x="145311" y="1305342"/>
            <a:ext cx="10338391" cy="2585323"/>
          </a:xfrm>
          <a:prstGeom prst="rect">
            <a:avLst/>
          </a:prstGeom>
        </p:spPr>
        <p:txBody>
          <a:bodyPr wrap="square">
            <a:spAutoFit/>
          </a:bodyPr>
          <a:lstStyle/>
          <a:p>
            <a:r>
              <a:rPr lang="en-US" dirty="0"/>
              <a:t>As we learned in the previous unit, header cells are specified using &lt;</a:t>
            </a:r>
            <a:r>
              <a:rPr lang="en-US" dirty="0" err="1"/>
              <a:t>th</a:t>
            </a:r>
            <a:r>
              <a:rPr lang="en-US" dirty="0"/>
              <a:t>&gt; as a child of &lt;tr&gt;. Rows specified within &lt;</a:t>
            </a:r>
            <a:r>
              <a:rPr lang="en-US" dirty="0" err="1"/>
              <a:t>thead</a:t>
            </a:r>
            <a:r>
              <a:rPr lang="en-US" dirty="0"/>
              <a:t>&gt; indicate that they are header rows. See the code below:</a:t>
            </a:r>
          </a:p>
          <a:p>
            <a:endParaRPr lang="en-US" dirty="0"/>
          </a:p>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 style="</a:t>
            </a:r>
            <a:r>
              <a:rPr lang="en-US" b="1" dirty="0" err="1">
                <a:solidFill>
                  <a:schemeClr val="accent3">
                    <a:lumMod val="60000"/>
                    <a:lumOff val="40000"/>
                  </a:schemeClr>
                </a:solidFill>
              </a:rPr>
              <a:t>color:white</a:t>
            </a:r>
            <a:r>
              <a:rPr lang="en-US" b="1" dirty="0">
                <a:solidFill>
                  <a:schemeClr val="accent3">
                    <a:lumMod val="60000"/>
                    <a:lumOff val="40000"/>
                  </a:schemeClr>
                </a:solidFill>
              </a:rPr>
              <a:t>"&gt;</a:t>
            </a:r>
          </a:p>
          <a:p>
            <a:r>
              <a:rPr lang="en-US" b="1" dirty="0">
                <a:solidFill>
                  <a:schemeClr val="accent3">
                    <a:lumMod val="60000"/>
                    <a:lumOff val="40000"/>
                  </a:schemeClr>
                </a:solidFill>
              </a:rPr>
              <a:t>  &lt;tr&gt;</a:t>
            </a:r>
          </a:p>
          <a:p>
            <a:r>
              <a:rPr lang="en-US" b="1" dirty="0">
                <a:solidFill>
                  <a:schemeClr val="accent3">
                    <a:lumMod val="60000"/>
                    <a:lumOff val="40000"/>
                  </a:schemeClr>
                </a:solidFill>
              </a:rPr>
              <a:t>    &lt;</a:t>
            </a:r>
            <a:r>
              <a:rPr lang="en-US" b="1" dirty="0" err="1">
                <a:solidFill>
                  <a:schemeClr val="accent3">
                    <a:lumMod val="60000"/>
                    <a:lumOff val="40000"/>
                  </a:schemeClr>
                </a:solidFill>
              </a:rPr>
              <a:t>th</a:t>
            </a:r>
            <a:r>
              <a:rPr lang="en-US" b="1" dirty="0">
                <a:solidFill>
                  <a:schemeClr val="accent3">
                    <a:lumMod val="60000"/>
                    <a:lumOff val="40000"/>
                  </a:schemeClr>
                </a:solidFill>
              </a:rPr>
              <a:t> scope="col"&gt;Name&lt;/</a:t>
            </a:r>
            <a:r>
              <a:rPr lang="en-US" b="1" dirty="0" err="1">
                <a:solidFill>
                  <a:schemeClr val="accent3">
                    <a:lumMod val="60000"/>
                    <a:lumOff val="40000"/>
                  </a:schemeClr>
                </a:solidFill>
              </a:rPr>
              <a:t>th</a:t>
            </a:r>
            <a:r>
              <a:rPr lang="en-US" b="1" dirty="0">
                <a:solidFill>
                  <a:schemeClr val="accent3">
                    <a:lumMod val="60000"/>
                    <a:lumOff val="40000"/>
                  </a:schemeClr>
                </a:solidFill>
              </a:rPr>
              <a:t>&gt;</a:t>
            </a:r>
          </a:p>
          <a:p>
            <a:r>
              <a:rPr lang="en-US" b="1" dirty="0">
                <a:solidFill>
                  <a:schemeClr val="accent3">
                    <a:lumMod val="60000"/>
                    <a:lumOff val="40000"/>
                  </a:schemeClr>
                </a:solidFill>
              </a:rPr>
              <a:t>    &lt;</a:t>
            </a:r>
            <a:r>
              <a:rPr lang="en-US" b="1" dirty="0" err="1">
                <a:solidFill>
                  <a:schemeClr val="accent3">
                    <a:lumMod val="60000"/>
                    <a:lumOff val="40000"/>
                  </a:schemeClr>
                </a:solidFill>
              </a:rPr>
              <a:t>th</a:t>
            </a:r>
            <a:r>
              <a:rPr lang="en-US" b="1" dirty="0">
                <a:solidFill>
                  <a:schemeClr val="accent3">
                    <a:lumMod val="60000"/>
                    <a:lumOff val="40000"/>
                  </a:schemeClr>
                </a:solidFill>
              </a:rPr>
              <a:t> scope="col"&gt;Age&lt;/</a:t>
            </a:r>
            <a:r>
              <a:rPr lang="en-US" b="1" dirty="0" err="1">
                <a:solidFill>
                  <a:schemeClr val="accent3">
                    <a:lumMod val="60000"/>
                    <a:lumOff val="40000"/>
                  </a:schemeClr>
                </a:solidFill>
              </a:rPr>
              <a:t>th</a:t>
            </a:r>
            <a:r>
              <a:rPr lang="en-US" b="1" dirty="0">
                <a:solidFill>
                  <a:schemeClr val="accent3">
                    <a:lumMod val="60000"/>
                    <a:lumOff val="40000"/>
                  </a:schemeClr>
                </a:solidFill>
              </a:rPr>
              <a:t>&gt;</a:t>
            </a:r>
          </a:p>
          <a:p>
            <a:r>
              <a:rPr lang="en-US" b="1" dirty="0">
                <a:solidFill>
                  <a:schemeClr val="accent3">
                    <a:lumMod val="60000"/>
                    <a:lumOff val="40000"/>
                  </a:schemeClr>
                </a:solidFill>
              </a:rPr>
              <a:t>  &lt;/tr&gt;</a:t>
            </a:r>
          </a:p>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&gt;</a:t>
            </a:r>
            <a:endParaRPr lang="en-IN" b="1" dirty="0">
              <a:solidFill>
                <a:schemeClr val="accent3">
                  <a:lumMod val="60000"/>
                  <a:lumOff val="40000"/>
                </a:schemeClr>
              </a:solidFill>
            </a:endParaRPr>
          </a:p>
        </p:txBody>
      </p:sp>
      <p:sp>
        <p:nvSpPr>
          <p:cNvPr id="4" name="Rectangle 3">
            <a:extLst>
              <a:ext uri="{FF2B5EF4-FFF2-40B4-BE49-F238E27FC236}">
                <a16:creationId xmlns:a16="http://schemas.microsoft.com/office/drawing/2014/main" id="{C7DB534D-1073-4642-97BD-AD1F7BB80E49}"/>
              </a:ext>
            </a:extLst>
          </p:cNvPr>
          <p:cNvSpPr/>
          <p:nvPr/>
        </p:nvSpPr>
        <p:spPr>
          <a:xfrm>
            <a:off x="145311" y="4260618"/>
            <a:ext cx="6096000" cy="923330"/>
          </a:xfrm>
          <a:prstGeom prst="rect">
            <a:avLst/>
          </a:prstGeom>
        </p:spPr>
        <p:txBody>
          <a:bodyPr>
            <a:spAutoFit/>
          </a:bodyPr>
          <a:lstStyle/>
          <a:p>
            <a:r>
              <a:rPr lang="en-US" dirty="0"/>
              <a:t>subsequent rows are considered body rows in a table. Regular cells are specified using &lt;td&gt; as a child of &lt;tr&gt;:</a:t>
            </a:r>
            <a:endParaRPr lang="en-IN" dirty="0"/>
          </a:p>
        </p:txBody>
      </p:sp>
      <p:sp>
        <p:nvSpPr>
          <p:cNvPr id="5" name="Rectangle 4">
            <a:extLst>
              <a:ext uri="{FF2B5EF4-FFF2-40B4-BE49-F238E27FC236}">
                <a16:creationId xmlns:a16="http://schemas.microsoft.com/office/drawing/2014/main" id="{F10B4BD4-398E-467F-8C8A-4208D71BDBCE}"/>
              </a:ext>
            </a:extLst>
          </p:cNvPr>
          <p:cNvSpPr/>
          <p:nvPr/>
        </p:nvSpPr>
        <p:spPr>
          <a:xfrm>
            <a:off x="5397795" y="3705999"/>
            <a:ext cx="1132041" cy="369332"/>
          </a:xfrm>
          <a:prstGeom prst="rect">
            <a:avLst/>
          </a:prstGeom>
        </p:spPr>
        <p:txBody>
          <a:bodyPr wrap="none">
            <a:spAutoFit/>
          </a:bodyPr>
          <a:lstStyle/>
          <a:p>
            <a:r>
              <a:rPr lang="en-IN" b="1" dirty="0">
                <a:solidFill>
                  <a:schemeClr val="accent3">
                    <a:lumMod val="60000"/>
                    <a:lumOff val="40000"/>
                  </a:schemeClr>
                </a:solidFill>
              </a:rPr>
              <a:t>&lt;</a:t>
            </a:r>
            <a:r>
              <a:rPr lang="en-IN" b="1" dirty="0" err="1">
                <a:solidFill>
                  <a:schemeClr val="accent3">
                    <a:lumMod val="60000"/>
                    <a:lumOff val="40000"/>
                  </a:schemeClr>
                </a:solidFill>
              </a:rPr>
              <a:t>tbody</a:t>
            </a:r>
            <a:r>
              <a:rPr lang="en-IN" b="1" dirty="0">
                <a:solidFill>
                  <a:schemeClr val="accent3">
                    <a:lumMod val="60000"/>
                    <a:lumOff val="40000"/>
                  </a:schemeClr>
                </a:solidFill>
              </a:rPr>
              <a:t>&gt;</a:t>
            </a:r>
          </a:p>
        </p:txBody>
      </p:sp>
    </p:spTree>
    <p:extLst>
      <p:ext uri="{BB962C8B-B14F-4D97-AF65-F5344CB8AC3E}">
        <p14:creationId xmlns:p14="http://schemas.microsoft.com/office/powerpoint/2010/main" val="21665564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F11A8E-17BF-48B0-8046-B3322630D0B2}"/>
              </a:ext>
            </a:extLst>
          </p:cNvPr>
          <p:cNvPicPr>
            <a:picLocks noChangeAspect="1"/>
          </p:cNvPicPr>
          <p:nvPr/>
        </p:nvPicPr>
        <p:blipFill>
          <a:blip r:embed="rId2"/>
          <a:stretch>
            <a:fillRect/>
          </a:stretch>
        </p:blipFill>
        <p:spPr>
          <a:xfrm>
            <a:off x="0" y="1150332"/>
            <a:ext cx="12192000" cy="4557335"/>
          </a:xfrm>
          <a:prstGeom prst="rect">
            <a:avLst/>
          </a:prstGeom>
        </p:spPr>
      </p:pic>
      <p:sp>
        <p:nvSpPr>
          <p:cNvPr id="4" name="Rectangle 3">
            <a:extLst>
              <a:ext uri="{FF2B5EF4-FFF2-40B4-BE49-F238E27FC236}">
                <a16:creationId xmlns:a16="http://schemas.microsoft.com/office/drawing/2014/main" id="{85223644-FB59-426F-9678-FEB51901E837}"/>
              </a:ext>
            </a:extLst>
          </p:cNvPr>
          <p:cNvSpPr/>
          <p:nvPr/>
        </p:nvSpPr>
        <p:spPr>
          <a:xfrm>
            <a:off x="5366313" y="341744"/>
            <a:ext cx="1308371" cy="369332"/>
          </a:xfrm>
          <a:prstGeom prst="rect">
            <a:avLst/>
          </a:prstGeom>
        </p:spPr>
        <p:txBody>
          <a:bodyPr wrap="none">
            <a:spAutoFit/>
          </a:bodyPr>
          <a:lstStyle/>
          <a:p>
            <a:r>
              <a:rPr lang="en-IN" dirty="0"/>
              <a:t>Audio tag</a:t>
            </a:r>
          </a:p>
        </p:txBody>
      </p:sp>
    </p:spTree>
    <p:extLst>
      <p:ext uri="{BB962C8B-B14F-4D97-AF65-F5344CB8AC3E}">
        <p14:creationId xmlns:p14="http://schemas.microsoft.com/office/powerpoint/2010/main" val="26476645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EC7062-632F-4972-8453-8327BC2F8A20}"/>
              </a:ext>
            </a:extLst>
          </p:cNvPr>
          <p:cNvPicPr>
            <a:picLocks noChangeAspect="1"/>
          </p:cNvPicPr>
          <p:nvPr/>
        </p:nvPicPr>
        <p:blipFill>
          <a:blip r:embed="rId2"/>
          <a:stretch>
            <a:fillRect/>
          </a:stretch>
        </p:blipFill>
        <p:spPr>
          <a:xfrm>
            <a:off x="0" y="1863262"/>
            <a:ext cx="12192000" cy="3131476"/>
          </a:xfrm>
          <a:prstGeom prst="rect">
            <a:avLst/>
          </a:prstGeom>
        </p:spPr>
      </p:pic>
    </p:spTree>
    <p:extLst>
      <p:ext uri="{BB962C8B-B14F-4D97-AF65-F5344CB8AC3E}">
        <p14:creationId xmlns:p14="http://schemas.microsoft.com/office/powerpoint/2010/main" val="32880952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E8B3F5-2168-4A52-B9EE-21779D2BD731}"/>
              </a:ext>
            </a:extLst>
          </p:cNvPr>
          <p:cNvSpPr/>
          <p:nvPr/>
        </p:nvSpPr>
        <p:spPr>
          <a:xfrm>
            <a:off x="184558" y="194368"/>
            <a:ext cx="11736197" cy="1477328"/>
          </a:xfrm>
          <a:prstGeom prst="rect">
            <a:avLst/>
          </a:prstGeom>
        </p:spPr>
        <p:txBody>
          <a:bodyPr wrap="square">
            <a:spAutoFit/>
          </a:bodyPr>
          <a:lstStyle/>
          <a:p>
            <a:r>
              <a:rPr lang="en-US" dirty="0"/>
              <a:t>Audio file formats</a:t>
            </a:r>
          </a:p>
          <a:p>
            <a:r>
              <a:rPr lang="en-US" dirty="0"/>
              <a:t>Just like image file formats, not all audio file formats are supported by all browsers. You will want to use common audio file formats for browser compatibility ensuring the highest probability that your audio file will play. </a:t>
            </a:r>
          </a:p>
          <a:p>
            <a:r>
              <a:rPr lang="en-US" dirty="0"/>
              <a:t>The most common ones are </a:t>
            </a:r>
            <a:r>
              <a:rPr lang="en-US" b="1" dirty="0">
                <a:solidFill>
                  <a:schemeClr val="accent3">
                    <a:lumMod val="40000"/>
                    <a:lumOff val="60000"/>
                  </a:schemeClr>
                </a:solidFill>
              </a:rPr>
              <a:t>MP3, WAV and </a:t>
            </a:r>
            <a:r>
              <a:rPr lang="en-US" b="1" dirty="0" err="1">
                <a:solidFill>
                  <a:schemeClr val="accent3">
                    <a:lumMod val="40000"/>
                    <a:lumOff val="60000"/>
                  </a:schemeClr>
                </a:solidFill>
              </a:rPr>
              <a:t>Ogg</a:t>
            </a:r>
            <a:endParaRPr lang="en-IN" dirty="0"/>
          </a:p>
        </p:txBody>
      </p:sp>
      <p:sp>
        <p:nvSpPr>
          <p:cNvPr id="3" name="Rectangle 2">
            <a:extLst>
              <a:ext uri="{FF2B5EF4-FFF2-40B4-BE49-F238E27FC236}">
                <a16:creationId xmlns:a16="http://schemas.microsoft.com/office/drawing/2014/main" id="{2CE36FF7-9667-4A32-A3C8-F2CF8565A194}"/>
              </a:ext>
            </a:extLst>
          </p:cNvPr>
          <p:cNvSpPr/>
          <p:nvPr/>
        </p:nvSpPr>
        <p:spPr>
          <a:xfrm>
            <a:off x="125835" y="1916441"/>
            <a:ext cx="12180815" cy="4524315"/>
          </a:xfrm>
          <a:prstGeom prst="rect">
            <a:avLst/>
          </a:prstGeom>
        </p:spPr>
        <p:txBody>
          <a:bodyPr wrap="square">
            <a:spAutoFit/>
          </a:bodyPr>
          <a:lstStyle/>
          <a:p>
            <a:pPr marL="285750" indent="-285750">
              <a:buFont typeface="Arial" panose="020B0604020202020204" pitchFamily="34" charset="0"/>
              <a:buChar char="•"/>
            </a:pPr>
            <a:r>
              <a:rPr lang="en-US" dirty="0"/>
              <a:t>There are three major groups of audio file formats - uncompressed (</a:t>
            </a:r>
            <a:r>
              <a:rPr lang="en-US" dirty="0" err="1"/>
              <a:t>eg</a:t>
            </a:r>
            <a:r>
              <a:rPr lang="en-US" dirty="0"/>
              <a:t>: WAV), lossless compressed (</a:t>
            </a:r>
            <a:r>
              <a:rPr lang="en-US" dirty="0" err="1"/>
              <a:t>eg</a:t>
            </a:r>
            <a:r>
              <a:rPr lang="en-US" dirty="0"/>
              <a:t>: MPEG-4, WMA Lossless) and lossy compressed (</a:t>
            </a:r>
            <a:r>
              <a:rPr lang="en-US" dirty="0" err="1"/>
              <a:t>eg</a:t>
            </a:r>
            <a:r>
              <a:rPr lang="en-US" dirty="0"/>
              <a:t>: Opus, MPC, AAC, WMA Lossy). </a:t>
            </a:r>
          </a:p>
          <a:p>
            <a:pPr marL="285750" indent="-285750">
              <a:buFont typeface="Arial" panose="020B0604020202020204" pitchFamily="34" charset="0"/>
              <a:buChar char="•"/>
            </a:pPr>
            <a:r>
              <a:rPr lang="en-US" dirty="0"/>
              <a:t>In uncompressed audio file formats, no compression is applied to the audio file. The memory used for both sound and silence is the same though silence contains less information/data.</a:t>
            </a:r>
          </a:p>
          <a:p>
            <a:pPr marL="285750" indent="-285750">
              <a:buFont typeface="Arial" panose="020B0604020202020204" pitchFamily="34" charset="0"/>
              <a:buChar char="•"/>
            </a:pPr>
            <a:r>
              <a:rPr lang="en-US" dirty="0"/>
              <a:t>In lossless compression, no data is lost but the file is compressed as silence is designed to take up very little space. Compared to uncompressed, lossless compression's compression ratio is approximately 2:1.</a:t>
            </a:r>
          </a:p>
          <a:p>
            <a:pPr marL="285750" indent="-285750">
              <a:buFont typeface="Arial" panose="020B0604020202020204" pitchFamily="34" charset="0"/>
              <a:buChar char="•"/>
            </a:pPr>
            <a:r>
              <a:rPr lang="en-US" dirty="0"/>
              <a:t>Lossy compression provides the greatest compression by simplifying the data and removing some audio information resulting in some loss of quality. It is also the most popular. There are techniques in place to ensure that the parts of sound that is lost has little effect on quality. You can also select a range of compression rates. The larger the rate of compression, the bigger the loss in quality and smaller the file size. </a:t>
            </a:r>
          </a:p>
          <a:p>
            <a:pPr marL="285750" indent="-285750">
              <a:buFont typeface="Arial" panose="020B0604020202020204" pitchFamily="34" charset="0"/>
              <a:buChar char="•"/>
            </a:pPr>
            <a:r>
              <a:rPr lang="en-US" dirty="0"/>
              <a:t>The audio format </a:t>
            </a:r>
            <a:r>
              <a:rPr lang="en-US" dirty="0" err="1"/>
              <a:t>Ogg</a:t>
            </a:r>
            <a:r>
              <a:rPr lang="en-US" dirty="0"/>
              <a:t> Opus has two parts to it. '</a:t>
            </a:r>
            <a:r>
              <a:rPr lang="en-US" dirty="0" err="1"/>
              <a:t>Ogg</a:t>
            </a:r>
            <a:r>
              <a:rPr lang="en-US" dirty="0"/>
              <a:t>' is a digital container format. It is a specification that describes how different elements of data and metadata work in an audio file. However, it provides no information on how the data is compressed. So a program that opens a container file like '</a:t>
            </a:r>
            <a:r>
              <a:rPr lang="en-US" dirty="0" err="1"/>
              <a:t>Ogg</a:t>
            </a:r>
            <a:r>
              <a:rPr lang="en-US" dirty="0"/>
              <a:t>' might not know how to decode it. 'Opus', the second part of the audio format, represents the encoding or decoding mechanism for that stream of audio. Opus is a lossy audio coding format.</a:t>
            </a:r>
            <a:endParaRPr lang="en-IN" dirty="0"/>
          </a:p>
        </p:txBody>
      </p:sp>
    </p:spTree>
    <p:extLst>
      <p:ext uri="{BB962C8B-B14F-4D97-AF65-F5344CB8AC3E}">
        <p14:creationId xmlns:p14="http://schemas.microsoft.com/office/powerpoint/2010/main" val="4259842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3E3A0E-8292-4E2B-A159-520ABE54BD1B}"/>
              </a:ext>
            </a:extLst>
          </p:cNvPr>
          <p:cNvPicPr>
            <a:picLocks noChangeAspect="1"/>
          </p:cNvPicPr>
          <p:nvPr/>
        </p:nvPicPr>
        <p:blipFill>
          <a:blip r:embed="rId2"/>
          <a:stretch>
            <a:fillRect/>
          </a:stretch>
        </p:blipFill>
        <p:spPr>
          <a:xfrm>
            <a:off x="0" y="957676"/>
            <a:ext cx="12192000" cy="5570721"/>
          </a:xfrm>
          <a:prstGeom prst="rect">
            <a:avLst/>
          </a:prstGeom>
        </p:spPr>
      </p:pic>
      <p:sp>
        <p:nvSpPr>
          <p:cNvPr id="5" name="Rectangle 4">
            <a:extLst>
              <a:ext uri="{FF2B5EF4-FFF2-40B4-BE49-F238E27FC236}">
                <a16:creationId xmlns:a16="http://schemas.microsoft.com/office/drawing/2014/main" id="{CA4547C7-C05D-4146-8D0B-E421BE16C338}"/>
              </a:ext>
            </a:extLst>
          </p:cNvPr>
          <p:cNvSpPr/>
          <p:nvPr/>
        </p:nvSpPr>
        <p:spPr>
          <a:xfrm>
            <a:off x="4951991" y="241076"/>
            <a:ext cx="1851789" cy="369332"/>
          </a:xfrm>
          <a:prstGeom prst="rect">
            <a:avLst/>
          </a:prstGeom>
        </p:spPr>
        <p:txBody>
          <a:bodyPr wrap="none">
            <a:spAutoFit/>
          </a:bodyPr>
          <a:lstStyle/>
          <a:p>
            <a:r>
              <a:rPr lang="en-IN" dirty="0"/>
              <a:t>Video element</a:t>
            </a:r>
          </a:p>
        </p:txBody>
      </p:sp>
    </p:spTree>
    <p:extLst>
      <p:ext uri="{BB962C8B-B14F-4D97-AF65-F5344CB8AC3E}">
        <p14:creationId xmlns:p14="http://schemas.microsoft.com/office/powerpoint/2010/main" val="32951716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E6A019-50B6-4FBE-9CB2-26341E7D6F86}"/>
              </a:ext>
            </a:extLst>
          </p:cNvPr>
          <p:cNvPicPr>
            <a:picLocks noChangeAspect="1"/>
          </p:cNvPicPr>
          <p:nvPr/>
        </p:nvPicPr>
        <p:blipFill>
          <a:blip r:embed="rId2"/>
          <a:stretch>
            <a:fillRect/>
          </a:stretch>
        </p:blipFill>
        <p:spPr>
          <a:xfrm>
            <a:off x="0" y="1777136"/>
            <a:ext cx="12192000" cy="3303728"/>
          </a:xfrm>
          <a:prstGeom prst="rect">
            <a:avLst/>
          </a:prstGeom>
        </p:spPr>
      </p:pic>
    </p:spTree>
    <p:extLst>
      <p:ext uri="{BB962C8B-B14F-4D97-AF65-F5344CB8AC3E}">
        <p14:creationId xmlns:p14="http://schemas.microsoft.com/office/powerpoint/2010/main" val="28687386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A851E9-C8A6-4D54-8C98-0BD1B71940DC}"/>
              </a:ext>
            </a:extLst>
          </p:cNvPr>
          <p:cNvSpPr/>
          <p:nvPr/>
        </p:nvSpPr>
        <p:spPr>
          <a:xfrm>
            <a:off x="134224" y="197346"/>
            <a:ext cx="11923552" cy="6740307"/>
          </a:xfrm>
          <a:prstGeom prst="rect">
            <a:avLst/>
          </a:prstGeom>
        </p:spPr>
        <p:txBody>
          <a:bodyPr wrap="square">
            <a:spAutoFit/>
          </a:bodyPr>
          <a:lstStyle/>
          <a:p>
            <a:r>
              <a:rPr lang="en-US" dirty="0"/>
              <a:t>Format to choose apart from video element and browser compatibility:</a:t>
            </a:r>
          </a:p>
          <a:p>
            <a:endParaRPr lang="en-US" dirty="0"/>
          </a:p>
          <a:p>
            <a:pPr marL="285750" indent="-285750">
              <a:buFont typeface="Arial" panose="020B0604020202020204" pitchFamily="34" charset="0"/>
              <a:buChar char="•"/>
            </a:pPr>
            <a:r>
              <a:rPr lang="en-US" dirty="0"/>
              <a:t>Most videos go through some form of compression to reduce redundancy in video files and make them smaller, allowing them to download faster. Most also use audio compression techniques to compress sound in video files. </a:t>
            </a:r>
          </a:p>
          <a:p>
            <a:pPr marL="285750" indent="-285750">
              <a:buFont typeface="Arial" panose="020B0604020202020204" pitchFamily="34" charset="0"/>
              <a:buChar char="•"/>
            </a:pPr>
            <a:r>
              <a:rPr lang="en-US" dirty="0"/>
              <a:t>Like audio, there are three major groups of video file formats - uncompressed, lossless compressed (list of lossless video compression formats) and lossy compressed (list of lossy video compression formats). </a:t>
            </a:r>
          </a:p>
          <a:p>
            <a:pPr marL="285750" indent="-285750">
              <a:buFont typeface="Arial" panose="020B0604020202020204" pitchFamily="34" charset="0"/>
              <a:buChar char="•"/>
            </a:pPr>
            <a:r>
              <a:rPr lang="en-US" dirty="0"/>
              <a:t>In uncompressed video file formats, no compression is applied to the video file. </a:t>
            </a:r>
          </a:p>
          <a:p>
            <a:pPr marL="285750" indent="-285750">
              <a:buFont typeface="Arial" panose="020B0604020202020204" pitchFamily="34" charset="0"/>
              <a:buChar char="•"/>
            </a:pPr>
            <a:r>
              <a:rPr lang="en-US" dirty="0"/>
              <a:t>In lossless compression, no data is lost. If you were to </a:t>
            </a:r>
            <a:r>
              <a:rPr lang="en-US" dirty="0" err="1"/>
              <a:t>uncompress</a:t>
            </a:r>
            <a:r>
              <a:rPr lang="en-US" dirty="0"/>
              <a:t> a file compressed using the lossless technique, you will get back the exact same data you started with.</a:t>
            </a:r>
          </a:p>
          <a:p>
            <a:pPr marL="285750" indent="-285750">
              <a:buFont typeface="Arial" panose="020B0604020202020204" pitchFamily="34" charset="0"/>
              <a:buChar char="•"/>
            </a:pPr>
            <a:r>
              <a:rPr lang="en-US" dirty="0"/>
              <a:t>Most videos use lossy compression as it results in significantly smaller video files. Lossy compression provides compression by simplifying the data and removing video information resulting in some loss of quality. There are techniques in place to ensure that the parts of the video that are lost have little effect on quality. You can also select a range of compression rates. The larger the rate of compression, the bigger the loss in quality and smaller the file size. However, if you </a:t>
            </a:r>
            <a:r>
              <a:rPr lang="en-US" dirty="0" err="1"/>
              <a:t>uncompress</a:t>
            </a:r>
            <a:r>
              <a:rPr lang="en-US" dirty="0"/>
              <a:t> a video file that was compressed using the lossy technique, you will not be able to retrieve the same data you put in. With text or spreadsheets, loss of data might be a significant problem. However, with images and video losing a bit of quality is not going to affect the file because you can still make out what the video is about. </a:t>
            </a:r>
          </a:p>
          <a:p>
            <a:pPr marL="285750" indent="-285750">
              <a:buFont typeface="Arial" panose="020B0604020202020204" pitchFamily="34" charset="0"/>
              <a:buChar char="•"/>
            </a:pPr>
            <a:r>
              <a:rPr lang="en-US" dirty="0"/>
              <a:t>The video format 'H.264 and MP3 in MP4' has three parts to it. H.264 is a video compression standard. MP3 is an audio coding format that uses lossy compression for sound in the video. MP4, like </a:t>
            </a:r>
            <a:r>
              <a:rPr lang="en-US" dirty="0" err="1"/>
              <a:t>Ogg</a:t>
            </a:r>
            <a:r>
              <a:rPr lang="en-US" dirty="0"/>
              <a:t>, is a digital container format. It stores audio and video data rather than code the information. A program that opens a container file like MP4 might not know how to decode it. So it requires other standards like H.264 and MP3 to dictate how the video will be coded and possibly compressed.</a:t>
            </a:r>
            <a:endParaRPr lang="en-IN" dirty="0"/>
          </a:p>
        </p:txBody>
      </p:sp>
    </p:spTree>
    <p:extLst>
      <p:ext uri="{BB962C8B-B14F-4D97-AF65-F5344CB8AC3E}">
        <p14:creationId xmlns:p14="http://schemas.microsoft.com/office/powerpoint/2010/main" val="1272810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893724-A23B-4E4A-AA4B-F3EFDBDDC4FB}"/>
              </a:ext>
            </a:extLst>
          </p:cNvPr>
          <p:cNvSpPr/>
          <p:nvPr/>
        </p:nvSpPr>
        <p:spPr>
          <a:xfrm>
            <a:off x="3640895" y="266243"/>
            <a:ext cx="4624984" cy="369332"/>
          </a:xfrm>
          <a:prstGeom prst="rect">
            <a:avLst/>
          </a:prstGeom>
        </p:spPr>
        <p:txBody>
          <a:bodyPr wrap="none">
            <a:spAutoFit/>
          </a:bodyPr>
          <a:lstStyle/>
          <a:p>
            <a:r>
              <a:rPr lang="en-US" dirty="0"/>
              <a:t>Track element for captions and subtitles</a:t>
            </a:r>
            <a:endParaRPr lang="en-IN" dirty="0"/>
          </a:p>
        </p:txBody>
      </p:sp>
      <p:sp>
        <p:nvSpPr>
          <p:cNvPr id="3" name="Rectangle 2">
            <a:extLst>
              <a:ext uri="{FF2B5EF4-FFF2-40B4-BE49-F238E27FC236}">
                <a16:creationId xmlns:a16="http://schemas.microsoft.com/office/drawing/2014/main" id="{FEB5C998-6051-4E0E-827F-EC8DBF715408}"/>
              </a:ext>
            </a:extLst>
          </p:cNvPr>
          <p:cNvSpPr/>
          <p:nvPr/>
        </p:nvSpPr>
        <p:spPr>
          <a:xfrm>
            <a:off x="237688" y="1251381"/>
            <a:ext cx="11954312" cy="1477328"/>
          </a:xfrm>
          <a:prstGeom prst="rect">
            <a:avLst/>
          </a:prstGeom>
        </p:spPr>
        <p:txBody>
          <a:bodyPr wrap="square">
            <a:spAutoFit/>
          </a:bodyPr>
          <a:lstStyle/>
          <a:p>
            <a:r>
              <a:rPr lang="en-US" dirty="0"/>
              <a:t>The &lt;video&gt; element is very similar to the HTML5 &lt;audio&gt; element except for one addition - the &lt;track&gt; element. The &lt;track&gt; element is used to add timed text like subtitles, captions or any text you would like to display to the user when the video is playing. </a:t>
            </a:r>
          </a:p>
          <a:p>
            <a:endParaRPr lang="en-US" dirty="0"/>
          </a:p>
          <a:p>
            <a:r>
              <a:rPr lang="en-US" dirty="0"/>
              <a:t>Web Video Text Tracks (</a:t>
            </a:r>
            <a:r>
              <a:rPr lang="en-US" dirty="0" err="1"/>
              <a:t>WebVTT</a:t>
            </a:r>
            <a:r>
              <a:rPr lang="en-US" dirty="0"/>
              <a:t>) files are the standard to include subtitles or captions.</a:t>
            </a:r>
            <a:endParaRPr lang="en-IN" dirty="0"/>
          </a:p>
        </p:txBody>
      </p:sp>
      <p:sp>
        <p:nvSpPr>
          <p:cNvPr id="4" name="Rectangle 3">
            <a:extLst>
              <a:ext uri="{FF2B5EF4-FFF2-40B4-BE49-F238E27FC236}">
                <a16:creationId xmlns:a16="http://schemas.microsoft.com/office/drawing/2014/main" id="{2B25E8B1-E82F-4512-AA02-8A02D372F56D}"/>
              </a:ext>
            </a:extLst>
          </p:cNvPr>
          <p:cNvSpPr/>
          <p:nvPr/>
        </p:nvSpPr>
        <p:spPr>
          <a:xfrm>
            <a:off x="237688" y="2928963"/>
            <a:ext cx="11649512" cy="1200329"/>
          </a:xfrm>
          <a:prstGeom prst="rect">
            <a:avLst/>
          </a:prstGeom>
        </p:spPr>
        <p:txBody>
          <a:bodyPr wrap="square">
            <a:spAutoFit/>
          </a:bodyPr>
          <a:lstStyle/>
          <a:p>
            <a:r>
              <a:rPr lang="en-US" dirty="0"/>
              <a:t>Captions and subtitles are not the same. Subtitles are meant to translate the language (for those who do not understand the language being spoken in the video). Captions are meant for the deaf or people who have difficulty hearing. It includes sound effects and other significant audio like music and lyrics and is usually in the same language as the audio</a:t>
            </a:r>
            <a:endParaRPr lang="en-IN" dirty="0"/>
          </a:p>
        </p:txBody>
      </p:sp>
      <p:sp>
        <p:nvSpPr>
          <p:cNvPr id="5" name="Rectangle 4">
            <a:extLst>
              <a:ext uri="{FF2B5EF4-FFF2-40B4-BE49-F238E27FC236}">
                <a16:creationId xmlns:a16="http://schemas.microsoft.com/office/drawing/2014/main" id="{E945EC85-D132-4F1C-A3AA-82DE653324F5}"/>
              </a:ext>
            </a:extLst>
          </p:cNvPr>
          <p:cNvSpPr/>
          <p:nvPr/>
        </p:nvSpPr>
        <p:spPr>
          <a:xfrm>
            <a:off x="237687" y="4238186"/>
            <a:ext cx="11649511" cy="646331"/>
          </a:xfrm>
          <a:prstGeom prst="rect">
            <a:avLst/>
          </a:prstGeom>
        </p:spPr>
        <p:txBody>
          <a:bodyPr wrap="square">
            <a:spAutoFit/>
          </a:bodyPr>
          <a:lstStyle/>
          <a:p>
            <a:r>
              <a:rPr lang="en-US" dirty="0"/>
              <a:t>Like the &lt;source&gt; tag, you can add multiple &lt;track&gt; tags in your video element to add multiple subtitle/caption tracks. This is commonly done when providing them in different languages</a:t>
            </a:r>
            <a:endParaRPr lang="en-IN" dirty="0"/>
          </a:p>
        </p:txBody>
      </p:sp>
    </p:spTree>
    <p:extLst>
      <p:ext uri="{BB962C8B-B14F-4D97-AF65-F5344CB8AC3E}">
        <p14:creationId xmlns:p14="http://schemas.microsoft.com/office/powerpoint/2010/main" val="1675018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48C914-FF28-4B32-95E1-227F16F6874A}"/>
              </a:ext>
            </a:extLst>
          </p:cNvPr>
          <p:cNvPicPr>
            <a:picLocks noChangeAspect="1"/>
          </p:cNvPicPr>
          <p:nvPr/>
        </p:nvPicPr>
        <p:blipFill>
          <a:blip r:embed="rId2"/>
          <a:stretch>
            <a:fillRect/>
          </a:stretch>
        </p:blipFill>
        <p:spPr>
          <a:xfrm>
            <a:off x="0" y="170019"/>
            <a:ext cx="12192000" cy="6517962"/>
          </a:xfrm>
          <a:prstGeom prst="rect">
            <a:avLst/>
          </a:prstGeom>
        </p:spPr>
      </p:pic>
    </p:spTree>
    <p:extLst>
      <p:ext uri="{BB962C8B-B14F-4D97-AF65-F5344CB8AC3E}">
        <p14:creationId xmlns:p14="http://schemas.microsoft.com/office/powerpoint/2010/main" val="1468287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E64561-28B2-446C-9FC0-5A6EE8B934F9}"/>
              </a:ext>
            </a:extLst>
          </p:cNvPr>
          <p:cNvSpPr/>
          <p:nvPr/>
        </p:nvSpPr>
        <p:spPr>
          <a:xfrm>
            <a:off x="4663715" y="182353"/>
            <a:ext cx="1895071" cy="369332"/>
          </a:xfrm>
          <a:prstGeom prst="rect">
            <a:avLst/>
          </a:prstGeom>
        </p:spPr>
        <p:txBody>
          <a:bodyPr wrap="none">
            <a:spAutoFit/>
          </a:bodyPr>
          <a:lstStyle/>
          <a:p>
            <a:r>
              <a:rPr lang="en-IN" dirty="0"/>
              <a:t>The iframes tag</a:t>
            </a:r>
          </a:p>
        </p:txBody>
      </p:sp>
      <p:sp>
        <p:nvSpPr>
          <p:cNvPr id="3" name="Rectangle 2">
            <a:extLst>
              <a:ext uri="{FF2B5EF4-FFF2-40B4-BE49-F238E27FC236}">
                <a16:creationId xmlns:a16="http://schemas.microsoft.com/office/drawing/2014/main" id="{10E1DC11-1A13-4887-A25D-438B8C890A48}"/>
              </a:ext>
            </a:extLst>
          </p:cNvPr>
          <p:cNvSpPr/>
          <p:nvPr/>
        </p:nvSpPr>
        <p:spPr>
          <a:xfrm>
            <a:off x="208740" y="677519"/>
            <a:ext cx="10083567" cy="923330"/>
          </a:xfrm>
          <a:prstGeom prst="rect">
            <a:avLst/>
          </a:prstGeom>
        </p:spPr>
        <p:txBody>
          <a:bodyPr wrap="square">
            <a:spAutoFit/>
          </a:bodyPr>
          <a:lstStyle/>
          <a:p>
            <a:r>
              <a:rPr lang="en-US" dirty="0"/>
              <a:t>There are tags for all kinds of content in your Web page, text, images, videos, animations.  There's even a tag that allows you to put another Web page in your Web page - the &lt;iframe&gt; tag (HTML Inline Frame Element)</a:t>
            </a:r>
            <a:endParaRPr lang="en-IN" dirty="0"/>
          </a:p>
        </p:txBody>
      </p:sp>
      <p:sp>
        <p:nvSpPr>
          <p:cNvPr id="4" name="Rectangle 3">
            <a:extLst>
              <a:ext uri="{FF2B5EF4-FFF2-40B4-BE49-F238E27FC236}">
                <a16:creationId xmlns:a16="http://schemas.microsoft.com/office/drawing/2014/main" id="{04A4616E-9463-4B53-B8D4-648C70547C4A}"/>
              </a:ext>
            </a:extLst>
          </p:cNvPr>
          <p:cNvSpPr/>
          <p:nvPr/>
        </p:nvSpPr>
        <p:spPr>
          <a:xfrm>
            <a:off x="208740" y="1859988"/>
            <a:ext cx="11561014" cy="646331"/>
          </a:xfrm>
          <a:prstGeom prst="rect">
            <a:avLst/>
          </a:prstGeom>
        </p:spPr>
        <p:txBody>
          <a:bodyPr wrap="square">
            <a:spAutoFit/>
          </a:bodyPr>
          <a:lstStyle/>
          <a:p>
            <a:r>
              <a:rPr lang="en-US" dirty="0"/>
              <a:t>Certain Web sites like Google and Yahoo disallow embedding their Web pages in iframes. So you will not be able to use these pages in an iframe. </a:t>
            </a:r>
            <a:endParaRPr lang="en-IN" dirty="0"/>
          </a:p>
        </p:txBody>
      </p:sp>
      <p:sp>
        <p:nvSpPr>
          <p:cNvPr id="5" name="Rectangle 4">
            <a:extLst>
              <a:ext uri="{FF2B5EF4-FFF2-40B4-BE49-F238E27FC236}">
                <a16:creationId xmlns:a16="http://schemas.microsoft.com/office/drawing/2014/main" id="{04270B76-E5B9-40B7-A99C-C5CFB88A8B36}"/>
              </a:ext>
            </a:extLst>
          </p:cNvPr>
          <p:cNvSpPr/>
          <p:nvPr/>
        </p:nvSpPr>
        <p:spPr>
          <a:xfrm>
            <a:off x="208740" y="2765458"/>
            <a:ext cx="11350304" cy="646331"/>
          </a:xfrm>
          <a:prstGeom prst="rect">
            <a:avLst/>
          </a:prstGeom>
        </p:spPr>
        <p:txBody>
          <a:bodyPr wrap="square">
            <a:spAutoFit/>
          </a:bodyPr>
          <a:lstStyle/>
          <a:p>
            <a:r>
              <a:rPr lang="en-US" dirty="0"/>
              <a:t>Not all attributes are supported in all browsers. You are encouraged to explore their browser support before adding to your HTML.</a:t>
            </a:r>
            <a:endParaRPr lang="en-IN" dirty="0"/>
          </a:p>
        </p:txBody>
      </p:sp>
    </p:spTree>
    <p:extLst>
      <p:ext uri="{BB962C8B-B14F-4D97-AF65-F5344CB8AC3E}">
        <p14:creationId xmlns:p14="http://schemas.microsoft.com/office/powerpoint/2010/main" val="52944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8C3342-C79C-4F7C-A9EE-6A71545F9DB5}"/>
              </a:ext>
            </a:extLst>
          </p:cNvPr>
          <p:cNvPicPr>
            <a:picLocks noChangeAspect="1"/>
          </p:cNvPicPr>
          <p:nvPr/>
        </p:nvPicPr>
        <p:blipFill>
          <a:blip r:embed="rId2"/>
          <a:stretch>
            <a:fillRect/>
          </a:stretch>
        </p:blipFill>
        <p:spPr>
          <a:xfrm>
            <a:off x="0" y="139953"/>
            <a:ext cx="12192000" cy="6578093"/>
          </a:xfrm>
          <a:prstGeom prst="rect">
            <a:avLst/>
          </a:prstGeom>
        </p:spPr>
      </p:pic>
    </p:spTree>
    <p:extLst>
      <p:ext uri="{BB962C8B-B14F-4D97-AF65-F5344CB8AC3E}">
        <p14:creationId xmlns:p14="http://schemas.microsoft.com/office/powerpoint/2010/main" val="18629505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FBFBED-3F4B-4D9F-94BA-613F83891499}"/>
              </a:ext>
            </a:extLst>
          </p:cNvPr>
          <p:cNvSpPr/>
          <p:nvPr/>
        </p:nvSpPr>
        <p:spPr>
          <a:xfrm>
            <a:off x="411059" y="603482"/>
            <a:ext cx="11224469" cy="5909310"/>
          </a:xfrm>
          <a:prstGeom prst="rect">
            <a:avLst/>
          </a:prstGeom>
        </p:spPr>
        <p:txBody>
          <a:bodyPr wrap="square">
            <a:spAutoFit/>
          </a:bodyPr>
          <a:lstStyle/>
          <a:p>
            <a:r>
              <a:rPr lang="en-US" b="1" dirty="0"/>
              <a:t>Iframes can be very useful:</a:t>
            </a:r>
          </a:p>
          <a:p>
            <a:endParaRPr lang="en-US" dirty="0"/>
          </a:p>
          <a:p>
            <a:pPr marL="285750" indent="-285750">
              <a:buFont typeface="Arial" panose="020B0604020202020204" pitchFamily="34" charset="0"/>
              <a:buChar char="•"/>
            </a:pPr>
            <a:r>
              <a:rPr lang="en-US" dirty="0"/>
              <a:t>Iframes load separately from the main page. However, they do block the main page's load command until its content finishes loading. You can avoid this by applying some </a:t>
            </a:r>
            <a:r>
              <a:rPr lang="en-US" dirty="0" err="1"/>
              <a:t>Javascript</a:t>
            </a:r>
            <a:r>
              <a:rPr lang="en-US" dirty="0"/>
              <a:t>. This allows them to load independently. Then, if the embedded page you are displaying loads slower, you can use your parent page to keep the reader occupied.</a:t>
            </a:r>
          </a:p>
          <a:p>
            <a:pPr marL="285750" indent="-285750">
              <a:buFont typeface="Arial" panose="020B0604020202020204" pitchFamily="34" charset="0"/>
              <a:buChar char="•"/>
            </a:pPr>
            <a:r>
              <a:rPr lang="en-US" dirty="0"/>
              <a:t>Sandboxing provides security.</a:t>
            </a:r>
          </a:p>
          <a:p>
            <a:pPr marL="285750" indent="-285750">
              <a:buFont typeface="Arial" panose="020B0604020202020204" pitchFamily="34" charset="0"/>
              <a:buChar char="•"/>
            </a:pPr>
            <a:r>
              <a:rPr lang="en-US" dirty="0"/>
              <a:t>Great for third party content like ads.</a:t>
            </a:r>
          </a:p>
          <a:p>
            <a:pPr marL="285750" indent="-285750">
              <a:buFont typeface="Arial" panose="020B0604020202020204" pitchFamily="34" charset="0"/>
              <a:buChar char="•"/>
            </a:pPr>
            <a:r>
              <a:rPr lang="en-US" dirty="0"/>
              <a:t>It is convenient to use if you need to have one part of your page static while the other is changed - i.e. navigation menus. Helps reduce bandwidth and server load because we can avoid loading the same content every time a new page is visited in your webpage. </a:t>
            </a:r>
          </a:p>
          <a:p>
            <a:r>
              <a:rPr lang="en-US" b="1" dirty="0"/>
              <a:t>However, there can be some disadvantages:</a:t>
            </a:r>
          </a:p>
          <a:p>
            <a:endParaRPr lang="en-US" dirty="0"/>
          </a:p>
          <a:p>
            <a:pPr marL="285750" indent="-285750">
              <a:buFont typeface="Arial" panose="020B0604020202020204" pitchFamily="34" charset="0"/>
              <a:buChar char="•"/>
            </a:pPr>
            <a:r>
              <a:rPr lang="en-US" dirty="0"/>
              <a:t>It is easy to misuse them. It should be considered a piece of content in the webpage and not as an integral part of it. </a:t>
            </a:r>
          </a:p>
          <a:p>
            <a:pPr marL="285750" indent="-285750">
              <a:buFont typeface="Arial" panose="020B0604020202020204" pitchFamily="34" charset="0"/>
              <a:buChar char="•"/>
            </a:pPr>
            <a:r>
              <a:rPr lang="en-US" dirty="0"/>
              <a:t>Accessibility of iframes is poor. </a:t>
            </a:r>
            <a:r>
              <a:rPr lang="en-US" dirty="0" err="1"/>
              <a:t>Screenreaders</a:t>
            </a:r>
            <a:r>
              <a:rPr lang="en-US" dirty="0"/>
              <a:t> do not process them well but you can proceed to use iframes with a notice for the reader. </a:t>
            </a:r>
          </a:p>
          <a:p>
            <a:pPr marL="285750" indent="-285750">
              <a:buFont typeface="Arial" panose="020B0604020202020204" pitchFamily="34" charset="0"/>
              <a:buChar char="•"/>
            </a:pPr>
            <a:r>
              <a:rPr lang="en-US" dirty="0"/>
              <a:t>You have no control over the content in an iframe if you display external content. That content can change anytime or can upload malicious content without your permission. </a:t>
            </a:r>
          </a:p>
          <a:p>
            <a:pPr marL="285750" indent="-285750">
              <a:buFont typeface="Arial" panose="020B0604020202020204" pitchFamily="34" charset="0"/>
              <a:buChar char="•"/>
            </a:pPr>
            <a:r>
              <a:rPr lang="en-US" dirty="0"/>
              <a:t>Search engines have trouble accessing and in turn indexing the content in your iframes. This doesn't help your search ranking. </a:t>
            </a:r>
            <a:endParaRPr lang="en-IN" dirty="0"/>
          </a:p>
        </p:txBody>
      </p:sp>
    </p:spTree>
    <p:extLst>
      <p:ext uri="{BB962C8B-B14F-4D97-AF65-F5344CB8AC3E}">
        <p14:creationId xmlns:p14="http://schemas.microsoft.com/office/powerpoint/2010/main" val="25210902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AB3017-A3E6-4F24-A579-82BCFBD62297}"/>
              </a:ext>
            </a:extLst>
          </p:cNvPr>
          <p:cNvSpPr/>
          <p:nvPr/>
        </p:nvSpPr>
        <p:spPr>
          <a:xfrm>
            <a:off x="302003" y="1087228"/>
            <a:ext cx="11014745" cy="5078313"/>
          </a:xfrm>
          <a:prstGeom prst="rect">
            <a:avLst/>
          </a:prstGeom>
        </p:spPr>
        <p:txBody>
          <a:bodyPr wrap="square">
            <a:spAutoFit/>
          </a:bodyPr>
          <a:lstStyle/>
          <a:p>
            <a:r>
              <a:rPr lang="en-US" dirty="0"/>
              <a:t>Executive summary</a:t>
            </a:r>
          </a:p>
          <a:p>
            <a:pPr marL="285750" indent="-285750">
              <a:buFont typeface="Arial" panose="020B0604020202020204" pitchFamily="34" charset="0"/>
              <a:buChar char="•"/>
            </a:pPr>
            <a:r>
              <a:rPr lang="en-US" b="1" dirty="0"/>
              <a:t>Logical source order: </a:t>
            </a:r>
          </a:p>
          <a:p>
            <a:pPr lvl="1"/>
            <a:r>
              <a:rPr lang="en-US" dirty="0"/>
              <a:t>The order of the HTML content should make sense even without the CSS: for accessibility, mobile optimization, device adaptability, and long-term maintainability.</a:t>
            </a:r>
          </a:p>
          <a:p>
            <a:pPr marL="285750" indent="-285750">
              <a:buFont typeface="Arial" panose="020B0604020202020204" pitchFamily="34" charset="0"/>
              <a:buChar char="•"/>
            </a:pPr>
            <a:r>
              <a:rPr lang="en-US" b="1" dirty="0"/>
              <a:t>Liquid layouts and relativity: </a:t>
            </a:r>
          </a:p>
          <a:p>
            <a:pPr lvl="1"/>
            <a:r>
              <a:rPr lang="en-US" dirty="0"/>
              <a:t>Use smart relative sizing: to optimize layouts while minimizing media query code forks.</a:t>
            </a:r>
          </a:p>
          <a:p>
            <a:pPr marL="285750" indent="-285750">
              <a:buFont typeface="Arial" panose="020B0604020202020204" pitchFamily="34" charset="0"/>
              <a:buChar char="•"/>
            </a:pPr>
            <a:r>
              <a:rPr lang="en-US" b="1" dirty="0"/>
              <a:t>Media queries: </a:t>
            </a:r>
          </a:p>
          <a:p>
            <a:r>
              <a:rPr lang="en-US" dirty="0"/>
              <a:t>	Adapt to screen size changes; get font size adaptation free by using ems.</a:t>
            </a:r>
          </a:p>
          <a:p>
            <a:pPr marL="285750" indent="-285750">
              <a:buFont typeface="Arial" panose="020B0604020202020204" pitchFamily="34" charset="0"/>
              <a:buChar char="•"/>
            </a:pPr>
            <a:r>
              <a:rPr lang="en-US" b="1" dirty="0"/>
              <a:t>Prevent zombie code</a:t>
            </a:r>
            <a:r>
              <a:rPr lang="en-US" dirty="0"/>
              <a:t>:</a:t>
            </a:r>
          </a:p>
          <a:p>
            <a:r>
              <a:rPr lang="en-US" dirty="0"/>
              <a:t>	Dead code may come alive as CSS changes. Delete it before it does, and ruins your layout.</a:t>
            </a:r>
          </a:p>
          <a:p>
            <a:pPr marL="285750" indent="-285750">
              <a:buFont typeface="Arial" panose="020B0604020202020204" pitchFamily="34" charset="0"/>
              <a:buChar char="•"/>
            </a:pPr>
            <a:r>
              <a:rPr lang="en-US" b="1" dirty="0"/>
              <a:t>Test in multiple browsers:</a:t>
            </a:r>
            <a:r>
              <a:rPr lang="en-US" dirty="0"/>
              <a:t> </a:t>
            </a:r>
            <a:br>
              <a:rPr lang="en-US" dirty="0"/>
            </a:br>
            <a:r>
              <a:rPr lang="en-US" dirty="0"/>
              <a:t>	Your favorite browser is not always right.</a:t>
            </a:r>
          </a:p>
          <a:p>
            <a:pPr marL="285750" indent="-285750">
              <a:buFont typeface="Arial" panose="020B0604020202020204" pitchFamily="34" charset="0"/>
              <a:buChar char="•"/>
            </a:pPr>
            <a:r>
              <a:rPr lang="en-US" b="1" dirty="0"/>
              <a:t>Don't use proprietary features!</a:t>
            </a:r>
            <a:br>
              <a:rPr lang="en-US" dirty="0"/>
            </a:br>
            <a:r>
              <a:rPr lang="en-US" dirty="0"/>
              <a:t>	Keep the Web open to everyone! Don't rely on the latest -</a:t>
            </a:r>
            <a:r>
              <a:rPr lang="en-US" dirty="0" err="1"/>
              <a:t>WebKit</a:t>
            </a:r>
            <a:r>
              <a:rPr lang="en-US" dirty="0"/>
              <a:t>- invention.</a:t>
            </a:r>
          </a:p>
          <a:p>
            <a:pPr marL="285750" indent="-285750">
              <a:buFont typeface="Arial" panose="020B0604020202020204" pitchFamily="34" charset="0"/>
              <a:buChar char="•"/>
            </a:pPr>
            <a:r>
              <a:rPr lang="en-US" b="1" dirty="0"/>
              <a:t>Turn off CSS:</a:t>
            </a:r>
            <a:br>
              <a:rPr lang="en-US" dirty="0"/>
            </a:br>
            <a:r>
              <a:rPr lang="en-US" dirty="0"/>
              <a:t>	A well-coded page will be understandable without it.</a:t>
            </a:r>
          </a:p>
          <a:p>
            <a:endParaRPr lang="en-US" dirty="0"/>
          </a:p>
          <a:p>
            <a:endParaRPr lang="en-IN" dirty="0"/>
          </a:p>
        </p:txBody>
      </p:sp>
      <p:sp>
        <p:nvSpPr>
          <p:cNvPr id="3" name="Rectangle 2">
            <a:extLst>
              <a:ext uri="{FF2B5EF4-FFF2-40B4-BE49-F238E27FC236}">
                <a16:creationId xmlns:a16="http://schemas.microsoft.com/office/drawing/2014/main" id="{15E3FDFC-0D5F-48C9-91DA-0B0C7417951B}"/>
              </a:ext>
            </a:extLst>
          </p:cNvPr>
          <p:cNvSpPr/>
          <p:nvPr/>
        </p:nvSpPr>
        <p:spPr>
          <a:xfrm>
            <a:off x="4574645" y="375300"/>
            <a:ext cx="2254143" cy="369332"/>
          </a:xfrm>
          <a:prstGeom prst="rect">
            <a:avLst/>
          </a:prstGeom>
        </p:spPr>
        <p:txBody>
          <a:bodyPr wrap="none">
            <a:spAutoFit/>
          </a:bodyPr>
          <a:lstStyle/>
          <a:p>
            <a:r>
              <a:rPr lang="en-IN" dirty="0"/>
              <a:t>CSS best practices</a:t>
            </a:r>
          </a:p>
        </p:txBody>
      </p:sp>
    </p:spTree>
    <p:extLst>
      <p:ext uri="{BB962C8B-B14F-4D97-AF65-F5344CB8AC3E}">
        <p14:creationId xmlns:p14="http://schemas.microsoft.com/office/powerpoint/2010/main" val="40394815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BCA639-A23A-4FA8-BC5C-9A3B6BFEDD8E}"/>
              </a:ext>
            </a:extLst>
          </p:cNvPr>
          <p:cNvPicPr>
            <a:picLocks noChangeAspect="1"/>
          </p:cNvPicPr>
          <p:nvPr/>
        </p:nvPicPr>
        <p:blipFill>
          <a:blip r:embed="rId2"/>
          <a:stretch>
            <a:fillRect/>
          </a:stretch>
        </p:blipFill>
        <p:spPr>
          <a:xfrm>
            <a:off x="0" y="665665"/>
            <a:ext cx="12192000" cy="5526670"/>
          </a:xfrm>
          <a:prstGeom prst="rect">
            <a:avLst/>
          </a:prstGeom>
        </p:spPr>
      </p:pic>
    </p:spTree>
    <p:extLst>
      <p:ext uri="{BB962C8B-B14F-4D97-AF65-F5344CB8AC3E}">
        <p14:creationId xmlns:p14="http://schemas.microsoft.com/office/powerpoint/2010/main" val="14175766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EDA0CB-A021-4E78-B5DA-0DD75D9BEC7A}"/>
              </a:ext>
            </a:extLst>
          </p:cNvPr>
          <p:cNvSpPr/>
          <p:nvPr/>
        </p:nvSpPr>
        <p:spPr>
          <a:xfrm>
            <a:off x="679508" y="1175232"/>
            <a:ext cx="11048301" cy="3416320"/>
          </a:xfrm>
          <a:prstGeom prst="rect">
            <a:avLst/>
          </a:prstGeom>
        </p:spPr>
        <p:txBody>
          <a:bodyPr wrap="square">
            <a:spAutoFit/>
          </a:bodyPr>
          <a:lstStyle/>
          <a:p>
            <a:r>
              <a:rPr lang="en-US" dirty="0"/>
              <a:t>Block Level</a:t>
            </a:r>
          </a:p>
          <a:p>
            <a:r>
              <a:rPr lang="en-US" dirty="0"/>
              <a:t>The block level:</a:t>
            </a:r>
          </a:p>
          <a:p>
            <a:endParaRPr lang="en-US" dirty="0"/>
          </a:p>
          <a:p>
            <a:pPr marL="285750" indent="-285750">
              <a:buFont typeface="Arial" panose="020B0604020202020204" pitchFamily="34" charset="0"/>
              <a:buChar char="•"/>
            </a:pPr>
            <a:r>
              <a:rPr lang="en-US" dirty="0"/>
              <a:t>appears below and to the left of their block level neighbors (like a carriage return on a typewriter going to the next new line)</a:t>
            </a:r>
          </a:p>
          <a:p>
            <a:pPr marL="285750" indent="-285750">
              <a:buFont typeface="Arial" panose="020B0604020202020204" pitchFamily="34" charset="0"/>
              <a:buChar char="•"/>
            </a:pPr>
            <a:r>
              <a:rPr lang="en-US" b="1" dirty="0"/>
              <a:t>will expand to fill the width of the parent container by default</a:t>
            </a:r>
          </a:p>
          <a:p>
            <a:pPr marL="285750" indent="-285750">
              <a:buFont typeface="Arial" panose="020B0604020202020204" pitchFamily="34" charset="0"/>
              <a:buChar char="•"/>
            </a:pPr>
            <a:r>
              <a:rPr lang="en-US" dirty="0"/>
              <a:t>respects all margin properties</a:t>
            </a:r>
          </a:p>
          <a:p>
            <a:pPr marL="285750" indent="-285750">
              <a:buFont typeface="Arial" panose="020B0604020202020204" pitchFamily="34" charset="0"/>
              <a:buChar char="•"/>
            </a:pPr>
            <a:r>
              <a:rPr lang="en-US" dirty="0"/>
              <a:t>can have its width property set, which will make it narrower and cause its children to wrap, but not crop. (We'll cover this later)</a:t>
            </a:r>
          </a:p>
          <a:p>
            <a:pPr marL="285750" indent="-285750">
              <a:buFont typeface="Arial" panose="020B0604020202020204" pitchFamily="34" charset="0"/>
              <a:buChar char="•"/>
            </a:pPr>
            <a:r>
              <a:rPr lang="en-US" dirty="0"/>
              <a:t>takes on the height of all its children (pending certain exceptions) as long as its own height is unset. (We will cover setting the height later)</a:t>
            </a:r>
          </a:p>
          <a:p>
            <a:pPr marL="285750" indent="-285750">
              <a:buFont typeface="Arial" panose="020B0604020202020204" pitchFamily="34" charset="0"/>
              <a:buChar char="•"/>
            </a:pPr>
            <a:r>
              <a:rPr lang="en-US" dirty="0"/>
              <a:t>ignores the vertical-align property</a:t>
            </a:r>
            <a:endParaRPr lang="en-IN" dirty="0"/>
          </a:p>
        </p:txBody>
      </p:sp>
    </p:spTree>
    <p:extLst>
      <p:ext uri="{BB962C8B-B14F-4D97-AF65-F5344CB8AC3E}">
        <p14:creationId xmlns:p14="http://schemas.microsoft.com/office/powerpoint/2010/main" val="5687918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3C6B06-AF98-4789-9BD8-4FDA4967A122}"/>
              </a:ext>
            </a:extLst>
          </p:cNvPr>
          <p:cNvSpPr/>
          <p:nvPr/>
        </p:nvSpPr>
        <p:spPr>
          <a:xfrm>
            <a:off x="475376" y="1481510"/>
            <a:ext cx="11241248" cy="3139321"/>
          </a:xfrm>
          <a:prstGeom prst="rect">
            <a:avLst/>
          </a:prstGeom>
        </p:spPr>
        <p:txBody>
          <a:bodyPr wrap="square">
            <a:spAutoFit/>
          </a:bodyPr>
          <a:lstStyle/>
          <a:p>
            <a:r>
              <a:rPr lang="en-US" dirty="0"/>
              <a:t>Inline elements:</a:t>
            </a:r>
          </a:p>
          <a:p>
            <a:endParaRPr lang="en-US" dirty="0"/>
          </a:p>
          <a:p>
            <a:pPr marL="285750" indent="-285750">
              <a:buFont typeface="Arial" panose="020B0604020202020204" pitchFamily="34" charset="0"/>
              <a:buChar char="•"/>
            </a:pPr>
            <a:r>
              <a:rPr lang="en-US" dirty="0"/>
              <a:t>simply appear to the right of their preceding inline neighbor. They do not drop to the next line unless they must "wrap".</a:t>
            </a:r>
          </a:p>
          <a:p>
            <a:pPr marL="285750" indent="-285750">
              <a:buFont typeface="Arial" panose="020B0604020202020204" pitchFamily="34" charset="0"/>
              <a:buChar char="•"/>
            </a:pPr>
            <a:r>
              <a:rPr lang="en-US" dirty="0"/>
              <a:t>by default, the width is simply the width of the content of the element, plus any padding</a:t>
            </a:r>
          </a:p>
          <a:p>
            <a:pPr marL="285750" indent="-285750">
              <a:buFont typeface="Arial" panose="020B0604020202020204" pitchFamily="34" charset="0"/>
              <a:buChar char="•"/>
            </a:pPr>
            <a:r>
              <a:rPr lang="en-US" dirty="0"/>
              <a:t>ignore top and bottom margin settings</a:t>
            </a:r>
          </a:p>
          <a:p>
            <a:pPr marL="285750" indent="-285750">
              <a:buFont typeface="Arial" panose="020B0604020202020204" pitchFamily="34" charset="0"/>
              <a:buChar char="•"/>
            </a:pPr>
            <a:r>
              <a:rPr lang="en-US" dirty="0"/>
              <a:t>ignore width and height properties</a:t>
            </a:r>
          </a:p>
          <a:p>
            <a:pPr marL="285750" indent="-285750">
              <a:buFont typeface="Arial" panose="020B0604020202020204" pitchFamily="34" charset="0"/>
              <a:buChar char="•"/>
            </a:pPr>
            <a:r>
              <a:rPr lang="en-US" dirty="0"/>
              <a:t>are subject to vertical-align property as well as CSS white-space settings</a:t>
            </a:r>
          </a:p>
          <a:p>
            <a:pPr marL="285750" indent="-285750">
              <a:buFont typeface="Arial" panose="020B0604020202020204" pitchFamily="34" charset="0"/>
              <a:buChar char="•"/>
            </a:pPr>
            <a:r>
              <a:rPr lang="en-US" dirty="0"/>
              <a:t>support padding, but any padding-top or padding-bottom does not contribute to the calculation of the height of the text line it sits upon</a:t>
            </a:r>
          </a:p>
          <a:p>
            <a:pPr marL="285750" indent="-285750">
              <a:buFont typeface="Arial" panose="020B0604020202020204" pitchFamily="34" charset="0"/>
              <a:buChar char="•"/>
            </a:pPr>
            <a:r>
              <a:rPr lang="en-US" dirty="0"/>
              <a:t>cleave to the baseline where they are being placed</a:t>
            </a:r>
            <a:endParaRPr lang="en-IN" dirty="0"/>
          </a:p>
        </p:txBody>
      </p:sp>
    </p:spTree>
    <p:extLst>
      <p:ext uri="{BB962C8B-B14F-4D97-AF65-F5344CB8AC3E}">
        <p14:creationId xmlns:p14="http://schemas.microsoft.com/office/powerpoint/2010/main" val="38456515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0DFCB6-C5C8-4FA5-8FBB-6A5B993B267A}"/>
              </a:ext>
            </a:extLst>
          </p:cNvPr>
          <p:cNvSpPr/>
          <p:nvPr/>
        </p:nvSpPr>
        <p:spPr>
          <a:xfrm>
            <a:off x="5101231" y="425633"/>
            <a:ext cx="1452642" cy="369332"/>
          </a:xfrm>
          <a:prstGeom prst="rect">
            <a:avLst/>
          </a:prstGeom>
        </p:spPr>
        <p:txBody>
          <a:bodyPr wrap="none">
            <a:spAutoFit/>
          </a:bodyPr>
          <a:lstStyle/>
          <a:p>
            <a:r>
              <a:rPr lang="en-IN" dirty="0"/>
              <a:t>inline-block</a:t>
            </a:r>
          </a:p>
        </p:txBody>
      </p:sp>
      <p:sp>
        <p:nvSpPr>
          <p:cNvPr id="3" name="Rectangle 2">
            <a:extLst>
              <a:ext uri="{FF2B5EF4-FFF2-40B4-BE49-F238E27FC236}">
                <a16:creationId xmlns:a16="http://schemas.microsoft.com/office/drawing/2014/main" id="{CC0A1E7F-D439-45BB-989F-07D156DEE419}"/>
              </a:ext>
            </a:extLst>
          </p:cNvPr>
          <p:cNvSpPr/>
          <p:nvPr/>
        </p:nvSpPr>
        <p:spPr>
          <a:xfrm>
            <a:off x="595620" y="1270946"/>
            <a:ext cx="10763074" cy="1200329"/>
          </a:xfrm>
          <a:prstGeom prst="rect">
            <a:avLst/>
          </a:prstGeom>
        </p:spPr>
        <p:txBody>
          <a:bodyPr wrap="square">
            <a:spAutoFit/>
          </a:bodyPr>
          <a:lstStyle/>
          <a:p>
            <a:pPr marL="285750" indent="-285750">
              <a:buFont typeface="Arial" panose="020B0604020202020204" pitchFamily="34" charset="0"/>
              <a:buChar char="•"/>
            </a:pPr>
            <a:r>
              <a:rPr lang="en-US" dirty="0"/>
              <a:t>inline-block elements respect margin-top and margin-bottom</a:t>
            </a:r>
          </a:p>
          <a:p>
            <a:pPr marL="285750" indent="-285750">
              <a:buFont typeface="Arial" panose="020B0604020202020204" pitchFamily="34" charset="0"/>
              <a:buChar char="•"/>
            </a:pPr>
            <a:r>
              <a:rPr lang="en-US" dirty="0"/>
              <a:t>the vertical padding for inline-block elements contributes to the calculation of the height of the line it falls on</a:t>
            </a:r>
          </a:p>
          <a:p>
            <a:pPr marL="285750" indent="-285750">
              <a:buFont typeface="Arial" panose="020B0604020202020204" pitchFamily="34" charset="0"/>
              <a:buChar char="•"/>
            </a:pPr>
            <a:r>
              <a:rPr lang="en-US" dirty="0"/>
              <a:t>inline-block elements respect width and height properties</a:t>
            </a:r>
            <a:endParaRPr lang="en-IN" dirty="0"/>
          </a:p>
        </p:txBody>
      </p:sp>
    </p:spTree>
    <p:extLst>
      <p:ext uri="{BB962C8B-B14F-4D97-AF65-F5344CB8AC3E}">
        <p14:creationId xmlns:p14="http://schemas.microsoft.com/office/powerpoint/2010/main" val="27423800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8308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919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599</TotalTime>
  <Words>7376</Words>
  <Application>Microsoft Office PowerPoint</Application>
  <PresentationFormat>Widescreen</PresentationFormat>
  <Paragraphs>422</Paragraphs>
  <Slides>78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50</cp:revision>
  <dcterms:created xsi:type="dcterms:W3CDTF">2019-01-28T16:04:56Z</dcterms:created>
  <dcterms:modified xsi:type="dcterms:W3CDTF">2019-02-02T07:37:19Z</dcterms:modified>
</cp:coreProperties>
</file>