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341974" y="2828851"/>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52D941-A832-4441-8ED2-15C84425F436}"/>
              </a:ext>
            </a:extLst>
          </p:cNvPr>
          <p:cNvSpPr/>
          <p:nvPr/>
        </p:nvSpPr>
        <p:spPr>
          <a:xfrm>
            <a:off x="294167" y="170972"/>
            <a:ext cx="10093842" cy="646331"/>
          </a:xfrm>
          <a:prstGeom prst="rect">
            <a:avLst/>
          </a:prstGeom>
        </p:spPr>
        <p:txBody>
          <a:bodyPr wrap="square">
            <a:spAutoFit/>
          </a:bodyPr>
          <a:lstStyle/>
          <a:p>
            <a:r>
              <a:rPr lang="en-US" dirty="0"/>
              <a:t>At its simplest, CSS is just a list of rules.  Each rule consists of a selector and a declaration.  Here is an example:</a:t>
            </a:r>
            <a:endParaRPr lang="en-IN" dirty="0"/>
          </a:p>
        </p:txBody>
      </p:sp>
      <p:pic>
        <p:nvPicPr>
          <p:cNvPr id="3" name="Picture 2">
            <a:extLst>
              <a:ext uri="{FF2B5EF4-FFF2-40B4-BE49-F238E27FC236}">
                <a16:creationId xmlns:a16="http://schemas.microsoft.com/office/drawing/2014/main" id="{B1F08B4A-7E06-4B6B-82CB-3F0BAB41D5B1}"/>
              </a:ext>
            </a:extLst>
          </p:cNvPr>
          <p:cNvPicPr>
            <a:picLocks noChangeAspect="1"/>
          </p:cNvPicPr>
          <p:nvPr/>
        </p:nvPicPr>
        <p:blipFill>
          <a:blip r:embed="rId2"/>
          <a:stretch>
            <a:fillRect/>
          </a:stretch>
        </p:blipFill>
        <p:spPr>
          <a:xfrm>
            <a:off x="3862387" y="1585912"/>
            <a:ext cx="4467225" cy="3686175"/>
          </a:xfrm>
          <a:prstGeom prst="rect">
            <a:avLst/>
          </a:prstGeom>
        </p:spPr>
      </p:pic>
      <p:sp>
        <p:nvSpPr>
          <p:cNvPr id="4" name="Rectangle 3">
            <a:extLst>
              <a:ext uri="{FF2B5EF4-FFF2-40B4-BE49-F238E27FC236}">
                <a16:creationId xmlns:a16="http://schemas.microsoft.com/office/drawing/2014/main" id="{FC1BE134-6D9E-4D9E-ACF7-051A217BA511}"/>
              </a:ext>
            </a:extLst>
          </p:cNvPr>
          <p:cNvSpPr/>
          <p:nvPr/>
        </p:nvSpPr>
        <p:spPr>
          <a:xfrm>
            <a:off x="780662" y="5774882"/>
            <a:ext cx="5548314" cy="369332"/>
          </a:xfrm>
          <a:prstGeom prst="rect">
            <a:avLst/>
          </a:prstGeom>
        </p:spPr>
        <p:txBody>
          <a:bodyPr wrap="none">
            <a:spAutoFit/>
          </a:bodyPr>
          <a:lstStyle/>
          <a:p>
            <a:r>
              <a:rPr lang="en-US" dirty="0"/>
              <a:t>Comments begin with /* and must end with */ </a:t>
            </a:r>
            <a:endParaRPr lang="en-IN" dirty="0"/>
          </a:p>
        </p:txBody>
      </p:sp>
    </p:spTree>
    <p:extLst>
      <p:ext uri="{BB962C8B-B14F-4D97-AF65-F5344CB8AC3E}">
        <p14:creationId xmlns:p14="http://schemas.microsoft.com/office/powerpoint/2010/main" val="182797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1A270-99BC-4835-BC6C-3F818897754C}"/>
              </a:ext>
            </a:extLst>
          </p:cNvPr>
          <p:cNvPicPr>
            <a:picLocks noChangeAspect="1"/>
          </p:cNvPicPr>
          <p:nvPr/>
        </p:nvPicPr>
        <p:blipFill>
          <a:blip r:embed="rId2"/>
          <a:stretch>
            <a:fillRect/>
          </a:stretch>
        </p:blipFill>
        <p:spPr>
          <a:xfrm>
            <a:off x="2943890" y="42127"/>
            <a:ext cx="6134100" cy="1790700"/>
          </a:xfrm>
          <a:prstGeom prst="rect">
            <a:avLst/>
          </a:prstGeom>
        </p:spPr>
      </p:pic>
      <p:sp>
        <p:nvSpPr>
          <p:cNvPr id="3" name="Rectangle 2">
            <a:extLst>
              <a:ext uri="{FF2B5EF4-FFF2-40B4-BE49-F238E27FC236}">
                <a16:creationId xmlns:a16="http://schemas.microsoft.com/office/drawing/2014/main" id="{04A1939C-879C-4DB6-A2F7-FBEF12322227}"/>
              </a:ext>
            </a:extLst>
          </p:cNvPr>
          <p:cNvSpPr/>
          <p:nvPr/>
        </p:nvSpPr>
        <p:spPr>
          <a:xfrm>
            <a:off x="143539" y="1832827"/>
            <a:ext cx="11904921" cy="4524315"/>
          </a:xfrm>
          <a:prstGeom prst="rect">
            <a:avLst/>
          </a:prstGeom>
        </p:spPr>
        <p:txBody>
          <a:bodyPr wrap="square">
            <a:spAutoFit/>
          </a:bodyPr>
          <a:lstStyle/>
          <a:p>
            <a:r>
              <a:rPr lang="en-US" dirty="0"/>
              <a:t>Selectors can be divided into the following categories:</a:t>
            </a:r>
          </a:p>
          <a:p>
            <a:endParaRPr lang="en-US" dirty="0"/>
          </a:p>
          <a:p>
            <a:pPr marL="285750" indent="-285750">
              <a:buFont typeface="Arial" panose="020B0604020202020204" pitchFamily="34" charset="0"/>
              <a:buChar char="•"/>
            </a:pPr>
            <a:r>
              <a:rPr lang="en-US" dirty="0">
                <a:solidFill>
                  <a:schemeClr val="accent3"/>
                </a:solidFill>
              </a:rPr>
              <a:t>Simple selectors</a:t>
            </a:r>
            <a:r>
              <a:rPr lang="en-US" dirty="0"/>
              <a:t>: Match one or more elements based on element type, class, or id.</a:t>
            </a:r>
          </a:p>
          <a:p>
            <a:pPr marL="285750" indent="-285750">
              <a:buFont typeface="Arial" panose="020B0604020202020204" pitchFamily="34" charset="0"/>
              <a:buChar char="•"/>
            </a:pPr>
            <a:r>
              <a:rPr lang="en-US" dirty="0">
                <a:solidFill>
                  <a:schemeClr val="accent3"/>
                </a:solidFill>
              </a:rPr>
              <a:t>Attribute selectors</a:t>
            </a:r>
            <a:r>
              <a:rPr lang="en-US" dirty="0"/>
              <a:t>: Match one or more elements based on their attributes/attribute values.</a:t>
            </a:r>
          </a:p>
          <a:p>
            <a:pPr marL="285750" indent="-285750">
              <a:buFont typeface="Arial" panose="020B0604020202020204" pitchFamily="34" charset="0"/>
              <a:buChar char="•"/>
            </a:pPr>
            <a:r>
              <a:rPr lang="en-US" dirty="0">
                <a:solidFill>
                  <a:schemeClr val="accent3"/>
                </a:solidFill>
              </a:rPr>
              <a:t>Pseudo-classes</a:t>
            </a:r>
            <a:r>
              <a:rPr lang="en-US" dirty="0"/>
              <a:t>: Match one or more elements that exist in a certain state, such as an element that is being hovered over by the mouse pointer, or a checkbox that is currently disabled or checked, or an element that is the first child of its parent in the DOM tree.</a:t>
            </a:r>
          </a:p>
          <a:p>
            <a:pPr marL="285750" indent="-285750">
              <a:buFont typeface="Arial" panose="020B0604020202020204" pitchFamily="34" charset="0"/>
              <a:buChar char="•"/>
            </a:pPr>
            <a:r>
              <a:rPr lang="en-US" dirty="0">
                <a:solidFill>
                  <a:schemeClr val="accent3"/>
                </a:solidFill>
              </a:rPr>
              <a:t>Pseudo-elements</a:t>
            </a:r>
            <a:r>
              <a:rPr lang="en-US" dirty="0"/>
              <a:t>: Match one or more parts of content that are in a certain position in relation to an element, for example the first word of each paragraph, or generated content appearing just before an element.</a:t>
            </a:r>
          </a:p>
          <a:p>
            <a:pPr marL="285750" indent="-285750">
              <a:buFont typeface="Arial" panose="020B0604020202020204" pitchFamily="34" charset="0"/>
              <a:buChar char="•"/>
            </a:pPr>
            <a:r>
              <a:rPr lang="en-US" dirty="0">
                <a:solidFill>
                  <a:schemeClr val="accent3"/>
                </a:solidFill>
              </a:rPr>
              <a:t>Combinators</a:t>
            </a:r>
            <a:r>
              <a:rPr lang="en-US" dirty="0"/>
              <a:t>: These are not exactly selectors themselves, but ways of combining two or more selectors in useful ways for very specific selections. So for example, you could select only paragraphs that are direct descendants of </a:t>
            </a:r>
            <a:r>
              <a:rPr lang="en-US" dirty="0" err="1"/>
              <a:t>divs</a:t>
            </a:r>
            <a:r>
              <a:rPr lang="en-US" dirty="0"/>
              <a:t>, or paragraphs that come directly after headings.</a:t>
            </a:r>
          </a:p>
          <a:p>
            <a:pPr marL="285750" indent="-285750">
              <a:buFont typeface="Arial" panose="020B0604020202020204" pitchFamily="34" charset="0"/>
              <a:buChar char="•"/>
            </a:pPr>
            <a:r>
              <a:rPr lang="en-US" dirty="0">
                <a:solidFill>
                  <a:schemeClr val="accent3"/>
                </a:solidFill>
              </a:rPr>
              <a:t>Multiple selectors</a:t>
            </a:r>
            <a:r>
              <a:rPr lang="en-US" dirty="0"/>
              <a:t>: Again, these are not separate selectors; the idea is that you can put multiple selectors on the same CSS rule, separated by commas, to apply a single set of declarations to all the elements selected by those selectors.</a:t>
            </a:r>
          </a:p>
        </p:txBody>
      </p:sp>
    </p:spTree>
    <p:extLst>
      <p:ext uri="{BB962C8B-B14F-4D97-AF65-F5344CB8AC3E}">
        <p14:creationId xmlns:p14="http://schemas.microsoft.com/office/powerpoint/2010/main" val="294022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C1D85-7388-4FAA-8D7F-AD531367A832}"/>
              </a:ext>
            </a:extLst>
          </p:cNvPr>
          <p:cNvPicPr>
            <a:picLocks noChangeAspect="1"/>
          </p:cNvPicPr>
          <p:nvPr/>
        </p:nvPicPr>
        <p:blipFill>
          <a:blip r:embed="rId2"/>
          <a:stretch>
            <a:fillRect/>
          </a:stretch>
        </p:blipFill>
        <p:spPr>
          <a:xfrm>
            <a:off x="3167425" y="0"/>
            <a:ext cx="5857150" cy="6858000"/>
          </a:xfrm>
          <a:prstGeom prst="rect">
            <a:avLst/>
          </a:prstGeom>
        </p:spPr>
      </p:pic>
    </p:spTree>
    <p:extLst>
      <p:ext uri="{BB962C8B-B14F-4D97-AF65-F5344CB8AC3E}">
        <p14:creationId xmlns:p14="http://schemas.microsoft.com/office/powerpoint/2010/main" val="15845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416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4658</Words>
  <Application>Microsoft Office PowerPoint</Application>
  <PresentationFormat>Widescreen</PresentationFormat>
  <Paragraphs>264</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1</cp:revision>
  <dcterms:created xsi:type="dcterms:W3CDTF">2019-01-28T16:04:56Z</dcterms:created>
  <dcterms:modified xsi:type="dcterms:W3CDTF">2019-01-28T16:05:39Z</dcterms:modified>
</cp:coreProperties>
</file>