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 id="315" r:id="rId60"/>
    <p:sldId id="316" r:id="rId61"/>
    <p:sldId id="317" r:id="rId62"/>
    <p:sldId id="318" r:id="rId63"/>
    <p:sldId id="319" r:id="rId64"/>
    <p:sldId id="320" r:id="rId65"/>
    <p:sldId id="321" r:id="rId66"/>
    <p:sldId id="322" r:id="rId67"/>
    <p:sldId id="325" r:id="rId68"/>
    <p:sldId id="323" r:id="rId69"/>
    <p:sldId id="32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73AC4-B02B-44EA-A776-58AF7B314D71}"/>
              </a:ext>
            </a:extLst>
          </p:cNvPr>
          <p:cNvSpPr/>
          <p:nvPr/>
        </p:nvSpPr>
        <p:spPr>
          <a:xfrm>
            <a:off x="340242" y="75002"/>
            <a:ext cx="9835116" cy="1477328"/>
          </a:xfrm>
          <a:prstGeom prst="rect">
            <a:avLst/>
          </a:prstGeom>
        </p:spPr>
        <p:txBody>
          <a:bodyPr wrap="square">
            <a:spAutoFit/>
          </a:bodyPr>
          <a:lstStyle/>
          <a:p>
            <a:r>
              <a:rPr lang="en-US" dirty="0"/>
              <a:t>&lt;tr&gt;</a:t>
            </a:r>
          </a:p>
          <a:p>
            <a:r>
              <a:rPr lang="en-US" dirty="0"/>
              <a:t>Creates a table row.</a:t>
            </a:r>
          </a:p>
          <a:p>
            <a:endParaRPr lang="en-US" dirty="0"/>
          </a:p>
          <a:p>
            <a:r>
              <a:rPr lang="en-US" dirty="0"/>
              <a:t>&lt;</a:t>
            </a:r>
            <a:r>
              <a:rPr lang="en-US" dirty="0" err="1"/>
              <a:t>th</a:t>
            </a:r>
            <a:r>
              <a:rPr lang="en-US" dirty="0"/>
              <a:t>&gt;</a:t>
            </a:r>
          </a:p>
          <a:p>
            <a:r>
              <a:rPr lang="en-US" dirty="0"/>
              <a:t>Header cell. The content of table header cells is bold and centered by default.</a:t>
            </a:r>
          </a:p>
        </p:txBody>
      </p:sp>
      <p:pic>
        <p:nvPicPr>
          <p:cNvPr id="3" name="Picture 2">
            <a:extLst>
              <a:ext uri="{FF2B5EF4-FFF2-40B4-BE49-F238E27FC236}">
                <a16:creationId xmlns:a16="http://schemas.microsoft.com/office/drawing/2014/main" id="{309E26E6-C827-4875-8AC2-5EDB869B5124}"/>
              </a:ext>
            </a:extLst>
          </p:cNvPr>
          <p:cNvPicPr>
            <a:picLocks noChangeAspect="1"/>
          </p:cNvPicPr>
          <p:nvPr/>
        </p:nvPicPr>
        <p:blipFill>
          <a:blip r:embed="rId2"/>
          <a:stretch>
            <a:fillRect/>
          </a:stretch>
        </p:blipFill>
        <p:spPr>
          <a:xfrm>
            <a:off x="1447800" y="1759467"/>
            <a:ext cx="9296400" cy="4933950"/>
          </a:xfrm>
          <a:prstGeom prst="rect">
            <a:avLst/>
          </a:prstGeom>
        </p:spPr>
      </p:pic>
    </p:spTree>
    <p:extLst>
      <p:ext uri="{BB962C8B-B14F-4D97-AF65-F5344CB8AC3E}">
        <p14:creationId xmlns:p14="http://schemas.microsoft.com/office/powerpoint/2010/main" val="9267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9100BA-997E-4111-AA46-C1E0D4525FED}"/>
              </a:ext>
            </a:extLst>
          </p:cNvPr>
          <p:cNvSpPr/>
          <p:nvPr/>
        </p:nvSpPr>
        <p:spPr>
          <a:xfrm>
            <a:off x="145311" y="202594"/>
            <a:ext cx="10147005" cy="923330"/>
          </a:xfrm>
          <a:prstGeom prst="rect">
            <a:avLst/>
          </a:prstGeom>
        </p:spPr>
        <p:txBody>
          <a:bodyPr wrap="square">
            <a:spAutoFit/>
          </a:bodyPr>
          <a:lstStyle/>
          <a:p>
            <a:r>
              <a:rPr lang="en-US" b="1" dirty="0">
                <a:solidFill>
                  <a:schemeClr val="accent3">
                    <a:lumMod val="60000"/>
                    <a:lumOff val="40000"/>
                  </a:schemeClr>
                </a:solidFill>
              </a:rPr>
              <a:t>											&lt;</a:t>
            </a:r>
            <a:r>
              <a:rPr lang="en-US" b="1" dirty="0" err="1">
                <a:solidFill>
                  <a:schemeClr val="accent3">
                    <a:lumMod val="60000"/>
                    <a:lumOff val="40000"/>
                  </a:schemeClr>
                </a:solidFill>
              </a:rPr>
              <a:t>thead</a:t>
            </a:r>
            <a:r>
              <a:rPr lang="en-US" b="1" dirty="0">
                <a:solidFill>
                  <a:schemeClr val="accent3">
                    <a:lumMod val="60000"/>
                    <a:lumOff val="40000"/>
                  </a:schemeClr>
                </a:solidFill>
              </a:rPr>
              <a:t>&gt;</a:t>
            </a:r>
          </a:p>
          <a:p>
            <a:r>
              <a:rPr lang="en-US" dirty="0"/>
              <a:t>Just like how we use </a:t>
            </a:r>
            <a:r>
              <a:rPr lang="en-US" b="1" dirty="0">
                <a:solidFill>
                  <a:schemeClr val="accent3">
                    <a:lumMod val="60000"/>
                    <a:lumOff val="40000"/>
                  </a:schemeClr>
                </a:solidFill>
              </a:rPr>
              <a:t>&lt;</a:t>
            </a:r>
            <a:r>
              <a:rPr lang="en-US" b="1" dirty="0" err="1">
                <a:solidFill>
                  <a:schemeClr val="accent3">
                    <a:lumMod val="60000"/>
                    <a:lumOff val="40000"/>
                  </a:schemeClr>
                </a:solidFill>
              </a:rPr>
              <a:t>colgroup</a:t>
            </a:r>
            <a:r>
              <a:rPr lang="en-US" b="1" dirty="0">
                <a:solidFill>
                  <a:schemeClr val="accent3">
                    <a:lumMod val="60000"/>
                    <a:lumOff val="40000"/>
                  </a:schemeClr>
                </a:solidFill>
              </a:rPr>
              <a:t>&gt; </a:t>
            </a:r>
            <a:r>
              <a:rPr lang="en-US" dirty="0"/>
              <a:t>to group columns, &lt;</a:t>
            </a:r>
            <a:r>
              <a:rPr lang="en-US" dirty="0" err="1"/>
              <a:t>thead</a:t>
            </a:r>
            <a:r>
              <a:rPr lang="en-US" dirty="0"/>
              <a:t>&gt; is used to group the header content in a HTML table. </a:t>
            </a:r>
            <a:endParaRPr lang="en-IN" dirty="0"/>
          </a:p>
        </p:txBody>
      </p:sp>
      <p:sp>
        <p:nvSpPr>
          <p:cNvPr id="3" name="Rectangle 2">
            <a:extLst>
              <a:ext uri="{FF2B5EF4-FFF2-40B4-BE49-F238E27FC236}">
                <a16:creationId xmlns:a16="http://schemas.microsoft.com/office/drawing/2014/main" id="{17AC405E-0797-4797-98C8-7E92D1074CB7}"/>
              </a:ext>
            </a:extLst>
          </p:cNvPr>
          <p:cNvSpPr/>
          <p:nvPr/>
        </p:nvSpPr>
        <p:spPr>
          <a:xfrm>
            <a:off x="145311" y="1305342"/>
            <a:ext cx="10338391" cy="2585323"/>
          </a:xfrm>
          <a:prstGeom prst="rect">
            <a:avLst/>
          </a:prstGeom>
        </p:spPr>
        <p:txBody>
          <a:bodyPr wrap="square">
            <a:spAutoFit/>
          </a:bodyPr>
          <a:lstStyle/>
          <a:p>
            <a:r>
              <a:rPr lang="en-US" dirty="0"/>
              <a:t>As we learned in the previous unit, header cells are specified using &lt;</a:t>
            </a:r>
            <a:r>
              <a:rPr lang="en-US" dirty="0" err="1"/>
              <a:t>th</a:t>
            </a:r>
            <a:r>
              <a:rPr lang="en-US" dirty="0"/>
              <a:t>&gt; as a child of &lt;tr&gt;. Rows specified within &lt;</a:t>
            </a:r>
            <a:r>
              <a:rPr lang="en-US" dirty="0" err="1"/>
              <a:t>thead</a:t>
            </a:r>
            <a:r>
              <a:rPr lang="en-US" dirty="0"/>
              <a:t>&gt; indicate that they are header rows. See the code below:</a:t>
            </a:r>
          </a:p>
          <a:p>
            <a:endParaRPr lang="en-US" dirty="0"/>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 style="</a:t>
            </a:r>
            <a:r>
              <a:rPr lang="en-US" b="1" dirty="0" err="1">
                <a:solidFill>
                  <a:schemeClr val="accent3">
                    <a:lumMod val="60000"/>
                    <a:lumOff val="40000"/>
                  </a:schemeClr>
                </a:solidFill>
              </a:rPr>
              <a:t>color:white</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scope="col"&gt;Name&lt;/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a:t>
            </a:r>
            <a:r>
              <a:rPr lang="en-US" b="1" dirty="0" err="1">
                <a:solidFill>
                  <a:schemeClr val="accent3">
                    <a:lumMod val="60000"/>
                    <a:lumOff val="40000"/>
                  </a:schemeClr>
                </a:solidFill>
              </a:rPr>
              <a:t>th</a:t>
            </a:r>
            <a:r>
              <a:rPr lang="en-US" b="1" dirty="0">
                <a:solidFill>
                  <a:schemeClr val="accent3">
                    <a:lumMod val="60000"/>
                    <a:lumOff val="40000"/>
                  </a:schemeClr>
                </a:solidFill>
              </a:rPr>
              <a:t> scope="col"&gt;Age&lt;/</a:t>
            </a:r>
            <a:r>
              <a:rPr lang="en-US" b="1" dirty="0" err="1">
                <a:solidFill>
                  <a:schemeClr val="accent3">
                    <a:lumMod val="60000"/>
                    <a:lumOff val="40000"/>
                  </a:schemeClr>
                </a:solidFill>
              </a:rPr>
              <a:t>th</a:t>
            </a:r>
            <a:r>
              <a:rPr lang="en-US" b="1" dirty="0">
                <a:solidFill>
                  <a:schemeClr val="accent3">
                    <a:lumMod val="60000"/>
                    <a:lumOff val="40000"/>
                  </a:schemeClr>
                </a:solidFill>
              </a:rPr>
              <a:t>&gt;</a:t>
            </a:r>
          </a:p>
          <a:p>
            <a:r>
              <a:rPr lang="en-US" b="1" dirty="0">
                <a:solidFill>
                  <a:schemeClr val="accent3">
                    <a:lumMod val="60000"/>
                    <a:lumOff val="40000"/>
                  </a:schemeClr>
                </a:solidFill>
              </a:rPr>
              <a:t>  &lt;/tr&gt;</a:t>
            </a:r>
          </a:p>
          <a:p>
            <a:r>
              <a:rPr lang="en-US" b="1" dirty="0">
                <a:solidFill>
                  <a:schemeClr val="accent3">
                    <a:lumMod val="60000"/>
                    <a:lumOff val="40000"/>
                  </a:schemeClr>
                </a:solidFill>
              </a:rPr>
              <a:t>&lt;/</a:t>
            </a:r>
            <a:r>
              <a:rPr lang="en-US" b="1" dirty="0" err="1">
                <a:solidFill>
                  <a:schemeClr val="accent3">
                    <a:lumMod val="60000"/>
                    <a:lumOff val="40000"/>
                  </a:schemeClr>
                </a:solidFill>
              </a:rPr>
              <a:t>thead</a:t>
            </a:r>
            <a:r>
              <a:rPr lang="en-US" b="1" dirty="0">
                <a:solidFill>
                  <a:schemeClr val="accent3">
                    <a:lumMod val="60000"/>
                    <a:lumOff val="40000"/>
                  </a:schemeClr>
                </a:solidFill>
              </a:rPr>
              <a:t>&gt;</a:t>
            </a:r>
            <a:endParaRPr lang="en-IN" b="1" dirty="0">
              <a:solidFill>
                <a:schemeClr val="accent3">
                  <a:lumMod val="60000"/>
                  <a:lumOff val="40000"/>
                </a:schemeClr>
              </a:solidFill>
            </a:endParaRPr>
          </a:p>
        </p:txBody>
      </p:sp>
      <p:sp>
        <p:nvSpPr>
          <p:cNvPr id="4" name="Rectangle 3">
            <a:extLst>
              <a:ext uri="{FF2B5EF4-FFF2-40B4-BE49-F238E27FC236}">
                <a16:creationId xmlns:a16="http://schemas.microsoft.com/office/drawing/2014/main" id="{C7DB534D-1073-4642-97BD-AD1F7BB80E49}"/>
              </a:ext>
            </a:extLst>
          </p:cNvPr>
          <p:cNvSpPr/>
          <p:nvPr/>
        </p:nvSpPr>
        <p:spPr>
          <a:xfrm>
            <a:off x="145311" y="4260618"/>
            <a:ext cx="6096000" cy="923330"/>
          </a:xfrm>
          <a:prstGeom prst="rect">
            <a:avLst/>
          </a:prstGeom>
        </p:spPr>
        <p:txBody>
          <a:bodyPr>
            <a:spAutoFit/>
          </a:bodyPr>
          <a:lstStyle/>
          <a:p>
            <a:r>
              <a:rPr lang="en-US" dirty="0"/>
              <a:t>subsequent rows are considered body rows in a table. Regular cells are specified using &lt;td&gt; as a child of &lt;tr&gt;:</a:t>
            </a:r>
            <a:endParaRPr lang="en-IN" dirty="0"/>
          </a:p>
        </p:txBody>
      </p:sp>
      <p:sp>
        <p:nvSpPr>
          <p:cNvPr id="5" name="Rectangle 4">
            <a:extLst>
              <a:ext uri="{FF2B5EF4-FFF2-40B4-BE49-F238E27FC236}">
                <a16:creationId xmlns:a16="http://schemas.microsoft.com/office/drawing/2014/main" id="{F10B4BD4-398E-467F-8C8A-4208D71BDBCE}"/>
              </a:ext>
            </a:extLst>
          </p:cNvPr>
          <p:cNvSpPr/>
          <p:nvPr/>
        </p:nvSpPr>
        <p:spPr>
          <a:xfrm>
            <a:off x="5397795" y="3705999"/>
            <a:ext cx="1132041" cy="369332"/>
          </a:xfrm>
          <a:prstGeom prst="rect">
            <a:avLst/>
          </a:prstGeom>
        </p:spPr>
        <p:txBody>
          <a:bodyPr wrap="none">
            <a:spAutoFit/>
          </a:bodyPr>
          <a:lstStyle/>
          <a:p>
            <a:r>
              <a:rPr lang="en-IN" b="1" dirty="0">
                <a:solidFill>
                  <a:schemeClr val="accent3">
                    <a:lumMod val="60000"/>
                    <a:lumOff val="40000"/>
                  </a:schemeClr>
                </a:solidFill>
              </a:rPr>
              <a:t>&lt;</a:t>
            </a:r>
            <a:r>
              <a:rPr lang="en-IN" b="1" dirty="0" err="1">
                <a:solidFill>
                  <a:schemeClr val="accent3">
                    <a:lumMod val="60000"/>
                    <a:lumOff val="40000"/>
                  </a:schemeClr>
                </a:solidFill>
              </a:rPr>
              <a:t>tbody</a:t>
            </a:r>
            <a:r>
              <a:rPr lang="en-IN" b="1" dirty="0">
                <a:solidFill>
                  <a:schemeClr val="accent3">
                    <a:lumMod val="60000"/>
                    <a:lumOff val="40000"/>
                  </a:schemeClr>
                </a:solidFill>
              </a:rPr>
              <a:t>&gt;</a:t>
            </a:r>
          </a:p>
        </p:txBody>
      </p:sp>
    </p:spTree>
    <p:extLst>
      <p:ext uri="{BB962C8B-B14F-4D97-AF65-F5344CB8AC3E}">
        <p14:creationId xmlns:p14="http://schemas.microsoft.com/office/powerpoint/2010/main" val="2166556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1A8E-17BF-48B0-8046-B3322630D0B2}"/>
              </a:ext>
            </a:extLst>
          </p:cNvPr>
          <p:cNvPicPr>
            <a:picLocks noChangeAspect="1"/>
          </p:cNvPicPr>
          <p:nvPr/>
        </p:nvPicPr>
        <p:blipFill>
          <a:blip r:embed="rId2"/>
          <a:stretch>
            <a:fillRect/>
          </a:stretch>
        </p:blipFill>
        <p:spPr>
          <a:xfrm>
            <a:off x="0" y="1150332"/>
            <a:ext cx="12192000" cy="4557335"/>
          </a:xfrm>
          <a:prstGeom prst="rect">
            <a:avLst/>
          </a:prstGeom>
        </p:spPr>
      </p:pic>
      <p:sp>
        <p:nvSpPr>
          <p:cNvPr id="4" name="Rectangle 3">
            <a:extLst>
              <a:ext uri="{FF2B5EF4-FFF2-40B4-BE49-F238E27FC236}">
                <a16:creationId xmlns:a16="http://schemas.microsoft.com/office/drawing/2014/main" id="{85223644-FB59-426F-9678-FEB51901E837}"/>
              </a:ext>
            </a:extLst>
          </p:cNvPr>
          <p:cNvSpPr/>
          <p:nvPr/>
        </p:nvSpPr>
        <p:spPr>
          <a:xfrm>
            <a:off x="5366313" y="341744"/>
            <a:ext cx="1308371" cy="369332"/>
          </a:xfrm>
          <a:prstGeom prst="rect">
            <a:avLst/>
          </a:prstGeom>
        </p:spPr>
        <p:txBody>
          <a:bodyPr wrap="none">
            <a:spAutoFit/>
          </a:bodyPr>
          <a:lstStyle/>
          <a:p>
            <a:r>
              <a:rPr lang="en-IN" dirty="0"/>
              <a:t>Audio tag</a:t>
            </a:r>
          </a:p>
        </p:txBody>
      </p:sp>
    </p:spTree>
    <p:extLst>
      <p:ext uri="{BB962C8B-B14F-4D97-AF65-F5344CB8AC3E}">
        <p14:creationId xmlns:p14="http://schemas.microsoft.com/office/powerpoint/2010/main" val="264766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7062-632F-4972-8453-8327BC2F8A20}"/>
              </a:ext>
            </a:extLst>
          </p:cNvPr>
          <p:cNvPicPr>
            <a:picLocks noChangeAspect="1"/>
          </p:cNvPicPr>
          <p:nvPr/>
        </p:nvPicPr>
        <p:blipFill>
          <a:blip r:embed="rId2"/>
          <a:stretch>
            <a:fillRect/>
          </a:stretch>
        </p:blipFill>
        <p:spPr>
          <a:xfrm>
            <a:off x="0" y="1863262"/>
            <a:ext cx="12192000" cy="3131476"/>
          </a:xfrm>
          <a:prstGeom prst="rect">
            <a:avLst/>
          </a:prstGeom>
        </p:spPr>
      </p:pic>
    </p:spTree>
    <p:extLst>
      <p:ext uri="{BB962C8B-B14F-4D97-AF65-F5344CB8AC3E}">
        <p14:creationId xmlns:p14="http://schemas.microsoft.com/office/powerpoint/2010/main" val="3288095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8B3F5-2168-4A52-B9EE-21779D2BD731}"/>
              </a:ext>
            </a:extLst>
          </p:cNvPr>
          <p:cNvSpPr/>
          <p:nvPr/>
        </p:nvSpPr>
        <p:spPr>
          <a:xfrm>
            <a:off x="184558" y="194368"/>
            <a:ext cx="11736197" cy="1477328"/>
          </a:xfrm>
          <a:prstGeom prst="rect">
            <a:avLst/>
          </a:prstGeom>
        </p:spPr>
        <p:txBody>
          <a:bodyPr wrap="square">
            <a:spAutoFit/>
          </a:bodyPr>
          <a:lstStyle/>
          <a:p>
            <a:r>
              <a:rPr lang="en-US" dirty="0"/>
              <a:t>Audio file formats</a:t>
            </a:r>
          </a:p>
          <a:p>
            <a:r>
              <a:rPr lang="en-US" dirty="0"/>
              <a:t>Just like image file formats, not all audio file formats are supported by all browsers. You will want to use common audio file formats for browser compatibility ensuring the highest probability that your audio file will play. </a:t>
            </a:r>
          </a:p>
          <a:p>
            <a:r>
              <a:rPr lang="en-US" dirty="0"/>
              <a:t>The most common ones are </a:t>
            </a:r>
            <a:r>
              <a:rPr lang="en-US" b="1" dirty="0">
                <a:solidFill>
                  <a:schemeClr val="accent3">
                    <a:lumMod val="40000"/>
                    <a:lumOff val="60000"/>
                  </a:schemeClr>
                </a:solidFill>
              </a:rPr>
              <a:t>MP3, WAV and </a:t>
            </a:r>
            <a:r>
              <a:rPr lang="en-US" b="1" dirty="0" err="1">
                <a:solidFill>
                  <a:schemeClr val="accent3">
                    <a:lumMod val="40000"/>
                    <a:lumOff val="60000"/>
                  </a:schemeClr>
                </a:solidFill>
              </a:rPr>
              <a:t>Ogg</a:t>
            </a:r>
            <a:endParaRPr lang="en-IN" dirty="0"/>
          </a:p>
        </p:txBody>
      </p:sp>
      <p:sp>
        <p:nvSpPr>
          <p:cNvPr id="3" name="Rectangle 2">
            <a:extLst>
              <a:ext uri="{FF2B5EF4-FFF2-40B4-BE49-F238E27FC236}">
                <a16:creationId xmlns:a16="http://schemas.microsoft.com/office/drawing/2014/main" id="{2CE36FF7-9667-4A32-A3C8-F2CF8565A194}"/>
              </a:ext>
            </a:extLst>
          </p:cNvPr>
          <p:cNvSpPr/>
          <p:nvPr/>
        </p:nvSpPr>
        <p:spPr>
          <a:xfrm>
            <a:off x="125835" y="1916441"/>
            <a:ext cx="12180815" cy="4524315"/>
          </a:xfrm>
          <a:prstGeom prst="rect">
            <a:avLst/>
          </a:prstGeom>
        </p:spPr>
        <p:txBody>
          <a:bodyPr wrap="square">
            <a:spAutoFit/>
          </a:bodyPr>
          <a:lstStyle/>
          <a:p>
            <a:pPr marL="285750" indent="-285750">
              <a:buFont typeface="Arial" panose="020B0604020202020204" pitchFamily="34" charset="0"/>
              <a:buChar char="•"/>
            </a:pPr>
            <a:r>
              <a:rPr lang="en-US" dirty="0"/>
              <a:t>There are three major groups of audio file formats - uncompressed (</a:t>
            </a:r>
            <a:r>
              <a:rPr lang="en-US" dirty="0" err="1"/>
              <a:t>eg</a:t>
            </a:r>
            <a:r>
              <a:rPr lang="en-US" dirty="0"/>
              <a:t>: WAV), lossless compressed (</a:t>
            </a:r>
            <a:r>
              <a:rPr lang="en-US" dirty="0" err="1"/>
              <a:t>eg</a:t>
            </a:r>
            <a:r>
              <a:rPr lang="en-US" dirty="0"/>
              <a:t>: MPEG-4, WMA Lossless) and lossy compressed (</a:t>
            </a:r>
            <a:r>
              <a:rPr lang="en-US" dirty="0" err="1"/>
              <a:t>eg</a:t>
            </a:r>
            <a:r>
              <a:rPr lang="en-US" dirty="0"/>
              <a:t>: Opus, MPC, AAC, WMA Lossy). </a:t>
            </a:r>
          </a:p>
          <a:p>
            <a:pPr marL="285750" indent="-285750">
              <a:buFont typeface="Arial" panose="020B0604020202020204" pitchFamily="34" charset="0"/>
              <a:buChar char="•"/>
            </a:pPr>
            <a:r>
              <a:rPr lang="en-US" dirty="0"/>
              <a:t>In uncompressed audio file formats, no compression is applied to the audio file. The memory used for both sound and silence is the same though silence contains less information/data.</a:t>
            </a:r>
          </a:p>
          <a:p>
            <a:pPr marL="285750" indent="-285750">
              <a:buFont typeface="Arial" panose="020B0604020202020204" pitchFamily="34" charset="0"/>
              <a:buChar char="•"/>
            </a:pPr>
            <a:r>
              <a:rPr lang="en-US" dirty="0"/>
              <a:t>In lossless compression, no data is lost but the file is compressed as silence is designed to take up very little space. Compared to uncompressed, lossless compression's compression ratio is approximately 2:1.</a:t>
            </a:r>
          </a:p>
          <a:p>
            <a:pPr marL="285750" indent="-285750">
              <a:buFont typeface="Arial" panose="020B0604020202020204" pitchFamily="34" charset="0"/>
              <a:buChar char="•"/>
            </a:pPr>
            <a:r>
              <a:rPr lang="en-US" dirty="0"/>
              <a:t>Lossy compression provides the greatest compression by simplifying the data and removing some audio information resulting in some loss of quality. It is also the most popular. There are techniques in place to ensure that the parts of sound that is lost has little effect on quality. You can also select a range of compression rates. The larger the rate of compression, the bigger the loss in quality and smaller the file size. </a:t>
            </a:r>
          </a:p>
          <a:p>
            <a:pPr marL="285750" indent="-285750">
              <a:buFont typeface="Arial" panose="020B0604020202020204" pitchFamily="34" charset="0"/>
              <a:buChar char="•"/>
            </a:pPr>
            <a:r>
              <a:rPr lang="en-US" dirty="0"/>
              <a:t>The audio format </a:t>
            </a:r>
            <a:r>
              <a:rPr lang="en-US" dirty="0" err="1"/>
              <a:t>Ogg</a:t>
            </a:r>
            <a:r>
              <a:rPr lang="en-US" dirty="0"/>
              <a:t> Opus has two parts to it. '</a:t>
            </a:r>
            <a:r>
              <a:rPr lang="en-US" dirty="0" err="1"/>
              <a:t>Ogg</a:t>
            </a:r>
            <a:r>
              <a:rPr lang="en-US" dirty="0"/>
              <a:t>' is a digital container format. It is a specification that describes how different elements of data and metadata work in an audio file. However, it provides no information on how the data is compressed. So a program that opens a container file like '</a:t>
            </a:r>
            <a:r>
              <a:rPr lang="en-US" dirty="0" err="1"/>
              <a:t>Ogg</a:t>
            </a:r>
            <a:r>
              <a:rPr lang="en-US" dirty="0"/>
              <a:t>' might not know how to decode it. 'Opus', the second part of the audio format, represents the encoding or decoding mechanism for that stream of audio. Opus is a lossy audio coding format.</a:t>
            </a:r>
            <a:endParaRPr lang="en-IN" dirty="0"/>
          </a:p>
        </p:txBody>
      </p:sp>
    </p:spTree>
    <p:extLst>
      <p:ext uri="{BB962C8B-B14F-4D97-AF65-F5344CB8AC3E}">
        <p14:creationId xmlns:p14="http://schemas.microsoft.com/office/powerpoint/2010/main" val="4259842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3E3A0E-8292-4E2B-A159-520ABE54BD1B}"/>
              </a:ext>
            </a:extLst>
          </p:cNvPr>
          <p:cNvPicPr>
            <a:picLocks noChangeAspect="1"/>
          </p:cNvPicPr>
          <p:nvPr/>
        </p:nvPicPr>
        <p:blipFill>
          <a:blip r:embed="rId2"/>
          <a:stretch>
            <a:fillRect/>
          </a:stretch>
        </p:blipFill>
        <p:spPr>
          <a:xfrm>
            <a:off x="0" y="957676"/>
            <a:ext cx="12192000" cy="5570721"/>
          </a:xfrm>
          <a:prstGeom prst="rect">
            <a:avLst/>
          </a:prstGeom>
        </p:spPr>
      </p:pic>
      <p:sp>
        <p:nvSpPr>
          <p:cNvPr id="5" name="Rectangle 4">
            <a:extLst>
              <a:ext uri="{FF2B5EF4-FFF2-40B4-BE49-F238E27FC236}">
                <a16:creationId xmlns:a16="http://schemas.microsoft.com/office/drawing/2014/main" id="{CA4547C7-C05D-4146-8D0B-E421BE16C338}"/>
              </a:ext>
            </a:extLst>
          </p:cNvPr>
          <p:cNvSpPr/>
          <p:nvPr/>
        </p:nvSpPr>
        <p:spPr>
          <a:xfrm>
            <a:off x="4951991" y="241076"/>
            <a:ext cx="1851789" cy="369332"/>
          </a:xfrm>
          <a:prstGeom prst="rect">
            <a:avLst/>
          </a:prstGeom>
        </p:spPr>
        <p:txBody>
          <a:bodyPr wrap="none">
            <a:spAutoFit/>
          </a:bodyPr>
          <a:lstStyle/>
          <a:p>
            <a:r>
              <a:rPr lang="en-IN" dirty="0"/>
              <a:t>Video element</a:t>
            </a:r>
          </a:p>
        </p:txBody>
      </p:sp>
    </p:spTree>
    <p:extLst>
      <p:ext uri="{BB962C8B-B14F-4D97-AF65-F5344CB8AC3E}">
        <p14:creationId xmlns:p14="http://schemas.microsoft.com/office/powerpoint/2010/main" val="3295171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6A019-50B6-4FBE-9CB2-26341E7D6F86}"/>
              </a:ext>
            </a:extLst>
          </p:cNvPr>
          <p:cNvPicPr>
            <a:picLocks noChangeAspect="1"/>
          </p:cNvPicPr>
          <p:nvPr/>
        </p:nvPicPr>
        <p:blipFill>
          <a:blip r:embed="rId2"/>
          <a:stretch>
            <a:fillRect/>
          </a:stretch>
        </p:blipFill>
        <p:spPr>
          <a:xfrm>
            <a:off x="0" y="1777136"/>
            <a:ext cx="12192000" cy="3303728"/>
          </a:xfrm>
          <a:prstGeom prst="rect">
            <a:avLst/>
          </a:prstGeom>
        </p:spPr>
      </p:pic>
    </p:spTree>
    <p:extLst>
      <p:ext uri="{BB962C8B-B14F-4D97-AF65-F5344CB8AC3E}">
        <p14:creationId xmlns:p14="http://schemas.microsoft.com/office/powerpoint/2010/main" val="2868738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851E9-C8A6-4D54-8C98-0BD1B71940DC}"/>
              </a:ext>
            </a:extLst>
          </p:cNvPr>
          <p:cNvSpPr/>
          <p:nvPr/>
        </p:nvSpPr>
        <p:spPr>
          <a:xfrm>
            <a:off x="134224" y="197346"/>
            <a:ext cx="11923552" cy="6740307"/>
          </a:xfrm>
          <a:prstGeom prst="rect">
            <a:avLst/>
          </a:prstGeom>
        </p:spPr>
        <p:txBody>
          <a:bodyPr wrap="square">
            <a:spAutoFit/>
          </a:bodyPr>
          <a:lstStyle/>
          <a:p>
            <a:r>
              <a:rPr lang="en-US" dirty="0"/>
              <a:t>Format to choose apart from video element and browser compatibility:</a:t>
            </a:r>
          </a:p>
          <a:p>
            <a:endParaRPr lang="en-US" dirty="0"/>
          </a:p>
          <a:p>
            <a:pPr marL="285750" indent="-285750">
              <a:buFont typeface="Arial" panose="020B0604020202020204" pitchFamily="34" charset="0"/>
              <a:buChar char="•"/>
            </a:pPr>
            <a:r>
              <a:rPr lang="en-US" dirty="0"/>
              <a:t>Most videos go through some form of compression to reduce redundancy in video files and make them smaller, allowing them to download faster. Most also use audio compression techniques to compress sound in video files. </a:t>
            </a:r>
          </a:p>
          <a:p>
            <a:pPr marL="285750" indent="-285750">
              <a:buFont typeface="Arial" panose="020B0604020202020204" pitchFamily="34" charset="0"/>
              <a:buChar char="•"/>
            </a:pPr>
            <a:r>
              <a:rPr lang="en-US" dirty="0"/>
              <a:t>Like audio, there are three major groups of video file formats - uncompressed, lossless compressed (list of lossless video compression formats) and lossy compressed (list of lossy video compression formats). </a:t>
            </a:r>
          </a:p>
          <a:p>
            <a:pPr marL="285750" indent="-285750">
              <a:buFont typeface="Arial" panose="020B0604020202020204" pitchFamily="34" charset="0"/>
              <a:buChar char="•"/>
            </a:pPr>
            <a:r>
              <a:rPr lang="en-US" dirty="0"/>
              <a:t>In uncompressed video file formats, no compression is applied to the video file. </a:t>
            </a:r>
          </a:p>
          <a:p>
            <a:pPr marL="285750" indent="-285750">
              <a:buFont typeface="Arial" panose="020B0604020202020204" pitchFamily="34" charset="0"/>
              <a:buChar char="•"/>
            </a:pPr>
            <a:r>
              <a:rPr lang="en-US" dirty="0"/>
              <a:t>In lossless compression, no data is lost. If you were to </a:t>
            </a:r>
            <a:r>
              <a:rPr lang="en-US" dirty="0" err="1"/>
              <a:t>uncompress</a:t>
            </a:r>
            <a:r>
              <a:rPr lang="en-US" dirty="0"/>
              <a:t> a file compressed using the lossless technique, you will get back the exact same data you started with.</a:t>
            </a:r>
          </a:p>
          <a:p>
            <a:pPr marL="285750" indent="-285750">
              <a:buFont typeface="Arial" panose="020B0604020202020204" pitchFamily="34" charset="0"/>
              <a:buChar char="•"/>
            </a:pPr>
            <a:r>
              <a:rPr lang="en-US" dirty="0"/>
              <a:t>Most videos use lossy compression as it results in significantly smaller video files. Lossy compression provides compression by simplifying the data and removing video information resulting in some loss of quality. There are techniques in place to ensure that the parts of the video that are lost have little effect on quality. You can also select a range of compression rates. The larger the rate of compression, the bigger the loss in quality and smaller the file size. However, if you </a:t>
            </a:r>
            <a:r>
              <a:rPr lang="en-US" dirty="0" err="1"/>
              <a:t>uncompress</a:t>
            </a:r>
            <a:r>
              <a:rPr lang="en-US" dirty="0"/>
              <a:t> a video file that was compressed using the lossy technique, you will not be able to retrieve the same data you put in. With text or spreadsheets, loss of data might be a significant problem. However, with images and video losing a bit of quality is not going to affect the file because you can still make out what the video is about. </a:t>
            </a:r>
          </a:p>
          <a:p>
            <a:pPr marL="285750" indent="-285750">
              <a:buFont typeface="Arial" panose="020B0604020202020204" pitchFamily="34" charset="0"/>
              <a:buChar char="•"/>
            </a:pPr>
            <a:r>
              <a:rPr lang="en-US" dirty="0"/>
              <a:t>The video format 'H.264 and MP3 in MP4' has three parts to it. H.264 is a video compression standard. MP3 is an audio coding format that uses lossy compression for sound in the video. MP4, like </a:t>
            </a:r>
            <a:r>
              <a:rPr lang="en-US" dirty="0" err="1"/>
              <a:t>Ogg</a:t>
            </a:r>
            <a:r>
              <a:rPr lang="en-US" dirty="0"/>
              <a:t>, is a digital container format. It stores audio and video data rather than code the information. A program that opens a container file like MP4 might not know how to decode it. So it requires other standards like H.264 and MP3 to dictate how the video will be coded and possibly compressed.</a:t>
            </a:r>
            <a:endParaRPr lang="en-IN" dirty="0"/>
          </a:p>
        </p:txBody>
      </p:sp>
    </p:spTree>
    <p:extLst>
      <p:ext uri="{BB962C8B-B14F-4D97-AF65-F5344CB8AC3E}">
        <p14:creationId xmlns:p14="http://schemas.microsoft.com/office/powerpoint/2010/main" val="1272810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93724-A23B-4E4A-AA4B-F3EFDBDDC4FB}"/>
              </a:ext>
            </a:extLst>
          </p:cNvPr>
          <p:cNvSpPr/>
          <p:nvPr/>
        </p:nvSpPr>
        <p:spPr>
          <a:xfrm>
            <a:off x="3640895" y="266243"/>
            <a:ext cx="4624984" cy="369332"/>
          </a:xfrm>
          <a:prstGeom prst="rect">
            <a:avLst/>
          </a:prstGeom>
        </p:spPr>
        <p:txBody>
          <a:bodyPr wrap="none">
            <a:spAutoFit/>
          </a:bodyPr>
          <a:lstStyle/>
          <a:p>
            <a:r>
              <a:rPr lang="en-US" dirty="0"/>
              <a:t>Track element for captions and subtitles</a:t>
            </a:r>
            <a:endParaRPr lang="en-IN" dirty="0"/>
          </a:p>
        </p:txBody>
      </p:sp>
      <p:sp>
        <p:nvSpPr>
          <p:cNvPr id="3" name="Rectangle 2">
            <a:extLst>
              <a:ext uri="{FF2B5EF4-FFF2-40B4-BE49-F238E27FC236}">
                <a16:creationId xmlns:a16="http://schemas.microsoft.com/office/drawing/2014/main" id="{FEB5C998-6051-4E0E-827F-EC8DBF715408}"/>
              </a:ext>
            </a:extLst>
          </p:cNvPr>
          <p:cNvSpPr/>
          <p:nvPr/>
        </p:nvSpPr>
        <p:spPr>
          <a:xfrm>
            <a:off x="237688" y="1251381"/>
            <a:ext cx="11954312" cy="1477328"/>
          </a:xfrm>
          <a:prstGeom prst="rect">
            <a:avLst/>
          </a:prstGeom>
        </p:spPr>
        <p:txBody>
          <a:bodyPr wrap="square">
            <a:spAutoFit/>
          </a:bodyPr>
          <a:lstStyle/>
          <a:p>
            <a:r>
              <a:rPr lang="en-US" dirty="0"/>
              <a:t>The &lt;video&gt; element is very similar to the HTML5 &lt;audio&gt; element except for one addition - the &lt;track&gt; element. The &lt;track&gt; element is used to add timed text like subtitles, captions or any text you would like to display to the user when the video is playing. </a:t>
            </a:r>
          </a:p>
          <a:p>
            <a:endParaRPr lang="en-US" dirty="0"/>
          </a:p>
          <a:p>
            <a:r>
              <a:rPr lang="en-US" dirty="0"/>
              <a:t>Web Video Text Tracks (</a:t>
            </a:r>
            <a:r>
              <a:rPr lang="en-US" dirty="0" err="1"/>
              <a:t>WebVTT</a:t>
            </a:r>
            <a:r>
              <a:rPr lang="en-US" dirty="0"/>
              <a:t>) files are the standard to include subtitles or captions.</a:t>
            </a:r>
            <a:endParaRPr lang="en-IN" dirty="0"/>
          </a:p>
        </p:txBody>
      </p:sp>
      <p:sp>
        <p:nvSpPr>
          <p:cNvPr id="4" name="Rectangle 3">
            <a:extLst>
              <a:ext uri="{FF2B5EF4-FFF2-40B4-BE49-F238E27FC236}">
                <a16:creationId xmlns:a16="http://schemas.microsoft.com/office/drawing/2014/main" id="{2B25E8B1-E82F-4512-AA02-8A02D372F56D}"/>
              </a:ext>
            </a:extLst>
          </p:cNvPr>
          <p:cNvSpPr/>
          <p:nvPr/>
        </p:nvSpPr>
        <p:spPr>
          <a:xfrm>
            <a:off x="237688" y="2928963"/>
            <a:ext cx="11649512" cy="1200329"/>
          </a:xfrm>
          <a:prstGeom prst="rect">
            <a:avLst/>
          </a:prstGeom>
        </p:spPr>
        <p:txBody>
          <a:bodyPr wrap="square">
            <a:spAutoFit/>
          </a:bodyPr>
          <a:lstStyle/>
          <a:p>
            <a:r>
              <a:rPr lang="en-US" dirty="0"/>
              <a:t>Captions and subtitles are not the same. Subtitles are meant to translate the language (for those who do not understand the language being spoken in the video). Captions are meant for the deaf or people who have difficulty hearing. It includes sound effects and other significant audio like music and lyrics and is usually in the same language as the audio</a:t>
            </a:r>
            <a:endParaRPr lang="en-IN" dirty="0"/>
          </a:p>
        </p:txBody>
      </p:sp>
      <p:sp>
        <p:nvSpPr>
          <p:cNvPr id="5" name="Rectangle 4">
            <a:extLst>
              <a:ext uri="{FF2B5EF4-FFF2-40B4-BE49-F238E27FC236}">
                <a16:creationId xmlns:a16="http://schemas.microsoft.com/office/drawing/2014/main" id="{E945EC85-D132-4F1C-A3AA-82DE653324F5}"/>
              </a:ext>
            </a:extLst>
          </p:cNvPr>
          <p:cNvSpPr/>
          <p:nvPr/>
        </p:nvSpPr>
        <p:spPr>
          <a:xfrm>
            <a:off x="237687" y="4238186"/>
            <a:ext cx="11649511" cy="646331"/>
          </a:xfrm>
          <a:prstGeom prst="rect">
            <a:avLst/>
          </a:prstGeom>
        </p:spPr>
        <p:txBody>
          <a:bodyPr wrap="square">
            <a:spAutoFit/>
          </a:bodyPr>
          <a:lstStyle/>
          <a:p>
            <a:r>
              <a:rPr lang="en-US" dirty="0"/>
              <a:t>Like the &lt;source&gt; tag, you can add multiple &lt;track&gt; tags in your video element to add multiple subtitle/caption tracks. This is commonly done when providing them in different languages</a:t>
            </a:r>
            <a:endParaRPr lang="en-IN" dirty="0"/>
          </a:p>
        </p:txBody>
      </p:sp>
    </p:spTree>
    <p:extLst>
      <p:ext uri="{BB962C8B-B14F-4D97-AF65-F5344CB8AC3E}">
        <p14:creationId xmlns:p14="http://schemas.microsoft.com/office/powerpoint/2010/main" val="16750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48C914-FF28-4B32-95E1-227F16F6874A}"/>
              </a:ext>
            </a:extLst>
          </p:cNvPr>
          <p:cNvPicPr>
            <a:picLocks noChangeAspect="1"/>
          </p:cNvPicPr>
          <p:nvPr/>
        </p:nvPicPr>
        <p:blipFill>
          <a:blip r:embed="rId2"/>
          <a:stretch>
            <a:fillRect/>
          </a:stretch>
        </p:blipFill>
        <p:spPr>
          <a:xfrm>
            <a:off x="0" y="170019"/>
            <a:ext cx="12192000" cy="6517962"/>
          </a:xfrm>
          <a:prstGeom prst="rect">
            <a:avLst/>
          </a:prstGeom>
        </p:spPr>
      </p:pic>
    </p:spTree>
    <p:extLst>
      <p:ext uri="{BB962C8B-B14F-4D97-AF65-F5344CB8AC3E}">
        <p14:creationId xmlns:p14="http://schemas.microsoft.com/office/powerpoint/2010/main" val="1468287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4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445</TotalTime>
  <Words>6717</Words>
  <Application>Microsoft Office PowerPoint</Application>
  <PresentationFormat>Widescreen</PresentationFormat>
  <Paragraphs>371</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42</cp:revision>
  <dcterms:created xsi:type="dcterms:W3CDTF">2019-01-28T16:04:56Z</dcterms:created>
  <dcterms:modified xsi:type="dcterms:W3CDTF">2019-02-02T05:01:22Z</dcterms:modified>
</cp:coreProperties>
</file>