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4" r:id="rId49"/>
    <p:sldId id="305" r:id="rId50"/>
    <p:sldId id="306" r:id="rId51"/>
    <p:sldId id="307" r:id="rId52"/>
    <p:sldId id="308"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1/28/2019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en-US/docs/Web/HTML/Element/cite"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5378B6-B6DA-422D-A6ED-7B5D6C8447C7}"/>
              </a:ext>
            </a:extLst>
          </p:cNvPr>
          <p:cNvPicPr>
            <a:picLocks noChangeAspect="1"/>
          </p:cNvPicPr>
          <p:nvPr/>
        </p:nvPicPr>
        <p:blipFill>
          <a:blip r:embed="rId2"/>
          <a:stretch>
            <a:fillRect/>
          </a:stretch>
        </p:blipFill>
        <p:spPr>
          <a:xfrm>
            <a:off x="2176462" y="1776412"/>
            <a:ext cx="7839075" cy="3305175"/>
          </a:xfrm>
          <a:prstGeom prst="rect">
            <a:avLst/>
          </a:prstGeom>
        </p:spPr>
      </p:pic>
      <p:sp>
        <p:nvSpPr>
          <p:cNvPr id="3" name="Rectangle 2">
            <a:extLst>
              <a:ext uri="{FF2B5EF4-FFF2-40B4-BE49-F238E27FC236}">
                <a16:creationId xmlns:a16="http://schemas.microsoft.com/office/drawing/2014/main" id="{EAFF87C6-AACC-4286-BB87-A8957FE9D2DE}"/>
              </a:ext>
            </a:extLst>
          </p:cNvPr>
          <p:cNvSpPr/>
          <p:nvPr/>
        </p:nvSpPr>
        <p:spPr>
          <a:xfrm>
            <a:off x="4345523" y="652136"/>
            <a:ext cx="2645276" cy="369332"/>
          </a:xfrm>
          <a:prstGeom prst="rect">
            <a:avLst/>
          </a:prstGeom>
        </p:spPr>
        <p:txBody>
          <a:bodyPr wrap="none">
            <a:spAutoFit/>
          </a:bodyPr>
          <a:lstStyle/>
          <a:p>
            <a:r>
              <a:rPr lang="en-IN" dirty="0"/>
              <a:t>Semantic vs Style tags</a:t>
            </a:r>
          </a:p>
        </p:txBody>
      </p:sp>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AF318-3741-49DF-98AB-F308E9BD906B}"/>
              </a:ext>
            </a:extLst>
          </p:cNvPr>
          <p:cNvSpPr/>
          <p:nvPr/>
        </p:nvSpPr>
        <p:spPr>
          <a:xfrm>
            <a:off x="696285" y="1166843"/>
            <a:ext cx="10687575" cy="3139321"/>
          </a:xfrm>
          <a:prstGeom prst="rect">
            <a:avLst/>
          </a:prstGeom>
        </p:spPr>
        <p:txBody>
          <a:bodyPr wrap="square">
            <a:spAutoFit/>
          </a:bodyPr>
          <a:lstStyle/>
          <a:p>
            <a:r>
              <a:rPr lang="en-US" dirty="0">
                <a:solidFill>
                  <a:schemeClr val="accent3">
                    <a:lumMod val="60000"/>
                    <a:lumOff val="40000"/>
                  </a:schemeClr>
                </a:solidFill>
              </a:rPr>
              <a:t>&lt;b&gt; vs &lt;strong&gt;</a:t>
            </a:r>
          </a:p>
          <a:p>
            <a:r>
              <a:rPr lang="en-US" b="1" dirty="0">
                <a:solidFill>
                  <a:schemeClr val="accent3">
                    <a:lumMod val="60000"/>
                    <a:lumOff val="40000"/>
                  </a:schemeClr>
                </a:solidFill>
              </a:rPr>
              <a:t>Bold </a:t>
            </a:r>
            <a:r>
              <a:rPr lang="en-US" dirty="0"/>
              <a:t>is a style that makes letters thicker so it stands out among other text but it has no semantic meaning, for example for voice browsers, screen readers, and other types of ways to access the Web. A device like Kindle Paperwhite that renders text differently, might not pick up the bold.</a:t>
            </a:r>
          </a:p>
          <a:p>
            <a:endParaRPr lang="en-US" dirty="0"/>
          </a:p>
          <a:p>
            <a:r>
              <a:rPr lang="en-US" b="1" dirty="0">
                <a:solidFill>
                  <a:schemeClr val="accent3">
                    <a:lumMod val="60000"/>
                    <a:lumOff val="40000"/>
                  </a:schemeClr>
                </a:solidFill>
              </a:rPr>
              <a:t>Strong</a:t>
            </a:r>
            <a:r>
              <a:rPr lang="en-US" dirty="0"/>
              <a:t> is an indication of how something should be. It looks like bold in a browser, but it could mean ‘speak with urgency or seriousness’ when reading text aloud. It is semantic in the sense, that we instruct it to be stronger than the text it surrounds which is different from giving instructions on how the text should look in the case of &lt;b&gt;. It represents importance, seriousness, or urgency for its contents.</a:t>
            </a:r>
            <a:endParaRPr lang="en-IN" dirty="0"/>
          </a:p>
        </p:txBody>
      </p:sp>
      <p:sp>
        <p:nvSpPr>
          <p:cNvPr id="3" name="Rectangle 2">
            <a:extLst>
              <a:ext uri="{FF2B5EF4-FFF2-40B4-BE49-F238E27FC236}">
                <a16:creationId xmlns:a16="http://schemas.microsoft.com/office/drawing/2014/main" id="{7F770B6B-DEA7-4FB8-9090-E1030FBD5906}"/>
              </a:ext>
            </a:extLst>
          </p:cNvPr>
          <p:cNvSpPr/>
          <p:nvPr/>
        </p:nvSpPr>
        <p:spPr>
          <a:xfrm>
            <a:off x="696285" y="4465555"/>
            <a:ext cx="10469462" cy="369332"/>
          </a:xfrm>
          <a:prstGeom prst="rect">
            <a:avLst/>
          </a:prstGeom>
        </p:spPr>
        <p:txBody>
          <a:bodyPr wrap="square">
            <a:spAutoFit/>
          </a:bodyPr>
          <a:lstStyle/>
          <a:p>
            <a:r>
              <a:rPr lang="en-US" dirty="0">
                <a:solidFill>
                  <a:schemeClr val="accent3">
                    <a:lumMod val="60000"/>
                    <a:lumOff val="40000"/>
                  </a:schemeClr>
                </a:solidFill>
              </a:rPr>
              <a:t>&lt;p&gt;As a junior developer, you &lt;strong&gt;must&lt;/strong&gt; submit your work for code review!&lt;/p&gt;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EEA75-7601-44E5-8B85-42175D1B7119}"/>
              </a:ext>
            </a:extLst>
          </p:cNvPr>
          <p:cNvSpPr/>
          <p:nvPr/>
        </p:nvSpPr>
        <p:spPr>
          <a:xfrm>
            <a:off x="584433" y="1040684"/>
            <a:ext cx="11023134" cy="4524315"/>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i</a:t>
            </a:r>
            <a:r>
              <a:rPr lang="en-US" b="1" dirty="0">
                <a:solidFill>
                  <a:schemeClr val="accent3">
                    <a:lumMod val="60000"/>
                    <a:lumOff val="40000"/>
                  </a:schemeClr>
                </a:solidFill>
              </a:rPr>
              <a:t>&gt; vs &lt;</a:t>
            </a:r>
            <a:r>
              <a:rPr lang="en-US" b="1" dirty="0" err="1">
                <a:solidFill>
                  <a:schemeClr val="accent3">
                    <a:lumMod val="60000"/>
                    <a:lumOff val="40000"/>
                  </a:schemeClr>
                </a:solidFill>
              </a:rPr>
              <a:t>em</a:t>
            </a:r>
            <a:r>
              <a:rPr lang="en-US" b="1" dirty="0">
                <a:solidFill>
                  <a:schemeClr val="accent3">
                    <a:lumMod val="60000"/>
                    <a:lumOff val="40000"/>
                  </a:schemeClr>
                </a:solidFill>
              </a:rPr>
              <a:t>&gt;</a:t>
            </a:r>
          </a:p>
          <a:p>
            <a:r>
              <a:rPr lang="en-US" b="1" dirty="0">
                <a:solidFill>
                  <a:schemeClr val="accent3">
                    <a:lumMod val="60000"/>
                    <a:lumOff val="40000"/>
                  </a:schemeClr>
                </a:solidFill>
              </a:rPr>
              <a:t>Italics</a:t>
            </a:r>
            <a:r>
              <a:rPr lang="en-US" dirty="0"/>
              <a:t> slants text. We usually italicize names of magazine, books, TV shows etc. Just like the bold tag, since it is meant purely for presentation purposes, it means nothing to someone who cannot read the text.</a:t>
            </a:r>
          </a:p>
          <a:p>
            <a:endParaRPr lang="en-US" dirty="0"/>
          </a:p>
          <a:p>
            <a:r>
              <a:rPr lang="en-US" b="1" dirty="0">
                <a:solidFill>
                  <a:schemeClr val="accent3">
                    <a:lumMod val="60000"/>
                    <a:lumOff val="40000"/>
                  </a:schemeClr>
                </a:solidFill>
              </a:rPr>
              <a:t>Emphasis</a:t>
            </a:r>
            <a:r>
              <a:rPr lang="en-US" dirty="0"/>
              <a:t> is used to stress emphasis of its contents. The word in a sentence you emphasize can change the whole meaning. Try reading the sentences below out loud, stressing on the emphasized words: 'you' and 'store'. </a:t>
            </a:r>
          </a:p>
          <a:p>
            <a:endParaRPr lang="en-US" dirty="0"/>
          </a:p>
          <a:p>
            <a:r>
              <a:rPr lang="en-US" dirty="0"/>
              <a:t>You have to go to the store.</a:t>
            </a:r>
          </a:p>
          <a:p>
            <a:endParaRPr lang="en-US" dirty="0"/>
          </a:p>
          <a:p>
            <a:r>
              <a:rPr lang="en-US" dirty="0"/>
              <a:t>                    Not me. That’s your job! </a:t>
            </a:r>
          </a:p>
          <a:p>
            <a:endParaRPr lang="en-US" dirty="0"/>
          </a:p>
          <a:p>
            <a:r>
              <a:rPr lang="en-US" dirty="0"/>
              <a:t> You have to go to the store.</a:t>
            </a:r>
          </a:p>
          <a:p>
            <a:endParaRPr lang="en-US" dirty="0"/>
          </a:p>
          <a:p>
            <a:r>
              <a:rPr lang="en-US" dirty="0"/>
              <a:t>                    To the store. Not the arcade.</a:t>
            </a:r>
            <a:endParaRPr lang="en-IN" dirty="0"/>
          </a:p>
        </p:txBody>
      </p:sp>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53D9C-4C37-4E20-BBFD-DEE74BD3C99E}"/>
              </a:ext>
            </a:extLst>
          </p:cNvPr>
          <p:cNvPicPr>
            <a:picLocks noChangeAspect="1"/>
          </p:cNvPicPr>
          <p:nvPr/>
        </p:nvPicPr>
        <p:blipFill>
          <a:blip r:embed="rId2"/>
          <a:stretch>
            <a:fillRect/>
          </a:stretch>
        </p:blipFill>
        <p:spPr>
          <a:xfrm>
            <a:off x="2190750" y="385762"/>
            <a:ext cx="7810500" cy="6086475"/>
          </a:xfrm>
          <a:prstGeom prst="rect">
            <a:avLst/>
          </a:prstGeom>
        </p:spPr>
      </p:pic>
      <p:sp>
        <p:nvSpPr>
          <p:cNvPr id="3" name="Rectangle 2">
            <a:extLst>
              <a:ext uri="{FF2B5EF4-FFF2-40B4-BE49-F238E27FC236}">
                <a16:creationId xmlns:a16="http://schemas.microsoft.com/office/drawing/2014/main" id="{2C3394A1-AE4A-4DEE-9A43-BC6F7EA6EC9A}"/>
              </a:ext>
            </a:extLst>
          </p:cNvPr>
          <p:cNvSpPr/>
          <p:nvPr/>
        </p:nvSpPr>
        <p:spPr>
          <a:xfrm>
            <a:off x="2989276" y="62596"/>
            <a:ext cx="6884565" cy="646331"/>
          </a:xfrm>
          <a:prstGeom prst="rect">
            <a:avLst/>
          </a:prstGeom>
        </p:spPr>
        <p:txBody>
          <a:bodyPr wrap="square">
            <a:spAutoFit/>
          </a:bodyPr>
          <a:lstStyle/>
          <a:p>
            <a:r>
              <a:rPr lang="en-US" dirty="0"/>
              <a:t>see how each section refers to a part of the document</a:t>
            </a:r>
          </a:p>
          <a:p>
            <a:endParaRPr lang="en-US" dirty="0"/>
          </a:p>
        </p:txBody>
      </p:sp>
    </p:spTree>
    <p:extLst>
      <p:ext uri="{BB962C8B-B14F-4D97-AF65-F5344CB8AC3E}">
        <p14:creationId xmlns:p14="http://schemas.microsoft.com/office/powerpoint/2010/main" val="169534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5B47B-70B9-4725-93DA-9615ACB503E5}"/>
              </a:ext>
            </a:extLst>
          </p:cNvPr>
          <p:cNvSpPr/>
          <p:nvPr/>
        </p:nvSpPr>
        <p:spPr>
          <a:xfrm>
            <a:off x="260059" y="1367529"/>
            <a:ext cx="11484529" cy="3693319"/>
          </a:xfrm>
          <a:prstGeom prst="rect">
            <a:avLst/>
          </a:prstGeom>
        </p:spPr>
        <p:txBody>
          <a:bodyPr wrap="square">
            <a:spAutoFit/>
          </a:bodyPr>
          <a:lstStyle/>
          <a:p>
            <a:r>
              <a:rPr lang="en-US" dirty="0"/>
              <a:t>Tags such as </a:t>
            </a:r>
            <a:r>
              <a:rPr lang="en-US" b="1" dirty="0">
                <a:solidFill>
                  <a:schemeClr val="accent3">
                    <a:lumMod val="60000"/>
                    <a:lumOff val="40000"/>
                  </a:schemeClr>
                </a:solidFill>
              </a:rPr>
              <a:t>&lt;article&gt;, &lt;section&gt;, &lt;header&gt;, &lt;nav&gt; and &lt;footer&gt; </a:t>
            </a:r>
            <a:r>
              <a:rPr lang="en-US" dirty="0"/>
              <a:t>were specifically introduced in HTML5 to define the Web page structure. These new semantic elements give meaning to different parts of a webpage. When you do a Google search, the search engine automatically processes millions of HTML pages to scan and offer you the most appropriate content.</a:t>
            </a:r>
          </a:p>
          <a:p>
            <a:endParaRPr lang="en-US" dirty="0"/>
          </a:p>
          <a:p>
            <a:r>
              <a:rPr lang="en-US" dirty="0"/>
              <a:t>The use of these semantic elements improves the automated processing of documents. When it scans a &lt;nav&gt; tag, it automatically knows it includes content related to page navigation or a header indicates introductory content. It provides the structure and consistent behavior across many webpages providing simpler and more direct information to browsers making life easier for them. It also improves the accessibility of webpages. Assistive technologies depend on the structure of the document to present information to the users. If a screen reader can correctly determine the structure of a document, it reads the document more seamlessly and avoids irrelevant information or repeating </a:t>
            </a:r>
            <a:r>
              <a:rPr lang="en-US" dirty="0" err="1"/>
              <a:t>conte</a:t>
            </a:r>
            <a:endParaRPr lang="en-IN" dirty="0"/>
          </a:p>
        </p:txBody>
      </p:sp>
    </p:spTree>
    <p:extLst>
      <p:ext uri="{BB962C8B-B14F-4D97-AF65-F5344CB8AC3E}">
        <p14:creationId xmlns:p14="http://schemas.microsoft.com/office/powerpoint/2010/main" val="250419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06EEC-B0A5-4D22-8E3D-2A22675D8FDE}"/>
              </a:ext>
            </a:extLst>
          </p:cNvPr>
          <p:cNvPicPr>
            <a:picLocks noChangeAspect="1"/>
          </p:cNvPicPr>
          <p:nvPr/>
        </p:nvPicPr>
        <p:blipFill>
          <a:blip r:embed="rId2"/>
          <a:stretch>
            <a:fillRect/>
          </a:stretch>
        </p:blipFill>
        <p:spPr>
          <a:xfrm>
            <a:off x="151002" y="1058413"/>
            <a:ext cx="11677475" cy="5626656"/>
          </a:xfrm>
          <a:prstGeom prst="rect">
            <a:avLst/>
          </a:prstGeom>
        </p:spPr>
      </p:pic>
      <p:sp>
        <p:nvSpPr>
          <p:cNvPr id="3" name="Rectangle 2">
            <a:extLst>
              <a:ext uri="{FF2B5EF4-FFF2-40B4-BE49-F238E27FC236}">
                <a16:creationId xmlns:a16="http://schemas.microsoft.com/office/drawing/2014/main" id="{42266DFF-FCF2-46D1-BD0E-4FE29BA3B906}"/>
              </a:ext>
            </a:extLst>
          </p:cNvPr>
          <p:cNvSpPr/>
          <p:nvPr/>
        </p:nvSpPr>
        <p:spPr>
          <a:xfrm>
            <a:off x="4166163" y="333355"/>
            <a:ext cx="3647152" cy="369332"/>
          </a:xfrm>
          <a:prstGeom prst="rect">
            <a:avLst/>
          </a:prstGeom>
        </p:spPr>
        <p:txBody>
          <a:bodyPr wrap="none">
            <a:spAutoFit/>
          </a:bodyPr>
          <a:lstStyle/>
          <a:p>
            <a:r>
              <a:rPr lang="en-IN" dirty="0"/>
              <a:t>New HTML5 semantic elements</a:t>
            </a:r>
          </a:p>
        </p:txBody>
      </p:sp>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16091-B11B-4E68-81DF-BE691AF372E3}"/>
              </a:ext>
            </a:extLst>
          </p:cNvPr>
          <p:cNvPicPr>
            <a:picLocks noChangeAspect="1"/>
          </p:cNvPicPr>
          <p:nvPr/>
        </p:nvPicPr>
        <p:blipFill>
          <a:blip r:embed="rId2"/>
          <a:stretch>
            <a:fillRect/>
          </a:stretch>
        </p:blipFill>
        <p:spPr>
          <a:xfrm>
            <a:off x="562062" y="932834"/>
            <a:ext cx="11067875" cy="5538033"/>
          </a:xfrm>
          <a:prstGeom prst="rect">
            <a:avLst/>
          </a:prstGeom>
        </p:spPr>
      </p:pic>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9E8064-F6D4-4B5F-B1BF-384DA190228A}"/>
              </a:ext>
            </a:extLst>
          </p:cNvPr>
          <p:cNvPicPr>
            <a:picLocks noChangeAspect="1"/>
          </p:cNvPicPr>
          <p:nvPr/>
        </p:nvPicPr>
        <p:blipFill>
          <a:blip r:embed="rId2"/>
          <a:stretch>
            <a:fillRect/>
          </a:stretch>
        </p:blipFill>
        <p:spPr>
          <a:xfrm>
            <a:off x="905163" y="2061512"/>
            <a:ext cx="11009745" cy="2919128"/>
          </a:xfrm>
          <a:prstGeom prst="rect">
            <a:avLst/>
          </a:prstGeom>
        </p:spPr>
      </p:pic>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39489-B137-4513-99E9-C8556A19F174}"/>
              </a:ext>
            </a:extLst>
          </p:cNvPr>
          <p:cNvPicPr>
            <a:picLocks noChangeAspect="1"/>
          </p:cNvPicPr>
          <p:nvPr/>
        </p:nvPicPr>
        <p:blipFill>
          <a:blip r:embed="rId2"/>
          <a:stretch>
            <a:fillRect/>
          </a:stretch>
        </p:blipFill>
        <p:spPr>
          <a:xfrm>
            <a:off x="743527" y="79972"/>
            <a:ext cx="10704945" cy="3530950"/>
          </a:xfrm>
          <a:prstGeom prst="rect">
            <a:avLst/>
          </a:prstGeom>
        </p:spPr>
      </p:pic>
      <p:sp>
        <p:nvSpPr>
          <p:cNvPr id="3" name="Rectangle 2">
            <a:extLst>
              <a:ext uri="{FF2B5EF4-FFF2-40B4-BE49-F238E27FC236}">
                <a16:creationId xmlns:a16="http://schemas.microsoft.com/office/drawing/2014/main" id="{5F379ED0-D174-4A18-A803-6E00AF73A2E2}"/>
              </a:ext>
            </a:extLst>
          </p:cNvPr>
          <p:cNvSpPr/>
          <p:nvPr/>
        </p:nvSpPr>
        <p:spPr>
          <a:xfrm>
            <a:off x="1020659" y="3894077"/>
            <a:ext cx="10150679" cy="1200329"/>
          </a:xfrm>
          <a:prstGeom prst="rect">
            <a:avLst/>
          </a:prstGeom>
        </p:spPr>
        <p:txBody>
          <a:bodyPr wrap="square">
            <a:spAutoFit/>
          </a:bodyPr>
          <a:lstStyle/>
          <a:p>
            <a:r>
              <a:rPr lang="en-US" dirty="0"/>
              <a:t>The HTML Citation element (&lt;cite&gt;) is used to describe a reference to a cited creative work, and must include either the title or author or the URL of that work. The reference may be in an abbreviated form according to context-appropriate conventions related to citation metadata.</a:t>
            </a:r>
            <a:endParaRPr lang="en-IN" dirty="0"/>
          </a:p>
        </p:txBody>
      </p:sp>
      <p:sp>
        <p:nvSpPr>
          <p:cNvPr id="4" name="Rectangle 3">
            <a:extLst>
              <a:ext uri="{FF2B5EF4-FFF2-40B4-BE49-F238E27FC236}">
                <a16:creationId xmlns:a16="http://schemas.microsoft.com/office/drawing/2014/main" id="{5C4546EE-5F84-4B0D-BEBE-98DE2392AF8E}"/>
              </a:ext>
            </a:extLst>
          </p:cNvPr>
          <p:cNvSpPr/>
          <p:nvPr/>
        </p:nvSpPr>
        <p:spPr>
          <a:xfrm>
            <a:off x="2251046" y="5377561"/>
            <a:ext cx="6096000" cy="369332"/>
          </a:xfrm>
          <a:prstGeom prst="rect">
            <a:avLst/>
          </a:prstGeom>
        </p:spPr>
        <p:txBody>
          <a:bodyPr>
            <a:spAutoFit/>
          </a:bodyPr>
          <a:lstStyle/>
          <a:p>
            <a:r>
              <a:rPr lang="en-IN" dirty="0">
                <a:hlinkClick r:id="rId3"/>
              </a:rPr>
              <a:t>more on &lt;cite&gt;</a:t>
            </a:r>
            <a:endParaRPr lang="en-IN" dirty="0"/>
          </a:p>
        </p:txBody>
      </p:sp>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462362-B766-45E9-8B58-7012DF28C141}"/>
              </a:ext>
            </a:extLst>
          </p:cNvPr>
          <p:cNvSpPr/>
          <p:nvPr/>
        </p:nvSpPr>
        <p:spPr>
          <a:xfrm>
            <a:off x="4881261" y="203422"/>
            <a:ext cx="2927404" cy="369332"/>
          </a:xfrm>
          <a:prstGeom prst="rect">
            <a:avLst/>
          </a:prstGeom>
        </p:spPr>
        <p:txBody>
          <a:bodyPr wrap="none">
            <a:spAutoFit/>
          </a:bodyPr>
          <a:lstStyle/>
          <a:p>
            <a:r>
              <a:rPr lang="en-IN" dirty="0"/>
              <a:t>Using right Image format</a:t>
            </a:r>
          </a:p>
        </p:txBody>
      </p:sp>
      <p:sp>
        <p:nvSpPr>
          <p:cNvPr id="3" name="Rectangle 2">
            <a:extLst>
              <a:ext uri="{FF2B5EF4-FFF2-40B4-BE49-F238E27FC236}">
                <a16:creationId xmlns:a16="http://schemas.microsoft.com/office/drawing/2014/main" id="{A64881E2-EA1E-4B1E-BDE2-7062A68945C0}"/>
              </a:ext>
            </a:extLst>
          </p:cNvPr>
          <p:cNvSpPr/>
          <p:nvPr/>
        </p:nvSpPr>
        <p:spPr>
          <a:xfrm>
            <a:off x="223283" y="702047"/>
            <a:ext cx="10281684" cy="1477328"/>
          </a:xfrm>
          <a:prstGeom prst="rect">
            <a:avLst/>
          </a:prstGeom>
        </p:spPr>
        <p:txBody>
          <a:bodyPr wrap="square">
            <a:spAutoFit/>
          </a:bodyPr>
          <a:lstStyle/>
          <a:p>
            <a:r>
              <a:rPr lang="en-US" dirty="0"/>
              <a:t>When using images in your HTML5, there are a few image format related information to be aware of.</a:t>
            </a:r>
          </a:p>
          <a:p>
            <a:endParaRPr lang="en-US" dirty="0"/>
          </a:p>
          <a:p>
            <a:r>
              <a:rPr lang="en-US" dirty="0"/>
              <a:t>Image data: most images, especially JPEG, contain a lot more data than is needed for a browser and are too often overly large and slow. </a:t>
            </a:r>
            <a:endParaRPr lang="en-IN" dirty="0"/>
          </a:p>
        </p:txBody>
      </p:sp>
      <p:sp>
        <p:nvSpPr>
          <p:cNvPr id="4" name="Rectangle 3">
            <a:extLst>
              <a:ext uri="{FF2B5EF4-FFF2-40B4-BE49-F238E27FC236}">
                <a16:creationId xmlns:a16="http://schemas.microsoft.com/office/drawing/2014/main" id="{46C8D912-76A1-4DA0-8221-C476AD43307F}"/>
              </a:ext>
            </a:extLst>
          </p:cNvPr>
          <p:cNvSpPr/>
          <p:nvPr/>
        </p:nvSpPr>
        <p:spPr>
          <a:xfrm>
            <a:off x="223283" y="2275941"/>
            <a:ext cx="10738884" cy="646331"/>
          </a:xfrm>
          <a:prstGeom prst="rect">
            <a:avLst/>
          </a:prstGeom>
        </p:spPr>
        <p:txBody>
          <a:bodyPr wrap="square">
            <a:spAutoFit/>
          </a:bodyPr>
          <a:lstStyle/>
          <a:p>
            <a:r>
              <a:rPr lang="en-US" dirty="0"/>
              <a:t>JPEG (Joint Photographic Experts Group) images compress well and are the standard for photos. But they don’t support any sort of animation or transparency.</a:t>
            </a:r>
            <a:endParaRPr lang="en-IN" dirty="0"/>
          </a:p>
        </p:txBody>
      </p:sp>
      <p:sp>
        <p:nvSpPr>
          <p:cNvPr id="5" name="Rectangle 4">
            <a:extLst>
              <a:ext uri="{FF2B5EF4-FFF2-40B4-BE49-F238E27FC236}">
                <a16:creationId xmlns:a16="http://schemas.microsoft.com/office/drawing/2014/main" id="{F8FC336E-EAB1-4C92-966F-A22B7FC032DB}"/>
              </a:ext>
            </a:extLst>
          </p:cNvPr>
          <p:cNvSpPr/>
          <p:nvPr/>
        </p:nvSpPr>
        <p:spPr>
          <a:xfrm>
            <a:off x="223283" y="2988046"/>
            <a:ext cx="11153554" cy="923330"/>
          </a:xfrm>
          <a:prstGeom prst="rect">
            <a:avLst/>
          </a:prstGeom>
        </p:spPr>
        <p:txBody>
          <a:bodyPr wrap="square">
            <a:spAutoFit/>
          </a:bodyPr>
          <a:lstStyle/>
          <a:p>
            <a:r>
              <a:rPr lang="en-US" dirty="0"/>
              <a:t>PNG (Portable Network Graphics) images support transparency and alpha channels. This makes them useful for non-rectangular images that may need to overlay different background colors or other elements on the page.</a:t>
            </a:r>
            <a:endParaRPr lang="en-IN" dirty="0"/>
          </a:p>
        </p:txBody>
      </p:sp>
      <p:sp>
        <p:nvSpPr>
          <p:cNvPr id="6" name="Rectangle 5">
            <a:extLst>
              <a:ext uri="{FF2B5EF4-FFF2-40B4-BE49-F238E27FC236}">
                <a16:creationId xmlns:a16="http://schemas.microsoft.com/office/drawing/2014/main" id="{B580C81D-F3E3-4296-8B55-27894487D84B}"/>
              </a:ext>
            </a:extLst>
          </p:cNvPr>
          <p:cNvSpPr/>
          <p:nvPr/>
        </p:nvSpPr>
        <p:spPr>
          <a:xfrm>
            <a:off x="223283" y="3911376"/>
            <a:ext cx="11355573" cy="2031325"/>
          </a:xfrm>
          <a:prstGeom prst="rect">
            <a:avLst/>
          </a:prstGeom>
        </p:spPr>
        <p:txBody>
          <a:bodyPr wrap="square">
            <a:spAutoFit/>
          </a:bodyPr>
          <a:lstStyle/>
          <a:p>
            <a:r>
              <a:rPr lang="en-US" dirty="0"/>
              <a:t>SVG (Scalable Vector Graphics) are defined mathematically and support animation. Also, since they are defined mathematically  they scale to Logo Scalable Vector Graphics (SVG) any size without worrying about pixels, resolution or image data. This makes SVG images an excellent format to use, if possible. SVG is great for charts, graphs, maps, geometric shapes, and line based illustrations.  SVG is also a markup language in its own right and is very similar to HTML. Typically, it is created with vector graphic software (like Inkscape, Adobe Illustrator, and others), but some people write the markup by hand. </a:t>
            </a:r>
            <a:endParaRPr lang="en-IN" dirty="0"/>
          </a:p>
        </p:txBody>
      </p:sp>
      <p:sp>
        <p:nvSpPr>
          <p:cNvPr id="7" name="Rectangle 6">
            <a:extLst>
              <a:ext uri="{FF2B5EF4-FFF2-40B4-BE49-F238E27FC236}">
                <a16:creationId xmlns:a16="http://schemas.microsoft.com/office/drawing/2014/main" id="{3DB894FC-4EAB-4935-8F5C-C38E9B89C9CC}"/>
              </a:ext>
            </a:extLst>
          </p:cNvPr>
          <p:cNvSpPr/>
          <p:nvPr/>
        </p:nvSpPr>
        <p:spPr>
          <a:xfrm>
            <a:off x="180753" y="5832787"/>
            <a:ext cx="11440632" cy="646331"/>
          </a:xfrm>
          <a:prstGeom prst="rect">
            <a:avLst/>
          </a:prstGeom>
        </p:spPr>
        <p:txBody>
          <a:bodyPr wrap="square">
            <a:spAutoFit/>
          </a:bodyPr>
          <a:lstStyle/>
          <a:p>
            <a:r>
              <a:rPr lang="en-US" dirty="0">
                <a:solidFill>
                  <a:schemeClr val="accent3"/>
                </a:solidFill>
              </a:rPr>
              <a:t>Search engines do not 'see' images. They rely on the alt attribute to find out what the image is about. If you use your target keyword in alt, it will optimize the search.</a:t>
            </a:r>
            <a:endParaRPr lang="en-IN" dirty="0">
              <a:solidFill>
                <a:schemeClr val="accent3"/>
              </a:solidFill>
            </a:endParaRPr>
          </a:p>
        </p:txBody>
      </p:sp>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14E098-AB25-40AC-8130-F400F132DD72}"/>
              </a:ext>
            </a:extLst>
          </p:cNvPr>
          <p:cNvPicPr>
            <a:picLocks noChangeAspect="1"/>
          </p:cNvPicPr>
          <p:nvPr/>
        </p:nvPicPr>
        <p:blipFill>
          <a:blip r:embed="rId2"/>
          <a:stretch>
            <a:fillRect/>
          </a:stretch>
        </p:blipFill>
        <p:spPr>
          <a:xfrm>
            <a:off x="462987" y="266307"/>
            <a:ext cx="10729731" cy="6024280"/>
          </a:xfrm>
          <a:prstGeom prst="rect">
            <a:avLst/>
          </a:prstGeom>
        </p:spPr>
      </p:pic>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63724-18DB-45EF-8786-12C013050DF5}"/>
              </a:ext>
            </a:extLst>
          </p:cNvPr>
          <p:cNvPicPr>
            <a:picLocks noChangeAspect="1"/>
          </p:cNvPicPr>
          <p:nvPr/>
        </p:nvPicPr>
        <p:blipFill>
          <a:blip r:embed="rId2"/>
          <a:stretch>
            <a:fillRect/>
          </a:stretch>
        </p:blipFill>
        <p:spPr>
          <a:xfrm>
            <a:off x="345213" y="1273215"/>
            <a:ext cx="11264292" cy="4884516"/>
          </a:xfrm>
          <a:prstGeom prst="rect">
            <a:avLst/>
          </a:prstGeom>
        </p:spPr>
      </p:pic>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8048A4-0F4F-4396-864F-C8F1C84D8945}"/>
              </a:ext>
            </a:extLst>
          </p:cNvPr>
          <p:cNvPicPr>
            <a:picLocks noChangeAspect="1"/>
          </p:cNvPicPr>
          <p:nvPr/>
        </p:nvPicPr>
        <p:blipFill>
          <a:blip r:embed="rId2"/>
          <a:stretch>
            <a:fillRect/>
          </a:stretch>
        </p:blipFill>
        <p:spPr>
          <a:xfrm>
            <a:off x="259206" y="1302212"/>
            <a:ext cx="11673588" cy="3906396"/>
          </a:xfrm>
          <a:prstGeom prst="rect">
            <a:avLst/>
          </a:prstGeom>
        </p:spPr>
      </p:pic>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F7C772-B163-493B-9F0C-A01E6729EF5D}"/>
              </a:ext>
            </a:extLst>
          </p:cNvPr>
          <p:cNvPicPr>
            <a:picLocks noChangeAspect="1"/>
          </p:cNvPicPr>
          <p:nvPr/>
        </p:nvPicPr>
        <p:blipFill>
          <a:blip r:embed="rId2"/>
          <a:stretch>
            <a:fillRect/>
          </a:stretch>
        </p:blipFill>
        <p:spPr>
          <a:xfrm>
            <a:off x="319334" y="1021587"/>
            <a:ext cx="11553331" cy="4013401"/>
          </a:xfrm>
          <a:prstGeom prst="rect">
            <a:avLst/>
          </a:prstGeom>
        </p:spPr>
      </p:pic>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64F64-A08F-4212-9C2F-5974AFDDF9C1}"/>
              </a:ext>
            </a:extLst>
          </p:cNvPr>
          <p:cNvPicPr>
            <a:picLocks noChangeAspect="1"/>
          </p:cNvPicPr>
          <p:nvPr/>
        </p:nvPicPr>
        <p:blipFill>
          <a:blip r:embed="rId2"/>
          <a:stretch>
            <a:fillRect/>
          </a:stretch>
        </p:blipFill>
        <p:spPr>
          <a:xfrm>
            <a:off x="413982" y="706055"/>
            <a:ext cx="11076358" cy="5069712"/>
          </a:xfrm>
          <a:prstGeom prst="rect">
            <a:avLst/>
          </a:prstGeom>
        </p:spPr>
      </p:pic>
    </p:spTree>
    <p:extLst>
      <p:ext uri="{BB962C8B-B14F-4D97-AF65-F5344CB8AC3E}">
        <p14:creationId xmlns:p14="http://schemas.microsoft.com/office/powerpoint/2010/main" val="106866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441210-3910-4A94-BDD6-01B76553C131}"/>
              </a:ext>
            </a:extLst>
          </p:cNvPr>
          <p:cNvSpPr/>
          <p:nvPr/>
        </p:nvSpPr>
        <p:spPr>
          <a:xfrm>
            <a:off x="478464" y="286550"/>
            <a:ext cx="10983433" cy="1754326"/>
          </a:xfrm>
          <a:prstGeom prst="rect">
            <a:avLst/>
          </a:prstGeom>
        </p:spPr>
        <p:txBody>
          <a:bodyPr wrap="square">
            <a:spAutoFit/>
          </a:bodyPr>
          <a:lstStyle/>
          <a:p>
            <a:r>
              <a:rPr lang="en-US" dirty="0">
                <a:solidFill>
                  <a:schemeClr val="accent3"/>
                </a:solidFill>
              </a:rPr>
              <a:t>Hyperlink</a:t>
            </a:r>
            <a:r>
              <a:rPr lang="en-US" dirty="0"/>
              <a:t> is any text or image you can click and it will take you to another page. This page can be:</a:t>
            </a:r>
          </a:p>
          <a:p>
            <a:endParaRPr lang="en-US" dirty="0"/>
          </a:p>
          <a:p>
            <a:pPr marL="285750" indent="-285750">
              <a:buFont typeface="Arial" panose="020B0604020202020204" pitchFamily="34" charset="0"/>
              <a:buChar char="•"/>
            </a:pPr>
            <a:r>
              <a:rPr lang="en-US" dirty="0"/>
              <a:t>another Web page: e.g. the hyperlinks wiki page at https://en.wikipedia.org/wiki/Hyperlink</a:t>
            </a:r>
          </a:p>
          <a:p>
            <a:pPr marL="285750" indent="-285750">
              <a:buFont typeface="Arial" panose="020B0604020202020204" pitchFamily="34" charset="0"/>
              <a:buChar char="•"/>
            </a:pPr>
            <a:r>
              <a:rPr lang="en-US" dirty="0"/>
              <a:t>a bookmark (a specific part of a Web page): e.g. the History section of the Hyperlinks wiki page at https://en.wikipedia.org/wiki/Hyperlink#History</a:t>
            </a:r>
            <a:endParaRPr lang="en-IN" dirty="0"/>
          </a:p>
        </p:txBody>
      </p:sp>
      <p:sp>
        <p:nvSpPr>
          <p:cNvPr id="2" name="Rectangle 1">
            <a:extLst>
              <a:ext uri="{FF2B5EF4-FFF2-40B4-BE49-F238E27FC236}">
                <a16:creationId xmlns:a16="http://schemas.microsoft.com/office/drawing/2014/main" id="{FCBE51CB-20A5-4591-A56F-4F9C6134A4F8}"/>
              </a:ext>
            </a:extLst>
          </p:cNvPr>
          <p:cNvSpPr/>
          <p:nvPr/>
        </p:nvSpPr>
        <p:spPr>
          <a:xfrm>
            <a:off x="308344" y="2211595"/>
            <a:ext cx="11738344" cy="923330"/>
          </a:xfrm>
          <a:prstGeom prst="rect">
            <a:avLst/>
          </a:prstGeom>
        </p:spPr>
        <p:txBody>
          <a:bodyPr wrap="square">
            <a:spAutoFit/>
          </a:bodyPr>
          <a:lstStyle/>
          <a:p>
            <a:r>
              <a:rPr lang="en-US" dirty="0"/>
              <a:t>The hyperlink tag in html is simply &lt;a&gt;, and it is called the anchor element. Here is how it is used:</a:t>
            </a:r>
          </a:p>
          <a:p>
            <a:endParaRPr lang="en-US" dirty="0"/>
          </a:p>
          <a:p>
            <a:r>
              <a:rPr lang="en-US" dirty="0">
                <a:solidFill>
                  <a:schemeClr val="accent3"/>
                </a:solidFill>
              </a:rPr>
              <a:t>&lt;a </a:t>
            </a:r>
            <a:r>
              <a:rPr lang="en-US" dirty="0" err="1">
                <a:solidFill>
                  <a:schemeClr val="accent3"/>
                </a:solidFill>
              </a:rPr>
              <a:t>href</a:t>
            </a:r>
            <a:r>
              <a:rPr lang="en-US" dirty="0">
                <a:solidFill>
                  <a:schemeClr val="accent3"/>
                </a:solidFill>
              </a:rPr>
              <a:t>="https://en.wikipedia.org/wiki/Hyperlink"&gt;Click here&lt;/a&gt; to go to the Wikipedia Hyperlink page.</a:t>
            </a:r>
            <a:endParaRPr lang="en-IN" dirty="0">
              <a:solidFill>
                <a:schemeClr val="accent3"/>
              </a:solidFill>
            </a:endParaRPr>
          </a:p>
        </p:txBody>
      </p:sp>
      <p:sp>
        <p:nvSpPr>
          <p:cNvPr id="5" name="Rectangle 4">
            <a:extLst>
              <a:ext uri="{FF2B5EF4-FFF2-40B4-BE49-F238E27FC236}">
                <a16:creationId xmlns:a16="http://schemas.microsoft.com/office/drawing/2014/main" id="{663D8A33-F08B-4EBC-A9E8-F7906947DBAA}"/>
              </a:ext>
            </a:extLst>
          </p:cNvPr>
          <p:cNvSpPr/>
          <p:nvPr/>
        </p:nvSpPr>
        <p:spPr>
          <a:xfrm>
            <a:off x="308344" y="3636082"/>
            <a:ext cx="11578856" cy="1477328"/>
          </a:xfrm>
          <a:prstGeom prst="rect">
            <a:avLst/>
          </a:prstGeom>
        </p:spPr>
        <p:txBody>
          <a:bodyPr wrap="square">
            <a:spAutoFit/>
          </a:bodyPr>
          <a:lstStyle/>
          <a:p>
            <a:r>
              <a:rPr lang="en-US" dirty="0"/>
              <a:t>States of a hyperlink:</a:t>
            </a:r>
          </a:p>
          <a:p>
            <a:pPr marL="285750" indent="-285750">
              <a:buFont typeface="Arial" panose="020B0604020202020204" pitchFamily="34" charset="0"/>
              <a:buChar char="•"/>
            </a:pPr>
            <a:r>
              <a:rPr lang="en-US" dirty="0"/>
              <a:t>If the link has not been clicked, it will be blue and underlined.</a:t>
            </a:r>
          </a:p>
          <a:p>
            <a:pPr marL="285750" indent="-285750">
              <a:buFont typeface="Arial" panose="020B0604020202020204" pitchFamily="34" charset="0"/>
              <a:buChar char="•"/>
            </a:pPr>
            <a:r>
              <a:rPr lang="en-US" dirty="0"/>
              <a:t> Now, click on the link and you will see that a visited link looks purple and underlined.</a:t>
            </a:r>
          </a:p>
          <a:p>
            <a:pPr marL="285750" indent="-285750">
              <a:buFont typeface="Arial" panose="020B0604020202020204" pitchFamily="34" charset="0"/>
              <a:buChar char="•"/>
            </a:pPr>
            <a:r>
              <a:rPr lang="en-US" dirty="0"/>
              <a:t> Apart from unvisited and visited links, there is also a status called active link. A link becomes active while the user is clicking on it. </a:t>
            </a:r>
            <a:endParaRPr lang="en-IN" dirty="0"/>
          </a:p>
        </p:txBody>
      </p:sp>
      <p:sp>
        <p:nvSpPr>
          <p:cNvPr id="6" name="Rectangle 5">
            <a:extLst>
              <a:ext uri="{FF2B5EF4-FFF2-40B4-BE49-F238E27FC236}">
                <a16:creationId xmlns:a16="http://schemas.microsoft.com/office/drawing/2014/main" id="{73F45103-233C-42B9-B774-EBAEC0B36203}"/>
              </a:ext>
            </a:extLst>
          </p:cNvPr>
          <p:cNvSpPr/>
          <p:nvPr/>
        </p:nvSpPr>
        <p:spPr>
          <a:xfrm>
            <a:off x="223283" y="5245235"/>
            <a:ext cx="2470548" cy="369332"/>
          </a:xfrm>
          <a:prstGeom prst="rect">
            <a:avLst/>
          </a:prstGeom>
        </p:spPr>
        <p:txBody>
          <a:bodyPr wrap="none">
            <a:spAutoFit/>
          </a:bodyPr>
          <a:lstStyle/>
          <a:p>
            <a:pPr marL="285750" indent="-285750">
              <a:buFont typeface="Arial" panose="020B0604020202020204" pitchFamily="34" charset="0"/>
              <a:buChar char="•"/>
            </a:pPr>
            <a:r>
              <a:rPr lang="en-IN" dirty="0"/>
              <a:t>The </a:t>
            </a:r>
            <a:r>
              <a:rPr lang="en-IN" dirty="0">
                <a:solidFill>
                  <a:schemeClr val="accent3"/>
                </a:solidFill>
              </a:rPr>
              <a:t>'</a:t>
            </a:r>
            <a:r>
              <a:rPr lang="en-IN" dirty="0" err="1">
                <a:solidFill>
                  <a:schemeClr val="accent3"/>
                </a:solidFill>
              </a:rPr>
              <a:t>href</a:t>
            </a:r>
            <a:r>
              <a:rPr lang="en-IN" dirty="0"/>
              <a:t>' attribute</a:t>
            </a:r>
          </a:p>
        </p:txBody>
      </p:sp>
      <p:sp>
        <p:nvSpPr>
          <p:cNvPr id="7" name="Rectangle 6">
            <a:extLst>
              <a:ext uri="{FF2B5EF4-FFF2-40B4-BE49-F238E27FC236}">
                <a16:creationId xmlns:a16="http://schemas.microsoft.com/office/drawing/2014/main" id="{9E1F3921-87FF-4137-893D-DCAFD5D1B494}"/>
              </a:ext>
            </a:extLst>
          </p:cNvPr>
          <p:cNvSpPr/>
          <p:nvPr/>
        </p:nvSpPr>
        <p:spPr>
          <a:xfrm>
            <a:off x="2322220" y="5245235"/>
            <a:ext cx="5256567" cy="369332"/>
          </a:xfrm>
          <a:prstGeom prst="rect">
            <a:avLst/>
          </a:prstGeom>
        </p:spPr>
        <p:txBody>
          <a:bodyPr wrap="none">
            <a:spAutoFit/>
          </a:bodyPr>
          <a:lstStyle/>
          <a:p>
            <a:r>
              <a:rPr lang="en-US" dirty="0"/>
              <a:t>- points to the URL that the link should jump to</a:t>
            </a:r>
            <a:endParaRPr lang="en-IN" dirty="0"/>
          </a:p>
        </p:txBody>
      </p:sp>
      <p:sp>
        <p:nvSpPr>
          <p:cNvPr id="8" name="Rectangle 7">
            <a:extLst>
              <a:ext uri="{FF2B5EF4-FFF2-40B4-BE49-F238E27FC236}">
                <a16:creationId xmlns:a16="http://schemas.microsoft.com/office/drawing/2014/main" id="{ABAE0C1C-76B6-4A2C-BDF6-B669D53CAE9C}"/>
              </a:ext>
            </a:extLst>
          </p:cNvPr>
          <p:cNvSpPr/>
          <p:nvPr/>
        </p:nvSpPr>
        <p:spPr>
          <a:xfrm>
            <a:off x="223283" y="5614567"/>
            <a:ext cx="9250326"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target</a:t>
            </a:r>
            <a:r>
              <a:rPr lang="en-US" dirty="0"/>
              <a:t> specifies the destination where the linked URL in </a:t>
            </a:r>
            <a:r>
              <a:rPr lang="en-US" dirty="0" err="1"/>
              <a:t>href</a:t>
            </a:r>
            <a:r>
              <a:rPr lang="en-US" dirty="0"/>
              <a:t> should be opened</a:t>
            </a:r>
          </a:p>
          <a:p>
            <a:pPr marL="742950" lvl="1" indent="-285750">
              <a:buFont typeface="Arial" panose="020B0604020202020204" pitchFamily="34" charset="0"/>
              <a:buChar char="•"/>
            </a:pPr>
            <a:r>
              <a:rPr lang="en-US" dirty="0"/>
              <a:t>Target=“_self”  will open link in same window</a:t>
            </a:r>
          </a:p>
          <a:p>
            <a:pPr marL="742950" lvl="1" indent="-285750">
              <a:buFont typeface="Arial" panose="020B0604020202020204" pitchFamily="34" charset="0"/>
              <a:buChar char="•"/>
            </a:pPr>
            <a:r>
              <a:rPr lang="en-US" dirty="0"/>
              <a:t>Target=“_blank” will open link in new window</a:t>
            </a:r>
            <a:endParaRPr lang="en-IN" dirty="0"/>
          </a:p>
        </p:txBody>
      </p:sp>
    </p:spTree>
    <p:extLst>
      <p:ext uri="{BB962C8B-B14F-4D97-AF65-F5344CB8AC3E}">
        <p14:creationId xmlns:p14="http://schemas.microsoft.com/office/powerpoint/2010/main" val="122603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08D3E1-23A0-4651-B651-CEFCFED03883}"/>
              </a:ext>
            </a:extLst>
          </p:cNvPr>
          <p:cNvSpPr/>
          <p:nvPr/>
        </p:nvSpPr>
        <p:spPr>
          <a:xfrm>
            <a:off x="2517786" y="142438"/>
            <a:ext cx="1407758" cy="369332"/>
          </a:xfrm>
          <a:prstGeom prst="rect">
            <a:avLst/>
          </a:prstGeom>
        </p:spPr>
        <p:txBody>
          <a:bodyPr wrap="none">
            <a:spAutoFit/>
          </a:bodyPr>
          <a:lstStyle/>
          <a:p>
            <a:r>
              <a:rPr lang="en-IN" dirty="0"/>
              <a:t>&lt;style&gt; tag</a:t>
            </a:r>
          </a:p>
        </p:txBody>
      </p:sp>
      <p:sp>
        <p:nvSpPr>
          <p:cNvPr id="3" name="Rectangle 2">
            <a:extLst>
              <a:ext uri="{FF2B5EF4-FFF2-40B4-BE49-F238E27FC236}">
                <a16:creationId xmlns:a16="http://schemas.microsoft.com/office/drawing/2014/main" id="{45CB1AFE-E18F-468C-BD91-73605818DAD7}"/>
              </a:ext>
            </a:extLst>
          </p:cNvPr>
          <p:cNvSpPr/>
          <p:nvPr/>
        </p:nvSpPr>
        <p:spPr>
          <a:xfrm>
            <a:off x="106326" y="587761"/>
            <a:ext cx="6096000" cy="1200329"/>
          </a:xfrm>
          <a:prstGeom prst="rect">
            <a:avLst/>
          </a:prstGeom>
        </p:spPr>
        <p:txBody>
          <a:bodyPr>
            <a:spAutoFit/>
          </a:bodyPr>
          <a:lstStyle/>
          <a:p>
            <a:r>
              <a:rPr lang="en-US" dirty="0"/>
              <a:t>To place CSS directly into an HTML document, we use the &lt;style&gt; tag.  This tag can appear anywhere in an HTML document, however, the most common practice is to place it in the &lt;head&gt; section</a:t>
            </a:r>
            <a:endParaRPr lang="en-IN" dirty="0"/>
          </a:p>
        </p:txBody>
      </p:sp>
      <p:sp>
        <p:nvSpPr>
          <p:cNvPr id="4" name="Rectangle 3">
            <a:extLst>
              <a:ext uri="{FF2B5EF4-FFF2-40B4-BE49-F238E27FC236}">
                <a16:creationId xmlns:a16="http://schemas.microsoft.com/office/drawing/2014/main" id="{F2C83DEA-0EFE-48DE-8417-7BE93EA6EA63}"/>
              </a:ext>
            </a:extLst>
          </p:cNvPr>
          <p:cNvSpPr/>
          <p:nvPr/>
        </p:nvSpPr>
        <p:spPr>
          <a:xfrm>
            <a:off x="7928867" y="609674"/>
            <a:ext cx="1268296" cy="369332"/>
          </a:xfrm>
          <a:prstGeom prst="rect">
            <a:avLst/>
          </a:prstGeom>
        </p:spPr>
        <p:txBody>
          <a:bodyPr wrap="none">
            <a:spAutoFit/>
          </a:bodyPr>
          <a:lstStyle/>
          <a:p>
            <a:r>
              <a:rPr lang="en-IN" dirty="0"/>
              <a:t>&lt;link&gt; tag</a:t>
            </a:r>
          </a:p>
        </p:txBody>
      </p:sp>
      <p:sp>
        <p:nvSpPr>
          <p:cNvPr id="5" name="Rectangle 4">
            <a:extLst>
              <a:ext uri="{FF2B5EF4-FFF2-40B4-BE49-F238E27FC236}">
                <a16:creationId xmlns:a16="http://schemas.microsoft.com/office/drawing/2014/main" id="{C0479A85-EB59-4FEF-ACB4-91266255759E}"/>
              </a:ext>
            </a:extLst>
          </p:cNvPr>
          <p:cNvSpPr/>
          <p:nvPr/>
        </p:nvSpPr>
        <p:spPr>
          <a:xfrm>
            <a:off x="5961321" y="1513256"/>
            <a:ext cx="6230679" cy="1200329"/>
          </a:xfrm>
          <a:prstGeom prst="rect">
            <a:avLst/>
          </a:prstGeom>
        </p:spPr>
        <p:txBody>
          <a:bodyPr wrap="square">
            <a:spAutoFit/>
          </a:bodyPr>
          <a:lstStyle/>
          <a:p>
            <a:r>
              <a:rPr lang="en-US" dirty="0"/>
              <a:t> the better practice is to put the CSS into a separate file. One of the key advantages of using a separate file is that the CSS styles can easily be re-used between your different .html pages.</a:t>
            </a:r>
            <a:endParaRPr lang="en-IN" dirty="0"/>
          </a:p>
        </p:txBody>
      </p:sp>
      <p:pic>
        <p:nvPicPr>
          <p:cNvPr id="7" name="Picture 6">
            <a:extLst>
              <a:ext uri="{FF2B5EF4-FFF2-40B4-BE49-F238E27FC236}">
                <a16:creationId xmlns:a16="http://schemas.microsoft.com/office/drawing/2014/main" id="{E358DEFD-5247-4DAA-B358-B9BA9F57AC90}"/>
              </a:ext>
            </a:extLst>
          </p:cNvPr>
          <p:cNvPicPr>
            <a:picLocks noChangeAspect="1"/>
          </p:cNvPicPr>
          <p:nvPr/>
        </p:nvPicPr>
        <p:blipFill>
          <a:blip r:embed="rId2"/>
          <a:stretch>
            <a:fillRect/>
          </a:stretch>
        </p:blipFill>
        <p:spPr>
          <a:xfrm>
            <a:off x="5341974" y="2828851"/>
            <a:ext cx="6743700" cy="3419475"/>
          </a:xfrm>
          <a:prstGeom prst="rect">
            <a:avLst/>
          </a:prstGeom>
        </p:spPr>
      </p:pic>
      <p:pic>
        <p:nvPicPr>
          <p:cNvPr id="8" name="Picture 7">
            <a:extLst>
              <a:ext uri="{FF2B5EF4-FFF2-40B4-BE49-F238E27FC236}">
                <a16:creationId xmlns:a16="http://schemas.microsoft.com/office/drawing/2014/main" id="{C17854AF-4788-44A7-92D2-9F250CCB3698}"/>
              </a:ext>
            </a:extLst>
          </p:cNvPr>
          <p:cNvPicPr>
            <a:picLocks noChangeAspect="1"/>
          </p:cNvPicPr>
          <p:nvPr/>
        </p:nvPicPr>
        <p:blipFill>
          <a:blip r:embed="rId3"/>
          <a:stretch>
            <a:fillRect/>
          </a:stretch>
        </p:blipFill>
        <p:spPr>
          <a:xfrm>
            <a:off x="106326" y="2054587"/>
            <a:ext cx="5057775" cy="4438650"/>
          </a:xfrm>
          <a:prstGeom prst="rect">
            <a:avLst/>
          </a:prstGeom>
        </p:spPr>
      </p:pic>
    </p:spTree>
    <p:extLst>
      <p:ext uri="{BB962C8B-B14F-4D97-AF65-F5344CB8AC3E}">
        <p14:creationId xmlns:p14="http://schemas.microsoft.com/office/powerpoint/2010/main" val="3029308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52D941-A832-4441-8ED2-15C84425F436}"/>
              </a:ext>
            </a:extLst>
          </p:cNvPr>
          <p:cNvSpPr/>
          <p:nvPr/>
        </p:nvSpPr>
        <p:spPr>
          <a:xfrm>
            <a:off x="294167" y="170972"/>
            <a:ext cx="10093842" cy="646331"/>
          </a:xfrm>
          <a:prstGeom prst="rect">
            <a:avLst/>
          </a:prstGeom>
        </p:spPr>
        <p:txBody>
          <a:bodyPr wrap="square">
            <a:spAutoFit/>
          </a:bodyPr>
          <a:lstStyle/>
          <a:p>
            <a:r>
              <a:rPr lang="en-US" dirty="0"/>
              <a:t>At its simplest, CSS is just a list of rules.  Each rule consists of a selector and a declaration.  Here is an example:</a:t>
            </a:r>
            <a:endParaRPr lang="en-IN" dirty="0"/>
          </a:p>
        </p:txBody>
      </p:sp>
      <p:pic>
        <p:nvPicPr>
          <p:cNvPr id="3" name="Picture 2">
            <a:extLst>
              <a:ext uri="{FF2B5EF4-FFF2-40B4-BE49-F238E27FC236}">
                <a16:creationId xmlns:a16="http://schemas.microsoft.com/office/drawing/2014/main" id="{B1F08B4A-7E06-4B6B-82CB-3F0BAB41D5B1}"/>
              </a:ext>
            </a:extLst>
          </p:cNvPr>
          <p:cNvPicPr>
            <a:picLocks noChangeAspect="1"/>
          </p:cNvPicPr>
          <p:nvPr/>
        </p:nvPicPr>
        <p:blipFill>
          <a:blip r:embed="rId2"/>
          <a:stretch>
            <a:fillRect/>
          </a:stretch>
        </p:blipFill>
        <p:spPr>
          <a:xfrm>
            <a:off x="3862387" y="1585912"/>
            <a:ext cx="4467225" cy="3686175"/>
          </a:xfrm>
          <a:prstGeom prst="rect">
            <a:avLst/>
          </a:prstGeom>
        </p:spPr>
      </p:pic>
      <p:sp>
        <p:nvSpPr>
          <p:cNvPr id="4" name="Rectangle 3">
            <a:extLst>
              <a:ext uri="{FF2B5EF4-FFF2-40B4-BE49-F238E27FC236}">
                <a16:creationId xmlns:a16="http://schemas.microsoft.com/office/drawing/2014/main" id="{FC1BE134-6D9E-4D9E-ACF7-051A217BA511}"/>
              </a:ext>
            </a:extLst>
          </p:cNvPr>
          <p:cNvSpPr/>
          <p:nvPr/>
        </p:nvSpPr>
        <p:spPr>
          <a:xfrm>
            <a:off x="780662" y="5774882"/>
            <a:ext cx="5548314" cy="369332"/>
          </a:xfrm>
          <a:prstGeom prst="rect">
            <a:avLst/>
          </a:prstGeom>
        </p:spPr>
        <p:txBody>
          <a:bodyPr wrap="none">
            <a:spAutoFit/>
          </a:bodyPr>
          <a:lstStyle/>
          <a:p>
            <a:r>
              <a:rPr lang="en-US" dirty="0"/>
              <a:t>Comments begin with /* and must end with */ </a:t>
            </a:r>
            <a:endParaRPr lang="en-IN" dirty="0"/>
          </a:p>
        </p:txBody>
      </p:sp>
    </p:spTree>
    <p:extLst>
      <p:ext uri="{BB962C8B-B14F-4D97-AF65-F5344CB8AC3E}">
        <p14:creationId xmlns:p14="http://schemas.microsoft.com/office/powerpoint/2010/main" val="1827977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C1A270-99BC-4835-BC6C-3F818897754C}"/>
              </a:ext>
            </a:extLst>
          </p:cNvPr>
          <p:cNvPicPr>
            <a:picLocks noChangeAspect="1"/>
          </p:cNvPicPr>
          <p:nvPr/>
        </p:nvPicPr>
        <p:blipFill>
          <a:blip r:embed="rId2"/>
          <a:stretch>
            <a:fillRect/>
          </a:stretch>
        </p:blipFill>
        <p:spPr>
          <a:xfrm>
            <a:off x="2943890" y="42127"/>
            <a:ext cx="6134100" cy="1790700"/>
          </a:xfrm>
          <a:prstGeom prst="rect">
            <a:avLst/>
          </a:prstGeom>
        </p:spPr>
      </p:pic>
      <p:sp>
        <p:nvSpPr>
          <p:cNvPr id="3" name="Rectangle 2">
            <a:extLst>
              <a:ext uri="{FF2B5EF4-FFF2-40B4-BE49-F238E27FC236}">
                <a16:creationId xmlns:a16="http://schemas.microsoft.com/office/drawing/2014/main" id="{04A1939C-879C-4DB6-A2F7-FBEF12322227}"/>
              </a:ext>
            </a:extLst>
          </p:cNvPr>
          <p:cNvSpPr/>
          <p:nvPr/>
        </p:nvSpPr>
        <p:spPr>
          <a:xfrm>
            <a:off x="143539" y="1832827"/>
            <a:ext cx="11904921" cy="4524315"/>
          </a:xfrm>
          <a:prstGeom prst="rect">
            <a:avLst/>
          </a:prstGeom>
        </p:spPr>
        <p:txBody>
          <a:bodyPr wrap="square">
            <a:spAutoFit/>
          </a:bodyPr>
          <a:lstStyle/>
          <a:p>
            <a:r>
              <a:rPr lang="en-US" dirty="0"/>
              <a:t>Selectors can be divided into the following categories:</a:t>
            </a:r>
          </a:p>
          <a:p>
            <a:endParaRPr lang="en-US" dirty="0"/>
          </a:p>
          <a:p>
            <a:pPr marL="285750" indent="-285750">
              <a:buFont typeface="Arial" panose="020B0604020202020204" pitchFamily="34" charset="0"/>
              <a:buChar char="•"/>
            </a:pPr>
            <a:r>
              <a:rPr lang="en-US" dirty="0">
                <a:solidFill>
                  <a:schemeClr val="accent3"/>
                </a:solidFill>
              </a:rPr>
              <a:t>Simple selectors</a:t>
            </a:r>
            <a:r>
              <a:rPr lang="en-US" dirty="0"/>
              <a:t>: Match one or more elements based on element type, class, or id.</a:t>
            </a:r>
          </a:p>
          <a:p>
            <a:pPr marL="285750" indent="-285750">
              <a:buFont typeface="Arial" panose="020B0604020202020204" pitchFamily="34" charset="0"/>
              <a:buChar char="•"/>
            </a:pPr>
            <a:r>
              <a:rPr lang="en-US" dirty="0">
                <a:solidFill>
                  <a:schemeClr val="accent3"/>
                </a:solidFill>
              </a:rPr>
              <a:t>Attribute selectors</a:t>
            </a:r>
            <a:r>
              <a:rPr lang="en-US" dirty="0"/>
              <a:t>: Match one or more elements based on their attributes/attribute values.</a:t>
            </a:r>
          </a:p>
          <a:p>
            <a:pPr marL="285750" indent="-285750">
              <a:buFont typeface="Arial" panose="020B0604020202020204" pitchFamily="34" charset="0"/>
              <a:buChar char="•"/>
            </a:pPr>
            <a:r>
              <a:rPr lang="en-US" dirty="0">
                <a:solidFill>
                  <a:schemeClr val="accent3"/>
                </a:solidFill>
              </a:rPr>
              <a:t>Pseudo-classes</a:t>
            </a:r>
            <a:r>
              <a:rPr lang="en-US" dirty="0"/>
              <a:t>: Match one or more elements that exist in a certain state, such as an element that is being hovered over by the mouse pointer, or a checkbox that is currently disabled or checked, or an element that is the first child of its parent in the DOM tree.</a:t>
            </a:r>
          </a:p>
          <a:p>
            <a:pPr marL="285750" indent="-285750">
              <a:buFont typeface="Arial" panose="020B0604020202020204" pitchFamily="34" charset="0"/>
              <a:buChar char="•"/>
            </a:pPr>
            <a:r>
              <a:rPr lang="en-US" dirty="0">
                <a:solidFill>
                  <a:schemeClr val="accent3"/>
                </a:solidFill>
              </a:rPr>
              <a:t>Pseudo-elements</a:t>
            </a:r>
            <a:r>
              <a:rPr lang="en-US" dirty="0"/>
              <a:t>: Match one or more parts of content that are in a certain position in relation to an element, for example the first word of each paragraph, or generated content appearing just before an element.</a:t>
            </a:r>
          </a:p>
          <a:p>
            <a:pPr marL="285750" indent="-285750">
              <a:buFont typeface="Arial" panose="020B0604020202020204" pitchFamily="34" charset="0"/>
              <a:buChar char="•"/>
            </a:pPr>
            <a:r>
              <a:rPr lang="en-US" dirty="0">
                <a:solidFill>
                  <a:schemeClr val="accent3"/>
                </a:solidFill>
              </a:rPr>
              <a:t>Combinators</a:t>
            </a:r>
            <a:r>
              <a:rPr lang="en-US" dirty="0"/>
              <a:t>: These are not exactly selectors themselves, but ways of combining two or more selectors in useful ways for very specific selections. So for example, you could select only paragraphs that are direct descendants of </a:t>
            </a:r>
            <a:r>
              <a:rPr lang="en-US" dirty="0" err="1"/>
              <a:t>divs</a:t>
            </a:r>
            <a:r>
              <a:rPr lang="en-US" dirty="0"/>
              <a:t>, or paragraphs that come directly after headings.</a:t>
            </a:r>
          </a:p>
          <a:p>
            <a:pPr marL="285750" indent="-285750">
              <a:buFont typeface="Arial" panose="020B0604020202020204" pitchFamily="34" charset="0"/>
              <a:buChar char="•"/>
            </a:pPr>
            <a:r>
              <a:rPr lang="en-US" dirty="0">
                <a:solidFill>
                  <a:schemeClr val="accent3"/>
                </a:solidFill>
              </a:rPr>
              <a:t>Multiple selectors</a:t>
            </a:r>
            <a:r>
              <a:rPr lang="en-US" dirty="0"/>
              <a:t>: Again, these are not separate selectors; the idea is that you can put multiple selectors on the same CSS rule, separated by commas, to apply a single set of declarations to all the elements selected by those selectors.</a:t>
            </a:r>
          </a:p>
        </p:txBody>
      </p:sp>
    </p:spTree>
    <p:extLst>
      <p:ext uri="{BB962C8B-B14F-4D97-AF65-F5344CB8AC3E}">
        <p14:creationId xmlns:p14="http://schemas.microsoft.com/office/powerpoint/2010/main" val="2940228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EC1D85-7388-4FAA-8D7F-AD531367A832}"/>
              </a:ext>
            </a:extLst>
          </p:cNvPr>
          <p:cNvPicPr>
            <a:picLocks noChangeAspect="1"/>
          </p:cNvPicPr>
          <p:nvPr/>
        </p:nvPicPr>
        <p:blipFill>
          <a:blip r:embed="rId2"/>
          <a:stretch>
            <a:fillRect/>
          </a:stretch>
        </p:blipFill>
        <p:spPr>
          <a:xfrm>
            <a:off x="0" y="0"/>
            <a:ext cx="5857150" cy="6858000"/>
          </a:xfrm>
          <a:prstGeom prst="rect">
            <a:avLst/>
          </a:prstGeom>
        </p:spPr>
      </p:pic>
      <p:sp>
        <p:nvSpPr>
          <p:cNvPr id="3" name="TextBox 2">
            <a:extLst>
              <a:ext uri="{FF2B5EF4-FFF2-40B4-BE49-F238E27FC236}">
                <a16:creationId xmlns:a16="http://schemas.microsoft.com/office/drawing/2014/main" id="{CB3A81DC-6691-4505-A281-0C8B9AEAE886}"/>
              </a:ext>
            </a:extLst>
          </p:cNvPr>
          <p:cNvSpPr txBox="1"/>
          <p:nvPr/>
        </p:nvSpPr>
        <p:spPr>
          <a:xfrm>
            <a:off x="6677247" y="1212112"/>
            <a:ext cx="3732027" cy="2308324"/>
          </a:xfrm>
          <a:prstGeom prst="rect">
            <a:avLst/>
          </a:prstGeom>
          <a:noFill/>
        </p:spPr>
        <p:txBody>
          <a:bodyPr wrap="square" rtlCol="0">
            <a:spAutoFit/>
          </a:bodyPr>
          <a:lstStyle/>
          <a:p>
            <a:r>
              <a:rPr lang="en-US" dirty="0"/>
              <a:t>To apply same rule set to multiple elements</a:t>
            </a:r>
            <a:r>
              <a:rPr lang="en-IN" dirty="0"/>
              <a:t> separate the selectors by comma:</a:t>
            </a:r>
          </a:p>
          <a:p>
            <a:endParaRPr lang="en-US" dirty="0"/>
          </a:p>
          <a:p>
            <a:r>
              <a:rPr lang="en-US" dirty="0"/>
              <a:t>p</a:t>
            </a:r>
            <a:r>
              <a:rPr lang="en-IN" dirty="0"/>
              <a:t>, h1, li {</a:t>
            </a:r>
          </a:p>
          <a:p>
            <a:r>
              <a:rPr lang="en-US" dirty="0"/>
              <a:t>	color : red;</a:t>
            </a:r>
          </a:p>
          <a:p>
            <a:r>
              <a:rPr lang="en-US" dirty="0"/>
              <a:t>}</a:t>
            </a:r>
            <a:endParaRPr lang="en-IN" dirty="0"/>
          </a:p>
          <a:p>
            <a:endParaRPr lang="en-US" dirty="0"/>
          </a:p>
        </p:txBody>
      </p:sp>
    </p:spTree>
    <p:extLst>
      <p:ext uri="{BB962C8B-B14F-4D97-AF65-F5344CB8AC3E}">
        <p14:creationId xmlns:p14="http://schemas.microsoft.com/office/powerpoint/2010/main" val="1584581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DC76A4-4E04-42F3-A51D-2777439EE60D}"/>
              </a:ext>
            </a:extLst>
          </p:cNvPr>
          <p:cNvSpPr/>
          <p:nvPr/>
        </p:nvSpPr>
        <p:spPr>
          <a:xfrm>
            <a:off x="262270" y="224412"/>
            <a:ext cx="2884968" cy="1200329"/>
          </a:xfrm>
          <a:prstGeom prst="rect">
            <a:avLst/>
          </a:prstGeom>
        </p:spPr>
        <p:txBody>
          <a:bodyPr wrap="square">
            <a:spAutoFit/>
          </a:bodyPr>
          <a:lstStyle/>
          <a:p>
            <a:r>
              <a:rPr lang="en-US" dirty="0"/>
              <a:t>The class selector consists of a dot, '.', followed by a class name</a:t>
            </a:r>
            <a:endParaRPr lang="en-IN" dirty="0"/>
          </a:p>
        </p:txBody>
      </p:sp>
      <p:pic>
        <p:nvPicPr>
          <p:cNvPr id="3" name="Picture 2">
            <a:extLst>
              <a:ext uri="{FF2B5EF4-FFF2-40B4-BE49-F238E27FC236}">
                <a16:creationId xmlns:a16="http://schemas.microsoft.com/office/drawing/2014/main" id="{ED4FB9C4-4837-48F4-B54D-5F9B52E63911}"/>
              </a:ext>
            </a:extLst>
          </p:cNvPr>
          <p:cNvPicPr>
            <a:picLocks noChangeAspect="1"/>
          </p:cNvPicPr>
          <p:nvPr/>
        </p:nvPicPr>
        <p:blipFill>
          <a:blip r:embed="rId2"/>
          <a:stretch>
            <a:fillRect/>
          </a:stretch>
        </p:blipFill>
        <p:spPr>
          <a:xfrm>
            <a:off x="2828665" y="0"/>
            <a:ext cx="6534670" cy="6858000"/>
          </a:xfrm>
          <a:prstGeom prst="rect">
            <a:avLst/>
          </a:prstGeom>
        </p:spPr>
      </p:pic>
    </p:spTree>
    <p:extLst>
      <p:ext uri="{BB962C8B-B14F-4D97-AF65-F5344CB8AC3E}">
        <p14:creationId xmlns:p14="http://schemas.microsoft.com/office/powerpoint/2010/main" val="2942416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A3B233-A5BF-4B6E-AC77-02E14D7126EA}"/>
              </a:ext>
            </a:extLst>
          </p:cNvPr>
          <p:cNvPicPr>
            <a:picLocks noChangeAspect="1"/>
          </p:cNvPicPr>
          <p:nvPr/>
        </p:nvPicPr>
        <p:blipFill>
          <a:blip r:embed="rId2"/>
          <a:stretch>
            <a:fillRect/>
          </a:stretch>
        </p:blipFill>
        <p:spPr>
          <a:xfrm>
            <a:off x="3320509" y="0"/>
            <a:ext cx="5550982" cy="6858000"/>
          </a:xfrm>
          <a:prstGeom prst="rect">
            <a:avLst/>
          </a:prstGeom>
        </p:spPr>
      </p:pic>
    </p:spTree>
    <p:extLst>
      <p:ext uri="{BB962C8B-B14F-4D97-AF65-F5344CB8AC3E}">
        <p14:creationId xmlns:p14="http://schemas.microsoft.com/office/powerpoint/2010/main" val="3164153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880CEE-D28E-4DF1-BF0A-684E448D137A}"/>
              </a:ext>
            </a:extLst>
          </p:cNvPr>
          <p:cNvPicPr>
            <a:picLocks noChangeAspect="1"/>
          </p:cNvPicPr>
          <p:nvPr/>
        </p:nvPicPr>
        <p:blipFill>
          <a:blip r:embed="rId2"/>
          <a:stretch>
            <a:fillRect/>
          </a:stretch>
        </p:blipFill>
        <p:spPr>
          <a:xfrm>
            <a:off x="3451860" y="0"/>
            <a:ext cx="5288280" cy="6858000"/>
          </a:xfrm>
          <a:prstGeom prst="rect">
            <a:avLst/>
          </a:prstGeom>
        </p:spPr>
      </p:pic>
    </p:spTree>
    <p:extLst>
      <p:ext uri="{BB962C8B-B14F-4D97-AF65-F5344CB8AC3E}">
        <p14:creationId xmlns:p14="http://schemas.microsoft.com/office/powerpoint/2010/main" val="2349143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A395EA-F7B2-4EA0-8A6F-4E8CBC885736}"/>
              </a:ext>
            </a:extLst>
          </p:cNvPr>
          <p:cNvSpPr/>
          <p:nvPr/>
        </p:nvSpPr>
        <p:spPr>
          <a:xfrm>
            <a:off x="74427" y="116705"/>
            <a:ext cx="10430539" cy="923330"/>
          </a:xfrm>
          <a:prstGeom prst="rect">
            <a:avLst/>
          </a:prstGeom>
        </p:spPr>
        <p:txBody>
          <a:bodyPr wrap="square">
            <a:spAutoFit/>
          </a:bodyPr>
          <a:lstStyle/>
          <a:p>
            <a:r>
              <a:rPr lang="en-US" dirty="0"/>
              <a:t>Units: </a:t>
            </a:r>
            <a:r>
              <a:rPr lang="en-US" dirty="0">
                <a:solidFill>
                  <a:schemeClr val="accent3"/>
                </a:solidFill>
              </a:rPr>
              <a:t>px, </a:t>
            </a:r>
            <a:r>
              <a:rPr lang="en-US" dirty="0" err="1">
                <a:solidFill>
                  <a:schemeClr val="accent3"/>
                </a:solidFill>
              </a:rPr>
              <a:t>em</a:t>
            </a:r>
            <a:r>
              <a:rPr lang="en-US" dirty="0">
                <a:solidFill>
                  <a:schemeClr val="accent3"/>
                </a:solidFill>
              </a:rPr>
              <a:t>, rem, %, </a:t>
            </a:r>
            <a:r>
              <a:rPr lang="en-US" dirty="0" err="1">
                <a:solidFill>
                  <a:schemeClr val="accent3"/>
                </a:solidFill>
              </a:rPr>
              <a:t>vh</a:t>
            </a:r>
            <a:r>
              <a:rPr lang="en-US" dirty="0">
                <a:solidFill>
                  <a:schemeClr val="accent3"/>
                </a:solidFill>
              </a:rPr>
              <a:t>, </a:t>
            </a:r>
            <a:r>
              <a:rPr lang="en-US" dirty="0" err="1">
                <a:solidFill>
                  <a:schemeClr val="accent3"/>
                </a:solidFill>
              </a:rPr>
              <a:t>vw</a:t>
            </a:r>
            <a:endParaRPr lang="en-US" dirty="0">
              <a:solidFill>
                <a:schemeClr val="accent3"/>
              </a:solidFill>
            </a:endParaRPr>
          </a:p>
          <a:p>
            <a:r>
              <a:rPr lang="en-US" dirty="0">
                <a:solidFill>
                  <a:schemeClr val="accent3"/>
                </a:solidFill>
              </a:rPr>
              <a:t>font-size, line-height, margins </a:t>
            </a:r>
            <a:r>
              <a:rPr lang="en-US" dirty="0"/>
              <a:t>and many other CSS properties expect some sort of dimension value. Dimension values support a wide variety of units. </a:t>
            </a:r>
          </a:p>
        </p:txBody>
      </p:sp>
      <p:sp>
        <p:nvSpPr>
          <p:cNvPr id="3" name="Rectangle 2">
            <a:extLst>
              <a:ext uri="{FF2B5EF4-FFF2-40B4-BE49-F238E27FC236}">
                <a16:creationId xmlns:a16="http://schemas.microsoft.com/office/drawing/2014/main" id="{3D398AB4-9638-4A47-9A64-21E71AF1D62B}"/>
              </a:ext>
            </a:extLst>
          </p:cNvPr>
          <p:cNvSpPr/>
          <p:nvPr/>
        </p:nvSpPr>
        <p:spPr>
          <a:xfrm>
            <a:off x="74427" y="1212411"/>
            <a:ext cx="6096000" cy="1477328"/>
          </a:xfrm>
          <a:prstGeom prst="rect">
            <a:avLst/>
          </a:prstGeom>
        </p:spPr>
        <p:txBody>
          <a:bodyPr>
            <a:spAutoFit/>
          </a:bodyPr>
          <a:lstStyle/>
          <a:p>
            <a:r>
              <a:rPr lang="en-US" dirty="0"/>
              <a:t>'px' is short for 'pixel', which is a single dot on the screen.   So text with  font-size:20px   is 20 pixels tall on-screen. In actuality, due to browser zooming, retina displays, or other factors, this may or may not match to 20 physical on-screen pixels.</a:t>
            </a:r>
            <a:endParaRPr lang="en-IN" dirty="0"/>
          </a:p>
        </p:txBody>
      </p:sp>
      <p:sp>
        <p:nvSpPr>
          <p:cNvPr id="4" name="Rectangle 3">
            <a:extLst>
              <a:ext uri="{FF2B5EF4-FFF2-40B4-BE49-F238E27FC236}">
                <a16:creationId xmlns:a16="http://schemas.microsoft.com/office/drawing/2014/main" id="{D3CB835C-B311-4ECD-91F4-7F8B2DA8498B}"/>
              </a:ext>
            </a:extLst>
          </p:cNvPr>
          <p:cNvSpPr/>
          <p:nvPr/>
        </p:nvSpPr>
        <p:spPr>
          <a:xfrm>
            <a:off x="74427" y="3014100"/>
            <a:ext cx="9721703" cy="2308324"/>
          </a:xfrm>
          <a:prstGeom prst="rect">
            <a:avLst/>
          </a:prstGeom>
        </p:spPr>
        <p:txBody>
          <a:bodyPr wrap="square">
            <a:spAutoFit/>
          </a:bodyPr>
          <a:lstStyle/>
          <a:p>
            <a:r>
              <a:rPr lang="en-US" dirty="0" err="1"/>
              <a:t>em</a:t>
            </a:r>
            <a:endParaRPr lang="en-US" dirty="0"/>
          </a:p>
          <a:p>
            <a:r>
              <a:rPr lang="en-US" dirty="0"/>
              <a:t>'</a:t>
            </a:r>
            <a:r>
              <a:rPr lang="en-US" dirty="0" err="1"/>
              <a:t>em</a:t>
            </a:r>
            <a:r>
              <a:rPr lang="en-US" dirty="0"/>
              <a:t>' is a typographic term that has come to the Web. On the Web, </a:t>
            </a:r>
            <a:r>
              <a:rPr lang="en-US" dirty="0" err="1"/>
              <a:t>em</a:t>
            </a:r>
            <a:r>
              <a:rPr lang="en-US" dirty="0"/>
              <a:t> units are usually used for vertical dimensions.  One '</a:t>
            </a:r>
            <a:r>
              <a:rPr lang="en-US" dirty="0" err="1"/>
              <a:t>em</a:t>
            </a:r>
            <a:r>
              <a:rPr lang="en-US" dirty="0"/>
              <a:t>' maps to the height of one capital letter in the parent context.   </a:t>
            </a:r>
          </a:p>
          <a:p>
            <a:endParaRPr lang="en-US" dirty="0"/>
          </a:p>
          <a:p>
            <a:r>
              <a:rPr lang="en-US" dirty="0"/>
              <a:t>li { font-size: 0.9em; }  /* text in a list item is smaller than its parents */</a:t>
            </a:r>
          </a:p>
          <a:p>
            <a:r>
              <a:rPr lang="en-US" dirty="0"/>
              <a:t>h1 { font-size: 1.2em; }  /* but an h1 will be bigger than the parent */</a:t>
            </a:r>
          </a:p>
          <a:p>
            <a:r>
              <a:rPr lang="en-US" dirty="0" err="1"/>
              <a:t>i</a:t>
            </a:r>
            <a:r>
              <a:rPr lang="en-US" dirty="0"/>
              <a:t>  { font-size: 0.5em; }  /* and any italicized text will be half as big. */</a:t>
            </a:r>
            <a:endParaRPr lang="en-IN" dirty="0"/>
          </a:p>
        </p:txBody>
      </p:sp>
    </p:spTree>
    <p:extLst>
      <p:ext uri="{BB962C8B-B14F-4D97-AF65-F5344CB8AC3E}">
        <p14:creationId xmlns:p14="http://schemas.microsoft.com/office/powerpoint/2010/main" val="1190965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0114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87366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8754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24</TotalTime>
  <Words>4884</Words>
  <Application>Microsoft Office PowerPoint</Application>
  <PresentationFormat>Widescreen</PresentationFormat>
  <Paragraphs>279</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7</cp:revision>
  <dcterms:created xsi:type="dcterms:W3CDTF">2019-01-28T16:04:56Z</dcterms:created>
  <dcterms:modified xsi:type="dcterms:W3CDTF">2019-01-28T16:29:24Z</dcterms:modified>
</cp:coreProperties>
</file>