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59"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65" r:id="rId20"/>
    <p:sldId id="264" r:id="rId21"/>
    <p:sldId id="263" r:id="rId22"/>
    <p:sldId id="262" r:id="rId23"/>
    <p:sldId id="25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1/20/2019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1/20/2019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1/20/2019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1/20/2019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1/20/2019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1/20/2019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w3.org/People/Berners-Lee/" TargetMode="External"/><Relationship Id="rId2" Type="http://schemas.openxmlformats.org/officeDocument/2006/relationships/hyperlink" Target="https://www.w3.org/" TargetMode="External"/><Relationship Id="rId1" Type="http://schemas.openxmlformats.org/officeDocument/2006/relationships/slideLayout" Target="../slideLayouts/slideLayout2.xml"/><Relationship Id="rId6" Type="http://schemas.openxmlformats.org/officeDocument/2006/relationships/hyperlink" Target="http://ec.europa.eu/index_en.htm" TargetMode="External"/><Relationship Id="rId5" Type="http://schemas.openxmlformats.org/officeDocument/2006/relationships/hyperlink" Target="http://www.cern.ch/" TargetMode="External"/><Relationship Id="rId4" Type="http://schemas.openxmlformats.org/officeDocument/2006/relationships/hyperlink" Target="http://www.w3.org/History/1989/proposal.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UNDERSTANDING-WCAG20/navigation-mechanisms-title.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D9F66-9339-45C0-9760-7D0C2CA58E25}"/>
              </a:ext>
            </a:extLst>
          </p:cNvPr>
          <p:cNvSpPr>
            <a:spLocks noGrp="1"/>
          </p:cNvSpPr>
          <p:nvPr>
            <p:ph type="ctrTitle"/>
          </p:nvPr>
        </p:nvSpPr>
        <p:spPr/>
        <p:txBody>
          <a:bodyPr/>
          <a:lstStyle/>
          <a:p>
            <a:r>
              <a:rPr lang="en-IN" dirty="0"/>
              <a:t>Fundamentals of HTML and CSS</a:t>
            </a:r>
          </a:p>
        </p:txBody>
      </p:sp>
      <p:sp>
        <p:nvSpPr>
          <p:cNvPr id="3" name="Subtitle 2">
            <a:extLst>
              <a:ext uri="{FF2B5EF4-FFF2-40B4-BE49-F238E27FC236}">
                <a16:creationId xmlns:a16="http://schemas.microsoft.com/office/drawing/2014/main" id="{D0C04B1B-F2D6-4383-91E7-35F2D92FD11E}"/>
              </a:ext>
            </a:extLst>
          </p:cNvPr>
          <p:cNvSpPr>
            <a:spLocks noGrp="1"/>
          </p:cNvSpPr>
          <p:nvPr>
            <p:ph type="subTitle" idx="1"/>
          </p:nvPr>
        </p:nvSpPr>
        <p:spPr/>
        <p:txBody>
          <a:bodyPr/>
          <a:lstStyle/>
          <a:p>
            <a:r>
              <a:rPr lang="en-IN" dirty="0"/>
              <a:t>By Yogeshwar Trehan</a:t>
            </a:r>
          </a:p>
        </p:txBody>
      </p:sp>
    </p:spTree>
    <p:extLst>
      <p:ext uri="{BB962C8B-B14F-4D97-AF65-F5344CB8AC3E}">
        <p14:creationId xmlns:p14="http://schemas.microsoft.com/office/powerpoint/2010/main" val="16465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3352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5829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30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8154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6781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7007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5485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1422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1860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8345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6C9599-AE08-4BA8-90A6-A9E10972BA44}"/>
              </a:ext>
            </a:extLst>
          </p:cNvPr>
          <p:cNvSpPr/>
          <p:nvPr/>
        </p:nvSpPr>
        <p:spPr>
          <a:xfrm>
            <a:off x="488514" y="816866"/>
            <a:ext cx="9509051" cy="4247317"/>
          </a:xfrm>
          <a:prstGeom prst="rect">
            <a:avLst/>
          </a:prstGeom>
        </p:spPr>
        <p:txBody>
          <a:bodyPr wrap="square">
            <a:spAutoFit/>
          </a:bodyPr>
          <a:lstStyle/>
          <a:p>
            <a:r>
              <a:rPr lang="en-IN" b="1" dirty="0">
                <a:solidFill>
                  <a:schemeClr val="tx1">
                    <a:lumMod val="95000"/>
                  </a:schemeClr>
                </a:solidFill>
                <a:latin typeface="Open Sans"/>
              </a:rPr>
              <a:t>What is W3C?</a:t>
            </a:r>
          </a:p>
          <a:p>
            <a:endParaRPr lang="en-IN" dirty="0">
              <a:solidFill>
                <a:srgbClr val="0075B4"/>
              </a:solidFill>
              <a:latin typeface="Open Sans"/>
              <a:hlinkClick r:id="rId2"/>
            </a:endParaRPr>
          </a:p>
          <a:p>
            <a:r>
              <a:rPr lang="en-US" dirty="0"/>
              <a:t>W3C's primary activity is to develop protocols and guidelines that ensure long-term growth for the Web.</a:t>
            </a:r>
            <a:br>
              <a:rPr lang="en-IN" dirty="0">
                <a:solidFill>
                  <a:srgbClr val="0075B4"/>
                </a:solidFill>
                <a:latin typeface="Open Sans"/>
                <a:hlinkClick r:id="rId2"/>
              </a:rPr>
            </a:br>
            <a:endParaRPr lang="en-IN" dirty="0">
              <a:solidFill>
                <a:srgbClr val="0075B4"/>
              </a:solidFill>
              <a:latin typeface="Open Sans"/>
            </a:endParaRPr>
          </a:p>
          <a:p>
            <a:r>
              <a:rPr lang="en-IN" b="1" dirty="0"/>
              <a:t>A few history bits</a:t>
            </a:r>
          </a:p>
          <a:p>
            <a:r>
              <a:rPr lang="en-US" dirty="0">
                <a:hlinkClick r:id="rId3"/>
              </a:rPr>
              <a:t>Tim Berners-Lee</a:t>
            </a:r>
            <a:r>
              <a:rPr lang="en-US" dirty="0"/>
              <a:t> wrote a </a:t>
            </a:r>
            <a:r>
              <a:rPr lang="en-US" dirty="0">
                <a:hlinkClick r:id="rId4"/>
              </a:rPr>
              <a:t>proposal</a:t>
            </a:r>
            <a:r>
              <a:rPr lang="en-US" dirty="0"/>
              <a:t> in 1989 for a system called the World Wide Web. He then created the first Web browser, server, and Web page. He wrote the first specifications for URLs, HTTP, and HTML</a:t>
            </a:r>
          </a:p>
          <a:p>
            <a:endParaRPr lang="en-US" dirty="0"/>
          </a:p>
          <a:p>
            <a:r>
              <a:rPr lang="en-US" dirty="0"/>
              <a:t>In October 1994, Tim Berners-Lee founded the World Wide Web Consortium (W3C) at the Massachusetts Institute of Technology, Laboratory for Computer Science [MIT/LCS] in collaboration with </a:t>
            </a:r>
            <a:r>
              <a:rPr lang="en-US" dirty="0">
                <a:hlinkClick r:id="rId5"/>
              </a:rPr>
              <a:t>CERN</a:t>
            </a:r>
            <a:r>
              <a:rPr lang="en-US" dirty="0"/>
              <a:t>, where the Web originated with support from DARPA and the </a:t>
            </a:r>
            <a:r>
              <a:rPr lang="en-US" dirty="0">
                <a:hlinkClick r:id="rId6"/>
              </a:rPr>
              <a:t>European Commission</a:t>
            </a:r>
            <a:r>
              <a:rPr lang="en-US" dirty="0"/>
              <a:t>.</a:t>
            </a:r>
          </a:p>
          <a:p>
            <a:endParaRPr lang="en-IN" dirty="0"/>
          </a:p>
        </p:txBody>
      </p:sp>
    </p:spTree>
    <p:extLst>
      <p:ext uri="{BB962C8B-B14F-4D97-AF65-F5344CB8AC3E}">
        <p14:creationId xmlns:p14="http://schemas.microsoft.com/office/powerpoint/2010/main" val="1480791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4265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7246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34845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633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E6326A-497D-490C-A54F-EC26C63367B2}"/>
              </a:ext>
            </a:extLst>
          </p:cNvPr>
          <p:cNvSpPr/>
          <p:nvPr/>
        </p:nvSpPr>
        <p:spPr>
          <a:xfrm>
            <a:off x="4832140" y="241076"/>
            <a:ext cx="2108269" cy="369332"/>
          </a:xfrm>
          <a:prstGeom prst="rect">
            <a:avLst/>
          </a:prstGeom>
        </p:spPr>
        <p:txBody>
          <a:bodyPr wrap="none">
            <a:spAutoFit/>
          </a:bodyPr>
          <a:lstStyle/>
          <a:p>
            <a:r>
              <a:rPr lang="en-IN" dirty="0"/>
              <a:t>Web accessibility</a:t>
            </a:r>
          </a:p>
        </p:txBody>
      </p:sp>
      <p:sp>
        <p:nvSpPr>
          <p:cNvPr id="3" name="Rectangle 2">
            <a:extLst>
              <a:ext uri="{FF2B5EF4-FFF2-40B4-BE49-F238E27FC236}">
                <a16:creationId xmlns:a16="http://schemas.microsoft.com/office/drawing/2014/main" id="{4FC90F87-BD9B-4713-8090-08629ED68446}"/>
              </a:ext>
            </a:extLst>
          </p:cNvPr>
          <p:cNvSpPr/>
          <p:nvPr/>
        </p:nvSpPr>
        <p:spPr>
          <a:xfrm>
            <a:off x="1107347" y="603927"/>
            <a:ext cx="9328558" cy="369332"/>
          </a:xfrm>
          <a:prstGeom prst="rect">
            <a:avLst/>
          </a:prstGeom>
        </p:spPr>
        <p:txBody>
          <a:bodyPr wrap="square">
            <a:spAutoFit/>
          </a:bodyPr>
          <a:lstStyle/>
          <a:p>
            <a:r>
              <a:rPr lang="en-US" dirty="0"/>
              <a:t>Web accessibility focuses on ensuring equivalent access for people with disabilities</a:t>
            </a:r>
            <a:endParaRPr lang="en-IN" dirty="0"/>
          </a:p>
        </p:txBody>
      </p:sp>
      <p:sp>
        <p:nvSpPr>
          <p:cNvPr id="4" name="Rectangle 3">
            <a:extLst>
              <a:ext uri="{FF2B5EF4-FFF2-40B4-BE49-F238E27FC236}">
                <a16:creationId xmlns:a16="http://schemas.microsoft.com/office/drawing/2014/main" id="{1C7E743F-31F0-4E69-AB1C-A48BE2FCC9BC}"/>
              </a:ext>
            </a:extLst>
          </p:cNvPr>
          <p:cNvSpPr/>
          <p:nvPr/>
        </p:nvSpPr>
        <p:spPr>
          <a:xfrm>
            <a:off x="973122" y="1443841"/>
            <a:ext cx="10150679" cy="2585323"/>
          </a:xfrm>
          <a:prstGeom prst="rect">
            <a:avLst/>
          </a:prstGeom>
        </p:spPr>
        <p:txBody>
          <a:bodyPr wrap="square">
            <a:spAutoFit/>
          </a:bodyPr>
          <a:lstStyle/>
          <a:p>
            <a:r>
              <a:rPr lang="en-US" dirty="0"/>
              <a:t>Who is impacted?</a:t>
            </a:r>
          </a:p>
          <a:p>
            <a:r>
              <a:rPr lang="en-US" dirty="0"/>
              <a:t>Web accessibility addresses all disabilities, including hearing, learning and cognitive, neurological, physical, speech, and visual disabilities. Some examples of Web accessibility features include:</a:t>
            </a:r>
          </a:p>
          <a:p>
            <a:endParaRPr lang="en-US" dirty="0"/>
          </a:p>
          <a:p>
            <a:pPr marL="285750" indent="-285750">
              <a:buFont typeface="Arial" panose="020B0604020202020204" pitchFamily="34" charset="0"/>
              <a:buChar char="•"/>
            </a:pPr>
            <a:r>
              <a:rPr lang="en-US" dirty="0"/>
              <a:t>Captions on audio and multimedia content for people who are hard of hearing;</a:t>
            </a:r>
          </a:p>
          <a:p>
            <a:pPr marL="285750" indent="-285750">
              <a:buFont typeface="Arial" panose="020B0604020202020204" pitchFamily="34" charset="0"/>
              <a:buChar char="•"/>
            </a:pPr>
            <a:r>
              <a:rPr lang="en-US" dirty="0"/>
              <a:t>Clear and consistent layout for people with learning and cognitive disabilities;</a:t>
            </a:r>
          </a:p>
          <a:p>
            <a:pPr marL="285750" indent="-285750">
              <a:buFont typeface="Arial" panose="020B0604020202020204" pitchFamily="34" charset="0"/>
              <a:buChar char="•"/>
            </a:pPr>
            <a:r>
              <a:rPr lang="en-US" dirty="0"/>
              <a:t>Keyboard support for people with physical disabilities and who do not use a mouse;</a:t>
            </a:r>
          </a:p>
          <a:p>
            <a:pPr marL="285750" indent="-285750">
              <a:buFont typeface="Arial" panose="020B0604020202020204" pitchFamily="34" charset="0"/>
              <a:buChar char="•"/>
            </a:pPr>
            <a:r>
              <a:rPr lang="en-US" dirty="0"/>
              <a:t>Text alternatives for people with visual disabilities and who are using screen readers;</a:t>
            </a:r>
            <a:endParaRPr lang="en-IN" dirty="0"/>
          </a:p>
        </p:txBody>
      </p:sp>
    </p:spTree>
    <p:extLst>
      <p:ext uri="{BB962C8B-B14F-4D97-AF65-F5344CB8AC3E}">
        <p14:creationId xmlns:p14="http://schemas.microsoft.com/office/powerpoint/2010/main" val="2020501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3FCAF2-982A-4C07-BB9D-F38572ED9004}"/>
              </a:ext>
            </a:extLst>
          </p:cNvPr>
          <p:cNvSpPr/>
          <p:nvPr/>
        </p:nvSpPr>
        <p:spPr>
          <a:xfrm>
            <a:off x="503340" y="399818"/>
            <a:ext cx="10226180" cy="6186309"/>
          </a:xfrm>
          <a:prstGeom prst="rect">
            <a:avLst/>
          </a:prstGeom>
        </p:spPr>
        <p:txBody>
          <a:bodyPr wrap="square">
            <a:spAutoFit/>
          </a:bodyPr>
          <a:lstStyle/>
          <a:p>
            <a:r>
              <a:rPr lang="en-US" dirty="0"/>
              <a:t>Page title - they are:</a:t>
            </a:r>
          </a:p>
          <a:p>
            <a:endParaRPr lang="en-US" dirty="0"/>
          </a:p>
          <a:p>
            <a:pPr marL="285750" indent="-285750">
              <a:buFont typeface="Arial" panose="020B0604020202020204" pitchFamily="34" charset="0"/>
              <a:buChar char="•"/>
            </a:pPr>
            <a:r>
              <a:rPr lang="en-US" dirty="0"/>
              <a:t>shown in the window title bar in some browsers</a:t>
            </a:r>
          </a:p>
          <a:p>
            <a:pPr marL="285750" indent="-285750">
              <a:buFont typeface="Arial" panose="020B0604020202020204" pitchFamily="34" charset="0"/>
              <a:buChar char="•"/>
            </a:pPr>
            <a:r>
              <a:rPr lang="en-US" dirty="0"/>
              <a:t>shown in browsers' tabs when there are multiple web pages open</a:t>
            </a:r>
          </a:p>
          <a:p>
            <a:pPr marL="285750" indent="-285750">
              <a:buFont typeface="Arial" panose="020B0604020202020204" pitchFamily="34" charset="0"/>
              <a:buChar char="•"/>
            </a:pPr>
            <a:r>
              <a:rPr lang="en-US" dirty="0"/>
              <a:t>shown in search engine results</a:t>
            </a:r>
          </a:p>
          <a:p>
            <a:pPr marL="285750" indent="-285750">
              <a:buFont typeface="Arial" panose="020B0604020202020204" pitchFamily="34" charset="0"/>
              <a:buChar char="•"/>
            </a:pPr>
            <a:r>
              <a:rPr lang="en-US" dirty="0"/>
              <a:t>used for browser bookmarks/favorites</a:t>
            </a:r>
          </a:p>
          <a:p>
            <a:pPr marL="285750" indent="-285750">
              <a:buFont typeface="Arial" panose="020B0604020202020204" pitchFamily="34" charset="0"/>
              <a:buChar char="•"/>
            </a:pPr>
            <a:r>
              <a:rPr lang="en-US" dirty="0"/>
              <a:t>read by screen readers</a:t>
            </a:r>
          </a:p>
          <a:p>
            <a:pPr marL="285750" indent="-285750">
              <a:buFont typeface="Arial" panose="020B0604020202020204" pitchFamily="34" charset="0"/>
              <a:buChar char="•"/>
            </a:pPr>
            <a:endParaRPr lang="en-US" dirty="0"/>
          </a:p>
          <a:p>
            <a:r>
              <a:rPr lang="en-US" dirty="0"/>
              <a:t>Good page titles are particularly important for orientation — to help people know where they are and move between pages open in their browser. The first thing screen readers say when the user goes to a different web page is the page title.</a:t>
            </a:r>
          </a:p>
          <a:p>
            <a:endParaRPr lang="en-US" dirty="0"/>
          </a:p>
          <a:p>
            <a:r>
              <a:rPr lang="en-US" b="1" dirty="0"/>
              <a:t>What to do:</a:t>
            </a:r>
          </a:p>
          <a:p>
            <a:pPr marL="285750" indent="-285750">
              <a:buFont typeface="Arial" panose="020B0604020202020204" pitchFamily="34" charset="0"/>
              <a:buChar char="•"/>
            </a:pPr>
            <a:r>
              <a:rPr lang="en-US" dirty="0"/>
              <a:t>Look at the page's title (or with a screen reader, listen to it).</a:t>
            </a:r>
          </a:p>
          <a:p>
            <a:pPr marL="285750" indent="-285750">
              <a:buFont typeface="Arial" panose="020B0604020202020204" pitchFamily="34" charset="0"/>
              <a:buChar char="•"/>
            </a:pPr>
            <a:r>
              <a:rPr lang="en-US" dirty="0"/>
              <a:t>Look at titles of other pages within the website.</a:t>
            </a:r>
          </a:p>
          <a:p>
            <a:endParaRPr lang="en-IN" dirty="0"/>
          </a:p>
          <a:p>
            <a:r>
              <a:rPr lang="en-US" b="1" dirty="0"/>
              <a:t>What to check for:</a:t>
            </a:r>
          </a:p>
          <a:p>
            <a:pPr marL="285750" indent="-285750">
              <a:buFont typeface="Arial" panose="020B0604020202020204" pitchFamily="34" charset="0"/>
              <a:buChar char="•"/>
            </a:pPr>
            <a:r>
              <a:rPr lang="en-US" dirty="0"/>
              <a:t>Check that there is a title that adequately and briefly describes the content of the page.</a:t>
            </a:r>
          </a:p>
          <a:p>
            <a:pPr marL="285750" indent="-285750">
              <a:buFont typeface="Arial" panose="020B0604020202020204" pitchFamily="34" charset="0"/>
              <a:buChar char="•"/>
            </a:pPr>
            <a:r>
              <a:rPr lang="en-US" dirty="0"/>
              <a:t>Check that the title is different from other pages on the website, and adequately distinguishes the page from other web pages.</a:t>
            </a:r>
          </a:p>
          <a:p>
            <a:endParaRPr lang="en-IN" dirty="0"/>
          </a:p>
        </p:txBody>
      </p:sp>
    </p:spTree>
    <p:extLst>
      <p:ext uri="{BB962C8B-B14F-4D97-AF65-F5344CB8AC3E}">
        <p14:creationId xmlns:p14="http://schemas.microsoft.com/office/powerpoint/2010/main" val="3298357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BDF05F1-C17A-437C-9E96-D5232A672D13}"/>
              </a:ext>
            </a:extLst>
          </p:cNvPr>
          <p:cNvSpPr/>
          <p:nvPr/>
        </p:nvSpPr>
        <p:spPr>
          <a:xfrm>
            <a:off x="1812021" y="486562"/>
            <a:ext cx="9336947" cy="3139321"/>
          </a:xfrm>
          <a:prstGeom prst="rect">
            <a:avLst/>
          </a:prstGeom>
        </p:spPr>
        <p:txBody>
          <a:bodyPr wrap="square">
            <a:spAutoFit/>
          </a:bodyPr>
          <a:lstStyle/>
          <a:p>
            <a:r>
              <a:rPr lang="en-IN" dirty="0"/>
              <a:t>For example:</a:t>
            </a:r>
          </a:p>
          <a:p>
            <a:pPr marL="285750" indent="-285750">
              <a:buFont typeface="Arial" panose="020B0604020202020204" pitchFamily="34" charset="0"/>
              <a:buChar char="•"/>
            </a:pPr>
            <a:r>
              <a:rPr lang="en-IN" dirty="0"/>
              <a:t>Poor titles:</a:t>
            </a:r>
          </a:p>
          <a:p>
            <a:pPr marL="742950" lvl="1" indent="-285750">
              <a:buFont typeface="Arial" panose="020B0604020202020204" pitchFamily="34" charset="0"/>
              <a:buChar char="•"/>
            </a:pPr>
            <a:r>
              <a:rPr lang="en-IN" dirty="0"/>
              <a:t>Welcome to home page of Acme Web Solutions, Inc.</a:t>
            </a:r>
          </a:p>
          <a:p>
            <a:pPr marL="742950" lvl="1" indent="-285750">
              <a:buFont typeface="Arial" panose="020B0604020202020204" pitchFamily="34" charset="0"/>
              <a:buChar char="•"/>
            </a:pPr>
            <a:r>
              <a:rPr lang="en-IN" dirty="0"/>
              <a:t>Acme Web Solutions, Inc. | About Us</a:t>
            </a:r>
          </a:p>
          <a:p>
            <a:pPr marL="742950" lvl="1" indent="-285750">
              <a:buFont typeface="Arial" panose="020B0604020202020204" pitchFamily="34" charset="0"/>
              <a:buChar char="•"/>
            </a:pPr>
            <a:r>
              <a:rPr lang="en-IN" dirty="0"/>
              <a:t>Acme Web Solutions, Inc. | Contact Us</a:t>
            </a:r>
          </a:p>
          <a:p>
            <a:pPr marL="742950" lvl="1" indent="-285750">
              <a:buFont typeface="Arial" panose="020B0604020202020204" pitchFamily="34" charset="0"/>
              <a:buChar char="•"/>
            </a:pPr>
            <a:r>
              <a:rPr lang="en-IN" dirty="0"/>
              <a:t>Acme Web Solutions, Inc. | History</a:t>
            </a:r>
          </a:p>
          <a:p>
            <a:pPr marL="285750" indent="-285750">
              <a:buFont typeface="Arial" panose="020B0604020202020204" pitchFamily="34" charset="0"/>
              <a:buChar char="•"/>
            </a:pPr>
            <a:r>
              <a:rPr lang="en-IN" dirty="0"/>
              <a:t>Better page titles:</a:t>
            </a:r>
          </a:p>
          <a:p>
            <a:pPr marL="742950" lvl="1" indent="-285750">
              <a:buFont typeface="Arial" panose="020B0604020202020204" pitchFamily="34" charset="0"/>
              <a:buChar char="•"/>
            </a:pPr>
            <a:r>
              <a:rPr lang="en-IN" dirty="0"/>
              <a:t>Acme Web Solutions home page</a:t>
            </a:r>
          </a:p>
          <a:p>
            <a:pPr marL="742950" lvl="1" indent="-285750">
              <a:buFont typeface="Arial" panose="020B0604020202020204" pitchFamily="34" charset="0"/>
              <a:buChar char="•"/>
            </a:pPr>
            <a:r>
              <a:rPr lang="en-IN" dirty="0"/>
              <a:t>About Acme Web Solutions</a:t>
            </a:r>
          </a:p>
          <a:p>
            <a:pPr marL="742950" lvl="1" indent="-285750">
              <a:buFont typeface="Arial" panose="020B0604020202020204" pitchFamily="34" charset="0"/>
              <a:buChar char="•"/>
            </a:pPr>
            <a:r>
              <a:rPr lang="en-IN" dirty="0"/>
              <a:t>Contact Acme Web Solutions</a:t>
            </a:r>
          </a:p>
          <a:p>
            <a:pPr marL="742950" lvl="1" indent="-285750">
              <a:buFont typeface="Arial" panose="020B0604020202020204" pitchFamily="34" charset="0"/>
              <a:buChar char="•"/>
            </a:pPr>
            <a:r>
              <a:rPr lang="en-IN" dirty="0"/>
              <a:t>History of Acme Web Solutions</a:t>
            </a:r>
          </a:p>
        </p:txBody>
      </p:sp>
      <p:sp>
        <p:nvSpPr>
          <p:cNvPr id="5" name="Rectangle 4">
            <a:extLst>
              <a:ext uri="{FF2B5EF4-FFF2-40B4-BE49-F238E27FC236}">
                <a16:creationId xmlns:a16="http://schemas.microsoft.com/office/drawing/2014/main" id="{8CFD5DD3-9E04-44CF-A81A-F3650E59A0D8}"/>
              </a:ext>
            </a:extLst>
          </p:cNvPr>
          <p:cNvSpPr/>
          <p:nvPr/>
        </p:nvSpPr>
        <p:spPr>
          <a:xfrm>
            <a:off x="1501630" y="4473240"/>
            <a:ext cx="10385570" cy="369332"/>
          </a:xfrm>
          <a:prstGeom prst="rect">
            <a:avLst/>
          </a:prstGeom>
        </p:spPr>
        <p:txBody>
          <a:bodyPr wrap="square">
            <a:spAutoFit/>
          </a:bodyPr>
          <a:lstStyle/>
          <a:p>
            <a:r>
              <a:rPr lang="en-IN" dirty="0">
                <a:solidFill>
                  <a:schemeClr val="tx2"/>
                </a:solidFill>
                <a:hlinkClick r:id="rId2">
                  <a:extLst>
                    <a:ext uri="{A12FA001-AC4F-418D-AE19-62706E023703}">
                      <ahyp:hlinkClr xmlns:ahyp="http://schemas.microsoft.com/office/drawing/2018/hyperlinkcolor" val="tx"/>
                    </a:ext>
                  </a:extLst>
                </a:hlinkClick>
              </a:rPr>
              <a:t>https://www.w3.org/TR/UNDERSTANDING-WCAG20/navigation-mechanisms-title.html</a:t>
            </a:r>
            <a:endParaRPr lang="en-IN" dirty="0">
              <a:solidFill>
                <a:schemeClr val="tx2"/>
              </a:solidFill>
            </a:endParaRPr>
          </a:p>
        </p:txBody>
      </p:sp>
    </p:spTree>
    <p:extLst>
      <p:ext uri="{BB962C8B-B14F-4D97-AF65-F5344CB8AC3E}">
        <p14:creationId xmlns:p14="http://schemas.microsoft.com/office/powerpoint/2010/main" val="2687802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4A76B3-F808-473F-8BE5-FB92F29D33D3}"/>
              </a:ext>
            </a:extLst>
          </p:cNvPr>
          <p:cNvSpPr/>
          <p:nvPr/>
        </p:nvSpPr>
        <p:spPr>
          <a:xfrm>
            <a:off x="3617279" y="215909"/>
            <a:ext cx="3900427" cy="369332"/>
          </a:xfrm>
          <a:prstGeom prst="rect">
            <a:avLst/>
          </a:prstGeom>
        </p:spPr>
        <p:txBody>
          <a:bodyPr wrap="none">
            <a:spAutoFit/>
          </a:bodyPr>
          <a:lstStyle/>
          <a:p>
            <a:r>
              <a:rPr lang="en-IN" dirty="0"/>
              <a:t>Image text alternatives ("alt text")</a:t>
            </a:r>
          </a:p>
        </p:txBody>
      </p:sp>
      <p:sp>
        <p:nvSpPr>
          <p:cNvPr id="3" name="Rectangle 2">
            <a:extLst>
              <a:ext uri="{FF2B5EF4-FFF2-40B4-BE49-F238E27FC236}">
                <a16:creationId xmlns:a16="http://schemas.microsoft.com/office/drawing/2014/main" id="{86541949-D9C1-45AC-8206-D45BCF075BB4}"/>
              </a:ext>
            </a:extLst>
          </p:cNvPr>
          <p:cNvSpPr/>
          <p:nvPr/>
        </p:nvSpPr>
        <p:spPr>
          <a:xfrm>
            <a:off x="584433" y="675841"/>
            <a:ext cx="9714452" cy="1477328"/>
          </a:xfrm>
          <a:prstGeom prst="rect">
            <a:avLst/>
          </a:prstGeom>
        </p:spPr>
        <p:txBody>
          <a:bodyPr wrap="square">
            <a:spAutoFit/>
          </a:bodyPr>
          <a:lstStyle/>
          <a:p>
            <a:r>
              <a:rPr lang="en-US" dirty="0"/>
              <a:t>Text alternatives ("alt text") convey the purpose of an image, including pictures, illustrations, charts, etc. Text alternatives are used by people who do not see the image. (For example, people who are blind and use screen readers can hear the alt text read out; and people who have turned off images to speed download or save bandwidth can see the alt text.)</a:t>
            </a:r>
            <a:endParaRPr lang="en-IN" dirty="0"/>
          </a:p>
        </p:txBody>
      </p:sp>
      <p:sp>
        <p:nvSpPr>
          <p:cNvPr id="4" name="Rectangle 3">
            <a:extLst>
              <a:ext uri="{FF2B5EF4-FFF2-40B4-BE49-F238E27FC236}">
                <a16:creationId xmlns:a16="http://schemas.microsoft.com/office/drawing/2014/main" id="{6F72E931-4B8E-442F-BE5A-8C7CAE3DBB60}"/>
              </a:ext>
            </a:extLst>
          </p:cNvPr>
          <p:cNvSpPr/>
          <p:nvPr/>
        </p:nvSpPr>
        <p:spPr>
          <a:xfrm>
            <a:off x="528506" y="2153169"/>
            <a:ext cx="6096000" cy="646331"/>
          </a:xfrm>
          <a:prstGeom prst="rect">
            <a:avLst/>
          </a:prstGeom>
        </p:spPr>
        <p:txBody>
          <a:bodyPr>
            <a:spAutoFit/>
          </a:bodyPr>
          <a:lstStyle/>
          <a:p>
            <a:r>
              <a:rPr lang="en-US" dirty="0"/>
              <a:t>What to check for:</a:t>
            </a:r>
          </a:p>
          <a:p>
            <a:r>
              <a:rPr lang="en-US" dirty="0"/>
              <a:t>Every image has alt with appropriate alternative text.</a:t>
            </a:r>
            <a:endParaRPr lang="en-IN" dirty="0"/>
          </a:p>
        </p:txBody>
      </p:sp>
    </p:spTree>
    <p:extLst>
      <p:ext uri="{BB962C8B-B14F-4D97-AF65-F5344CB8AC3E}">
        <p14:creationId xmlns:p14="http://schemas.microsoft.com/office/powerpoint/2010/main" val="3846806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065AC1-F94A-4C28-A411-43E9CD1F01DA}"/>
              </a:ext>
            </a:extLst>
          </p:cNvPr>
          <p:cNvSpPr/>
          <p:nvPr/>
        </p:nvSpPr>
        <p:spPr>
          <a:xfrm>
            <a:off x="326226" y="877556"/>
            <a:ext cx="10409339" cy="5632311"/>
          </a:xfrm>
          <a:prstGeom prst="rect">
            <a:avLst/>
          </a:prstGeom>
        </p:spPr>
        <p:txBody>
          <a:bodyPr wrap="square">
            <a:spAutoFit/>
          </a:bodyPr>
          <a:lstStyle/>
          <a:p>
            <a:pPr marL="285750" indent="-285750">
              <a:buFont typeface="Arial" panose="020B0604020202020204" pitchFamily="34" charset="0"/>
              <a:buChar char="•"/>
            </a:pPr>
            <a:r>
              <a:rPr lang="en-US" dirty="0"/>
              <a:t>The text needs to convey the same meaning as the image. That is, if someone cannot see the image, they get the important information from the image in the alternative text.</a:t>
            </a:r>
          </a:p>
          <a:p>
            <a:endParaRPr lang="en-US" dirty="0"/>
          </a:p>
          <a:p>
            <a:pPr marL="285750" indent="-285750">
              <a:buFont typeface="Arial" panose="020B0604020202020204" pitchFamily="34" charset="0"/>
              <a:buChar char="•"/>
            </a:pPr>
            <a:r>
              <a:rPr lang="en-US" dirty="0"/>
              <a:t>Alternative text depends on context. For example, for an image of a dog on a kennel club website, the alt text might include the breed of the dog; however, the same image on a dog park website may be there just to make the page more attractive, and the image might not need any alt text (and should have null alt). One way to help think about appropriate alt text is: if you were helping someone read and interact with the web page and they cannot see it, what would you say about the image?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Images that are functional — for example, images that initiate actions (like submit buttons) and linked images (like in navigation) — need alt text that is the functional equivalent.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there is text in the image — for example, in a logo — that text needs to be included in the alt text.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has complex information — such as charts or graphs — the image should have a short alt text to identify the image, and then the detailed description of the information should be provided elsewhere (for example, in a data table).</a:t>
            </a:r>
            <a:endParaRPr lang="en-IN" dirty="0"/>
          </a:p>
        </p:txBody>
      </p:sp>
      <p:sp>
        <p:nvSpPr>
          <p:cNvPr id="3" name="Rectangle 2">
            <a:extLst>
              <a:ext uri="{FF2B5EF4-FFF2-40B4-BE49-F238E27FC236}">
                <a16:creationId xmlns:a16="http://schemas.microsoft.com/office/drawing/2014/main" id="{28D235F5-0F90-4A88-A625-1365127F50D9}"/>
              </a:ext>
            </a:extLst>
          </p:cNvPr>
          <p:cNvSpPr/>
          <p:nvPr/>
        </p:nvSpPr>
        <p:spPr>
          <a:xfrm>
            <a:off x="4955097" y="412292"/>
            <a:ext cx="575799" cy="369332"/>
          </a:xfrm>
          <a:prstGeom prst="rect">
            <a:avLst/>
          </a:prstGeom>
        </p:spPr>
        <p:txBody>
          <a:bodyPr wrap="square">
            <a:spAutoFit/>
          </a:bodyPr>
          <a:lstStyle/>
          <a:p>
            <a:r>
              <a:rPr lang="en-IN" dirty="0"/>
              <a:t>Tips</a:t>
            </a:r>
          </a:p>
        </p:txBody>
      </p:sp>
    </p:spTree>
    <p:extLst>
      <p:ext uri="{BB962C8B-B14F-4D97-AF65-F5344CB8AC3E}">
        <p14:creationId xmlns:p14="http://schemas.microsoft.com/office/powerpoint/2010/main" val="667370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FA09E6-4A9A-4A28-BDC6-9BCCC63FE6C8}"/>
              </a:ext>
            </a:extLst>
          </p:cNvPr>
          <p:cNvSpPr/>
          <p:nvPr/>
        </p:nvSpPr>
        <p:spPr>
          <a:xfrm>
            <a:off x="738231" y="1443841"/>
            <a:ext cx="9999677" cy="3416320"/>
          </a:xfrm>
          <a:prstGeom prst="rect">
            <a:avLst/>
          </a:prstGeom>
        </p:spPr>
        <p:txBody>
          <a:bodyPr wrap="square">
            <a:spAutoFit/>
          </a:bodyPr>
          <a:lstStyle/>
          <a:p>
            <a:r>
              <a:rPr lang="en-US" dirty="0"/>
              <a:t>What is not needed in the alt text:</a:t>
            </a:r>
          </a:p>
          <a:p>
            <a:pPr marL="285750" indent="-285750">
              <a:buFont typeface="Arial" panose="020B0604020202020204" pitchFamily="34" charset="0"/>
              <a:buChar char="•"/>
            </a:pPr>
            <a:r>
              <a:rPr lang="en-US" dirty="0"/>
              <a:t>If the image is not important for understanding the content — for example, it is just decoration or "eye candy" — it should have null alt (alt=""). One way to help determine if an image should have null alt is to ask yourself: If the image was removed, would the user still get all the information from the page?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alternative text does not need to include the words "button", "link", or "image of". (Screen readers automatically provide that information.)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is sufficiently described in the text — for example, a simple diagram illustrating what's written in the web page text — it can have brief alt text such as "Diagram of work flow as describe above."</a:t>
            </a:r>
            <a:endParaRPr lang="en-IN" dirty="0"/>
          </a:p>
        </p:txBody>
      </p:sp>
    </p:spTree>
    <p:extLst>
      <p:ext uri="{BB962C8B-B14F-4D97-AF65-F5344CB8AC3E}">
        <p14:creationId xmlns:p14="http://schemas.microsoft.com/office/powerpoint/2010/main" val="3895663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CF19CC-7CBC-414B-80CD-A7637F885C70}"/>
              </a:ext>
            </a:extLst>
          </p:cNvPr>
          <p:cNvSpPr/>
          <p:nvPr/>
        </p:nvSpPr>
        <p:spPr>
          <a:xfrm>
            <a:off x="3424224" y="358522"/>
            <a:ext cx="4471096" cy="369332"/>
          </a:xfrm>
          <a:prstGeom prst="rect">
            <a:avLst/>
          </a:prstGeom>
        </p:spPr>
        <p:txBody>
          <a:bodyPr wrap="none">
            <a:spAutoFit/>
          </a:bodyPr>
          <a:lstStyle/>
          <a:p>
            <a:r>
              <a:rPr lang="en-US" dirty="0"/>
              <a:t>To check alt text with </a:t>
            </a:r>
            <a:r>
              <a:rPr lang="en-US" dirty="0" err="1"/>
              <a:t>WebDev</a:t>
            </a:r>
            <a:r>
              <a:rPr lang="en-US" dirty="0"/>
              <a:t> toolbar</a:t>
            </a:r>
            <a:endParaRPr lang="en-IN" dirty="0"/>
          </a:p>
        </p:txBody>
      </p:sp>
      <p:sp>
        <p:nvSpPr>
          <p:cNvPr id="3" name="Rectangle 2">
            <a:extLst>
              <a:ext uri="{FF2B5EF4-FFF2-40B4-BE49-F238E27FC236}">
                <a16:creationId xmlns:a16="http://schemas.microsoft.com/office/drawing/2014/main" id="{C8BB79F7-F9FD-4279-BF1A-A8FAEFA06C2D}"/>
              </a:ext>
            </a:extLst>
          </p:cNvPr>
          <p:cNvSpPr/>
          <p:nvPr/>
        </p:nvSpPr>
        <p:spPr>
          <a:xfrm>
            <a:off x="1476462" y="1146762"/>
            <a:ext cx="10259736" cy="923330"/>
          </a:xfrm>
          <a:prstGeom prst="rect">
            <a:avLst/>
          </a:prstGeom>
        </p:spPr>
        <p:txBody>
          <a:bodyPr wrap="square">
            <a:spAutoFit/>
          </a:bodyPr>
          <a:lstStyle/>
          <a:p>
            <a:r>
              <a:rPr lang="en-US" dirty="0"/>
              <a:t>Open the web page you are checking.</a:t>
            </a:r>
          </a:p>
          <a:p>
            <a:r>
              <a:rPr lang="en-US" dirty="0"/>
              <a:t>In the toolbar, select "Images", then "Outline Images", then "Outline Images Without Alt Attributes". </a:t>
            </a:r>
            <a:r>
              <a:rPr lang="en-US" i="1" dirty="0"/>
              <a:t>Red boxes appear around any images missing alt.</a:t>
            </a:r>
            <a:endParaRPr lang="en-IN" dirty="0"/>
          </a:p>
        </p:txBody>
      </p:sp>
    </p:spTree>
    <p:extLst>
      <p:ext uri="{BB962C8B-B14F-4D97-AF65-F5344CB8AC3E}">
        <p14:creationId xmlns:p14="http://schemas.microsoft.com/office/powerpoint/2010/main" val="3237107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155</TotalTime>
  <Words>911</Words>
  <Application>Microsoft Office PowerPoint</Application>
  <PresentationFormat>Widescreen</PresentationFormat>
  <Paragraphs>70</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Century Gothic</vt:lpstr>
      <vt:lpstr>Open Sans</vt:lpstr>
      <vt:lpstr>Wingdings 3</vt:lpstr>
      <vt:lpstr>Ion</vt:lpstr>
      <vt:lpstr>Fundamentals of HTML and CSS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HTML and CSS</dc:title>
  <dc:creator>Yogeshwar Trehan</dc:creator>
  <cp:lastModifiedBy>Yogeshwar Trehan</cp:lastModifiedBy>
  <cp:revision>8</cp:revision>
  <dcterms:created xsi:type="dcterms:W3CDTF">2019-01-19T15:10:29Z</dcterms:created>
  <dcterms:modified xsi:type="dcterms:W3CDTF">2019-01-20T06:09:19Z</dcterms:modified>
</cp:coreProperties>
</file>