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61" r:id="rId5"/>
    <p:sldId id="259"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65" r:id="rId20"/>
    <p:sldId id="264" r:id="rId21"/>
    <p:sldId id="263" r:id="rId22"/>
    <p:sldId id="262" r:id="rId23"/>
    <p:sldId id="258" r:id="rId24"/>
    <p:sldId id="279" r:id="rId25"/>
    <p:sldId id="280" r:id="rId26"/>
    <p:sldId id="281" r:id="rId27"/>
    <p:sldId id="282" r:id="rId28"/>
    <p:sldId id="283" r:id="rId29"/>
    <p:sldId id="285" r:id="rId30"/>
    <p:sldId id="284" r:id="rId31"/>
    <p:sldId id="286" r:id="rId32"/>
    <p:sldId id="287" r:id="rId33"/>
    <p:sldId id="288" r:id="rId34"/>
    <p:sldId id="289" r:id="rId35"/>
    <p:sldId id="290" r:id="rId36"/>
    <p:sldId id="291" r:id="rId37"/>
    <p:sldId id="292" r:id="rId38"/>
    <p:sldId id="293" r:id="rId39"/>
    <p:sldId id="294" r:id="rId40"/>
    <p:sldId id="295" r:id="rId41"/>
    <p:sldId id="296"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1/28/2019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1/28/2019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1/28/2019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1/28/2019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1/28/2019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1/28/2019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1/28/2019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ixabay.com/en/snowflake-snow-ice-frost-cold-295195/" TargetMode="External"/><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www.w3.org/International/techniques/authoring-html?collapse" TargetMode="External"/><Relationship Id="rId2" Type="http://schemas.openxmlformats.org/officeDocument/2006/relationships/hyperlink" Target="https://validator.w3.org/i18n-checker/"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w3.org/People/Berners-Lee/" TargetMode="External"/><Relationship Id="rId2" Type="http://schemas.openxmlformats.org/officeDocument/2006/relationships/hyperlink" Target="https://www.w3.org/" TargetMode="External"/><Relationship Id="rId1" Type="http://schemas.openxmlformats.org/officeDocument/2006/relationships/slideLayout" Target="../slideLayouts/slideLayout2.xml"/><Relationship Id="rId6" Type="http://schemas.openxmlformats.org/officeDocument/2006/relationships/hyperlink" Target="http://ec.europa.eu/index_en.htm" TargetMode="External"/><Relationship Id="rId5" Type="http://schemas.openxmlformats.org/officeDocument/2006/relationships/hyperlink" Target="http://www.cern.ch/" TargetMode="External"/><Relationship Id="rId4" Type="http://schemas.openxmlformats.org/officeDocument/2006/relationships/hyperlink" Target="http://www.w3.org/History/1989/proposal.htm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hyperlink" Target="https://developer.mozilla.org/en-US/docs/Web/HTML/Element/cite" TargetMode="External"/><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ww.w3.org/TR/UNDERSTANDING-WCAG20/navigation-mechanisms-title.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D9F66-9339-45C0-9760-7D0C2CA58E25}"/>
              </a:ext>
            </a:extLst>
          </p:cNvPr>
          <p:cNvSpPr>
            <a:spLocks noGrp="1"/>
          </p:cNvSpPr>
          <p:nvPr>
            <p:ph type="ctrTitle"/>
          </p:nvPr>
        </p:nvSpPr>
        <p:spPr/>
        <p:txBody>
          <a:bodyPr/>
          <a:lstStyle/>
          <a:p>
            <a:r>
              <a:rPr lang="en-IN" dirty="0"/>
              <a:t>Fundamentals of HTML and CSS</a:t>
            </a:r>
          </a:p>
        </p:txBody>
      </p:sp>
      <p:sp>
        <p:nvSpPr>
          <p:cNvPr id="3" name="Subtitle 2">
            <a:extLst>
              <a:ext uri="{FF2B5EF4-FFF2-40B4-BE49-F238E27FC236}">
                <a16:creationId xmlns:a16="http://schemas.microsoft.com/office/drawing/2014/main" id="{D0C04B1B-F2D6-4383-91E7-35F2D92FD11E}"/>
              </a:ext>
            </a:extLst>
          </p:cNvPr>
          <p:cNvSpPr>
            <a:spLocks noGrp="1"/>
          </p:cNvSpPr>
          <p:nvPr>
            <p:ph type="subTitle" idx="1"/>
          </p:nvPr>
        </p:nvSpPr>
        <p:spPr/>
        <p:txBody>
          <a:bodyPr/>
          <a:lstStyle/>
          <a:p>
            <a:r>
              <a:rPr lang="en-IN" dirty="0"/>
              <a:t>By Yogeshwar Trehan</a:t>
            </a:r>
          </a:p>
        </p:txBody>
      </p:sp>
    </p:spTree>
    <p:extLst>
      <p:ext uri="{BB962C8B-B14F-4D97-AF65-F5344CB8AC3E}">
        <p14:creationId xmlns:p14="http://schemas.microsoft.com/office/powerpoint/2010/main" val="16465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48A4C85-0610-4904-9B92-7B10D05A62D9}"/>
              </a:ext>
            </a:extLst>
          </p:cNvPr>
          <p:cNvSpPr/>
          <p:nvPr/>
        </p:nvSpPr>
        <p:spPr>
          <a:xfrm>
            <a:off x="4577855" y="383689"/>
            <a:ext cx="1241045" cy="369332"/>
          </a:xfrm>
          <a:prstGeom prst="rect">
            <a:avLst/>
          </a:prstGeom>
        </p:spPr>
        <p:txBody>
          <a:bodyPr wrap="none">
            <a:spAutoFit/>
          </a:bodyPr>
          <a:lstStyle/>
          <a:p>
            <a:r>
              <a:rPr lang="en-IN" dirty="0"/>
              <a:t>Headings</a:t>
            </a:r>
          </a:p>
        </p:txBody>
      </p:sp>
      <p:sp>
        <p:nvSpPr>
          <p:cNvPr id="3" name="Rectangle 2">
            <a:extLst>
              <a:ext uri="{FF2B5EF4-FFF2-40B4-BE49-F238E27FC236}">
                <a16:creationId xmlns:a16="http://schemas.microsoft.com/office/drawing/2014/main" id="{737D8286-1A2F-4124-BD44-BC4933DF0818}"/>
              </a:ext>
            </a:extLst>
          </p:cNvPr>
          <p:cNvSpPr/>
          <p:nvPr/>
        </p:nvSpPr>
        <p:spPr>
          <a:xfrm>
            <a:off x="1996580" y="1091666"/>
            <a:ext cx="7449424" cy="3139321"/>
          </a:xfrm>
          <a:prstGeom prst="rect">
            <a:avLst/>
          </a:prstGeom>
        </p:spPr>
        <p:txBody>
          <a:bodyPr wrap="square">
            <a:spAutoFit/>
          </a:bodyPr>
          <a:lstStyle/>
          <a:p>
            <a:r>
              <a:rPr lang="en-US" dirty="0"/>
              <a:t>Heading levels should have a meaningful hierarchy, e.g.:</a:t>
            </a:r>
          </a:p>
          <a:p>
            <a:endParaRPr lang="en-US" dirty="0"/>
          </a:p>
          <a:p>
            <a:pPr marL="285750" indent="-285750">
              <a:buBlip>
                <a:blip r:embed="rId2">
                  <a:extLst>
                    <a:ext uri="{837473B0-CC2E-450A-ABE3-18F120FF3D39}">
                      <a1611:picAttrSrcUrl xmlns:a1611="http://schemas.microsoft.com/office/drawing/2016/11/main" r:id="rId3"/>
                    </a:ext>
                  </a:extLst>
                </a:blip>
              </a:buBlip>
            </a:pPr>
            <a:r>
              <a:rPr lang="en-US" dirty="0"/>
              <a:t>Heading Level 1 &lt;h1&gt;</a:t>
            </a:r>
          </a:p>
          <a:p>
            <a:pPr marL="742950" lvl="1" indent="-285750">
              <a:buBlip>
                <a:blip r:embed="rId2">
                  <a:extLst>
                    <a:ext uri="{837473B0-CC2E-450A-ABE3-18F120FF3D39}">
                      <a1611:picAttrSrcUrl xmlns:a1611="http://schemas.microsoft.com/office/drawing/2016/11/main" r:id="rId3"/>
                    </a:ext>
                  </a:extLst>
                </a:blip>
              </a:buBlip>
            </a:pPr>
            <a:r>
              <a:rPr lang="en-US" dirty="0"/>
              <a:t>Heading Level 2 &lt;h2&gt;</a:t>
            </a:r>
          </a:p>
          <a:p>
            <a:pPr marL="1200150" lvl="2" indent="-285750">
              <a:buBlip>
                <a:blip r:embed="rId2">
                  <a:extLst>
                    <a:ext uri="{837473B0-CC2E-450A-ABE3-18F120FF3D39}">
                      <a1611:picAttrSrcUrl xmlns:a1611="http://schemas.microsoft.com/office/drawing/2016/11/main" r:id="rId3"/>
                    </a:ext>
                  </a:extLst>
                </a:blip>
              </a:buBlip>
            </a:pPr>
            <a:r>
              <a:rPr lang="en-US" dirty="0"/>
              <a:t>Heading Level 3 &lt;h3&gt;</a:t>
            </a:r>
          </a:p>
          <a:p>
            <a:pPr marL="1200150" lvl="2" indent="-285750">
              <a:buBlip>
                <a:blip r:embed="rId2">
                  <a:extLst>
                    <a:ext uri="{837473B0-CC2E-450A-ABE3-18F120FF3D39}">
                      <a1611:picAttrSrcUrl xmlns:a1611="http://schemas.microsoft.com/office/drawing/2016/11/main" r:id="rId3"/>
                    </a:ext>
                  </a:extLst>
                </a:blip>
              </a:buBlip>
            </a:pPr>
            <a:r>
              <a:rPr lang="en-US" dirty="0"/>
              <a:t>Heading Level 3 &lt;h3&gt;</a:t>
            </a:r>
          </a:p>
          <a:p>
            <a:pPr marL="742950" lvl="1" indent="-285750">
              <a:buBlip>
                <a:blip r:embed="rId2">
                  <a:extLst>
                    <a:ext uri="{837473B0-CC2E-450A-ABE3-18F120FF3D39}">
                      <a1611:picAttrSrcUrl xmlns:a1611="http://schemas.microsoft.com/office/drawing/2016/11/main" r:id="rId3"/>
                    </a:ext>
                  </a:extLst>
                </a:blip>
              </a:buBlip>
            </a:pPr>
            <a:r>
              <a:rPr lang="en-US" dirty="0"/>
              <a:t>Heading Level 2 &lt;h2&gt;</a:t>
            </a:r>
          </a:p>
          <a:p>
            <a:pPr marL="1200150" lvl="2" indent="-285750">
              <a:buBlip>
                <a:blip r:embed="rId2">
                  <a:extLst>
                    <a:ext uri="{837473B0-CC2E-450A-ABE3-18F120FF3D39}">
                      <a1611:picAttrSrcUrl xmlns:a1611="http://schemas.microsoft.com/office/drawing/2016/11/main" r:id="rId3"/>
                    </a:ext>
                  </a:extLst>
                </a:blip>
              </a:buBlip>
            </a:pPr>
            <a:r>
              <a:rPr lang="en-US" dirty="0"/>
              <a:t>Heading Level 3 &lt;h3&gt;</a:t>
            </a:r>
          </a:p>
          <a:p>
            <a:pPr marL="1657350" lvl="3" indent="-285750">
              <a:buBlip>
                <a:blip r:embed="rId2">
                  <a:extLst>
                    <a:ext uri="{837473B0-CC2E-450A-ABE3-18F120FF3D39}">
                      <a1611:picAttrSrcUrl xmlns:a1611="http://schemas.microsoft.com/office/drawing/2016/11/main" r:id="rId3"/>
                    </a:ext>
                  </a:extLst>
                </a:blip>
              </a:buBlip>
            </a:pPr>
            <a:r>
              <a:rPr lang="en-US" dirty="0"/>
              <a:t>Heading Level 4 &lt;h4&gt;</a:t>
            </a:r>
          </a:p>
          <a:p>
            <a:pPr marL="1657350" lvl="3" indent="-285750">
              <a:buBlip>
                <a:blip r:embed="rId2">
                  <a:extLst>
                    <a:ext uri="{837473B0-CC2E-450A-ABE3-18F120FF3D39}">
                      <a1611:picAttrSrcUrl xmlns:a1611="http://schemas.microsoft.com/office/drawing/2016/11/main" r:id="rId3"/>
                    </a:ext>
                  </a:extLst>
                </a:blip>
              </a:buBlip>
            </a:pPr>
            <a:r>
              <a:rPr lang="en-US" dirty="0"/>
              <a:t>Heading Level 4 &lt;h4&gt;</a:t>
            </a:r>
          </a:p>
          <a:p>
            <a:pPr marL="742950" lvl="1" indent="-285750">
              <a:buBlip>
                <a:blip r:embed="rId2">
                  <a:extLst>
                    <a:ext uri="{837473B0-CC2E-450A-ABE3-18F120FF3D39}">
                      <a1611:picAttrSrcUrl xmlns:a1611="http://schemas.microsoft.com/office/drawing/2016/11/main" r:id="rId3"/>
                    </a:ext>
                  </a:extLst>
                </a:blip>
              </a:buBlip>
            </a:pPr>
            <a:r>
              <a:rPr lang="en-US" dirty="0"/>
              <a:t>Heading Level 2 &lt;h2&gt;</a:t>
            </a:r>
            <a:endParaRPr lang="en-IN" dirty="0"/>
          </a:p>
        </p:txBody>
      </p:sp>
    </p:spTree>
    <p:extLst>
      <p:ext uri="{BB962C8B-B14F-4D97-AF65-F5344CB8AC3E}">
        <p14:creationId xmlns:p14="http://schemas.microsoft.com/office/powerpoint/2010/main" val="3633352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92EFF20-7D70-48BD-990D-EBD58987D622}"/>
              </a:ext>
            </a:extLst>
          </p:cNvPr>
          <p:cNvSpPr/>
          <p:nvPr/>
        </p:nvSpPr>
        <p:spPr>
          <a:xfrm>
            <a:off x="755009" y="592602"/>
            <a:ext cx="9756396" cy="2031325"/>
          </a:xfrm>
          <a:prstGeom prst="rect">
            <a:avLst/>
          </a:prstGeom>
        </p:spPr>
        <p:txBody>
          <a:bodyPr wrap="square">
            <a:spAutoFit/>
          </a:bodyPr>
          <a:lstStyle/>
          <a:p>
            <a:r>
              <a:rPr lang="en-US" dirty="0"/>
              <a:t>What to check for:</a:t>
            </a:r>
          </a:p>
          <a:p>
            <a:pPr marL="285750" indent="-285750">
              <a:buFont typeface="Arial" panose="020B0604020202020204" pitchFamily="34" charset="0"/>
              <a:buChar char="•"/>
            </a:pPr>
            <a:r>
              <a:rPr lang="en-US" dirty="0"/>
              <a:t>The page has a heading. In almost all pages there should be at least one heading.</a:t>
            </a:r>
          </a:p>
          <a:p>
            <a:pPr marL="285750" indent="-285750">
              <a:buFont typeface="Arial" panose="020B0604020202020204" pitchFamily="34" charset="0"/>
              <a:buChar char="•"/>
            </a:pPr>
            <a:r>
              <a:rPr lang="en-US" dirty="0"/>
              <a:t>All text that looks like a heading is marked up as a heading.</a:t>
            </a:r>
          </a:p>
          <a:p>
            <a:pPr marL="285750" indent="-285750">
              <a:buFont typeface="Arial" panose="020B0604020202020204" pitchFamily="34" charset="0"/>
              <a:buChar char="•"/>
            </a:pPr>
            <a:r>
              <a:rPr lang="en-US" dirty="0"/>
              <a:t>All text that is marked up as a heading is really a conceptual section heading.</a:t>
            </a:r>
          </a:p>
          <a:p>
            <a:pPr marL="285750" indent="-285750">
              <a:buFont typeface="Arial" panose="020B0604020202020204" pitchFamily="34" charset="0"/>
              <a:buChar char="•"/>
            </a:pPr>
            <a:r>
              <a:rPr lang="en-US" dirty="0"/>
              <a:t>The heading hierarchy is meaningful. Ideally the page starts with an "h1" — which is usually similar to the page title — and does not skip levels; however, these are not absolute requirements.</a:t>
            </a:r>
            <a:endParaRPr lang="en-IN" dirty="0"/>
          </a:p>
        </p:txBody>
      </p:sp>
      <p:sp>
        <p:nvSpPr>
          <p:cNvPr id="3" name="Rectangle 2">
            <a:extLst>
              <a:ext uri="{FF2B5EF4-FFF2-40B4-BE49-F238E27FC236}">
                <a16:creationId xmlns:a16="http://schemas.microsoft.com/office/drawing/2014/main" id="{D275BD9B-2A4F-431E-8700-9D5433601B41}"/>
              </a:ext>
            </a:extLst>
          </p:cNvPr>
          <p:cNvSpPr/>
          <p:nvPr/>
        </p:nvSpPr>
        <p:spPr>
          <a:xfrm>
            <a:off x="2967584" y="3244334"/>
            <a:ext cx="4746812" cy="369332"/>
          </a:xfrm>
          <a:prstGeom prst="rect">
            <a:avLst/>
          </a:prstGeom>
        </p:spPr>
        <p:txBody>
          <a:bodyPr wrap="none">
            <a:spAutoFit/>
          </a:bodyPr>
          <a:lstStyle/>
          <a:p>
            <a:r>
              <a:rPr lang="en-US" dirty="0"/>
              <a:t>To check headings with WebDev toolbar</a:t>
            </a:r>
            <a:endParaRPr lang="en-IN" dirty="0"/>
          </a:p>
        </p:txBody>
      </p:sp>
      <p:sp>
        <p:nvSpPr>
          <p:cNvPr id="4" name="Rectangle 3">
            <a:extLst>
              <a:ext uri="{FF2B5EF4-FFF2-40B4-BE49-F238E27FC236}">
                <a16:creationId xmlns:a16="http://schemas.microsoft.com/office/drawing/2014/main" id="{984CD4F0-34DC-4AC9-A237-69C40EAFC910}"/>
              </a:ext>
            </a:extLst>
          </p:cNvPr>
          <p:cNvSpPr/>
          <p:nvPr/>
        </p:nvSpPr>
        <p:spPr>
          <a:xfrm>
            <a:off x="1395368" y="4108076"/>
            <a:ext cx="10357607" cy="923330"/>
          </a:xfrm>
          <a:prstGeom prst="rect">
            <a:avLst/>
          </a:prstGeom>
        </p:spPr>
        <p:txBody>
          <a:bodyPr wrap="square">
            <a:spAutoFit/>
          </a:bodyPr>
          <a:lstStyle/>
          <a:p>
            <a:r>
              <a:rPr lang="en-US" dirty="0"/>
              <a:t>Open the web page you are checking.</a:t>
            </a:r>
          </a:p>
          <a:p>
            <a:pPr marL="342900" indent="-342900">
              <a:buFont typeface="+mj-lt"/>
              <a:buAutoNum type="arabicPeriod"/>
            </a:pPr>
            <a:r>
              <a:rPr lang="en-US" dirty="0"/>
              <a:t>In the toolbar, select "Information", then "View Document Outline".</a:t>
            </a:r>
          </a:p>
          <a:p>
            <a:pPr marL="342900" indent="-342900">
              <a:buFont typeface="+mj-lt"/>
              <a:buAutoNum type="arabicPeriod"/>
            </a:pPr>
            <a:r>
              <a:rPr lang="en-US" dirty="0"/>
              <a:t>A new page opens with the outline.</a:t>
            </a:r>
            <a:endParaRPr lang="en-IN" dirty="0"/>
          </a:p>
        </p:txBody>
      </p:sp>
    </p:spTree>
    <p:extLst>
      <p:ext uri="{BB962C8B-B14F-4D97-AF65-F5344CB8AC3E}">
        <p14:creationId xmlns:p14="http://schemas.microsoft.com/office/powerpoint/2010/main" val="4195829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AE66E50-6106-47CF-9083-565BE0CD3389}"/>
              </a:ext>
            </a:extLst>
          </p:cNvPr>
          <p:cNvSpPr/>
          <p:nvPr/>
        </p:nvSpPr>
        <p:spPr>
          <a:xfrm>
            <a:off x="3771916" y="484356"/>
            <a:ext cx="3624710" cy="369332"/>
          </a:xfrm>
          <a:prstGeom prst="rect">
            <a:avLst/>
          </a:prstGeom>
        </p:spPr>
        <p:txBody>
          <a:bodyPr wrap="none">
            <a:spAutoFit/>
          </a:bodyPr>
          <a:lstStyle/>
          <a:p>
            <a:r>
              <a:rPr lang="en-IN" dirty="0"/>
              <a:t>Contrast ratio ("</a:t>
            </a:r>
            <a:r>
              <a:rPr lang="en-IN" dirty="0" err="1"/>
              <a:t>color</a:t>
            </a:r>
            <a:r>
              <a:rPr lang="en-IN" dirty="0"/>
              <a:t> contrast")</a:t>
            </a:r>
          </a:p>
        </p:txBody>
      </p:sp>
      <p:sp>
        <p:nvSpPr>
          <p:cNvPr id="3" name="Rectangle 2">
            <a:extLst>
              <a:ext uri="{FF2B5EF4-FFF2-40B4-BE49-F238E27FC236}">
                <a16:creationId xmlns:a16="http://schemas.microsoft.com/office/drawing/2014/main" id="{7F4221A5-8CEB-474B-99CD-2B9185689259}"/>
              </a:ext>
            </a:extLst>
          </p:cNvPr>
          <p:cNvSpPr/>
          <p:nvPr/>
        </p:nvSpPr>
        <p:spPr>
          <a:xfrm>
            <a:off x="2452381" y="1020927"/>
            <a:ext cx="6096000" cy="1477328"/>
          </a:xfrm>
          <a:prstGeom prst="rect">
            <a:avLst/>
          </a:prstGeom>
        </p:spPr>
        <p:txBody>
          <a:bodyPr>
            <a:spAutoFit/>
          </a:bodyPr>
          <a:lstStyle/>
          <a:p>
            <a:r>
              <a:rPr lang="en-US" dirty="0"/>
              <a:t>Some people cannot read text if there is not sufficient contrast between the text and background, for example, light gray text on a light background.</a:t>
            </a:r>
          </a:p>
          <a:p>
            <a:endParaRPr lang="en-US" dirty="0"/>
          </a:p>
        </p:txBody>
      </p:sp>
      <p:pic>
        <p:nvPicPr>
          <p:cNvPr id="1026" name="Picture 2" descr="https://www.w3.org/WAI/content-images/preliminary/contrast-gray-white.png">
            <a:extLst>
              <a:ext uri="{FF2B5EF4-FFF2-40B4-BE49-F238E27FC236}">
                <a16:creationId xmlns:a16="http://schemas.microsoft.com/office/drawing/2014/main" id="{D6192214-83CA-45D1-ADF6-A790BA7CC1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6869" y="2505383"/>
            <a:ext cx="2867025" cy="12096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F1ABB2B4-252B-4B89-BEE0-521BC89A1540}"/>
              </a:ext>
            </a:extLst>
          </p:cNvPr>
          <p:cNvSpPr/>
          <p:nvPr/>
        </p:nvSpPr>
        <p:spPr>
          <a:xfrm>
            <a:off x="2259434" y="3919404"/>
            <a:ext cx="6096000" cy="1200329"/>
          </a:xfrm>
          <a:prstGeom prst="rect">
            <a:avLst/>
          </a:prstGeom>
        </p:spPr>
        <p:txBody>
          <a:bodyPr>
            <a:spAutoFit/>
          </a:bodyPr>
          <a:lstStyle/>
          <a:p>
            <a:r>
              <a:rPr lang="en-US" dirty="0"/>
              <a:t>While some people need high contrast, for others — including some people with reading disabilities such as dyslexia — bright colors (high luminance) are not readable. They need low luminance</a:t>
            </a:r>
            <a:endParaRPr lang="en-IN" dirty="0"/>
          </a:p>
        </p:txBody>
      </p:sp>
      <p:pic>
        <p:nvPicPr>
          <p:cNvPr id="1028" name="Picture 4" descr="https://www.w3.org/WAI/content-images/preliminary/contrast-lowlum2.png">
            <a:extLst>
              <a:ext uri="{FF2B5EF4-FFF2-40B4-BE49-F238E27FC236}">
                <a16:creationId xmlns:a16="http://schemas.microsoft.com/office/drawing/2014/main" id="{FD486D8D-3AFB-4FEC-90BB-FFFE0C9ED6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0425" y="5223417"/>
            <a:ext cx="2867025" cy="1209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30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D8089F-7DDF-424E-8EAB-6AB483B22F37}"/>
              </a:ext>
            </a:extLst>
          </p:cNvPr>
          <p:cNvSpPr/>
          <p:nvPr/>
        </p:nvSpPr>
        <p:spPr>
          <a:xfrm>
            <a:off x="2418826" y="542916"/>
            <a:ext cx="6096000" cy="923330"/>
          </a:xfrm>
          <a:prstGeom prst="rect">
            <a:avLst/>
          </a:prstGeom>
        </p:spPr>
        <p:txBody>
          <a:bodyPr>
            <a:spAutoFit/>
          </a:bodyPr>
          <a:lstStyle/>
          <a:p>
            <a:r>
              <a:rPr lang="en-US" dirty="0"/>
              <a:t>Web browsers should allow people to change the color of text and background, and web pages need to work when people change colors.</a:t>
            </a:r>
            <a:endParaRPr lang="en-IN" dirty="0"/>
          </a:p>
        </p:txBody>
      </p:sp>
      <p:sp>
        <p:nvSpPr>
          <p:cNvPr id="4" name="Rectangle 3">
            <a:extLst>
              <a:ext uri="{FF2B5EF4-FFF2-40B4-BE49-F238E27FC236}">
                <a16:creationId xmlns:a16="http://schemas.microsoft.com/office/drawing/2014/main" id="{9FD43DCD-62C2-4AF9-91D0-DC2854D206DA}"/>
              </a:ext>
            </a:extLst>
          </p:cNvPr>
          <p:cNvSpPr/>
          <p:nvPr/>
        </p:nvSpPr>
        <p:spPr>
          <a:xfrm>
            <a:off x="4955097" y="26398"/>
            <a:ext cx="575799" cy="369332"/>
          </a:xfrm>
          <a:prstGeom prst="rect">
            <a:avLst/>
          </a:prstGeom>
        </p:spPr>
        <p:txBody>
          <a:bodyPr wrap="square">
            <a:spAutoFit/>
          </a:bodyPr>
          <a:lstStyle/>
          <a:p>
            <a:r>
              <a:rPr lang="en-IN" dirty="0"/>
              <a:t>Tips</a:t>
            </a:r>
          </a:p>
        </p:txBody>
      </p:sp>
      <p:sp>
        <p:nvSpPr>
          <p:cNvPr id="5" name="Rectangle 4">
            <a:extLst>
              <a:ext uri="{FF2B5EF4-FFF2-40B4-BE49-F238E27FC236}">
                <a16:creationId xmlns:a16="http://schemas.microsoft.com/office/drawing/2014/main" id="{49746647-8B94-4BA4-BB59-3A09C4D6480F}"/>
              </a:ext>
            </a:extLst>
          </p:cNvPr>
          <p:cNvSpPr/>
          <p:nvPr/>
        </p:nvSpPr>
        <p:spPr>
          <a:xfrm>
            <a:off x="458598" y="1613432"/>
            <a:ext cx="11274804" cy="5355312"/>
          </a:xfrm>
          <a:prstGeom prst="rect">
            <a:avLst/>
          </a:prstGeom>
        </p:spPr>
        <p:txBody>
          <a:bodyPr wrap="square">
            <a:spAutoFit/>
          </a:bodyPr>
          <a:lstStyle/>
          <a:p>
            <a:r>
              <a:rPr lang="en-US" dirty="0"/>
              <a:t>								What to check for:</a:t>
            </a:r>
          </a:p>
          <a:p>
            <a:r>
              <a:rPr lang="en-US" dirty="0"/>
              <a:t>Web pages should also have a minimum contrast by default: a contrast ratio of at least 4.5:1 for normal-size text.</a:t>
            </a:r>
          </a:p>
          <a:p>
            <a:r>
              <a:rPr lang="en-US" dirty="0"/>
              <a:t>There are basically three ways to check contrast, each with strengths and weaknesses.</a:t>
            </a:r>
          </a:p>
          <a:p>
            <a:pPr marL="342900" indent="-342900">
              <a:buFont typeface="+mj-lt"/>
              <a:buAutoNum type="arabicPeriod"/>
            </a:pPr>
            <a:r>
              <a:rPr lang="en-US" b="1" dirty="0"/>
              <a:t>Table with contrast ratio</a:t>
            </a:r>
            <a:r>
              <a:rPr lang="en-US" dirty="0"/>
              <a:t> - The tool displays a table with all the possible contrast ratios in the web page. With some tools, you can click in the table and it will show where that color combination is in the web page.</a:t>
            </a:r>
          </a:p>
          <a:p>
            <a:pPr marL="800100" lvl="1" indent="-342900">
              <a:buFont typeface="+mj-lt"/>
              <a:buAutoNum type="arabicPeriod"/>
            </a:pPr>
            <a:r>
              <a:rPr lang="en-US" i="1" dirty="0"/>
              <a:t>Pro: </a:t>
            </a:r>
            <a:r>
              <a:rPr lang="en-US" dirty="0"/>
              <a:t>Comprehensive.</a:t>
            </a:r>
          </a:p>
          <a:p>
            <a:pPr marL="800100" lvl="1" indent="-342900">
              <a:buFont typeface="+mj-lt"/>
              <a:buAutoNum type="arabicPeriod"/>
            </a:pPr>
            <a:r>
              <a:rPr lang="en-US" i="1" dirty="0"/>
              <a:t>Con: </a:t>
            </a:r>
            <a:r>
              <a:rPr lang="en-US" dirty="0"/>
              <a:t>Can be inaccurate, specifically, it can show some color combinations that are not really in the displayed page.</a:t>
            </a:r>
          </a:p>
          <a:p>
            <a:pPr marL="342900" indent="-342900">
              <a:buFont typeface="+mj-lt"/>
              <a:buAutoNum type="arabicPeriod"/>
            </a:pPr>
            <a:r>
              <a:rPr lang="en-US" b="1" dirty="0"/>
              <a:t>Eye-dropper to select colors</a:t>
            </a:r>
            <a:r>
              <a:rPr lang="en-US" dirty="0"/>
              <a:t> - The tool lets you select a text color and a background color, then it shows you the contrast ratio.</a:t>
            </a:r>
            <a:br>
              <a:rPr lang="en-US" dirty="0"/>
            </a:br>
            <a:endParaRPr lang="en-US" dirty="0"/>
          </a:p>
          <a:p>
            <a:pPr marL="800100" lvl="1" indent="-342900">
              <a:buFont typeface="+mj-lt"/>
              <a:buAutoNum type="arabicPeriod"/>
            </a:pPr>
            <a:r>
              <a:rPr lang="en-US" i="1" dirty="0"/>
              <a:t>Pro: </a:t>
            </a:r>
            <a:r>
              <a:rPr lang="en-US" dirty="0"/>
              <a:t>Accurate.</a:t>
            </a:r>
          </a:p>
          <a:p>
            <a:pPr marL="800100" lvl="1" indent="-342900">
              <a:buFont typeface="+mj-lt"/>
              <a:buAutoNum type="arabicPeriod"/>
            </a:pPr>
            <a:r>
              <a:rPr lang="en-US" i="1" dirty="0"/>
              <a:t>Con: </a:t>
            </a:r>
            <a:r>
              <a:rPr lang="en-US" dirty="0"/>
              <a:t>Can only test one item at a time. Need to be able to see and use a mouse.</a:t>
            </a:r>
          </a:p>
          <a:p>
            <a:pPr marL="342900" indent="-342900">
              <a:buFont typeface="+mj-lt"/>
              <a:buAutoNum type="arabicPeriod"/>
            </a:pPr>
            <a:r>
              <a:rPr lang="en-US" b="1" dirty="0"/>
              <a:t>Turn off color.</a:t>
            </a:r>
            <a:r>
              <a:rPr lang="en-US" dirty="0"/>
              <a:t> The tool shows the page in grayscale.</a:t>
            </a:r>
          </a:p>
          <a:p>
            <a:pPr marL="800100" lvl="1" indent="-342900">
              <a:buFont typeface="+mj-lt"/>
              <a:buAutoNum type="arabicPeriod"/>
            </a:pPr>
            <a:r>
              <a:rPr lang="en-US" i="1" dirty="0"/>
              <a:t>Pro:</a:t>
            </a:r>
            <a:r>
              <a:rPr lang="en-US" dirty="0"/>
              <a:t> Gives you direct experience.</a:t>
            </a:r>
          </a:p>
          <a:p>
            <a:pPr marL="800100" lvl="1" indent="-342900">
              <a:buFont typeface="+mj-lt"/>
              <a:buAutoNum type="arabicPeriod"/>
            </a:pPr>
            <a:r>
              <a:rPr lang="en-US" i="1" dirty="0"/>
              <a:t>Con: </a:t>
            </a:r>
            <a:r>
              <a:rPr lang="en-US" dirty="0"/>
              <a:t>Imprecise, does not provide contrast ratio value</a:t>
            </a:r>
          </a:p>
          <a:p>
            <a:endParaRPr lang="en-IN" dirty="0"/>
          </a:p>
        </p:txBody>
      </p:sp>
    </p:spTree>
    <p:extLst>
      <p:ext uri="{BB962C8B-B14F-4D97-AF65-F5344CB8AC3E}">
        <p14:creationId xmlns:p14="http://schemas.microsoft.com/office/powerpoint/2010/main" val="2678154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F0A806D-2D05-49FC-A4B0-ACD0EB744317}"/>
              </a:ext>
            </a:extLst>
          </p:cNvPr>
          <p:cNvSpPr/>
          <p:nvPr/>
        </p:nvSpPr>
        <p:spPr>
          <a:xfrm>
            <a:off x="3897859" y="308188"/>
            <a:ext cx="3305713" cy="369332"/>
          </a:xfrm>
          <a:prstGeom prst="rect">
            <a:avLst/>
          </a:prstGeom>
        </p:spPr>
        <p:txBody>
          <a:bodyPr wrap="none">
            <a:spAutoFit/>
          </a:bodyPr>
          <a:lstStyle/>
          <a:p>
            <a:r>
              <a:rPr lang="en-IN" dirty="0"/>
              <a:t>What is internationalization?</a:t>
            </a:r>
          </a:p>
        </p:txBody>
      </p:sp>
      <p:sp>
        <p:nvSpPr>
          <p:cNvPr id="3" name="Rectangle 2">
            <a:extLst>
              <a:ext uri="{FF2B5EF4-FFF2-40B4-BE49-F238E27FC236}">
                <a16:creationId xmlns:a16="http://schemas.microsoft.com/office/drawing/2014/main" id="{1A3407B6-192A-4003-AC9F-40E1C3D7A736}"/>
              </a:ext>
            </a:extLst>
          </p:cNvPr>
          <p:cNvSpPr/>
          <p:nvPr/>
        </p:nvSpPr>
        <p:spPr>
          <a:xfrm>
            <a:off x="92279" y="677520"/>
            <a:ext cx="10494627" cy="369332"/>
          </a:xfrm>
          <a:prstGeom prst="rect">
            <a:avLst/>
          </a:prstGeom>
        </p:spPr>
        <p:txBody>
          <a:bodyPr wrap="square">
            <a:spAutoFit/>
          </a:bodyPr>
          <a:lstStyle/>
          <a:p>
            <a:r>
              <a:rPr lang="en-US" dirty="0"/>
              <a:t> to make it possible to use Web technologies with different languages, scripts, and cultures.</a:t>
            </a:r>
            <a:endParaRPr lang="en-IN" dirty="0"/>
          </a:p>
        </p:txBody>
      </p:sp>
      <p:sp>
        <p:nvSpPr>
          <p:cNvPr id="4" name="Rectangle 3">
            <a:extLst>
              <a:ext uri="{FF2B5EF4-FFF2-40B4-BE49-F238E27FC236}">
                <a16:creationId xmlns:a16="http://schemas.microsoft.com/office/drawing/2014/main" id="{D5B895E7-7499-492A-98F8-75A332863B3F}"/>
              </a:ext>
            </a:extLst>
          </p:cNvPr>
          <p:cNvSpPr/>
          <p:nvPr/>
        </p:nvSpPr>
        <p:spPr>
          <a:xfrm>
            <a:off x="176168" y="1142811"/>
            <a:ext cx="11492917" cy="369332"/>
          </a:xfrm>
          <a:prstGeom prst="rect">
            <a:avLst/>
          </a:prstGeom>
        </p:spPr>
        <p:txBody>
          <a:bodyPr wrap="square">
            <a:spAutoFit/>
          </a:bodyPr>
          <a:lstStyle/>
          <a:p>
            <a:r>
              <a:rPr lang="en-US" dirty="0"/>
              <a:t>basic internationalization features, such as character encoding and language declarations</a:t>
            </a:r>
            <a:endParaRPr lang="en-IN" dirty="0"/>
          </a:p>
        </p:txBody>
      </p:sp>
      <p:sp>
        <p:nvSpPr>
          <p:cNvPr id="5" name="Rectangle 4">
            <a:extLst>
              <a:ext uri="{FF2B5EF4-FFF2-40B4-BE49-F238E27FC236}">
                <a16:creationId xmlns:a16="http://schemas.microsoft.com/office/drawing/2014/main" id="{5D512A94-5A8C-4C26-A4B9-2795E5DB04D4}"/>
              </a:ext>
            </a:extLst>
          </p:cNvPr>
          <p:cNvSpPr/>
          <p:nvPr/>
        </p:nvSpPr>
        <p:spPr>
          <a:xfrm>
            <a:off x="176168" y="1608102"/>
            <a:ext cx="8682606" cy="369332"/>
          </a:xfrm>
          <a:prstGeom prst="rect">
            <a:avLst/>
          </a:prstGeom>
        </p:spPr>
        <p:txBody>
          <a:bodyPr wrap="square">
            <a:spAutoFit/>
          </a:bodyPr>
          <a:lstStyle/>
          <a:p>
            <a:r>
              <a:rPr lang="en-US" dirty="0"/>
              <a:t>'Internationalization' is sometimes abbreviated to 'i18n' in English</a:t>
            </a:r>
            <a:endParaRPr lang="en-IN" dirty="0"/>
          </a:p>
        </p:txBody>
      </p:sp>
      <p:sp>
        <p:nvSpPr>
          <p:cNvPr id="6" name="Rectangle 5">
            <a:extLst>
              <a:ext uri="{FF2B5EF4-FFF2-40B4-BE49-F238E27FC236}">
                <a16:creationId xmlns:a16="http://schemas.microsoft.com/office/drawing/2014/main" id="{8F70104E-2561-4A91-B12C-06AE78100430}"/>
              </a:ext>
            </a:extLst>
          </p:cNvPr>
          <p:cNvSpPr/>
          <p:nvPr/>
        </p:nvSpPr>
        <p:spPr>
          <a:xfrm>
            <a:off x="5135696" y="3059668"/>
            <a:ext cx="1132041" cy="369332"/>
          </a:xfrm>
          <a:prstGeom prst="rect">
            <a:avLst/>
          </a:prstGeom>
        </p:spPr>
        <p:txBody>
          <a:bodyPr wrap="none">
            <a:spAutoFit/>
          </a:bodyPr>
          <a:lstStyle/>
          <a:p>
            <a:r>
              <a:rPr lang="en-IN" dirty="0"/>
              <a:t>Unicode</a:t>
            </a:r>
          </a:p>
        </p:txBody>
      </p:sp>
      <p:sp>
        <p:nvSpPr>
          <p:cNvPr id="7" name="Rectangle 6">
            <a:extLst>
              <a:ext uri="{FF2B5EF4-FFF2-40B4-BE49-F238E27FC236}">
                <a16:creationId xmlns:a16="http://schemas.microsoft.com/office/drawing/2014/main" id="{280CBDBE-638C-4EA2-8C54-A72D01D6406B}"/>
              </a:ext>
            </a:extLst>
          </p:cNvPr>
          <p:cNvSpPr/>
          <p:nvPr/>
        </p:nvSpPr>
        <p:spPr>
          <a:xfrm>
            <a:off x="307596" y="3587904"/>
            <a:ext cx="11576806" cy="2585323"/>
          </a:xfrm>
          <a:prstGeom prst="rect">
            <a:avLst/>
          </a:prstGeom>
        </p:spPr>
        <p:txBody>
          <a:bodyPr wrap="square">
            <a:spAutoFit/>
          </a:bodyPr>
          <a:lstStyle/>
          <a:p>
            <a:r>
              <a:rPr lang="en-US" dirty="0"/>
              <a:t>Text in a computer or on the Web is composed of characters. Characters represent letters of the alphabet, punctuation, or other symbols.</a:t>
            </a:r>
          </a:p>
          <a:p>
            <a:endParaRPr lang="en-US" dirty="0"/>
          </a:p>
          <a:p>
            <a:r>
              <a:rPr lang="en-US" dirty="0"/>
              <a:t>Unicode is a universal character set, </a:t>
            </a:r>
            <a:r>
              <a:rPr lang="en-US" dirty="0" err="1"/>
              <a:t>ie</a:t>
            </a:r>
            <a:r>
              <a:rPr lang="en-US" dirty="0"/>
              <a:t>. a standard that defines, in one place, all the characters needed for writing languages in use on computers. It is a superset of all other character sets that have been encoded.</a:t>
            </a:r>
          </a:p>
          <a:p>
            <a:endParaRPr lang="en-US" dirty="0"/>
          </a:p>
          <a:p>
            <a:r>
              <a:rPr lang="en-US" dirty="0"/>
              <a:t>As a content author or developer, you should nowadays always choose the UTF-8 character encoding for your content or data</a:t>
            </a:r>
            <a:endParaRPr lang="en-IN" dirty="0"/>
          </a:p>
        </p:txBody>
      </p:sp>
      <p:sp>
        <p:nvSpPr>
          <p:cNvPr id="8" name="Rectangle 7">
            <a:extLst>
              <a:ext uri="{FF2B5EF4-FFF2-40B4-BE49-F238E27FC236}">
                <a16:creationId xmlns:a16="http://schemas.microsoft.com/office/drawing/2014/main" id="{FE213CF0-BDCD-4862-A050-978BF4531C7E}"/>
              </a:ext>
            </a:extLst>
          </p:cNvPr>
          <p:cNvSpPr/>
          <p:nvPr/>
        </p:nvSpPr>
        <p:spPr>
          <a:xfrm>
            <a:off x="3773784" y="2287990"/>
            <a:ext cx="4286751" cy="369332"/>
          </a:xfrm>
          <a:prstGeom prst="rect">
            <a:avLst/>
          </a:prstGeom>
        </p:spPr>
        <p:txBody>
          <a:bodyPr wrap="none">
            <a:spAutoFit/>
          </a:bodyPr>
          <a:lstStyle/>
          <a:p>
            <a:r>
              <a:rPr lang="en-IN" dirty="0">
                <a:hlinkClick r:id="rId2"/>
              </a:rPr>
              <a:t>Internationalization Checker by W3C</a:t>
            </a:r>
            <a:endParaRPr lang="en-IN" dirty="0"/>
          </a:p>
        </p:txBody>
      </p:sp>
      <p:sp>
        <p:nvSpPr>
          <p:cNvPr id="9" name="Rectangle 8">
            <a:extLst>
              <a:ext uri="{FF2B5EF4-FFF2-40B4-BE49-F238E27FC236}">
                <a16:creationId xmlns:a16="http://schemas.microsoft.com/office/drawing/2014/main" id="{615E2343-33D4-4536-9889-1625206AE28D}"/>
              </a:ext>
            </a:extLst>
          </p:cNvPr>
          <p:cNvSpPr/>
          <p:nvPr/>
        </p:nvSpPr>
        <p:spPr>
          <a:xfrm>
            <a:off x="4063068" y="2638014"/>
            <a:ext cx="6096000" cy="369332"/>
          </a:xfrm>
          <a:prstGeom prst="rect">
            <a:avLst/>
          </a:prstGeom>
        </p:spPr>
        <p:txBody>
          <a:bodyPr>
            <a:spAutoFit/>
          </a:bodyPr>
          <a:lstStyle/>
          <a:p>
            <a:r>
              <a:rPr lang="en-IN" dirty="0">
                <a:hlinkClick r:id="rId3"/>
              </a:rPr>
              <a:t>Internationalization Techniques</a:t>
            </a:r>
            <a:endParaRPr lang="en-IN" dirty="0"/>
          </a:p>
        </p:txBody>
      </p:sp>
    </p:spTree>
    <p:extLst>
      <p:ext uri="{BB962C8B-B14F-4D97-AF65-F5344CB8AC3E}">
        <p14:creationId xmlns:p14="http://schemas.microsoft.com/office/powerpoint/2010/main" val="3376781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99DCFB1-D7A9-4D00-8E5E-83B6180BEA0E}"/>
              </a:ext>
            </a:extLst>
          </p:cNvPr>
          <p:cNvSpPr/>
          <p:nvPr/>
        </p:nvSpPr>
        <p:spPr>
          <a:xfrm>
            <a:off x="3673062" y="98463"/>
            <a:ext cx="4241867" cy="369332"/>
          </a:xfrm>
          <a:prstGeom prst="rect">
            <a:avLst/>
          </a:prstGeom>
        </p:spPr>
        <p:txBody>
          <a:bodyPr wrap="none">
            <a:spAutoFit/>
          </a:bodyPr>
          <a:lstStyle/>
          <a:p>
            <a:r>
              <a:rPr lang="en-US" dirty="0"/>
              <a:t>First steps in Web internationalization</a:t>
            </a:r>
          </a:p>
        </p:txBody>
      </p:sp>
      <p:sp>
        <p:nvSpPr>
          <p:cNvPr id="3" name="Rectangle 2">
            <a:extLst>
              <a:ext uri="{FF2B5EF4-FFF2-40B4-BE49-F238E27FC236}">
                <a16:creationId xmlns:a16="http://schemas.microsoft.com/office/drawing/2014/main" id="{7F827C81-D012-4C73-8C8C-BB87B7FB7A07}"/>
              </a:ext>
            </a:extLst>
          </p:cNvPr>
          <p:cNvSpPr/>
          <p:nvPr/>
        </p:nvSpPr>
        <p:spPr>
          <a:xfrm>
            <a:off x="153798" y="978195"/>
            <a:ext cx="10575721" cy="646331"/>
          </a:xfrm>
          <a:prstGeom prst="rect">
            <a:avLst/>
          </a:prstGeom>
        </p:spPr>
        <p:txBody>
          <a:bodyPr wrap="square">
            <a:spAutoFit/>
          </a:bodyPr>
          <a:lstStyle/>
          <a:p>
            <a:r>
              <a:rPr lang="en-US" dirty="0"/>
              <a:t>A character encoding declaration is vital to ensure that the text in your page is recognized by browsers around the world,</a:t>
            </a:r>
            <a:endParaRPr lang="en-IN" dirty="0"/>
          </a:p>
        </p:txBody>
      </p:sp>
      <p:pic>
        <p:nvPicPr>
          <p:cNvPr id="4" name="Picture 3">
            <a:extLst>
              <a:ext uri="{FF2B5EF4-FFF2-40B4-BE49-F238E27FC236}">
                <a16:creationId xmlns:a16="http://schemas.microsoft.com/office/drawing/2014/main" id="{C1ED2EAF-8666-4185-A613-0BA993E2F6D9}"/>
              </a:ext>
            </a:extLst>
          </p:cNvPr>
          <p:cNvPicPr>
            <a:picLocks noChangeAspect="1"/>
          </p:cNvPicPr>
          <p:nvPr/>
        </p:nvPicPr>
        <p:blipFill rotWithShape="1">
          <a:blip r:embed="rId2"/>
          <a:srcRect r="71209"/>
          <a:stretch/>
        </p:blipFill>
        <p:spPr>
          <a:xfrm>
            <a:off x="299208" y="1740328"/>
            <a:ext cx="2877424" cy="1228118"/>
          </a:xfrm>
          <a:prstGeom prst="rect">
            <a:avLst/>
          </a:prstGeom>
        </p:spPr>
      </p:pic>
      <p:sp>
        <p:nvSpPr>
          <p:cNvPr id="5" name="Rectangle 4">
            <a:extLst>
              <a:ext uri="{FF2B5EF4-FFF2-40B4-BE49-F238E27FC236}">
                <a16:creationId xmlns:a16="http://schemas.microsoft.com/office/drawing/2014/main" id="{884123AC-202B-4172-B9B6-0EE117ECE01B}"/>
              </a:ext>
            </a:extLst>
          </p:cNvPr>
          <p:cNvSpPr/>
          <p:nvPr/>
        </p:nvSpPr>
        <p:spPr>
          <a:xfrm>
            <a:off x="299208" y="3084248"/>
            <a:ext cx="3539752" cy="369332"/>
          </a:xfrm>
          <a:prstGeom prst="rect">
            <a:avLst/>
          </a:prstGeom>
        </p:spPr>
        <p:txBody>
          <a:bodyPr wrap="none">
            <a:spAutoFit/>
          </a:bodyPr>
          <a:lstStyle/>
          <a:p>
            <a:r>
              <a:rPr lang="en-IN" dirty="0"/>
              <a:t>Primary language declaration</a:t>
            </a:r>
          </a:p>
        </p:txBody>
      </p:sp>
      <p:sp>
        <p:nvSpPr>
          <p:cNvPr id="6" name="Rectangle 5">
            <a:extLst>
              <a:ext uri="{FF2B5EF4-FFF2-40B4-BE49-F238E27FC236}">
                <a16:creationId xmlns:a16="http://schemas.microsoft.com/office/drawing/2014/main" id="{DD0024F6-D5E5-48BB-9C10-04014C0674EF}"/>
              </a:ext>
            </a:extLst>
          </p:cNvPr>
          <p:cNvSpPr/>
          <p:nvPr/>
        </p:nvSpPr>
        <p:spPr>
          <a:xfrm>
            <a:off x="153798" y="536124"/>
            <a:ext cx="3869970" cy="369332"/>
          </a:xfrm>
          <a:prstGeom prst="rect">
            <a:avLst/>
          </a:prstGeom>
        </p:spPr>
        <p:txBody>
          <a:bodyPr wrap="none">
            <a:spAutoFit/>
          </a:bodyPr>
          <a:lstStyle/>
          <a:p>
            <a:r>
              <a:rPr lang="en-IN" dirty="0"/>
              <a:t>Character encoding declaration</a:t>
            </a:r>
          </a:p>
        </p:txBody>
      </p:sp>
      <p:sp>
        <p:nvSpPr>
          <p:cNvPr id="7" name="Rectangle 6">
            <a:extLst>
              <a:ext uri="{FF2B5EF4-FFF2-40B4-BE49-F238E27FC236}">
                <a16:creationId xmlns:a16="http://schemas.microsoft.com/office/drawing/2014/main" id="{E127AB19-33B0-4362-8F57-7D45F0077CF0}"/>
              </a:ext>
            </a:extLst>
          </p:cNvPr>
          <p:cNvSpPr/>
          <p:nvPr/>
        </p:nvSpPr>
        <p:spPr>
          <a:xfrm>
            <a:off x="299208" y="3453580"/>
            <a:ext cx="11593584" cy="1200329"/>
          </a:xfrm>
          <a:prstGeom prst="rect">
            <a:avLst/>
          </a:prstGeom>
        </p:spPr>
        <p:txBody>
          <a:bodyPr wrap="square">
            <a:spAutoFit/>
          </a:bodyPr>
          <a:lstStyle/>
          <a:p>
            <a:r>
              <a:rPr lang="en-US" dirty="0"/>
              <a:t> it's important for a browser to know what language your page is written in, including font selection, text-to-speech conversion, spell-checking, hyphenation and automated line breaking, text transforms, automated translation, and more. You should always indicate the primary language of your page in the &lt;html&gt; tag.</a:t>
            </a:r>
            <a:endParaRPr lang="en-IN" dirty="0"/>
          </a:p>
        </p:txBody>
      </p:sp>
      <p:pic>
        <p:nvPicPr>
          <p:cNvPr id="8" name="Picture 7">
            <a:extLst>
              <a:ext uri="{FF2B5EF4-FFF2-40B4-BE49-F238E27FC236}">
                <a16:creationId xmlns:a16="http://schemas.microsoft.com/office/drawing/2014/main" id="{19313157-5816-4D28-BE74-3E5473B57163}"/>
              </a:ext>
            </a:extLst>
          </p:cNvPr>
          <p:cNvPicPr>
            <a:picLocks noChangeAspect="1"/>
          </p:cNvPicPr>
          <p:nvPr/>
        </p:nvPicPr>
        <p:blipFill>
          <a:blip r:embed="rId3"/>
          <a:stretch>
            <a:fillRect/>
          </a:stretch>
        </p:blipFill>
        <p:spPr>
          <a:xfrm>
            <a:off x="390132" y="4797876"/>
            <a:ext cx="2695575" cy="1524000"/>
          </a:xfrm>
          <a:prstGeom prst="rect">
            <a:avLst/>
          </a:prstGeom>
        </p:spPr>
      </p:pic>
      <p:sp>
        <p:nvSpPr>
          <p:cNvPr id="10" name="Rectangle 9">
            <a:extLst>
              <a:ext uri="{FF2B5EF4-FFF2-40B4-BE49-F238E27FC236}">
                <a16:creationId xmlns:a16="http://schemas.microsoft.com/office/drawing/2014/main" id="{725F7A59-7DE2-44B0-B2AE-87BDA7424914}"/>
              </a:ext>
            </a:extLst>
          </p:cNvPr>
          <p:cNvSpPr/>
          <p:nvPr/>
        </p:nvSpPr>
        <p:spPr>
          <a:xfrm>
            <a:off x="4211587" y="5388960"/>
            <a:ext cx="6517932" cy="1200329"/>
          </a:xfrm>
          <a:prstGeom prst="rect">
            <a:avLst/>
          </a:prstGeom>
        </p:spPr>
        <p:txBody>
          <a:bodyPr wrap="square">
            <a:spAutoFit/>
          </a:bodyPr>
          <a:lstStyle/>
          <a:p>
            <a:r>
              <a:rPr lang="en-US" dirty="0"/>
              <a:t>If your content will be seen by people from diverse cultures, check that your cultural references will be recognized and that there is no inappropriate cultural bias</a:t>
            </a:r>
            <a:endParaRPr lang="en-IN" dirty="0"/>
          </a:p>
        </p:txBody>
      </p:sp>
      <p:sp>
        <p:nvSpPr>
          <p:cNvPr id="11" name="Rectangle 10">
            <a:extLst>
              <a:ext uri="{FF2B5EF4-FFF2-40B4-BE49-F238E27FC236}">
                <a16:creationId xmlns:a16="http://schemas.microsoft.com/office/drawing/2014/main" id="{B5052F30-F5A3-4EB6-8BF3-33B670C0CFE9}"/>
              </a:ext>
            </a:extLst>
          </p:cNvPr>
          <p:cNvSpPr/>
          <p:nvPr/>
        </p:nvSpPr>
        <p:spPr>
          <a:xfrm>
            <a:off x="6284354" y="4838575"/>
            <a:ext cx="1630575" cy="369332"/>
          </a:xfrm>
          <a:prstGeom prst="rect">
            <a:avLst/>
          </a:prstGeom>
        </p:spPr>
        <p:txBody>
          <a:bodyPr wrap="none">
            <a:spAutoFit/>
          </a:bodyPr>
          <a:lstStyle/>
          <a:p>
            <a:r>
              <a:rPr lang="en-IN" dirty="0"/>
              <a:t> Cultural bias</a:t>
            </a:r>
          </a:p>
        </p:txBody>
      </p:sp>
    </p:spTree>
    <p:extLst>
      <p:ext uri="{BB962C8B-B14F-4D97-AF65-F5344CB8AC3E}">
        <p14:creationId xmlns:p14="http://schemas.microsoft.com/office/powerpoint/2010/main" val="1927007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F5DDC30-5E82-4E6A-A932-40A7769B3D9F}"/>
              </a:ext>
            </a:extLst>
          </p:cNvPr>
          <p:cNvSpPr/>
          <p:nvPr/>
        </p:nvSpPr>
        <p:spPr>
          <a:xfrm>
            <a:off x="277171" y="224687"/>
            <a:ext cx="6841938" cy="369332"/>
          </a:xfrm>
          <a:prstGeom prst="rect">
            <a:avLst/>
          </a:prstGeom>
        </p:spPr>
        <p:txBody>
          <a:bodyPr wrap="none">
            <a:spAutoFit/>
          </a:bodyPr>
          <a:lstStyle/>
          <a:p>
            <a:r>
              <a:rPr lang="en-US"/>
              <a:t>Hypertext is built on the idea of linking information together,</a:t>
            </a:r>
            <a:endParaRPr lang="en-IN" dirty="0"/>
          </a:p>
        </p:txBody>
      </p:sp>
      <p:sp>
        <p:nvSpPr>
          <p:cNvPr id="6" name="Rectangle 5">
            <a:extLst>
              <a:ext uri="{FF2B5EF4-FFF2-40B4-BE49-F238E27FC236}">
                <a16:creationId xmlns:a16="http://schemas.microsoft.com/office/drawing/2014/main" id="{60341699-5A06-4AF4-AF14-A2F017672C5D}"/>
              </a:ext>
            </a:extLst>
          </p:cNvPr>
          <p:cNvSpPr/>
          <p:nvPr/>
        </p:nvSpPr>
        <p:spPr>
          <a:xfrm>
            <a:off x="277170" y="691692"/>
            <a:ext cx="10121471" cy="646331"/>
          </a:xfrm>
          <a:prstGeom prst="rect">
            <a:avLst/>
          </a:prstGeom>
        </p:spPr>
        <p:txBody>
          <a:bodyPr wrap="square">
            <a:spAutoFit/>
          </a:bodyPr>
          <a:lstStyle/>
          <a:p>
            <a:r>
              <a:rPr lang="en-US" dirty="0"/>
              <a:t>The idea was to "Mark Up" your document with links and define how to break it down into different segments (chapters, sections, paragraphs, tables, figures, etc.)</a:t>
            </a:r>
            <a:endParaRPr lang="en-IN" dirty="0"/>
          </a:p>
        </p:txBody>
      </p:sp>
      <p:pic>
        <p:nvPicPr>
          <p:cNvPr id="1026" name="Picture 2" descr="Illustration of Hypertext documents">
            <a:extLst>
              <a:ext uri="{FF2B5EF4-FFF2-40B4-BE49-F238E27FC236}">
                <a16:creationId xmlns:a16="http://schemas.microsoft.com/office/drawing/2014/main" id="{7EE17111-14BC-4738-8FF3-5DC7FF0DFB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4222" y="2085230"/>
            <a:ext cx="6144290" cy="4081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5485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600649C-4C02-4D71-9660-E2D100AC7D35}"/>
              </a:ext>
            </a:extLst>
          </p:cNvPr>
          <p:cNvSpPr/>
          <p:nvPr/>
        </p:nvSpPr>
        <p:spPr>
          <a:xfrm>
            <a:off x="776177" y="373264"/>
            <a:ext cx="8367823" cy="369332"/>
          </a:xfrm>
          <a:prstGeom prst="rect">
            <a:avLst/>
          </a:prstGeom>
        </p:spPr>
        <p:txBody>
          <a:bodyPr wrap="square">
            <a:spAutoFit/>
          </a:bodyPr>
          <a:lstStyle/>
          <a:p>
            <a:r>
              <a:rPr lang="en-US" dirty="0"/>
              <a:t> The first thing  in HTML file is a tag to tell you what type of HTML file it is:</a:t>
            </a:r>
            <a:endParaRPr lang="en-IN" dirty="0"/>
          </a:p>
        </p:txBody>
      </p:sp>
      <p:sp>
        <p:nvSpPr>
          <p:cNvPr id="3" name="Rectangle 2">
            <a:extLst>
              <a:ext uri="{FF2B5EF4-FFF2-40B4-BE49-F238E27FC236}">
                <a16:creationId xmlns:a16="http://schemas.microsoft.com/office/drawing/2014/main" id="{94046FC9-80C4-45A8-A65A-8B897710E2B1}"/>
              </a:ext>
            </a:extLst>
          </p:cNvPr>
          <p:cNvSpPr/>
          <p:nvPr/>
        </p:nvSpPr>
        <p:spPr>
          <a:xfrm>
            <a:off x="776177" y="883906"/>
            <a:ext cx="2130711" cy="369332"/>
          </a:xfrm>
          <a:prstGeom prst="rect">
            <a:avLst/>
          </a:prstGeom>
        </p:spPr>
        <p:txBody>
          <a:bodyPr wrap="none">
            <a:spAutoFit/>
          </a:bodyPr>
          <a:lstStyle/>
          <a:p>
            <a:r>
              <a:rPr lang="en-IN" dirty="0"/>
              <a:t>&lt;!DOCTYPE html&gt;</a:t>
            </a:r>
          </a:p>
        </p:txBody>
      </p:sp>
      <p:sp>
        <p:nvSpPr>
          <p:cNvPr id="5" name="Rectangle 4">
            <a:extLst>
              <a:ext uri="{FF2B5EF4-FFF2-40B4-BE49-F238E27FC236}">
                <a16:creationId xmlns:a16="http://schemas.microsoft.com/office/drawing/2014/main" id="{B41A2CDF-A12C-4A75-9CDF-E315684ABA9D}"/>
              </a:ext>
            </a:extLst>
          </p:cNvPr>
          <p:cNvSpPr/>
          <p:nvPr/>
        </p:nvSpPr>
        <p:spPr>
          <a:xfrm>
            <a:off x="3300202" y="894533"/>
            <a:ext cx="5591595" cy="369332"/>
          </a:xfrm>
          <a:prstGeom prst="rect">
            <a:avLst/>
          </a:prstGeom>
        </p:spPr>
        <p:txBody>
          <a:bodyPr wrap="none">
            <a:spAutoFit/>
          </a:bodyPr>
          <a:lstStyle/>
          <a:p>
            <a:r>
              <a:rPr lang="en-US" dirty="0"/>
              <a:t>the first thing the browser sees is the declaration </a:t>
            </a:r>
            <a:endParaRPr lang="en-IN" dirty="0"/>
          </a:p>
        </p:txBody>
      </p:sp>
      <p:sp>
        <p:nvSpPr>
          <p:cNvPr id="7" name="Rectangle 6">
            <a:extLst>
              <a:ext uri="{FF2B5EF4-FFF2-40B4-BE49-F238E27FC236}">
                <a16:creationId xmlns:a16="http://schemas.microsoft.com/office/drawing/2014/main" id="{232DC6E0-FE9C-443A-979D-2A53CB58AFE0}"/>
              </a:ext>
            </a:extLst>
          </p:cNvPr>
          <p:cNvSpPr/>
          <p:nvPr/>
        </p:nvSpPr>
        <p:spPr>
          <a:xfrm>
            <a:off x="825790" y="1468414"/>
            <a:ext cx="8211879" cy="369332"/>
          </a:xfrm>
          <a:prstGeom prst="rect">
            <a:avLst/>
          </a:prstGeom>
        </p:spPr>
        <p:txBody>
          <a:bodyPr wrap="square">
            <a:spAutoFit/>
          </a:bodyPr>
          <a:lstStyle/>
          <a:p>
            <a:r>
              <a:rPr lang="en-US" dirty="0"/>
              <a:t>at the top of an HTML 4.01 page, you might have something like this:</a:t>
            </a:r>
            <a:endParaRPr lang="en-IN" dirty="0"/>
          </a:p>
        </p:txBody>
      </p:sp>
      <p:sp>
        <p:nvSpPr>
          <p:cNvPr id="8" name="Rectangle 7">
            <a:extLst>
              <a:ext uri="{FF2B5EF4-FFF2-40B4-BE49-F238E27FC236}">
                <a16:creationId xmlns:a16="http://schemas.microsoft.com/office/drawing/2014/main" id="{560F503B-B509-4AA3-B16E-CE2DD32FAA61}"/>
              </a:ext>
            </a:extLst>
          </p:cNvPr>
          <p:cNvSpPr/>
          <p:nvPr/>
        </p:nvSpPr>
        <p:spPr>
          <a:xfrm>
            <a:off x="765546" y="1755500"/>
            <a:ext cx="11164186" cy="369332"/>
          </a:xfrm>
          <a:prstGeom prst="rect">
            <a:avLst/>
          </a:prstGeom>
        </p:spPr>
        <p:txBody>
          <a:bodyPr wrap="square">
            <a:spAutoFit/>
          </a:bodyPr>
          <a:lstStyle/>
          <a:p>
            <a:r>
              <a:rPr lang="en-IN" dirty="0"/>
              <a:t>&lt;!DOCTYPE HTML PUBLIC "-//W3C//DTD HTML 4.01//EN" "http://www.w3.org/TR/html4/strict.dtd"&gt;</a:t>
            </a:r>
          </a:p>
        </p:txBody>
      </p:sp>
      <p:sp>
        <p:nvSpPr>
          <p:cNvPr id="9" name="Rectangle 8">
            <a:extLst>
              <a:ext uri="{FF2B5EF4-FFF2-40B4-BE49-F238E27FC236}">
                <a16:creationId xmlns:a16="http://schemas.microsoft.com/office/drawing/2014/main" id="{FC8043D7-68E4-48F6-A0EE-1349742A7EFF}"/>
              </a:ext>
            </a:extLst>
          </p:cNvPr>
          <p:cNvSpPr/>
          <p:nvPr/>
        </p:nvSpPr>
        <p:spPr>
          <a:xfrm>
            <a:off x="825790" y="2481318"/>
            <a:ext cx="3199915" cy="369332"/>
          </a:xfrm>
          <a:prstGeom prst="rect">
            <a:avLst/>
          </a:prstGeom>
        </p:spPr>
        <p:txBody>
          <a:bodyPr wrap="none">
            <a:spAutoFit/>
          </a:bodyPr>
          <a:lstStyle/>
          <a:p>
            <a:r>
              <a:rPr lang="en-IN" dirty="0"/>
              <a:t>HTML character references</a:t>
            </a:r>
          </a:p>
        </p:txBody>
      </p:sp>
      <p:sp>
        <p:nvSpPr>
          <p:cNvPr id="10" name="Rectangle 9">
            <a:extLst>
              <a:ext uri="{FF2B5EF4-FFF2-40B4-BE49-F238E27FC236}">
                <a16:creationId xmlns:a16="http://schemas.microsoft.com/office/drawing/2014/main" id="{BAF76D13-70BE-4189-80C4-420ADE287905}"/>
              </a:ext>
            </a:extLst>
          </p:cNvPr>
          <p:cNvSpPr/>
          <p:nvPr/>
        </p:nvSpPr>
        <p:spPr>
          <a:xfrm>
            <a:off x="776178" y="3115079"/>
            <a:ext cx="10653822" cy="1200329"/>
          </a:xfrm>
          <a:prstGeom prst="rect">
            <a:avLst/>
          </a:prstGeom>
        </p:spPr>
        <p:txBody>
          <a:bodyPr wrap="square">
            <a:spAutoFit/>
          </a:bodyPr>
          <a:lstStyle/>
          <a:p>
            <a:r>
              <a:rPr lang="en-US" dirty="0"/>
              <a:t>If you want to use a named character reference in your source code, use an ampersand symbol '&amp;', followed by the name and a semi-colon. Names are case sensitive. For example, the following represents a no-break space:</a:t>
            </a:r>
          </a:p>
          <a:p>
            <a:r>
              <a:rPr lang="en-US" dirty="0"/>
              <a:t>&amp;</a:t>
            </a:r>
            <a:r>
              <a:rPr lang="en-US" dirty="0" err="1"/>
              <a:t>nbsp</a:t>
            </a:r>
            <a:r>
              <a:rPr lang="en-US" dirty="0"/>
              <a:t>;</a:t>
            </a:r>
            <a:endParaRPr lang="en-IN" dirty="0"/>
          </a:p>
        </p:txBody>
      </p:sp>
      <p:sp>
        <p:nvSpPr>
          <p:cNvPr id="11" name="Rectangle 10">
            <a:extLst>
              <a:ext uri="{FF2B5EF4-FFF2-40B4-BE49-F238E27FC236}">
                <a16:creationId xmlns:a16="http://schemas.microsoft.com/office/drawing/2014/main" id="{91243388-5CEC-4D1E-A64A-AC540F012FE6}"/>
              </a:ext>
            </a:extLst>
          </p:cNvPr>
          <p:cNvSpPr/>
          <p:nvPr/>
        </p:nvSpPr>
        <p:spPr>
          <a:xfrm>
            <a:off x="825789" y="4592407"/>
            <a:ext cx="10933819" cy="923330"/>
          </a:xfrm>
          <a:prstGeom prst="rect">
            <a:avLst/>
          </a:prstGeom>
        </p:spPr>
        <p:txBody>
          <a:bodyPr wrap="square">
            <a:spAutoFit/>
          </a:bodyPr>
          <a:lstStyle/>
          <a:p>
            <a:r>
              <a:rPr lang="en-US" dirty="0"/>
              <a:t>If you are using a decimal number, use an ampersand symbol '&amp;' , followed by the symbol '#', then a decimal number and a semi-colon.</a:t>
            </a:r>
          </a:p>
          <a:p>
            <a:r>
              <a:rPr lang="en-US" dirty="0"/>
              <a:t>&amp;#160;</a:t>
            </a:r>
            <a:endParaRPr lang="en-IN" dirty="0"/>
          </a:p>
        </p:txBody>
      </p:sp>
      <p:sp>
        <p:nvSpPr>
          <p:cNvPr id="12" name="Rectangle 11">
            <a:extLst>
              <a:ext uri="{FF2B5EF4-FFF2-40B4-BE49-F238E27FC236}">
                <a16:creationId xmlns:a16="http://schemas.microsoft.com/office/drawing/2014/main" id="{79035515-9CCA-4DCE-ABC6-C6746D146DFC}"/>
              </a:ext>
            </a:extLst>
          </p:cNvPr>
          <p:cNvSpPr/>
          <p:nvPr/>
        </p:nvSpPr>
        <p:spPr>
          <a:xfrm>
            <a:off x="818710" y="5656832"/>
            <a:ext cx="11323676" cy="923330"/>
          </a:xfrm>
          <a:prstGeom prst="rect">
            <a:avLst/>
          </a:prstGeom>
        </p:spPr>
        <p:txBody>
          <a:bodyPr wrap="square">
            <a:spAutoFit/>
          </a:bodyPr>
          <a:lstStyle/>
          <a:p>
            <a:r>
              <a:rPr lang="en-US" dirty="0"/>
              <a:t>If you are using a hexadecimal number, use an ampersand symbol '&amp;' , followed by the symbols '#x', then a hexadecimal number and a semi-colon.</a:t>
            </a:r>
          </a:p>
          <a:p>
            <a:r>
              <a:rPr lang="en-US" dirty="0"/>
              <a:t>&amp;#x00A0;</a:t>
            </a:r>
            <a:endParaRPr lang="en-IN" dirty="0"/>
          </a:p>
        </p:txBody>
      </p:sp>
    </p:spTree>
    <p:extLst>
      <p:ext uri="{BB962C8B-B14F-4D97-AF65-F5344CB8AC3E}">
        <p14:creationId xmlns:p14="http://schemas.microsoft.com/office/powerpoint/2010/main" val="4001422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19BEF5E-D276-44C2-B4E4-FF39F35DF8E4}"/>
              </a:ext>
            </a:extLst>
          </p:cNvPr>
          <p:cNvPicPr>
            <a:picLocks noChangeAspect="1"/>
          </p:cNvPicPr>
          <p:nvPr/>
        </p:nvPicPr>
        <p:blipFill>
          <a:blip r:embed="rId2"/>
          <a:stretch>
            <a:fillRect/>
          </a:stretch>
        </p:blipFill>
        <p:spPr>
          <a:xfrm>
            <a:off x="0" y="860840"/>
            <a:ext cx="12192000" cy="5136319"/>
          </a:xfrm>
          <a:prstGeom prst="rect">
            <a:avLst/>
          </a:prstGeom>
        </p:spPr>
      </p:pic>
    </p:spTree>
    <p:extLst>
      <p:ext uri="{BB962C8B-B14F-4D97-AF65-F5344CB8AC3E}">
        <p14:creationId xmlns:p14="http://schemas.microsoft.com/office/powerpoint/2010/main" val="18118601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139C272-1C88-45E1-86D9-C3EE1AFA0E43}"/>
              </a:ext>
            </a:extLst>
          </p:cNvPr>
          <p:cNvSpPr/>
          <p:nvPr/>
        </p:nvSpPr>
        <p:spPr>
          <a:xfrm>
            <a:off x="5149591" y="157186"/>
            <a:ext cx="684803" cy="369332"/>
          </a:xfrm>
          <a:prstGeom prst="rect">
            <a:avLst/>
          </a:prstGeom>
        </p:spPr>
        <p:txBody>
          <a:bodyPr wrap="none">
            <a:spAutoFit/>
          </a:bodyPr>
          <a:lstStyle/>
          <a:p>
            <a:r>
              <a:rPr lang="en-IN" dirty="0"/>
              <a:t>Tags</a:t>
            </a:r>
          </a:p>
        </p:txBody>
      </p:sp>
      <p:sp>
        <p:nvSpPr>
          <p:cNvPr id="3" name="Rectangle 2">
            <a:extLst>
              <a:ext uri="{FF2B5EF4-FFF2-40B4-BE49-F238E27FC236}">
                <a16:creationId xmlns:a16="http://schemas.microsoft.com/office/drawing/2014/main" id="{67D8C963-8222-4CA4-894B-6EF0C0D465A3}"/>
              </a:ext>
            </a:extLst>
          </p:cNvPr>
          <p:cNvSpPr/>
          <p:nvPr/>
        </p:nvSpPr>
        <p:spPr>
          <a:xfrm>
            <a:off x="83741" y="791504"/>
            <a:ext cx="11501306" cy="5909310"/>
          </a:xfrm>
          <a:prstGeom prst="rect">
            <a:avLst/>
          </a:prstGeom>
        </p:spPr>
        <p:txBody>
          <a:bodyPr wrap="square">
            <a:spAutoFit/>
          </a:bodyPr>
          <a:lstStyle/>
          <a:p>
            <a:pPr marL="285750" indent="-285750">
              <a:buFont typeface="Arial" panose="020B0604020202020204" pitchFamily="34" charset="0"/>
              <a:buChar char="•"/>
            </a:pPr>
            <a:r>
              <a:rPr lang="en-US" b="1" dirty="0">
                <a:solidFill>
                  <a:schemeClr val="accent3">
                    <a:lumMod val="60000"/>
                    <a:lumOff val="40000"/>
                  </a:schemeClr>
                </a:solidFill>
              </a:rPr>
              <a:t>&lt;!doctype&gt; </a:t>
            </a:r>
            <a:r>
              <a:rPr lang="en-US" dirty="0"/>
              <a:t>- This tag is special.  In fact, many folks don't even consider it a tag, as it is officially the DTD - Document Type Declaration.  Unlike most tags, it has no closing tag, not even a "/" at the end.  It is there to declare exactly what type of HTML the computer will find in this file. It is used as that: &lt;!DOCTYPE html&gt;</a:t>
            </a:r>
          </a:p>
          <a:p>
            <a:pPr marL="285750" indent="-285750">
              <a:buFont typeface="Arial" panose="020B0604020202020204" pitchFamily="34" charset="0"/>
              <a:buChar char="•"/>
            </a:pPr>
            <a:r>
              <a:rPr lang="en-US" b="1" dirty="0">
                <a:solidFill>
                  <a:schemeClr val="accent3">
                    <a:lumMod val="60000"/>
                    <a:lumOff val="40000"/>
                  </a:schemeClr>
                </a:solidFill>
              </a:rPr>
              <a:t>&lt;html&gt; </a:t>
            </a:r>
            <a:r>
              <a:rPr lang="en-US" dirty="0"/>
              <a:t>- The html open and close tags wrap around nearly everything in your html file (except the doctype tag).  This essentially contains all of the HTML code in the file, which is generally everything (one big html element). In the next module, we will learn about attributes, and you will learn that you should always add a </a:t>
            </a:r>
            <a:r>
              <a:rPr lang="en-US" dirty="0" err="1"/>
              <a:t>lang</a:t>
            </a:r>
            <a:r>
              <a:rPr lang="en-US" dirty="0"/>
              <a:t> attribute to the html opening tag, to identify the default language of your page.</a:t>
            </a:r>
          </a:p>
          <a:p>
            <a:pPr marL="285750" indent="-285750">
              <a:buFont typeface="Arial" panose="020B0604020202020204" pitchFamily="34" charset="0"/>
              <a:buChar char="•"/>
            </a:pPr>
            <a:r>
              <a:rPr lang="en-US" b="1" dirty="0">
                <a:solidFill>
                  <a:schemeClr val="accent3">
                    <a:lumMod val="60000"/>
                    <a:lumOff val="40000"/>
                  </a:schemeClr>
                </a:solidFill>
              </a:rPr>
              <a:t>&lt;head&gt; </a:t>
            </a:r>
            <a:r>
              <a:rPr lang="en-US" dirty="0"/>
              <a:t>- The head element is where you put information that does not really appear in the body of the work.  For example, the &lt;title&gt; of the page, which typically appears on the window containing the page, is defined in the head section.</a:t>
            </a:r>
          </a:p>
          <a:p>
            <a:pPr marL="285750" indent="-285750">
              <a:buFont typeface="Arial" panose="020B0604020202020204" pitchFamily="34" charset="0"/>
              <a:buChar char="•"/>
            </a:pPr>
            <a:r>
              <a:rPr lang="en-US" b="1" dirty="0">
                <a:solidFill>
                  <a:schemeClr val="accent3">
                    <a:lumMod val="60000"/>
                    <a:lumOff val="40000"/>
                  </a:schemeClr>
                </a:solidFill>
              </a:rPr>
              <a:t>&lt;body&gt; </a:t>
            </a:r>
            <a:r>
              <a:rPr lang="en-US" dirty="0"/>
              <a:t>- The body section contains all of the content of your page, essentially what the user sees.  This could be text, pictures, links, videos, tables and so on.  In addition to the content, the body usually contains lots of other elements, each indicated by their own tags.</a:t>
            </a:r>
          </a:p>
          <a:p>
            <a:pPr marL="285750" indent="-285750">
              <a:buFont typeface="Arial" panose="020B0604020202020204" pitchFamily="34" charset="0"/>
              <a:buChar char="•"/>
            </a:pPr>
            <a:r>
              <a:rPr lang="en-US" b="1" dirty="0">
                <a:solidFill>
                  <a:schemeClr val="accent3">
                    <a:lumMod val="60000"/>
                    <a:lumOff val="40000"/>
                  </a:schemeClr>
                </a:solidFill>
              </a:rPr>
              <a:t>&lt;h1&gt; </a:t>
            </a:r>
            <a:r>
              <a:rPr lang="en-US" dirty="0"/>
              <a:t>- There are a whole collection of 'h' tags, &lt;h1&gt;, &lt;h2&gt;, &lt;h3&gt; . . . all the way up to &lt;h6&gt;.  Why there are 6 rather than 5 or 7 may be a bit of a mystery, but there it is.  They're generally used the same way you would use chapter or section headings in a book (don't confuse the h here with the &lt;head&gt; section, that is completely different).  An &lt;h1&gt; tag might be used as the title of the document (as it appears on the page, not the same as the aforementioned &lt;title&gt; element), or to indicate the outermost level in a group of nested sections.</a:t>
            </a:r>
          </a:p>
        </p:txBody>
      </p:sp>
    </p:spTree>
    <p:extLst>
      <p:ext uri="{BB962C8B-B14F-4D97-AF65-F5344CB8AC3E}">
        <p14:creationId xmlns:p14="http://schemas.microsoft.com/office/powerpoint/2010/main" val="1218345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56C9599-AE08-4BA8-90A6-A9E10972BA44}"/>
              </a:ext>
            </a:extLst>
          </p:cNvPr>
          <p:cNvSpPr/>
          <p:nvPr/>
        </p:nvSpPr>
        <p:spPr>
          <a:xfrm>
            <a:off x="488514" y="816866"/>
            <a:ext cx="9509051" cy="4247317"/>
          </a:xfrm>
          <a:prstGeom prst="rect">
            <a:avLst/>
          </a:prstGeom>
        </p:spPr>
        <p:txBody>
          <a:bodyPr wrap="square">
            <a:spAutoFit/>
          </a:bodyPr>
          <a:lstStyle/>
          <a:p>
            <a:r>
              <a:rPr lang="en-IN" b="1" dirty="0">
                <a:solidFill>
                  <a:schemeClr val="tx1">
                    <a:lumMod val="95000"/>
                  </a:schemeClr>
                </a:solidFill>
                <a:latin typeface="Open Sans"/>
              </a:rPr>
              <a:t>What is W3C?</a:t>
            </a:r>
          </a:p>
          <a:p>
            <a:endParaRPr lang="en-IN" dirty="0">
              <a:solidFill>
                <a:srgbClr val="0075B4"/>
              </a:solidFill>
              <a:latin typeface="Open Sans"/>
              <a:hlinkClick r:id="rId2"/>
            </a:endParaRPr>
          </a:p>
          <a:p>
            <a:r>
              <a:rPr lang="en-US" dirty="0"/>
              <a:t>W3C's primary activity is to develop protocols and guidelines that ensure long-term growth for the Web.</a:t>
            </a:r>
            <a:br>
              <a:rPr lang="en-IN" dirty="0">
                <a:solidFill>
                  <a:srgbClr val="0075B4"/>
                </a:solidFill>
                <a:latin typeface="Open Sans"/>
                <a:hlinkClick r:id="rId2"/>
              </a:rPr>
            </a:br>
            <a:endParaRPr lang="en-IN" dirty="0">
              <a:solidFill>
                <a:srgbClr val="0075B4"/>
              </a:solidFill>
              <a:latin typeface="Open Sans"/>
            </a:endParaRPr>
          </a:p>
          <a:p>
            <a:r>
              <a:rPr lang="en-IN" b="1" dirty="0"/>
              <a:t>A few history bits</a:t>
            </a:r>
          </a:p>
          <a:p>
            <a:r>
              <a:rPr lang="en-US" dirty="0">
                <a:hlinkClick r:id="rId3"/>
              </a:rPr>
              <a:t>Tim Berners-Lee</a:t>
            </a:r>
            <a:r>
              <a:rPr lang="en-US" dirty="0"/>
              <a:t> wrote a </a:t>
            </a:r>
            <a:r>
              <a:rPr lang="en-US" dirty="0">
                <a:hlinkClick r:id="rId4"/>
              </a:rPr>
              <a:t>proposal</a:t>
            </a:r>
            <a:r>
              <a:rPr lang="en-US" dirty="0"/>
              <a:t> in 1989 for a system called the World Wide Web. He then created the first Web browser, server, and Web page. He wrote the first specifications for URLs, HTTP, and HTML</a:t>
            </a:r>
          </a:p>
          <a:p>
            <a:endParaRPr lang="en-US" dirty="0"/>
          </a:p>
          <a:p>
            <a:r>
              <a:rPr lang="en-US" dirty="0"/>
              <a:t>In October 1994, Tim Berners-Lee founded the World Wide Web Consortium (W3C) at the Massachusetts Institute of Technology, Laboratory for Computer Science [MIT/LCS] in collaboration with </a:t>
            </a:r>
            <a:r>
              <a:rPr lang="en-US" dirty="0">
                <a:hlinkClick r:id="rId5"/>
              </a:rPr>
              <a:t>CERN</a:t>
            </a:r>
            <a:r>
              <a:rPr lang="en-US" dirty="0"/>
              <a:t>, where the Web originated with support from DARPA and the </a:t>
            </a:r>
            <a:r>
              <a:rPr lang="en-US" dirty="0">
                <a:hlinkClick r:id="rId6"/>
              </a:rPr>
              <a:t>European Commission</a:t>
            </a:r>
            <a:r>
              <a:rPr lang="en-US" dirty="0"/>
              <a:t>.</a:t>
            </a:r>
          </a:p>
          <a:p>
            <a:endParaRPr lang="en-IN" dirty="0"/>
          </a:p>
        </p:txBody>
      </p:sp>
    </p:spTree>
    <p:extLst>
      <p:ext uri="{BB962C8B-B14F-4D97-AF65-F5344CB8AC3E}">
        <p14:creationId xmlns:p14="http://schemas.microsoft.com/office/powerpoint/2010/main" val="14807916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65F8F54-DF1E-4C66-A902-CE7619190FE1}"/>
              </a:ext>
            </a:extLst>
          </p:cNvPr>
          <p:cNvSpPr/>
          <p:nvPr/>
        </p:nvSpPr>
        <p:spPr>
          <a:xfrm>
            <a:off x="336958" y="299313"/>
            <a:ext cx="11518084" cy="1200329"/>
          </a:xfrm>
          <a:prstGeom prst="rect">
            <a:avLst/>
          </a:prstGeom>
        </p:spPr>
        <p:txBody>
          <a:bodyPr wrap="square">
            <a:spAutoFit/>
          </a:bodyPr>
          <a:lstStyle/>
          <a:p>
            <a:r>
              <a:rPr lang="en-US" b="1" dirty="0">
                <a:solidFill>
                  <a:schemeClr val="accent3">
                    <a:lumMod val="60000"/>
                    <a:lumOff val="40000"/>
                  </a:schemeClr>
                </a:solidFill>
              </a:rPr>
              <a:t>&lt;q&gt; </a:t>
            </a:r>
            <a:r>
              <a:rPr lang="en-US" dirty="0"/>
              <a:t>- The q tag is for quotes.  This has no relationship to the somewhat confusing single and double quote characters, rather it's used when you want to quote a person or written work in your Web page.  It is customarily displayed using quotation marks, again unrelated to strings. Thus &lt;q&gt;Brevity is beautiful&lt;/q&gt; would be rendered as </a:t>
            </a:r>
            <a:r>
              <a:rPr lang="en-US" dirty="0">
                <a:highlight>
                  <a:srgbClr val="C0C0C0"/>
                </a:highlight>
              </a:rPr>
              <a:t>Brevity is beautiful.</a:t>
            </a:r>
            <a:endParaRPr lang="en-IN" dirty="0">
              <a:highlight>
                <a:srgbClr val="C0C0C0"/>
              </a:highlight>
            </a:endParaRPr>
          </a:p>
        </p:txBody>
      </p:sp>
      <p:sp>
        <p:nvSpPr>
          <p:cNvPr id="4" name="Rectangle 3">
            <a:extLst>
              <a:ext uri="{FF2B5EF4-FFF2-40B4-BE49-F238E27FC236}">
                <a16:creationId xmlns:a16="http://schemas.microsoft.com/office/drawing/2014/main" id="{83BCB2BD-670D-4C47-AF6E-97A44BF56868}"/>
              </a:ext>
            </a:extLst>
          </p:cNvPr>
          <p:cNvSpPr/>
          <p:nvPr/>
        </p:nvSpPr>
        <p:spPr>
          <a:xfrm>
            <a:off x="219512" y="1708824"/>
            <a:ext cx="8807042" cy="923330"/>
          </a:xfrm>
          <a:prstGeom prst="rect">
            <a:avLst/>
          </a:prstGeom>
        </p:spPr>
        <p:txBody>
          <a:bodyPr wrap="square">
            <a:spAutoFit/>
          </a:bodyPr>
          <a:lstStyle/>
          <a:p>
            <a:r>
              <a:rPr lang="en-US" b="1" dirty="0">
                <a:solidFill>
                  <a:schemeClr val="accent3">
                    <a:lumMod val="60000"/>
                    <a:lumOff val="40000"/>
                  </a:schemeClr>
                </a:solidFill>
              </a:rPr>
              <a:t>&lt;blockquote&gt; </a:t>
            </a:r>
            <a:r>
              <a:rPr lang="en-US" dirty="0"/>
              <a:t>- If you want to quote a larger passage, you may want to use blockquote, which will typically set the quoted text apart from the surrounding text and indent it, to make clear that it is quoted text:</a:t>
            </a:r>
            <a:endParaRPr lang="en-IN" dirty="0"/>
          </a:p>
        </p:txBody>
      </p:sp>
      <p:sp>
        <p:nvSpPr>
          <p:cNvPr id="5" name="Rectangle 4">
            <a:extLst>
              <a:ext uri="{FF2B5EF4-FFF2-40B4-BE49-F238E27FC236}">
                <a16:creationId xmlns:a16="http://schemas.microsoft.com/office/drawing/2014/main" id="{FA13A3B2-1FB4-4CC1-8917-C253F75D0D51}"/>
              </a:ext>
            </a:extLst>
          </p:cNvPr>
          <p:cNvSpPr/>
          <p:nvPr/>
        </p:nvSpPr>
        <p:spPr>
          <a:xfrm>
            <a:off x="219512" y="2855086"/>
            <a:ext cx="11752976" cy="2585323"/>
          </a:xfrm>
          <a:prstGeom prst="rect">
            <a:avLst/>
          </a:prstGeom>
        </p:spPr>
        <p:txBody>
          <a:bodyPr wrap="square">
            <a:spAutoFit/>
          </a:bodyPr>
          <a:lstStyle/>
          <a:p>
            <a:r>
              <a:rPr lang="en-US" b="1" dirty="0">
                <a:solidFill>
                  <a:schemeClr val="accent3">
                    <a:lumMod val="60000"/>
                    <a:lumOff val="40000"/>
                  </a:schemeClr>
                </a:solidFill>
              </a:rPr>
              <a:t>&lt;ul&gt;, &lt;</a:t>
            </a:r>
            <a:r>
              <a:rPr lang="en-US" b="1" dirty="0" err="1">
                <a:solidFill>
                  <a:schemeClr val="accent3">
                    <a:lumMod val="60000"/>
                    <a:lumOff val="40000"/>
                  </a:schemeClr>
                </a:solidFill>
              </a:rPr>
              <a:t>ol</a:t>
            </a:r>
            <a:r>
              <a:rPr lang="en-US" b="1" dirty="0">
                <a:solidFill>
                  <a:schemeClr val="accent3">
                    <a:lumMod val="60000"/>
                    <a:lumOff val="40000"/>
                  </a:schemeClr>
                </a:solidFill>
              </a:rPr>
              <a:t>&gt; </a:t>
            </a:r>
            <a:r>
              <a:rPr lang="en-US" dirty="0"/>
              <a:t>- These two tags are used to indicate a list of things.  The only difference is that &lt;</a:t>
            </a:r>
            <a:r>
              <a:rPr lang="en-US" dirty="0" err="1"/>
              <a:t>ol</a:t>
            </a:r>
            <a:r>
              <a:rPr lang="en-US" dirty="0"/>
              <a:t>&gt; is an "ordered" list, meaning the elements are in a particular order, and it might be a good idea to number them.  The "u" in &lt;ul&gt; stands for "unordered" and is used for a list of things where the order doesn't really matter, so it is usually rendered as a bulleted list, or something else without numbers.</a:t>
            </a:r>
          </a:p>
          <a:p>
            <a:endParaRPr lang="en-US" dirty="0"/>
          </a:p>
          <a:p>
            <a:r>
              <a:rPr lang="en-US" b="1" dirty="0">
                <a:solidFill>
                  <a:schemeClr val="accent3">
                    <a:lumMod val="60000"/>
                    <a:lumOff val="40000"/>
                  </a:schemeClr>
                </a:solidFill>
              </a:rPr>
              <a:t>&lt;li&gt; </a:t>
            </a:r>
            <a:r>
              <a:rPr lang="en-US" dirty="0"/>
              <a:t>- The li element is a "List Item", i.e. one item in the list.  As you might expect, this element only really makes sense nested inside a list (&lt;ul&gt; or &lt;</a:t>
            </a:r>
            <a:r>
              <a:rPr lang="en-US" dirty="0" err="1"/>
              <a:t>ol</a:t>
            </a:r>
            <a:r>
              <a:rPr lang="en-US" dirty="0"/>
              <a:t>&gt;).  In the final rendering, each li element would typically be preceded by a number or bullet, or something similar (but not necessarily).  Thus a list in HTML would be look something like this:</a:t>
            </a:r>
            <a:endParaRPr lang="en-IN" dirty="0"/>
          </a:p>
        </p:txBody>
      </p:sp>
      <p:sp>
        <p:nvSpPr>
          <p:cNvPr id="6" name="Rectangle 5">
            <a:extLst>
              <a:ext uri="{FF2B5EF4-FFF2-40B4-BE49-F238E27FC236}">
                <a16:creationId xmlns:a16="http://schemas.microsoft.com/office/drawing/2014/main" id="{4798F392-8D39-4C27-9B19-8E5D6A4D0BDE}"/>
              </a:ext>
            </a:extLst>
          </p:cNvPr>
          <p:cNvSpPr/>
          <p:nvPr/>
        </p:nvSpPr>
        <p:spPr>
          <a:xfrm>
            <a:off x="219512" y="5440409"/>
            <a:ext cx="11635530" cy="923330"/>
          </a:xfrm>
          <a:prstGeom prst="rect">
            <a:avLst/>
          </a:prstGeom>
        </p:spPr>
        <p:txBody>
          <a:bodyPr wrap="square">
            <a:spAutoFit/>
          </a:bodyPr>
          <a:lstStyle/>
          <a:p>
            <a:r>
              <a:rPr lang="en-US" b="1" dirty="0">
                <a:solidFill>
                  <a:schemeClr val="accent3">
                    <a:lumMod val="60000"/>
                    <a:lumOff val="40000"/>
                  </a:schemeClr>
                </a:solidFill>
              </a:rPr>
              <a:t>&lt;</a:t>
            </a:r>
            <a:r>
              <a:rPr lang="en-US" b="1" dirty="0" err="1">
                <a:solidFill>
                  <a:schemeClr val="accent3">
                    <a:lumMod val="60000"/>
                    <a:lumOff val="40000"/>
                  </a:schemeClr>
                </a:solidFill>
              </a:rPr>
              <a:t>hr</a:t>
            </a:r>
            <a:r>
              <a:rPr lang="en-US" b="1" dirty="0">
                <a:solidFill>
                  <a:schemeClr val="accent3">
                    <a:lumMod val="60000"/>
                    <a:lumOff val="40000"/>
                  </a:schemeClr>
                </a:solidFill>
              </a:rPr>
              <a:t>&gt; </a:t>
            </a:r>
            <a:r>
              <a:rPr lang="en-US" dirty="0"/>
              <a:t>- This one might be debatable.  HR originally stood for "Horizontal Rule", i.e. a horizontal line across the width of the text.  It's still there in HTML5, but now is officially supposed to represent a "thematic break" in the content.  It would typically look like this:</a:t>
            </a:r>
            <a:endParaRPr lang="en-IN" dirty="0"/>
          </a:p>
        </p:txBody>
      </p:sp>
      <p:cxnSp>
        <p:nvCxnSpPr>
          <p:cNvPr id="8" name="Straight Connector 7">
            <a:extLst>
              <a:ext uri="{FF2B5EF4-FFF2-40B4-BE49-F238E27FC236}">
                <a16:creationId xmlns:a16="http://schemas.microsoft.com/office/drawing/2014/main" id="{825C5B49-B9D9-43E0-911E-4C6B1A33D5B0}"/>
              </a:ext>
            </a:extLst>
          </p:cNvPr>
          <p:cNvCxnSpPr/>
          <p:nvPr/>
        </p:nvCxnSpPr>
        <p:spPr>
          <a:xfrm>
            <a:off x="336958" y="6558687"/>
            <a:ext cx="11382462" cy="0"/>
          </a:xfrm>
          <a:prstGeom prst="line">
            <a:avLst/>
          </a:prstGeom>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23642655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E2E5359-827A-45BF-87BF-109230B29058}"/>
              </a:ext>
            </a:extLst>
          </p:cNvPr>
          <p:cNvSpPr/>
          <p:nvPr/>
        </p:nvSpPr>
        <p:spPr>
          <a:xfrm>
            <a:off x="137020" y="197671"/>
            <a:ext cx="12054980" cy="2862322"/>
          </a:xfrm>
          <a:prstGeom prst="rect">
            <a:avLst/>
          </a:prstGeom>
        </p:spPr>
        <p:txBody>
          <a:bodyPr wrap="square">
            <a:spAutoFit/>
          </a:bodyPr>
          <a:lstStyle/>
          <a:p>
            <a:r>
              <a:rPr lang="en-US" b="1" dirty="0">
                <a:solidFill>
                  <a:schemeClr val="accent3">
                    <a:lumMod val="60000"/>
                    <a:lumOff val="40000"/>
                  </a:schemeClr>
                </a:solidFill>
              </a:rPr>
              <a:t>&lt;</a:t>
            </a:r>
            <a:r>
              <a:rPr lang="en-US" b="1" dirty="0" err="1">
                <a:solidFill>
                  <a:schemeClr val="accent3">
                    <a:lumMod val="60000"/>
                    <a:lumOff val="40000"/>
                  </a:schemeClr>
                </a:solidFill>
              </a:rPr>
              <a:t>br</a:t>
            </a:r>
            <a:r>
              <a:rPr lang="en-US" b="1" dirty="0">
                <a:solidFill>
                  <a:schemeClr val="accent3">
                    <a:lumMod val="60000"/>
                    <a:lumOff val="40000"/>
                  </a:schemeClr>
                </a:solidFill>
              </a:rPr>
              <a:t>&gt; </a:t>
            </a:r>
            <a:r>
              <a:rPr lang="en-US" dirty="0"/>
              <a:t>- This one signifies a line break.  It is used for any number of purposes.  For example it can be an easy way to make sure that lines of poetry break where they're supposed to (less verbose than requiring each line to be a separate element).  Essentially it helps break the "white space" rule: where spaces and carriage returns are generally treated the same, the &lt;</a:t>
            </a:r>
            <a:r>
              <a:rPr lang="en-US" dirty="0" err="1"/>
              <a:t>br</a:t>
            </a:r>
            <a:r>
              <a:rPr lang="en-US" dirty="0"/>
              <a:t>&gt; tag is treated as a required carriage return.  Because it's an empty tag (doesn't contain any text or anything, just indicates a particular point in the text), it doesn't really need a close tag, so it can be written as &lt;</a:t>
            </a:r>
            <a:r>
              <a:rPr lang="en-US" dirty="0" err="1"/>
              <a:t>br</a:t>
            </a:r>
            <a:r>
              <a:rPr lang="en-US" dirty="0"/>
              <a:t>&gt;, though &lt;</a:t>
            </a:r>
            <a:r>
              <a:rPr lang="en-US" dirty="0" err="1"/>
              <a:t>br</a:t>
            </a:r>
            <a:r>
              <a:rPr lang="en-US" dirty="0"/>
              <a:t> /&gt; is also acceptable.  Oddly, in the browsers I tried, if you do add a close tag, as in &lt;</a:t>
            </a:r>
            <a:r>
              <a:rPr lang="en-US" dirty="0" err="1"/>
              <a:t>br</a:t>
            </a:r>
            <a:r>
              <a:rPr lang="en-US" dirty="0"/>
              <a:t>&gt;&lt;/</a:t>
            </a:r>
            <a:r>
              <a:rPr lang="en-US" dirty="0" err="1"/>
              <a:t>br</a:t>
            </a:r>
            <a:r>
              <a:rPr lang="en-US" dirty="0"/>
              <a:t>&gt;, the close tag is interpreted as a regular </a:t>
            </a:r>
            <a:r>
              <a:rPr lang="en-US" dirty="0" err="1"/>
              <a:t>br</a:t>
            </a:r>
            <a:r>
              <a:rPr lang="en-US" dirty="0"/>
              <a:t> tag, thus you get two line breaks in a row.  One other thing to remember is that the &lt;</a:t>
            </a:r>
            <a:r>
              <a:rPr lang="en-US" dirty="0" err="1"/>
              <a:t>br</a:t>
            </a:r>
            <a:r>
              <a:rPr lang="en-US" dirty="0"/>
              <a:t>&gt; tag implies a break even if there is no break in the text containing it, i.e. these two sentences would be formatted exactly the same:</a:t>
            </a:r>
            <a:endParaRPr lang="en-IN" dirty="0"/>
          </a:p>
        </p:txBody>
      </p:sp>
      <p:pic>
        <p:nvPicPr>
          <p:cNvPr id="3" name="Picture 2">
            <a:extLst>
              <a:ext uri="{FF2B5EF4-FFF2-40B4-BE49-F238E27FC236}">
                <a16:creationId xmlns:a16="http://schemas.microsoft.com/office/drawing/2014/main" id="{08B9B491-C59B-4605-BA7F-6C511F72745E}"/>
              </a:ext>
            </a:extLst>
          </p:cNvPr>
          <p:cNvPicPr>
            <a:picLocks noChangeAspect="1"/>
          </p:cNvPicPr>
          <p:nvPr/>
        </p:nvPicPr>
        <p:blipFill>
          <a:blip r:embed="rId2"/>
          <a:stretch>
            <a:fillRect/>
          </a:stretch>
        </p:blipFill>
        <p:spPr>
          <a:xfrm>
            <a:off x="2924874" y="3059993"/>
            <a:ext cx="6191250" cy="3571875"/>
          </a:xfrm>
          <a:prstGeom prst="rect">
            <a:avLst/>
          </a:prstGeom>
        </p:spPr>
      </p:pic>
    </p:spTree>
    <p:extLst>
      <p:ext uri="{BB962C8B-B14F-4D97-AF65-F5344CB8AC3E}">
        <p14:creationId xmlns:p14="http://schemas.microsoft.com/office/powerpoint/2010/main" val="18172468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4D32AE7-F44B-43CF-9605-D89518969ED3}"/>
              </a:ext>
            </a:extLst>
          </p:cNvPr>
          <p:cNvSpPr/>
          <p:nvPr/>
        </p:nvSpPr>
        <p:spPr>
          <a:xfrm>
            <a:off x="192946" y="223487"/>
            <a:ext cx="10561739" cy="2308324"/>
          </a:xfrm>
          <a:prstGeom prst="rect">
            <a:avLst/>
          </a:prstGeom>
        </p:spPr>
        <p:txBody>
          <a:bodyPr wrap="square">
            <a:spAutoFit/>
          </a:bodyPr>
          <a:lstStyle/>
          <a:p>
            <a:r>
              <a:rPr lang="en-US" dirty="0"/>
              <a:t>&lt;pre&gt; - This is another tag that helps you break the white space rule.  PRE stands for "</a:t>
            </a:r>
            <a:r>
              <a:rPr lang="en-US" dirty="0" err="1"/>
              <a:t>PREformatted</a:t>
            </a:r>
            <a:r>
              <a:rPr lang="en-US" dirty="0"/>
              <a:t> text", meaning "I've set this up just the way I want it, don't mess with it."  It generally implies a monospace font, and none of the spaces, tabs or carriage-returns are ignored.  It is very handy for illustrating bits of program code, or other "typewritten" material:</a:t>
            </a:r>
          </a:p>
          <a:p>
            <a:r>
              <a:rPr lang="en-US" dirty="0"/>
              <a:t>    </a:t>
            </a:r>
            <a:r>
              <a:rPr lang="en-US" b="1" dirty="0"/>
              <a:t>&lt;pre&gt;</a:t>
            </a:r>
          </a:p>
          <a:p>
            <a:r>
              <a:rPr lang="en-US" b="1" dirty="0"/>
              <a:t>        &lt;h1&gt;Page Heading&lt;/h1&gt;</a:t>
            </a:r>
          </a:p>
          <a:p>
            <a:r>
              <a:rPr lang="en-US" b="1" dirty="0"/>
              <a:t>        &lt;p&gt;And here is the first paragraph&lt;/p&gt;</a:t>
            </a:r>
          </a:p>
          <a:p>
            <a:r>
              <a:rPr lang="en-US" b="1" dirty="0"/>
              <a:t>    &lt;/pre</a:t>
            </a:r>
            <a:r>
              <a:rPr lang="en-US" dirty="0"/>
              <a:t>&gt;</a:t>
            </a:r>
            <a:endParaRPr lang="en-IN" dirty="0"/>
          </a:p>
        </p:txBody>
      </p:sp>
      <p:sp>
        <p:nvSpPr>
          <p:cNvPr id="3" name="Rectangle 2">
            <a:extLst>
              <a:ext uri="{FF2B5EF4-FFF2-40B4-BE49-F238E27FC236}">
                <a16:creationId xmlns:a16="http://schemas.microsoft.com/office/drawing/2014/main" id="{DA6DC687-C519-4653-B921-ED17B01AF496}"/>
              </a:ext>
            </a:extLst>
          </p:cNvPr>
          <p:cNvSpPr/>
          <p:nvPr/>
        </p:nvSpPr>
        <p:spPr>
          <a:xfrm>
            <a:off x="394628" y="2883608"/>
            <a:ext cx="2946640" cy="369332"/>
          </a:xfrm>
          <a:prstGeom prst="rect">
            <a:avLst/>
          </a:prstGeom>
        </p:spPr>
        <p:txBody>
          <a:bodyPr wrap="none">
            <a:spAutoFit/>
          </a:bodyPr>
          <a:lstStyle/>
          <a:p>
            <a:r>
              <a:rPr lang="en-IN" dirty="0"/>
              <a:t>Introduction to attributes</a:t>
            </a:r>
          </a:p>
        </p:txBody>
      </p:sp>
      <p:sp>
        <p:nvSpPr>
          <p:cNvPr id="4" name="Rectangle 3">
            <a:extLst>
              <a:ext uri="{FF2B5EF4-FFF2-40B4-BE49-F238E27FC236}">
                <a16:creationId xmlns:a16="http://schemas.microsoft.com/office/drawing/2014/main" id="{8FF16EED-3444-48EA-9551-F8908C88012C}"/>
              </a:ext>
            </a:extLst>
          </p:cNvPr>
          <p:cNvSpPr/>
          <p:nvPr/>
        </p:nvSpPr>
        <p:spPr>
          <a:xfrm>
            <a:off x="394628" y="3105835"/>
            <a:ext cx="11157012" cy="646331"/>
          </a:xfrm>
          <a:prstGeom prst="rect">
            <a:avLst/>
          </a:prstGeom>
        </p:spPr>
        <p:txBody>
          <a:bodyPr wrap="square">
            <a:spAutoFit/>
          </a:bodyPr>
          <a:lstStyle/>
          <a:p>
            <a:r>
              <a:rPr lang="en-US" dirty="0"/>
              <a:t>If </a:t>
            </a:r>
            <a:r>
              <a:rPr lang="en-US" dirty="0" err="1"/>
              <a:t>i</a:t>
            </a:r>
            <a:r>
              <a:rPr lang="en-US" dirty="0"/>
              <a:t> want an ordered list to start with the number 5 instead of 1 (as it does by default), let's code like this:</a:t>
            </a:r>
            <a:endParaRPr lang="en-IN" dirty="0"/>
          </a:p>
        </p:txBody>
      </p:sp>
      <p:pic>
        <p:nvPicPr>
          <p:cNvPr id="5" name="Picture 4">
            <a:extLst>
              <a:ext uri="{FF2B5EF4-FFF2-40B4-BE49-F238E27FC236}">
                <a16:creationId xmlns:a16="http://schemas.microsoft.com/office/drawing/2014/main" id="{D20238B2-E62B-4846-8FF0-54BFCF596F5E}"/>
              </a:ext>
            </a:extLst>
          </p:cNvPr>
          <p:cNvPicPr>
            <a:picLocks noChangeAspect="1"/>
          </p:cNvPicPr>
          <p:nvPr/>
        </p:nvPicPr>
        <p:blipFill rotWithShape="1">
          <a:blip r:embed="rId2"/>
          <a:srcRect t="5016" b="5349"/>
          <a:stretch/>
        </p:blipFill>
        <p:spPr>
          <a:xfrm>
            <a:off x="9533127" y="3418514"/>
            <a:ext cx="2571750" cy="3372374"/>
          </a:xfrm>
          <a:prstGeom prst="rect">
            <a:avLst/>
          </a:prstGeom>
        </p:spPr>
      </p:pic>
      <p:sp>
        <p:nvSpPr>
          <p:cNvPr id="6" name="Rectangle 5">
            <a:extLst>
              <a:ext uri="{FF2B5EF4-FFF2-40B4-BE49-F238E27FC236}">
                <a16:creationId xmlns:a16="http://schemas.microsoft.com/office/drawing/2014/main" id="{ABE69323-7C11-4B8E-8AD9-AD1E95528BC2}"/>
              </a:ext>
            </a:extLst>
          </p:cNvPr>
          <p:cNvSpPr/>
          <p:nvPr/>
        </p:nvSpPr>
        <p:spPr>
          <a:xfrm>
            <a:off x="394628" y="3728006"/>
            <a:ext cx="6096000" cy="646331"/>
          </a:xfrm>
          <a:prstGeom prst="rect">
            <a:avLst/>
          </a:prstGeom>
        </p:spPr>
        <p:txBody>
          <a:bodyPr>
            <a:spAutoFit/>
          </a:bodyPr>
          <a:lstStyle/>
          <a:p>
            <a:r>
              <a:rPr lang="en-US" dirty="0"/>
              <a:t>Here, using the start attribute, we made our list start with 5 instead of 1.</a:t>
            </a:r>
            <a:endParaRPr lang="en-IN" dirty="0"/>
          </a:p>
        </p:txBody>
      </p:sp>
    </p:spTree>
    <p:extLst>
      <p:ext uri="{BB962C8B-B14F-4D97-AF65-F5344CB8AC3E}">
        <p14:creationId xmlns:p14="http://schemas.microsoft.com/office/powerpoint/2010/main" val="8348454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AA92B9-DA20-488A-983A-E3F318DD8334}"/>
              </a:ext>
            </a:extLst>
          </p:cNvPr>
          <p:cNvSpPr/>
          <p:nvPr/>
        </p:nvSpPr>
        <p:spPr>
          <a:xfrm>
            <a:off x="267275" y="147229"/>
            <a:ext cx="11945578" cy="5078313"/>
          </a:xfrm>
          <a:prstGeom prst="rect">
            <a:avLst/>
          </a:prstGeom>
        </p:spPr>
        <p:txBody>
          <a:bodyPr wrap="square">
            <a:spAutoFit/>
          </a:bodyPr>
          <a:lstStyle/>
          <a:p>
            <a:r>
              <a:rPr lang="en-US" dirty="0"/>
              <a:t>Syntax:</a:t>
            </a:r>
          </a:p>
          <a:p>
            <a:r>
              <a:rPr lang="en-US" dirty="0"/>
              <a:t>Attributes are used in tags to further define the tag:</a:t>
            </a:r>
          </a:p>
          <a:p>
            <a:pPr marL="285750" indent="-285750">
              <a:buFont typeface="Arial" panose="020B0604020202020204" pitchFamily="34" charset="0"/>
              <a:buChar char="•"/>
            </a:pPr>
            <a:r>
              <a:rPr lang="en-US" dirty="0"/>
              <a:t>It is used inside the opening tag it is applied to and should be added after a space from the tag name: </a:t>
            </a:r>
            <a:r>
              <a:rPr lang="en-US" dirty="0">
                <a:solidFill>
                  <a:schemeClr val="accent3">
                    <a:lumMod val="60000"/>
                    <a:lumOff val="40000"/>
                  </a:schemeClr>
                </a:solidFill>
              </a:rPr>
              <a:t>&lt;</a:t>
            </a:r>
            <a:r>
              <a:rPr lang="en-US" dirty="0" err="1">
                <a:solidFill>
                  <a:schemeClr val="accent3">
                    <a:lumMod val="60000"/>
                    <a:lumOff val="40000"/>
                  </a:schemeClr>
                </a:solidFill>
              </a:rPr>
              <a:t>ol</a:t>
            </a:r>
            <a:r>
              <a:rPr lang="en-US" dirty="0">
                <a:solidFill>
                  <a:schemeClr val="accent3">
                    <a:lumMod val="60000"/>
                    <a:lumOff val="40000"/>
                  </a:schemeClr>
                </a:solidFill>
              </a:rPr>
              <a:t> start="5”&gt;</a:t>
            </a:r>
          </a:p>
          <a:p>
            <a:pPr marL="285750" indent="-285750">
              <a:buFont typeface="Arial" panose="020B0604020202020204" pitchFamily="34" charset="0"/>
              <a:buChar char="•"/>
            </a:pPr>
            <a:endParaRPr lang="en-US" dirty="0">
              <a:solidFill>
                <a:schemeClr val="accent3">
                  <a:lumMod val="60000"/>
                  <a:lumOff val="40000"/>
                </a:schemeClr>
              </a:solidFill>
            </a:endParaRPr>
          </a:p>
          <a:p>
            <a:pPr marL="285750" indent="-285750">
              <a:buFont typeface="Arial" panose="020B0604020202020204" pitchFamily="34" charset="0"/>
              <a:buChar char="•"/>
            </a:pPr>
            <a:r>
              <a:rPr lang="en-US" dirty="0"/>
              <a:t>start="5"</a:t>
            </a:r>
          </a:p>
          <a:p>
            <a:r>
              <a:rPr lang="en-US" dirty="0"/>
              <a:t>	Attribute name, equal sign, opening quote, attribute value, closing quote</a:t>
            </a:r>
            <a:br>
              <a:rPr lang="en-US" dirty="0"/>
            </a:br>
            <a:endParaRPr lang="en-US" dirty="0"/>
          </a:p>
          <a:p>
            <a:pPr marL="285750" indent="-285750">
              <a:buFont typeface="Arial" panose="020B0604020202020204" pitchFamily="34" charset="0"/>
              <a:buChar char="•"/>
            </a:pPr>
            <a:r>
              <a:rPr lang="en-US" dirty="0"/>
              <a:t>Attributes are a name-value pair: start="5"</a:t>
            </a:r>
          </a:p>
          <a:p>
            <a:r>
              <a:rPr lang="en-US" dirty="0"/>
              <a:t>	</a:t>
            </a:r>
            <a:r>
              <a:rPr lang="en-US" dirty="0">
                <a:solidFill>
                  <a:schemeClr val="accent3">
                    <a:lumMod val="60000"/>
                    <a:lumOff val="40000"/>
                  </a:schemeClr>
                </a:solidFill>
              </a:rPr>
              <a:t>name: start</a:t>
            </a:r>
          </a:p>
          <a:p>
            <a:r>
              <a:rPr lang="en-US" dirty="0">
                <a:solidFill>
                  <a:schemeClr val="accent3">
                    <a:lumMod val="60000"/>
                    <a:lumOff val="40000"/>
                  </a:schemeClr>
                </a:solidFill>
              </a:rPr>
              <a:t>	value: any positive integer</a:t>
            </a:r>
          </a:p>
          <a:p>
            <a:endParaRPr lang="en-US" dirty="0">
              <a:solidFill>
                <a:schemeClr val="accent3">
                  <a:lumMod val="60000"/>
                  <a:lumOff val="40000"/>
                </a:schemeClr>
              </a:solidFill>
            </a:endParaRPr>
          </a:p>
          <a:p>
            <a:pPr marL="285750" indent="-285750">
              <a:buFont typeface="Arial" panose="020B0604020202020204" pitchFamily="34" charset="0"/>
              <a:buChar char="•"/>
            </a:pPr>
            <a:r>
              <a:rPr lang="en-US" dirty="0"/>
              <a:t>The only exception to the name-value pair is if the attribute is a '</a:t>
            </a:r>
            <a:r>
              <a:rPr lang="en-US" dirty="0" err="1"/>
              <a:t>boolean</a:t>
            </a:r>
            <a:r>
              <a:rPr lang="en-US" dirty="0"/>
              <a:t> attribute'. These attributes have only two types of values - true or false. But instead of writing "true" or "false" for its value, you add the attribute name to indicate true and omit it to indicate false. An example is the 'reversed' attribute in an ordered list &lt;</a:t>
            </a:r>
            <a:r>
              <a:rPr lang="en-US" dirty="0" err="1"/>
              <a:t>ol</a:t>
            </a:r>
            <a:r>
              <a:rPr lang="en-US" dirty="0"/>
              <a:t>&gt;. Adding this attribute is an indication that the list order should be reversed (in descending order). </a:t>
            </a:r>
          </a:p>
          <a:p>
            <a:pPr lvl="1"/>
            <a:r>
              <a:rPr lang="en-US" dirty="0">
                <a:solidFill>
                  <a:schemeClr val="accent3">
                    <a:lumMod val="60000"/>
                    <a:lumOff val="40000"/>
                  </a:schemeClr>
                </a:solidFill>
              </a:rPr>
              <a:t>									&lt;</a:t>
            </a:r>
            <a:r>
              <a:rPr lang="en-US" dirty="0" err="1">
                <a:solidFill>
                  <a:schemeClr val="accent3">
                    <a:lumMod val="60000"/>
                    <a:lumOff val="40000"/>
                  </a:schemeClr>
                </a:solidFill>
              </a:rPr>
              <a:t>ol</a:t>
            </a:r>
            <a:r>
              <a:rPr lang="en-US" dirty="0">
                <a:solidFill>
                  <a:schemeClr val="accent3">
                    <a:lumMod val="60000"/>
                    <a:lumOff val="40000"/>
                  </a:schemeClr>
                </a:solidFill>
              </a:rPr>
              <a:t> reversed&gt;&lt;/</a:t>
            </a:r>
            <a:r>
              <a:rPr lang="en-US" dirty="0" err="1">
                <a:solidFill>
                  <a:schemeClr val="accent3">
                    <a:lumMod val="60000"/>
                    <a:lumOff val="40000"/>
                  </a:schemeClr>
                </a:solidFill>
              </a:rPr>
              <a:t>ol</a:t>
            </a:r>
            <a:r>
              <a:rPr lang="en-US" dirty="0">
                <a:solidFill>
                  <a:schemeClr val="accent3">
                    <a:lumMod val="60000"/>
                    <a:lumOff val="40000"/>
                  </a:schemeClr>
                </a:solidFill>
              </a:rPr>
              <a:t>&gt;</a:t>
            </a:r>
          </a:p>
        </p:txBody>
      </p:sp>
      <p:sp>
        <p:nvSpPr>
          <p:cNvPr id="7" name="Rectangle 6">
            <a:extLst>
              <a:ext uri="{FF2B5EF4-FFF2-40B4-BE49-F238E27FC236}">
                <a16:creationId xmlns:a16="http://schemas.microsoft.com/office/drawing/2014/main" id="{55D39118-3D32-4369-9500-8554E9530DFD}"/>
              </a:ext>
            </a:extLst>
          </p:cNvPr>
          <p:cNvSpPr/>
          <p:nvPr/>
        </p:nvSpPr>
        <p:spPr>
          <a:xfrm>
            <a:off x="335905" y="5644991"/>
            <a:ext cx="4374916" cy="369332"/>
          </a:xfrm>
          <a:prstGeom prst="rect">
            <a:avLst/>
          </a:prstGeom>
        </p:spPr>
        <p:txBody>
          <a:bodyPr wrap="none">
            <a:spAutoFit/>
          </a:bodyPr>
          <a:lstStyle/>
          <a:p>
            <a:pPr marL="285750" indent="-285750">
              <a:buFont typeface="Arial" panose="020B0604020202020204" pitchFamily="34" charset="0"/>
              <a:buChar char="•"/>
            </a:pPr>
            <a:r>
              <a:rPr lang="en-US" dirty="0"/>
              <a:t>A tag can have multiple attributes:</a:t>
            </a:r>
          </a:p>
        </p:txBody>
      </p:sp>
      <p:sp>
        <p:nvSpPr>
          <p:cNvPr id="8" name="Rectangle 7">
            <a:extLst>
              <a:ext uri="{FF2B5EF4-FFF2-40B4-BE49-F238E27FC236}">
                <a16:creationId xmlns:a16="http://schemas.microsoft.com/office/drawing/2014/main" id="{EF67339B-E940-4C61-8416-91E1FA03FB98}"/>
              </a:ext>
            </a:extLst>
          </p:cNvPr>
          <p:cNvSpPr/>
          <p:nvPr/>
        </p:nvSpPr>
        <p:spPr>
          <a:xfrm>
            <a:off x="2880860" y="6106656"/>
            <a:ext cx="5775940" cy="369332"/>
          </a:xfrm>
          <a:prstGeom prst="rect">
            <a:avLst/>
          </a:prstGeom>
        </p:spPr>
        <p:txBody>
          <a:bodyPr wrap="none">
            <a:spAutoFit/>
          </a:bodyPr>
          <a:lstStyle/>
          <a:p>
            <a:r>
              <a:rPr lang="en-US" dirty="0">
                <a:solidFill>
                  <a:schemeClr val="accent3">
                    <a:lumMod val="60000"/>
                    <a:lumOff val="40000"/>
                  </a:schemeClr>
                </a:solidFill>
              </a:rPr>
              <a:t>&lt;</a:t>
            </a:r>
            <a:r>
              <a:rPr lang="en-US" dirty="0" err="1">
                <a:solidFill>
                  <a:schemeClr val="accent3">
                    <a:lumMod val="60000"/>
                    <a:lumOff val="40000"/>
                  </a:schemeClr>
                </a:solidFill>
              </a:rPr>
              <a:t>ol</a:t>
            </a:r>
            <a:r>
              <a:rPr lang="en-US" dirty="0">
                <a:solidFill>
                  <a:schemeClr val="accent3">
                    <a:lumMod val="60000"/>
                    <a:lumOff val="40000"/>
                  </a:schemeClr>
                </a:solidFill>
              </a:rPr>
              <a:t> id="cinema" class="attribute-list" start="5"&gt;&lt;/</a:t>
            </a:r>
            <a:r>
              <a:rPr lang="en-US" dirty="0" err="1">
                <a:solidFill>
                  <a:schemeClr val="accent3">
                    <a:lumMod val="60000"/>
                    <a:lumOff val="40000"/>
                  </a:schemeClr>
                </a:solidFill>
              </a:rPr>
              <a:t>ol</a:t>
            </a:r>
            <a:r>
              <a:rPr lang="en-US" dirty="0">
                <a:solidFill>
                  <a:schemeClr val="accent3">
                    <a:lumMod val="60000"/>
                    <a:lumOff val="40000"/>
                  </a:schemeClr>
                </a:solidFill>
              </a:rPr>
              <a:t>&gt;</a:t>
            </a:r>
            <a:endParaRPr lang="en-IN" dirty="0">
              <a:solidFill>
                <a:schemeClr val="accent3">
                  <a:lumMod val="60000"/>
                  <a:lumOff val="40000"/>
                </a:schemeClr>
              </a:solidFill>
            </a:endParaRPr>
          </a:p>
        </p:txBody>
      </p:sp>
      <p:sp>
        <p:nvSpPr>
          <p:cNvPr id="9" name="Rectangle 8">
            <a:extLst>
              <a:ext uri="{FF2B5EF4-FFF2-40B4-BE49-F238E27FC236}">
                <a16:creationId xmlns:a16="http://schemas.microsoft.com/office/drawing/2014/main" id="{05BB4995-0E3B-4521-97CE-5B162BFB0E57}"/>
              </a:ext>
            </a:extLst>
          </p:cNvPr>
          <p:cNvSpPr/>
          <p:nvPr/>
        </p:nvSpPr>
        <p:spPr>
          <a:xfrm>
            <a:off x="334387" y="5087043"/>
            <a:ext cx="11752976" cy="369332"/>
          </a:xfrm>
          <a:prstGeom prst="rect">
            <a:avLst/>
          </a:prstGeom>
        </p:spPr>
        <p:txBody>
          <a:bodyPr wrap="square">
            <a:spAutoFit/>
          </a:bodyPr>
          <a:lstStyle/>
          <a:p>
            <a:pPr marL="285750" indent="-285750">
              <a:buFont typeface="Arial" panose="020B0604020202020204" pitchFamily="34" charset="0"/>
              <a:buChar char="•"/>
            </a:pPr>
            <a:r>
              <a:rPr lang="en-US" dirty="0"/>
              <a:t>The order in which the attributes are specified in the opening tag does not matter.</a:t>
            </a:r>
            <a:endParaRPr lang="en-IN" dirty="0"/>
          </a:p>
        </p:txBody>
      </p:sp>
    </p:spTree>
    <p:extLst>
      <p:ext uri="{BB962C8B-B14F-4D97-AF65-F5344CB8AC3E}">
        <p14:creationId xmlns:p14="http://schemas.microsoft.com/office/powerpoint/2010/main" val="8876338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3D2E339-7673-4D58-B1B7-F1C03E8E55CE}"/>
              </a:ext>
            </a:extLst>
          </p:cNvPr>
          <p:cNvSpPr/>
          <p:nvPr/>
        </p:nvSpPr>
        <p:spPr>
          <a:xfrm>
            <a:off x="430685" y="132018"/>
            <a:ext cx="1935145" cy="369332"/>
          </a:xfrm>
          <a:prstGeom prst="rect">
            <a:avLst/>
          </a:prstGeom>
        </p:spPr>
        <p:txBody>
          <a:bodyPr wrap="none">
            <a:spAutoFit/>
          </a:bodyPr>
          <a:lstStyle/>
          <a:p>
            <a:r>
              <a:rPr lang="en-IN" dirty="0"/>
              <a:t>the 'id' attribute</a:t>
            </a:r>
          </a:p>
        </p:txBody>
      </p:sp>
      <p:sp>
        <p:nvSpPr>
          <p:cNvPr id="4" name="Rectangle 3">
            <a:extLst>
              <a:ext uri="{FF2B5EF4-FFF2-40B4-BE49-F238E27FC236}">
                <a16:creationId xmlns:a16="http://schemas.microsoft.com/office/drawing/2014/main" id="{69634DE9-E68F-4841-A8EF-AE539910EC76}"/>
              </a:ext>
            </a:extLst>
          </p:cNvPr>
          <p:cNvSpPr/>
          <p:nvPr/>
        </p:nvSpPr>
        <p:spPr>
          <a:xfrm>
            <a:off x="430685" y="501350"/>
            <a:ext cx="6439583" cy="369332"/>
          </a:xfrm>
          <a:prstGeom prst="rect">
            <a:avLst/>
          </a:prstGeom>
        </p:spPr>
        <p:txBody>
          <a:bodyPr wrap="none">
            <a:spAutoFit/>
          </a:bodyPr>
          <a:lstStyle/>
          <a:p>
            <a:r>
              <a:rPr lang="en-US" dirty="0"/>
              <a:t>unique name we give to each element is called an 'ID'. </a:t>
            </a:r>
            <a:endParaRPr lang="en-IN" dirty="0"/>
          </a:p>
        </p:txBody>
      </p:sp>
      <p:pic>
        <p:nvPicPr>
          <p:cNvPr id="5" name="Picture 4">
            <a:extLst>
              <a:ext uri="{FF2B5EF4-FFF2-40B4-BE49-F238E27FC236}">
                <a16:creationId xmlns:a16="http://schemas.microsoft.com/office/drawing/2014/main" id="{18CED18E-1BB0-45D6-B17C-ED8147D6D1E6}"/>
              </a:ext>
            </a:extLst>
          </p:cNvPr>
          <p:cNvPicPr>
            <a:picLocks noChangeAspect="1"/>
          </p:cNvPicPr>
          <p:nvPr/>
        </p:nvPicPr>
        <p:blipFill>
          <a:blip r:embed="rId2"/>
          <a:stretch>
            <a:fillRect/>
          </a:stretch>
        </p:blipFill>
        <p:spPr>
          <a:xfrm>
            <a:off x="539742" y="988590"/>
            <a:ext cx="7458075" cy="971550"/>
          </a:xfrm>
          <a:prstGeom prst="rect">
            <a:avLst/>
          </a:prstGeom>
        </p:spPr>
      </p:pic>
      <p:sp>
        <p:nvSpPr>
          <p:cNvPr id="10" name="Rectangle 9">
            <a:extLst>
              <a:ext uri="{FF2B5EF4-FFF2-40B4-BE49-F238E27FC236}">
                <a16:creationId xmlns:a16="http://schemas.microsoft.com/office/drawing/2014/main" id="{CA52DDC9-A523-4E4A-A979-70E37492647B}"/>
              </a:ext>
            </a:extLst>
          </p:cNvPr>
          <p:cNvSpPr/>
          <p:nvPr/>
        </p:nvSpPr>
        <p:spPr>
          <a:xfrm>
            <a:off x="430685" y="2024831"/>
            <a:ext cx="4233645" cy="1477328"/>
          </a:xfrm>
          <a:prstGeom prst="rect">
            <a:avLst/>
          </a:prstGeom>
        </p:spPr>
        <p:txBody>
          <a:bodyPr wrap="square">
            <a:spAutoFit/>
          </a:bodyPr>
          <a:lstStyle/>
          <a:p>
            <a:r>
              <a:rPr lang="en-US" dirty="0"/>
              <a:t>Naming rules for id attribute:</a:t>
            </a:r>
          </a:p>
          <a:p>
            <a:endParaRPr lang="en-US" dirty="0"/>
          </a:p>
          <a:p>
            <a:pPr marL="285750" indent="-285750">
              <a:buFont typeface="Arial" panose="020B0604020202020204" pitchFamily="34" charset="0"/>
              <a:buChar char="•"/>
            </a:pPr>
            <a:r>
              <a:rPr lang="en-US" dirty="0"/>
              <a:t>Must be of at least one character</a:t>
            </a:r>
          </a:p>
          <a:p>
            <a:pPr marL="285750" indent="-285750">
              <a:buFont typeface="Arial" panose="020B0604020202020204" pitchFamily="34" charset="0"/>
              <a:buChar char="•"/>
            </a:pPr>
            <a:r>
              <a:rPr lang="en-US" dirty="0"/>
              <a:t>Should not contain any spaces</a:t>
            </a:r>
          </a:p>
          <a:p>
            <a:pPr marL="285750" indent="-285750">
              <a:buFont typeface="Arial" panose="020B0604020202020204" pitchFamily="34" charset="0"/>
              <a:buChar char="•"/>
            </a:pPr>
            <a:r>
              <a:rPr lang="en-US" dirty="0"/>
              <a:t>Values are case-sensitive</a:t>
            </a:r>
            <a:endParaRPr lang="en-IN" dirty="0"/>
          </a:p>
        </p:txBody>
      </p:sp>
      <p:sp>
        <p:nvSpPr>
          <p:cNvPr id="13" name="Rectangle 12">
            <a:extLst>
              <a:ext uri="{FF2B5EF4-FFF2-40B4-BE49-F238E27FC236}">
                <a16:creationId xmlns:a16="http://schemas.microsoft.com/office/drawing/2014/main" id="{1C8A99FF-9935-4267-9F45-B40EB5FE3C2C}"/>
              </a:ext>
            </a:extLst>
          </p:cNvPr>
          <p:cNvSpPr/>
          <p:nvPr/>
        </p:nvSpPr>
        <p:spPr>
          <a:xfrm>
            <a:off x="430685" y="3566850"/>
            <a:ext cx="2610010" cy="369332"/>
          </a:xfrm>
          <a:prstGeom prst="rect">
            <a:avLst/>
          </a:prstGeom>
        </p:spPr>
        <p:txBody>
          <a:bodyPr wrap="none">
            <a:spAutoFit/>
          </a:bodyPr>
          <a:lstStyle/>
          <a:p>
            <a:r>
              <a:rPr lang="en-US" dirty="0"/>
              <a:t>id is primarily used for:</a:t>
            </a:r>
            <a:endParaRPr lang="en-IN" dirty="0"/>
          </a:p>
        </p:txBody>
      </p:sp>
      <p:sp>
        <p:nvSpPr>
          <p:cNvPr id="14" name="Rectangle 13">
            <a:extLst>
              <a:ext uri="{FF2B5EF4-FFF2-40B4-BE49-F238E27FC236}">
                <a16:creationId xmlns:a16="http://schemas.microsoft.com/office/drawing/2014/main" id="{78D6D20A-8F87-45B4-8CD1-6FA83A401C55}"/>
              </a:ext>
            </a:extLst>
          </p:cNvPr>
          <p:cNvSpPr/>
          <p:nvPr/>
        </p:nvSpPr>
        <p:spPr>
          <a:xfrm>
            <a:off x="430685" y="3936182"/>
            <a:ext cx="11397792" cy="646331"/>
          </a:xfrm>
          <a:prstGeom prst="rect">
            <a:avLst/>
          </a:prstGeom>
        </p:spPr>
        <p:txBody>
          <a:bodyPr wrap="square">
            <a:spAutoFit/>
          </a:bodyPr>
          <a:lstStyle/>
          <a:p>
            <a:pPr marL="285750" indent="-285750">
              <a:buFont typeface="Arial" panose="020B0604020202020204" pitchFamily="34" charset="0"/>
              <a:buChar char="•"/>
            </a:pPr>
            <a:r>
              <a:rPr lang="en-US" dirty="0"/>
              <a:t>Styling your element. You can specify the style you want for the element in your style sheet by referencing the 'id'. </a:t>
            </a:r>
            <a:endParaRPr lang="en-IN" dirty="0"/>
          </a:p>
        </p:txBody>
      </p:sp>
      <p:sp>
        <p:nvSpPr>
          <p:cNvPr id="15" name="Rectangle 14">
            <a:extLst>
              <a:ext uri="{FF2B5EF4-FFF2-40B4-BE49-F238E27FC236}">
                <a16:creationId xmlns:a16="http://schemas.microsoft.com/office/drawing/2014/main" id="{710EDE83-6633-4533-81C7-ADC1D2DAF1DB}"/>
              </a:ext>
            </a:extLst>
          </p:cNvPr>
          <p:cNvSpPr/>
          <p:nvPr/>
        </p:nvSpPr>
        <p:spPr>
          <a:xfrm>
            <a:off x="430685" y="4532179"/>
            <a:ext cx="3082895" cy="369332"/>
          </a:xfrm>
          <a:prstGeom prst="rect">
            <a:avLst/>
          </a:prstGeom>
        </p:spPr>
        <p:txBody>
          <a:bodyPr wrap="none">
            <a:spAutoFit/>
          </a:bodyPr>
          <a:lstStyle/>
          <a:p>
            <a:pPr marL="285750" indent="-285750">
              <a:buFont typeface="Arial" panose="020B0604020202020204" pitchFamily="34" charset="0"/>
              <a:buChar char="•"/>
            </a:pPr>
            <a:r>
              <a:rPr lang="en-IN" dirty="0"/>
              <a:t>Specifying a link target.</a:t>
            </a:r>
          </a:p>
        </p:txBody>
      </p:sp>
      <p:sp>
        <p:nvSpPr>
          <p:cNvPr id="16" name="Rectangle 15">
            <a:extLst>
              <a:ext uri="{FF2B5EF4-FFF2-40B4-BE49-F238E27FC236}">
                <a16:creationId xmlns:a16="http://schemas.microsoft.com/office/drawing/2014/main" id="{F2543614-6E85-4118-9FCA-5B5E822F6266}"/>
              </a:ext>
            </a:extLst>
          </p:cNvPr>
          <p:cNvSpPr/>
          <p:nvPr/>
        </p:nvSpPr>
        <p:spPr>
          <a:xfrm>
            <a:off x="1735690" y="4801067"/>
            <a:ext cx="9844792" cy="923330"/>
          </a:xfrm>
          <a:prstGeom prst="rect">
            <a:avLst/>
          </a:prstGeom>
        </p:spPr>
        <p:txBody>
          <a:bodyPr wrap="square">
            <a:spAutoFit/>
          </a:bodyPr>
          <a:lstStyle/>
          <a:p>
            <a:r>
              <a:rPr lang="en-US" dirty="0">
                <a:solidFill>
                  <a:schemeClr val="accent3">
                    <a:lumMod val="60000"/>
                    <a:lumOff val="40000"/>
                  </a:schemeClr>
                </a:solidFill>
              </a:rPr>
              <a:t>&lt;a </a:t>
            </a:r>
            <a:r>
              <a:rPr lang="en-US" dirty="0" err="1">
                <a:solidFill>
                  <a:schemeClr val="accent3">
                    <a:lumMod val="60000"/>
                    <a:lumOff val="40000"/>
                  </a:schemeClr>
                </a:solidFill>
              </a:rPr>
              <a:t>href</a:t>
            </a:r>
            <a:r>
              <a:rPr lang="en-US" dirty="0">
                <a:solidFill>
                  <a:schemeClr val="accent3">
                    <a:lumMod val="60000"/>
                    <a:lumOff val="40000"/>
                  </a:schemeClr>
                </a:solidFill>
              </a:rPr>
              <a:t>="#introduction"&gt;1.1 Introduction&lt;/a&gt;</a:t>
            </a:r>
          </a:p>
          <a:p>
            <a:r>
              <a:rPr lang="en-US" dirty="0">
                <a:solidFill>
                  <a:schemeClr val="accent3">
                    <a:lumMod val="60000"/>
                    <a:lumOff val="40000"/>
                  </a:schemeClr>
                </a:solidFill>
              </a:rPr>
              <a:t> &lt;!-- This is a hyperlink element which we will learn about later in this week --&gt;</a:t>
            </a:r>
          </a:p>
          <a:p>
            <a:r>
              <a:rPr lang="en-US" dirty="0">
                <a:solidFill>
                  <a:schemeClr val="accent3">
                    <a:lumMod val="60000"/>
                    <a:lumOff val="40000"/>
                  </a:schemeClr>
                </a:solidFill>
              </a:rPr>
              <a:t>&lt;p id="introduction"&gt;This paragraph is the Introduction to the Web page&lt;/p&gt;</a:t>
            </a:r>
            <a:endParaRPr lang="en-IN" dirty="0">
              <a:solidFill>
                <a:schemeClr val="accent3">
                  <a:lumMod val="60000"/>
                  <a:lumOff val="40000"/>
                </a:schemeClr>
              </a:solidFill>
            </a:endParaRPr>
          </a:p>
        </p:txBody>
      </p:sp>
      <p:sp>
        <p:nvSpPr>
          <p:cNvPr id="17" name="Rectangle 16">
            <a:extLst>
              <a:ext uri="{FF2B5EF4-FFF2-40B4-BE49-F238E27FC236}">
                <a16:creationId xmlns:a16="http://schemas.microsoft.com/office/drawing/2014/main" id="{E54FA6DF-08F1-4D24-B982-8F3B1046BDEB}"/>
              </a:ext>
            </a:extLst>
          </p:cNvPr>
          <p:cNvSpPr/>
          <p:nvPr/>
        </p:nvSpPr>
        <p:spPr>
          <a:xfrm>
            <a:off x="430683" y="5623952"/>
            <a:ext cx="11162902" cy="923330"/>
          </a:xfrm>
          <a:prstGeom prst="rect">
            <a:avLst/>
          </a:prstGeom>
        </p:spPr>
        <p:txBody>
          <a:bodyPr wrap="square">
            <a:spAutoFit/>
          </a:bodyPr>
          <a:lstStyle/>
          <a:p>
            <a:pPr marL="285750" indent="-285750">
              <a:buFont typeface="Arial" panose="020B0604020202020204" pitchFamily="34" charset="0"/>
              <a:buChar char="•"/>
            </a:pPr>
            <a:r>
              <a:rPr lang="en-US" dirty="0"/>
              <a:t>In JavaScript, 'id' can be used to manipulate an html element. Using the 'id' of the element, you can write JavaScript code to make it perform an action, i.e. change the text within paragraph tags. </a:t>
            </a:r>
            <a:endParaRPr lang="en-IN" dirty="0"/>
          </a:p>
        </p:txBody>
      </p:sp>
    </p:spTree>
    <p:extLst>
      <p:ext uri="{BB962C8B-B14F-4D97-AF65-F5344CB8AC3E}">
        <p14:creationId xmlns:p14="http://schemas.microsoft.com/office/powerpoint/2010/main" val="23422889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34D38C4-3775-4BDB-A295-8CD63482197B}"/>
              </a:ext>
            </a:extLst>
          </p:cNvPr>
          <p:cNvSpPr/>
          <p:nvPr/>
        </p:nvSpPr>
        <p:spPr>
          <a:xfrm>
            <a:off x="430685" y="73293"/>
            <a:ext cx="2326278" cy="369332"/>
          </a:xfrm>
          <a:prstGeom prst="rect">
            <a:avLst/>
          </a:prstGeom>
        </p:spPr>
        <p:txBody>
          <a:bodyPr wrap="none">
            <a:spAutoFit/>
          </a:bodyPr>
          <a:lstStyle/>
          <a:p>
            <a:r>
              <a:rPr lang="en-IN" dirty="0"/>
              <a:t> the 'class' attribute</a:t>
            </a:r>
          </a:p>
        </p:txBody>
      </p:sp>
      <p:sp>
        <p:nvSpPr>
          <p:cNvPr id="3" name="Rectangle 2">
            <a:extLst>
              <a:ext uri="{FF2B5EF4-FFF2-40B4-BE49-F238E27FC236}">
                <a16:creationId xmlns:a16="http://schemas.microsoft.com/office/drawing/2014/main" id="{27037296-6B25-4E92-BABC-EA32EFFB6576}"/>
              </a:ext>
            </a:extLst>
          </p:cNvPr>
          <p:cNvSpPr/>
          <p:nvPr/>
        </p:nvSpPr>
        <p:spPr>
          <a:xfrm>
            <a:off x="430685" y="593248"/>
            <a:ext cx="11582350" cy="646331"/>
          </a:xfrm>
          <a:prstGeom prst="rect">
            <a:avLst/>
          </a:prstGeom>
        </p:spPr>
        <p:txBody>
          <a:bodyPr wrap="square">
            <a:spAutoFit/>
          </a:bodyPr>
          <a:lstStyle/>
          <a:p>
            <a:r>
              <a:rPr lang="en-US" dirty="0"/>
              <a:t>You like poems and you want to include at least 20 of them in your new book. You add IDs for them: 'poem1', 'poem2', 'poem3'.</a:t>
            </a:r>
            <a:endParaRPr lang="en-IN" dirty="0"/>
          </a:p>
        </p:txBody>
      </p:sp>
      <p:sp>
        <p:nvSpPr>
          <p:cNvPr id="4" name="Rectangle 3">
            <a:extLst>
              <a:ext uri="{FF2B5EF4-FFF2-40B4-BE49-F238E27FC236}">
                <a16:creationId xmlns:a16="http://schemas.microsoft.com/office/drawing/2014/main" id="{C1845F16-1E1C-4DD5-A545-E4109B4921CA}"/>
              </a:ext>
            </a:extLst>
          </p:cNvPr>
          <p:cNvSpPr/>
          <p:nvPr/>
        </p:nvSpPr>
        <p:spPr>
          <a:xfrm>
            <a:off x="430686" y="1239579"/>
            <a:ext cx="11582349" cy="369332"/>
          </a:xfrm>
          <a:prstGeom prst="rect">
            <a:avLst/>
          </a:prstGeom>
        </p:spPr>
        <p:txBody>
          <a:bodyPr wrap="square">
            <a:spAutoFit/>
          </a:bodyPr>
          <a:lstStyle/>
          <a:p>
            <a:r>
              <a:rPr lang="en-US" dirty="0"/>
              <a:t>You want your poems to look different from your other text. Grey text color, italic and bold</a:t>
            </a:r>
            <a:endParaRPr lang="en-IN" dirty="0"/>
          </a:p>
        </p:txBody>
      </p:sp>
      <p:sp>
        <p:nvSpPr>
          <p:cNvPr id="5" name="Rectangle 4">
            <a:extLst>
              <a:ext uri="{FF2B5EF4-FFF2-40B4-BE49-F238E27FC236}">
                <a16:creationId xmlns:a16="http://schemas.microsoft.com/office/drawing/2014/main" id="{5653CFD7-C157-49B9-87EE-824BB4663325}"/>
              </a:ext>
            </a:extLst>
          </p:cNvPr>
          <p:cNvSpPr/>
          <p:nvPr/>
        </p:nvSpPr>
        <p:spPr>
          <a:xfrm>
            <a:off x="430685" y="1590520"/>
            <a:ext cx="11230012" cy="1477328"/>
          </a:xfrm>
          <a:prstGeom prst="rect">
            <a:avLst/>
          </a:prstGeom>
        </p:spPr>
        <p:txBody>
          <a:bodyPr wrap="square">
            <a:spAutoFit/>
          </a:bodyPr>
          <a:lstStyle/>
          <a:p>
            <a:r>
              <a:rPr lang="en-US" dirty="0"/>
              <a:t>So all poems have the same requirements.</a:t>
            </a:r>
          </a:p>
          <a:p>
            <a:r>
              <a:rPr lang="en-US" dirty="0"/>
              <a:t>If you use id attribute, you can instruct the stylesheet to style each poem in a particular way.</a:t>
            </a:r>
          </a:p>
          <a:p>
            <a:r>
              <a:rPr lang="en-US" dirty="0"/>
              <a:t>Can you imagine how repetitive your style sheet will look if you have to instruct it to do the same thing 20 times for different poem IDs? HTML makes it easier. We use the class attribute. Let's name this class of poems 'poetry'. </a:t>
            </a:r>
            <a:endParaRPr lang="en-IN" dirty="0"/>
          </a:p>
        </p:txBody>
      </p:sp>
      <p:sp>
        <p:nvSpPr>
          <p:cNvPr id="6" name="Rectangle 5">
            <a:extLst>
              <a:ext uri="{FF2B5EF4-FFF2-40B4-BE49-F238E27FC236}">
                <a16:creationId xmlns:a16="http://schemas.microsoft.com/office/drawing/2014/main" id="{23E75D2B-6711-42DA-89F3-B92C8AF94E7E}"/>
              </a:ext>
            </a:extLst>
          </p:cNvPr>
          <p:cNvSpPr/>
          <p:nvPr/>
        </p:nvSpPr>
        <p:spPr>
          <a:xfrm>
            <a:off x="430684" y="3290230"/>
            <a:ext cx="8713315" cy="1200329"/>
          </a:xfrm>
          <a:prstGeom prst="rect">
            <a:avLst/>
          </a:prstGeom>
        </p:spPr>
        <p:txBody>
          <a:bodyPr wrap="square">
            <a:spAutoFit/>
          </a:bodyPr>
          <a:lstStyle/>
          <a:p>
            <a:r>
              <a:rPr lang="en-US" dirty="0"/>
              <a:t>Naming rules for class attribute:</a:t>
            </a:r>
          </a:p>
          <a:p>
            <a:pPr marL="285750" indent="-285750">
              <a:buFont typeface="Arial" panose="020B0604020202020204" pitchFamily="34" charset="0"/>
              <a:buChar char="•"/>
            </a:pPr>
            <a:r>
              <a:rPr lang="en-US" dirty="0"/>
              <a:t>Must begin with a letter (a-z or A-Z)</a:t>
            </a:r>
          </a:p>
          <a:p>
            <a:pPr marL="285750" indent="-285750">
              <a:buFont typeface="Arial" panose="020B0604020202020204" pitchFamily="34" charset="0"/>
              <a:buChar char="•"/>
            </a:pPr>
            <a:r>
              <a:rPr lang="en-US" dirty="0"/>
              <a:t>First letter can be followed by a letter, digit, hyphen or underscore</a:t>
            </a:r>
          </a:p>
          <a:p>
            <a:pPr marL="285750" indent="-285750">
              <a:buFont typeface="Arial" panose="020B0604020202020204" pitchFamily="34" charset="0"/>
              <a:buChar char="•"/>
            </a:pPr>
            <a:r>
              <a:rPr lang="en-US" dirty="0"/>
              <a:t>Values are case-sensitive</a:t>
            </a:r>
            <a:endParaRPr lang="en-IN" dirty="0"/>
          </a:p>
        </p:txBody>
      </p:sp>
    </p:spTree>
    <p:extLst>
      <p:ext uri="{BB962C8B-B14F-4D97-AF65-F5344CB8AC3E}">
        <p14:creationId xmlns:p14="http://schemas.microsoft.com/office/powerpoint/2010/main" val="8550411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B5378B6-B6DA-422D-A6ED-7B5D6C8447C7}"/>
              </a:ext>
            </a:extLst>
          </p:cNvPr>
          <p:cNvPicPr>
            <a:picLocks noChangeAspect="1"/>
          </p:cNvPicPr>
          <p:nvPr/>
        </p:nvPicPr>
        <p:blipFill>
          <a:blip r:embed="rId2"/>
          <a:stretch>
            <a:fillRect/>
          </a:stretch>
        </p:blipFill>
        <p:spPr>
          <a:xfrm>
            <a:off x="2176462" y="1776412"/>
            <a:ext cx="7839075" cy="3305175"/>
          </a:xfrm>
          <a:prstGeom prst="rect">
            <a:avLst/>
          </a:prstGeom>
        </p:spPr>
      </p:pic>
      <p:sp>
        <p:nvSpPr>
          <p:cNvPr id="3" name="Rectangle 2">
            <a:extLst>
              <a:ext uri="{FF2B5EF4-FFF2-40B4-BE49-F238E27FC236}">
                <a16:creationId xmlns:a16="http://schemas.microsoft.com/office/drawing/2014/main" id="{EAFF87C6-AACC-4286-BB87-A8957FE9D2DE}"/>
              </a:ext>
            </a:extLst>
          </p:cNvPr>
          <p:cNvSpPr/>
          <p:nvPr/>
        </p:nvSpPr>
        <p:spPr>
          <a:xfrm>
            <a:off x="4345523" y="652136"/>
            <a:ext cx="2645276" cy="369332"/>
          </a:xfrm>
          <a:prstGeom prst="rect">
            <a:avLst/>
          </a:prstGeom>
        </p:spPr>
        <p:txBody>
          <a:bodyPr wrap="none">
            <a:spAutoFit/>
          </a:bodyPr>
          <a:lstStyle/>
          <a:p>
            <a:r>
              <a:rPr lang="en-IN" dirty="0"/>
              <a:t>Semantic vs Style tags</a:t>
            </a:r>
          </a:p>
        </p:txBody>
      </p:sp>
    </p:spTree>
    <p:extLst>
      <p:ext uri="{BB962C8B-B14F-4D97-AF65-F5344CB8AC3E}">
        <p14:creationId xmlns:p14="http://schemas.microsoft.com/office/powerpoint/2010/main" val="14999200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A9AF318-3741-49DF-98AB-F308E9BD906B}"/>
              </a:ext>
            </a:extLst>
          </p:cNvPr>
          <p:cNvSpPr/>
          <p:nvPr/>
        </p:nvSpPr>
        <p:spPr>
          <a:xfrm>
            <a:off x="696285" y="1166843"/>
            <a:ext cx="10687575" cy="3139321"/>
          </a:xfrm>
          <a:prstGeom prst="rect">
            <a:avLst/>
          </a:prstGeom>
        </p:spPr>
        <p:txBody>
          <a:bodyPr wrap="square">
            <a:spAutoFit/>
          </a:bodyPr>
          <a:lstStyle/>
          <a:p>
            <a:r>
              <a:rPr lang="en-US" dirty="0">
                <a:solidFill>
                  <a:schemeClr val="accent3">
                    <a:lumMod val="60000"/>
                    <a:lumOff val="40000"/>
                  </a:schemeClr>
                </a:solidFill>
              </a:rPr>
              <a:t>&lt;b&gt; vs &lt;strong&gt;</a:t>
            </a:r>
          </a:p>
          <a:p>
            <a:r>
              <a:rPr lang="en-US" b="1" dirty="0">
                <a:solidFill>
                  <a:schemeClr val="accent3">
                    <a:lumMod val="60000"/>
                    <a:lumOff val="40000"/>
                  </a:schemeClr>
                </a:solidFill>
              </a:rPr>
              <a:t>Bold </a:t>
            </a:r>
            <a:r>
              <a:rPr lang="en-US" dirty="0"/>
              <a:t>is a style that makes letters thicker so it stands out among other text but it has no semantic meaning, for example for voice browsers, screen readers, and other types of ways to access the Web. A device like Kindle Paperwhite that renders text differently, might not pick up the bold.</a:t>
            </a:r>
          </a:p>
          <a:p>
            <a:endParaRPr lang="en-US" dirty="0"/>
          </a:p>
          <a:p>
            <a:r>
              <a:rPr lang="en-US" b="1" dirty="0">
                <a:solidFill>
                  <a:schemeClr val="accent3">
                    <a:lumMod val="60000"/>
                    <a:lumOff val="40000"/>
                  </a:schemeClr>
                </a:solidFill>
              </a:rPr>
              <a:t>Strong</a:t>
            </a:r>
            <a:r>
              <a:rPr lang="en-US" dirty="0"/>
              <a:t> is an indication of how something should be. It looks like bold in a browser, but it could mean ‘speak with urgency or seriousness’ when reading text aloud. It is semantic in the sense, that we instruct it to be stronger than the text it surrounds which is different from giving instructions on how the text should look in the case of &lt;b&gt;. It represents importance, seriousness, or urgency for its contents.</a:t>
            </a:r>
            <a:endParaRPr lang="en-IN" dirty="0"/>
          </a:p>
        </p:txBody>
      </p:sp>
      <p:sp>
        <p:nvSpPr>
          <p:cNvPr id="3" name="Rectangle 2">
            <a:extLst>
              <a:ext uri="{FF2B5EF4-FFF2-40B4-BE49-F238E27FC236}">
                <a16:creationId xmlns:a16="http://schemas.microsoft.com/office/drawing/2014/main" id="{7F770B6B-DEA7-4FB8-9090-E1030FBD5906}"/>
              </a:ext>
            </a:extLst>
          </p:cNvPr>
          <p:cNvSpPr/>
          <p:nvPr/>
        </p:nvSpPr>
        <p:spPr>
          <a:xfrm>
            <a:off x="696285" y="4465555"/>
            <a:ext cx="10469462" cy="369332"/>
          </a:xfrm>
          <a:prstGeom prst="rect">
            <a:avLst/>
          </a:prstGeom>
        </p:spPr>
        <p:txBody>
          <a:bodyPr wrap="square">
            <a:spAutoFit/>
          </a:bodyPr>
          <a:lstStyle/>
          <a:p>
            <a:r>
              <a:rPr lang="en-US" dirty="0">
                <a:solidFill>
                  <a:schemeClr val="accent3">
                    <a:lumMod val="60000"/>
                    <a:lumOff val="40000"/>
                  </a:schemeClr>
                </a:solidFill>
              </a:rPr>
              <a:t>&lt;p&gt;As a junior developer, you &lt;strong&gt;must&lt;/strong&gt; submit your work for code review!&lt;/p&gt;</a:t>
            </a:r>
            <a:endParaRPr lang="en-IN" dirty="0">
              <a:solidFill>
                <a:schemeClr val="accent3">
                  <a:lumMod val="60000"/>
                  <a:lumOff val="40000"/>
                </a:schemeClr>
              </a:solidFill>
            </a:endParaRPr>
          </a:p>
        </p:txBody>
      </p:sp>
    </p:spTree>
    <p:extLst>
      <p:ext uri="{BB962C8B-B14F-4D97-AF65-F5344CB8AC3E}">
        <p14:creationId xmlns:p14="http://schemas.microsoft.com/office/powerpoint/2010/main" val="42011392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C8EEA75-7601-44E5-8B85-42175D1B7119}"/>
              </a:ext>
            </a:extLst>
          </p:cNvPr>
          <p:cNvSpPr/>
          <p:nvPr/>
        </p:nvSpPr>
        <p:spPr>
          <a:xfrm>
            <a:off x="584433" y="1040684"/>
            <a:ext cx="11023134" cy="4524315"/>
          </a:xfrm>
          <a:prstGeom prst="rect">
            <a:avLst/>
          </a:prstGeom>
        </p:spPr>
        <p:txBody>
          <a:bodyPr wrap="square">
            <a:spAutoFit/>
          </a:bodyPr>
          <a:lstStyle/>
          <a:p>
            <a:r>
              <a:rPr lang="en-US" b="1" dirty="0">
                <a:solidFill>
                  <a:schemeClr val="accent3">
                    <a:lumMod val="60000"/>
                    <a:lumOff val="40000"/>
                  </a:schemeClr>
                </a:solidFill>
              </a:rPr>
              <a:t>&lt;</a:t>
            </a:r>
            <a:r>
              <a:rPr lang="en-US" b="1" dirty="0" err="1">
                <a:solidFill>
                  <a:schemeClr val="accent3">
                    <a:lumMod val="60000"/>
                    <a:lumOff val="40000"/>
                  </a:schemeClr>
                </a:solidFill>
              </a:rPr>
              <a:t>i</a:t>
            </a:r>
            <a:r>
              <a:rPr lang="en-US" b="1" dirty="0">
                <a:solidFill>
                  <a:schemeClr val="accent3">
                    <a:lumMod val="60000"/>
                    <a:lumOff val="40000"/>
                  </a:schemeClr>
                </a:solidFill>
              </a:rPr>
              <a:t>&gt; vs &lt;</a:t>
            </a:r>
            <a:r>
              <a:rPr lang="en-US" b="1" dirty="0" err="1">
                <a:solidFill>
                  <a:schemeClr val="accent3">
                    <a:lumMod val="60000"/>
                    <a:lumOff val="40000"/>
                  </a:schemeClr>
                </a:solidFill>
              </a:rPr>
              <a:t>em</a:t>
            </a:r>
            <a:r>
              <a:rPr lang="en-US" b="1" dirty="0">
                <a:solidFill>
                  <a:schemeClr val="accent3">
                    <a:lumMod val="60000"/>
                    <a:lumOff val="40000"/>
                  </a:schemeClr>
                </a:solidFill>
              </a:rPr>
              <a:t>&gt;</a:t>
            </a:r>
          </a:p>
          <a:p>
            <a:r>
              <a:rPr lang="en-US" b="1" dirty="0">
                <a:solidFill>
                  <a:schemeClr val="accent3">
                    <a:lumMod val="60000"/>
                    <a:lumOff val="40000"/>
                  </a:schemeClr>
                </a:solidFill>
              </a:rPr>
              <a:t>Italics</a:t>
            </a:r>
            <a:r>
              <a:rPr lang="en-US" dirty="0"/>
              <a:t> slants text. We usually italicize names of magazine, books, TV shows etc. Just like the bold tag, since it is meant purely for presentation purposes, it means nothing to someone who cannot read the text.</a:t>
            </a:r>
          </a:p>
          <a:p>
            <a:endParaRPr lang="en-US" dirty="0"/>
          </a:p>
          <a:p>
            <a:r>
              <a:rPr lang="en-US" b="1" dirty="0">
                <a:solidFill>
                  <a:schemeClr val="accent3">
                    <a:lumMod val="60000"/>
                    <a:lumOff val="40000"/>
                  </a:schemeClr>
                </a:solidFill>
              </a:rPr>
              <a:t>Emphasis</a:t>
            </a:r>
            <a:r>
              <a:rPr lang="en-US" dirty="0"/>
              <a:t> is used to stress emphasis of its contents. The word in a sentence you emphasize can change the whole meaning. Try reading the sentences below out loud, stressing on the emphasized words: 'you' and 'store'. </a:t>
            </a:r>
          </a:p>
          <a:p>
            <a:endParaRPr lang="en-US" dirty="0"/>
          </a:p>
          <a:p>
            <a:r>
              <a:rPr lang="en-US" dirty="0"/>
              <a:t>You have to go to the store.</a:t>
            </a:r>
          </a:p>
          <a:p>
            <a:endParaRPr lang="en-US" dirty="0"/>
          </a:p>
          <a:p>
            <a:r>
              <a:rPr lang="en-US" dirty="0"/>
              <a:t>                    Not me. That’s your job! </a:t>
            </a:r>
          </a:p>
          <a:p>
            <a:endParaRPr lang="en-US" dirty="0"/>
          </a:p>
          <a:p>
            <a:r>
              <a:rPr lang="en-US" dirty="0"/>
              <a:t> You have to go to the store.</a:t>
            </a:r>
          </a:p>
          <a:p>
            <a:endParaRPr lang="en-US" dirty="0"/>
          </a:p>
          <a:p>
            <a:r>
              <a:rPr lang="en-US" dirty="0"/>
              <a:t>                    To the store. Not the arcade.</a:t>
            </a:r>
            <a:endParaRPr lang="en-IN" dirty="0"/>
          </a:p>
        </p:txBody>
      </p:sp>
    </p:spTree>
    <p:extLst>
      <p:ext uri="{BB962C8B-B14F-4D97-AF65-F5344CB8AC3E}">
        <p14:creationId xmlns:p14="http://schemas.microsoft.com/office/powerpoint/2010/main" val="30142540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E953D9C-4C37-4E20-BBFD-DEE74BD3C99E}"/>
              </a:ext>
            </a:extLst>
          </p:cNvPr>
          <p:cNvPicPr>
            <a:picLocks noChangeAspect="1"/>
          </p:cNvPicPr>
          <p:nvPr/>
        </p:nvPicPr>
        <p:blipFill>
          <a:blip r:embed="rId2"/>
          <a:stretch>
            <a:fillRect/>
          </a:stretch>
        </p:blipFill>
        <p:spPr>
          <a:xfrm>
            <a:off x="2190750" y="385762"/>
            <a:ext cx="7810500" cy="6086475"/>
          </a:xfrm>
          <a:prstGeom prst="rect">
            <a:avLst/>
          </a:prstGeom>
        </p:spPr>
      </p:pic>
      <p:sp>
        <p:nvSpPr>
          <p:cNvPr id="3" name="Rectangle 2">
            <a:extLst>
              <a:ext uri="{FF2B5EF4-FFF2-40B4-BE49-F238E27FC236}">
                <a16:creationId xmlns:a16="http://schemas.microsoft.com/office/drawing/2014/main" id="{2C3394A1-AE4A-4DEE-9A43-BC6F7EA6EC9A}"/>
              </a:ext>
            </a:extLst>
          </p:cNvPr>
          <p:cNvSpPr/>
          <p:nvPr/>
        </p:nvSpPr>
        <p:spPr>
          <a:xfrm>
            <a:off x="2989276" y="62596"/>
            <a:ext cx="6884565" cy="646331"/>
          </a:xfrm>
          <a:prstGeom prst="rect">
            <a:avLst/>
          </a:prstGeom>
        </p:spPr>
        <p:txBody>
          <a:bodyPr wrap="square">
            <a:spAutoFit/>
          </a:bodyPr>
          <a:lstStyle/>
          <a:p>
            <a:r>
              <a:rPr lang="en-US" dirty="0"/>
              <a:t>see how each section refers to a part of the document</a:t>
            </a:r>
          </a:p>
          <a:p>
            <a:endParaRPr lang="en-US" dirty="0"/>
          </a:p>
        </p:txBody>
      </p:sp>
    </p:spTree>
    <p:extLst>
      <p:ext uri="{BB962C8B-B14F-4D97-AF65-F5344CB8AC3E}">
        <p14:creationId xmlns:p14="http://schemas.microsoft.com/office/powerpoint/2010/main" val="1695349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FE6326A-497D-490C-A54F-EC26C63367B2}"/>
              </a:ext>
            </a:extLst>
          </p:cNvPr>
          <p:cNvSpPr/>
          <p:nvPr/>
        </p:nvSpPr>
        <p:spPr>
          <a:xfrm>
            <a:off x="4832140" y="241076"/>
            <a:ext cx="2108269" cy="369332"/>
          </a:xfrm>
          <a:prstGeom prst="rect">
            <a:avLst/>
          </a:prstGeom>
        </p:spPr>
        <p:txBody>
          <a:bodyPr wrap="none">
            <a:spAutoFit/>
          </a:bodyPr>
          <a:lstStyle/>
          <a:p>
            <a:r>
              <a:rPr lang="en-IN" dirty="0"/>
              <a:t>Web accessibility</a:t>
            </a:r>
          </a:p>
        </p:txBody>
      </p:sp>
      <p:sp>
        <p:nvSpPr>
          <p:cNvPr id="3" name="Rectangle 2">
            <a:extLst>
              <a:ext uri="{FF2B5EF4-FFF2-40B4-BE49-F238E27FC236}">
                <a16:creationId xmlns:a16="http://schemas.microsoft.com/office/drawing/2014/main" id="{4FC90F87-BD9B-4713-8090-08629ED68446}"/>
              </a:ext>
            </a:extLst>
          </p:cNvPr>
          <p:cNvSpPr/>
          <p:nvPr/>
        </p:nvSpPr>
        <p:spPr>
          <a:xfrm>
            <a:off x="1107347" y="603927"/>
            <a:ext cx="9328558" cy="369332"/>
          </a:xfrm>
          <a:prstGeom prst="rect">
            <a:avLst/>
          </a:prstGeom>
        </p:spPr>
        <p:txBody>
          <a:bodyPr wrap="square">
            <a:spAutoFit/>
          </a:bodyPr>
          <a:lstStyle/>
          <a:p>
            <a:r>
              <a:rPr lang="en-US" dirty="0"/>
              <a:t>Web accessibility focuses on ensuring equivalent access for people with disabilities</a:t>
            </a:r>
            <a:endParaRPr lang="en-IN" dirty="0"/>
          </a:p>
        </p:txBody>
      </p:sp>
      <p:sp>
        <p:nvSpPr>
          <p:cNvPr id="4" name="Rectangle 3">
            <a:extLst>
              <a:ext uri="{FF2B5EF4-FFF2-40B4-BE49-F238E27FC236}">
                <a16:creationId xmlns:a16="http://schemas.microsoft.com/office/drawing/2014/main" id="{1C7E743F-31F0-4E69-AB1C-A48BE2FCC9BC}"/>
              </a:ext>
            </a:extLst>
          </p:cNvPr>
          <p:cNvSpPr/>
          <p:nvPr/>
        </p:nvSpPr>
        <p:spPr>
          <a:xfrm>
            <a:off x="973122" y="1443841"/>
            <a:ext cx="10150679" cy="2585323"/>
          </a:xfrm>
          <a:prstGeom prst="rect">
            <a:avLst/>
          </a:prstGeom>
        </p:spPr>
        <p:txBody>
          <a:bodyPr wrap="square">
            <a:spAutoFit/>
          </a:bodyPr>
          <a:lstStyle/>
          <a:p>
            <a:r>
              <a:rPr lang="en-US" dirty="0"/>
              <a:t>Who is impacted?</a:t>
            </a:r>
          </a:p>
          <a:p>
            <a:r>
              <a:rPr lang="en-US" dirty="0"/>
              <a:t>Web accessibility addresses all disabilities, including hearing, learning and cognitive, neurological, physical, speech, and visual disabilities. Some examples of Web accessibility features include:</a:t>
            </a:r>
          </a:p>
          <a:p>
            <a:endParaRPr lang="en-US" dirty="0"/>
          </a:p>
          <a:p>
            <a:pPr marL="285750" indent="-285750">
              <a:buFont typeface="Arial" panose="020B0604020202020204" pitchFamily="34" charset="0"/>
              <a:buChar char="•"/>
            </a:pPr>
            <a:r>
              <a:rPr lang="en-US" dirty="0"/>
              <a:t>Captions on audio and multimedia content for people who are hard of hearing;</a:t>
            </a:r>
          </a:p>
          <a:p>
            <a:pPr marL="285750" indent="-285750">
              <a:buFont typeface="Arial" panose="020B0604020202020204" pitchFamily="34" charset="0"/>
              <a:buChar char="•"/>
            </a:pPr>
            <a:r>
              <a:rPr lang="en-US" dirty="0"/>
              <a:t>Clear and consistent layout for people with learning and cognitive disabilities;</a:t>
            </a:r>
          </a:p>
          <a:p>
            <a:pPr marL="285750" indent="-285750">
              <a:buFont typeface="Arial" panose="020B0604020202020204" pitchFamily="34" charset="0"/>
              <a:buChar char="•"/>
            </a:pPr>
            <a:r>
              <a:rPr lang="en-US" dirty="0"/>
              <a:t>Keyboard support for people with physical disabilities and who do not use a mouse;</a:t>
            </a:r>
          </a:p>
          <a:p>
            <a:pPr marL="285750" indent="-285750">
              <a:buFont typeface="Arial" panose="020B0604020202020204" pitchFamily="34" charset="0"/>
              <a:buChar char="•"/>
            </a:pPr>
            <a:r>
              <a:rPr lang="en-US" dirty="0"/>
              <a:t>Text alternatives for people with visual disabilities and who are using screen readers;</a:t>
            </a:r>
            <a:endParaRPr lang="en-IN" dirty="0"/>
          </a:p>
        </p:txBody>
      </p:sp>
    </p:spTree>
    <p:extLst>
      <p:ext uri="{BB962C8B-B14F-4D97-AF65-F5344CB8AC3E}">
        <p14:creationId xmlns:p14="http://schemas.microsoft.com/office/powerpoint/2010/main" val="20205012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0B5B47B-70B9-4725-93DA-9615ACB503E5}"/>
              </a:ext>
            </a:extLst>
          </p:cNvPr>
          <p:cNvSpPr/>
          <p:nvPr/>
        </p:nvSpPr>
        <p:spPr>
          <a:xfrm>
            <a:off x="260059" y="1367529"/>
            <a:ext cx="11484529" cy="3693319"/>
          </a:xfrm>
          <a:prstGeom prst="rect">
            <a:avLst/>
          </a:prstGeom>
        </p:spPr>
        <p:txBody>
          <a:bodyPr wrap="square">
            <a:spAutoFit/>
          </a:bodyPr>
          <a:lstStyle/>
          <a:p>
            <a:r>
              <a:rPr lang="en-US" dirty="0"/>
              <a:t>Tags such as </a:t>
            </a:r>
            <a:r>
              <a:rPr lang="en-US" b="1" dirty="0">
                <a:solidFill>
                  <a:schemeClr val="accent3">
                    <a:lumMod val="60000"/>
                    <a:lumOff val="40000"/>
                  </a:schemeClr>
                </a:solidFill>
              </a:rPr>
              <a:t>&lt;article&gt;, &lt;section&gt;, &lt;header&gt;, &lt;nav&gt; and &lt;footer&gt; </a:t>
            </a:r>
            <a:r>
              <a:rPr lang="en-US" dirty="0"/>
              <a:t>were specifically introduced in HTML5 to define the Web page structure. These new semantic elements give meaning to different parts of a webpage. When you do a Google search, the search engine automatically processes millions of HTML pages to scan and offer you the most appropriate content.</a:t>
            </a:r>
          </a:p>
          <a:p>
            <a:endParaRPr lang="en-US" dirty="0"/>
          </a:p>
          <a:p>
            <a:r>
              <a:rPr lang="en-US" dirty="0"/>
              <a:t>The use of these semantic elements improves the automated processing of documents. When it scans a &lt;nav&gt; tag, it automatically knows it includes content related to page navigation or a header indicates introductory content. It provides the structure and consistent behavior across many webpages providing simpler and more direct information to browsers making life easier for them. It also improves the accessibility of webpages. Assistive technologies depend on the structure of the document to present information to the users. If a screen reader can correctly determine the structure of a document, it reads the document more seamlessly and avoids irrelevant information or repeating </a:t>
            </a:r>
            <a:r>
              <a:rPr lang="en-US" dirty="0" err="1"/>
              <a:t>conte</a:t>
            </a:r>
            <a:endParaRPr lang="en-IN" dirty="0"/>
          </a:p>
        </p:txBody>
      </p:sp>
    </p:spTree>
    <p:extLst>
      <p:ext uri="{BB962C8B-B14F-4D97-AF65-F5344CB8AC3E}">
        <p14:creationId xmlns:p14="http://schemas.microsoft.com/office/powerpoint/2010/main" val="25041946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5306EEC-B0A5-4D22-8E3D-2A22675D8FDE}"/>
              </a:ext>
            </a:extLst>
          </p:cNvPr>
          <p:cNvPicPr>
            <a:picLocks noChangeAspect="1"/>
          </p:cNvPicPr>
          <p:nvPr/>
        </p:nvPicPr>
        <p:blipFill>
          <a:blip r:embed="rId2"/>
          <a:stretch>
            <a:fillRect/>
          </a:stretch>
        </p:blipFill>
        <p:spPr>
          <a:xfrm>
            <a:off x="151002" y="1058413"/>
            <a:ext cx="11677475" cy="5626656"/>
          </a:xfrm>
          <a:prstGeom prst="rect">
            <a:avLst/>
          </a:prstGeom>
        </p:spPr>
      </p:pic>
      <p:sp>
        <p:nvSpPr>
          <p:cNvPr id="3" name="Rectangle 2">
            <a:extLst>
              <a:ext uri="{FF2B5EF4-FFF2-40B4-BE49-F238E27FC236}">
                <a16:creationId xmlns:a16="http://schemas.microsoft.com/office/drawing/2014/main" id="{42266DFF-FCF2-46D1-BD0E-4FE29BA3B906}"/>
              </a:ext>
            </a:extLst>
          </p:cNvPr>
          <p:cNvSpPr/>
          <p:nvPr/>
        </p:nvSpPr>
        <p:spPr>
          <a:xfrm>
            <a:off x="4166163" y="333355"/>
            <a:ext cx="3647152" cy="369332"/>
          </a:xfrm>
          <a:prstGeom prst="rect">
            <a:avLst/>
          </a:prstGeom>
        </p:spPr>
        <p:txBody>
          <a:bodyPr wrap="none">
            <a:spAutoFit/>
          </a:bodyPr>
          <a:lstStyle/>
          <a:p>
            <a:r>
              <a:rPr lang="en-IN" dirty="0"/>
              <a:t>New HTML5 semantic elements</a:t>
            </a:r>
          </a:p>
        </p:txBody>
      </p:sp>
    </p:spTree>
    <p:extLst>
      <p:ext uri="{BB962C8B-B14F-4D97-AF65-F5344CB8AC3E}">
        <p14:creationId xmlns:p14="http://schemas.microsoft.com/office/powerpoint/2010/main" val="19172657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0B16091-B11B-4E68-81DF-BE691AF372E3}"/>
              </a:ext>
            </a:extLst>
          </p:cNvPr>
          <p:cNvPicPr>
            <a:picLocks noChangeAspect="1"/>
          </p:cNvPicPr>
          <p:nvPr/>
        </p:nvPicPr>
        <p:blipFill>
          <a:blip r:embed="rId2"/>
          <a:stretch>
            <a:fillRect/>
          </a:stretch>
        </p:blipFill>
        <p:spPr>
          <a:xfrm>
            <a:off x="562062" y="932834"/>
            <a:ext cx="11067875" cy="5538033"/>
          </a:xfrm>
          <a:prstGeom prst="rect">
            <a:avLst/>
          </a:prstGeom>
        </p:spPr>
      </p:pic>
    </p:spTree>
    <p:extLst>
      <p:ext uri="{BB962C8B-B14F-4D97-AF65-F5344CB8AC3E}">
        <p14:creationId xmlns:p14="http://schemas.microsoft.com/office/powerpoint/2010/main" val="18274794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99E8064-F6D4-4B5F-B1BF-384DA190228A}"/>
              </a:ext>
            </a:extLst>
          </p:cNvPr>
          <p:cNvPicPr>
            <a:picLocks noChangeAspect="1"/>
          </p:cNvPicPr>
          <p:nvPr/>
        </p:nvPicPr>
        <p:blipFill>
          <a:blip r:embed="rId2"/>
          <a:stretch>
            <a:fillRect/>
          </a:stretch>
        </p:blipFill>
        <p:spPr>
          <a:xfrm>
            <a:off x="905163" y="2061512"/>
            <a:ext cx="11009745" cy="2919128"/>
          </a:xfrm>
          <a:prstGeom prst="rect">
            <a:avLst/>
          </a:prstGeom>
        </p:spPr>
      </p:pic>
    </p:spTree>
    <p:extLst>
      <p:ext uri="{BB962C8B-B14F-4D97-AF65-F5344CB8AC3E}">
        <p14:creationId xmlns:p14="http://schemas.microsoft.com/office/powerpoint/2010/main" val="14477939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C739489-B137-4513-99E9-C8556A19F174}"/>
              </a:ext>
            </a:extLst>
          </p:cNvPr>
          <p:cNvPicPr>
            <a:picLocks noChangeAspect="1"/>
          </p:cNvPicPr>
          <p:nvPr/>
        </p:nvPicPr>
        <p:blipFill>
          <a:blip r:embed="rId2"/>
          <a:stretch>
            <a:fillRect/>
          </a:stretch>
        </p:blipFill>
        <p:spPr>
          <a:xfrm>
            <a:off x="743527" y="79972"/>
            <a:ext cx="10704945" cy="3530950"/>
          </a:xfrm>
          <a:prstGeom prst="rect">
            <a:avLst/>
          </a:prstGeom>
        </p:spPr>
      </p:pic>
      <p:sp>
        <p:nvSpPr>
          <p:cNvPr id="3" name="Rectangle 2">
            <a:extLst>
              <a:ext uri="{FF2B5EF4-FFF2-40B4-BE49-F238E27FC236}">
                <a16:creationId xmlns:a16="http://schemas.microsoft.com/office/drawing/2014/main" id="{5F379ED0-D174-4A18-A803-6E00AF73A2E2}"/>
              </a:ext>
            </a:extLst>
          </p:cNvPr>
          <p:cNvSpPr/>
          <p:nvPr/>
        </p:nvSpPr>
        <p:spPr>
          <a:xfrm>
            <a:off x="1020659" y="3894077"/>
            <a:ext cx="10150679" cy="1200329"/>
          </a:xfrm>
          <a:prstGeom prst="rect">
            <a:avLst/>
          </a:prstGeom>
        </p:spPr>
        <p:txBody>
          <a:bodyPr wrap="square">
            <a:spAutoFit/>
          </a:bodyPr>
          <a:lstStyle/>
          <a:p>
            <a:r>
              <a:rPr lang="en-US" dirty="0"/>
              <a:t>The HTML Citation element (&lt;cite&gt;) is used to describe a reference to a cited creative work, and must include either the title or author or the URL of that work. The reference may be in an abbreviated form according to context-appropriate conventions related to citation metadata.</a:t>
            </a:r>
            <a:endParaRPr lang="en-IN" dirty="0"/>
          </a:p>
        </p:txBody>
      </p:sp>
      <p:sp>
        <p:nvSpPr>
          <p:cNvPr id="4" name="Rectangle 3">
            <a:extLst>
              <a:ext uri="{FF2B5EF4-FFF2-40B4-BE49-F238E27FC236}">
                <a16:creationId xmlns:a16="http://schemas.microsoft.com/office/drawing/2014/main" id="{5C4546EE-5F84-4B0D-BEBE-98DE2392AF8E}"/>
              </a:ext>
            </a:extLst>
          </p:cNvPr>
          <p:cNvSpPr/>
          <p:nvPr/>
        </p:nvSpPr>
        <p:spPr>
          <a:xfrm>
            <a:off x="2251046" y="5377561"/>
            <a:ext cx="6096000" cy="369332"/>
          </a:xfrm>
          <a:prstGeom prst="rect">
            <a:avLst/>
          </a:prstGeom>
        </p:spPr>
        <p:txBody>
          <a:bodyPr>
            <a:spAutoFit/>
          </a:bodyPr>
          <a:lstStyle/>
          <a:p>
            <a:r>
              <a:rPr lang="en-IN" dirty="0">
                <a:hlinkClick r:id="rId3"/>
              </a:rPr>
              <a:t>more on &lt;cite&gt;</a:t>
            </a:r>
            <a:endParaRPr lang="en-IN" dirty="0"/>
          </a:p>
        </p:txBody>
      </p:sp>
    </p:spTree>
    <p:extLst>
      <p:ext uri="{BB962C8B-B14F-4D97-AF65-F5344CB8AC3E}">
        <p14:creationId xmlns:p14="http://schemas.microsoft.com/office/powerpoint/2010/main" val="12711781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E462362-B766-45E9-8B58-7012DF28C141}"/>
              </a:ext>
            </a:extLst>
          </p:cNvPr>
          <p:cNvSpPr/>
          <p:nvPr/>
        </p:nvSpPr>
        <p:spPr>
          <a:xfrm>
            <a:off x="4881261" y="203422"/>
            <a:ext cx="2927404" cy="369332"/>
          </a:xfrm>
          <a:prstGeom prst="rect">
            <a:avLst/>
          </a:prstGeom>
        </p:spPr>
        <p:txBody>
          <a:bodyPr wrap="none">
            <a:spAutoFit/>
          </a:bodyPr>
          <a:lstStyle/>
          <a:p>
            <a:r>
              <a:rPr lang="en-IN" dirty="0"/>
              <a:t>Using right Image format</a:t>
            </a:r>
          </a:p>
        </p:txBody>
      </p:sp>
      <p:sp>
        <p:nvSpPr>
          <p:cNvPr id="3" name="Rectangle 2">
            <a:extLst>
              <a:ext uri="{FF2B5EF4-FFF2-40B4-BE49-F238E27FC236}">
                <a16:creationId xmlns:a16="http://schemas.microsoft.com/office/drawing/2014/main" id="{A64881E2-EA1E-4B1E-BDE2-7062A68945C0}"/>
              </a:ext>
            </a:extLst>
          </p:cNvPr>
          <p:cNvSpPr/>
          <p:nvPr/>
        </p:nvSpPr>
        <p:spPr>
          <a:xfrm>
            <a:off x="223283" y="702047"/>
            <a:ext cx="10281684" cy="1477328"/>
          </a:xfrm>
          <a:prstGeom prst="rect">
            <a:avLst/>
          </a:prstGeom>
        </p:spPr>
        <p:txBody>
          <a:bodyPr wrap="square">
            <a:spAutoFit/>
          </a:bodyPr>
          <a:lstStyle/>
          <a:p>
            <a:r>
              <a:rPr lang="en-US" dirty="0"/>
              <a:t>When using images in your HTML5, there are a few image format related information to be aware of.</a:t>
            </a:r>
          </a:p>
          <a:p>
            <a:endParaRPr lang="en-US" dirty="0"/>
          </a:p>
          <a:p>
            <a:r>
              <a:rPr lang="en-US" dirty="0"/>
              <a:t>Image data: most images, especially JPEG, contain a lot more data than is needed for a browser and are too often overly large and slow. </a:t>
            </a:r>
            <a:endParaRPr lang="en-IN" dirty="0"/>
          </a:p>
        </p:txBody>
      </p:sp>
      <p:sp>
        <p:nvSpPr>
          <p:cNvPr id="4" name="Rectangle 3">
            <a:extLst>
              <a:ext uri="{FF2B5EF4-FFF2-40B4-BE49-F238E27FC236}">
                <a16:creationId xmlns:a16="http://schemas.microsoft.com/office/drawing/2014/main" id="{46C8D912-76A1-4DA0-8221-C476AD43307F}"/>
              </a:ext>
            </a:extLst>
          </p:cNvPr>
          <p:cNvSpPr/>
          <p:nvPr/>
        </p:nvSpPr>
        <p:spPr>
          <a:xfrm>
            <a:off x="223283" y="2275941"/>
            <a:ext cx="10738884" cy="646331"/>
          </a:xfrm>
          <a:prstGeom prst="rect">
            <a:avLst/>
          </a:prstGeom>
        </p:spPr>
        <p:txBody>
          <a:bodyPr wrap="square">
            <a:spAutoFit/>
          </a:bodyPr>
          <a:lstStyle/>
          <a:p>
            <a:r>
              <a:rPr lang="en-US" dirty="0"/>
              <a:t>JPEG (Joint Photographic Experts Group) images compress well and are the standard for photos. But they don’t support any sort of animation or transparency.</a:t>
            </a:r>
            <a:endParaRPr lang="en-IN" dirty="0"/>
          </a:p>
        </p:txBody>
      </p:sp>
      <p:sp>
        <p:nvSpPr>
          <p:cNvPr id="5" name="Rectangle 4">
            <a:extLst>
              <a:ext uri="{FF2B5EF4-FFF2-40B4-BE49-F238E27FC236}">
                <a16:creationId xmlns:a16="http://schemas.microsoft.com/office/drawing/2014/main" id="{F8FC336E-EAB1-4C92-966F-A22B7FC032DB}"/>
              </a:ext>
            </a:extLst>
          </p:cNvPr>
          <p:cNvSpPr/>
          <p:nvPr/>
        </p:nvSpPr>
        <p:spPr>
          <a:xfrm>
            <a:off x="223283" y="2988046"/>
            <a:ext cx="11153554" cy="923330"/>
          </a:xfrm>
          <a:prstGeom prst="rect">
            <a:avLst/>
          </a:prstGeom>
        </p:spPr>
        <p:txBody>
          <a:bodyPr wrap="square">
            <a:spAutoFit/>
          </a:bodyPr>
          <a:lstStyle/>
          <a:p>
            <a:r>
              <a:rPr lang="en-US" dirty="0"/>
              <a:t>PNG (Portable Network Graphics) images support transparency and alpha channels. This makes them useful for non-rectangular images that may need to overlay different background colors or other elements on the page.</a:t>
            </a:r>
            <a:endParaRPr lang="en-IN" dirty="0"/>
          </a:p>
        </p:txBody>
      </p:sp>
      <p:sp>
        <p:nvSpPr>
          <p:cNvPr id="6" name="Rectangle 5">
            <a:extLst>
              <a:ext uri="{FF2B5EF4-FFF2-40B4-BE49-F238E27FC236}">
                <a16:creationId xmlns:a16="http://schemas.microsoft.com/office/drawing/2014/main" id="{B580C81D-F3E3-4296-8B55-27894487D84B}"/>
              </a:ext>
            </a:extLst>
          </p:cNvPr>
          <p:cNvSpPr/>
          <p:nvPr/>
        </p:nvSpPr>
        <p:spPr>
          <a:xfrm>
            <a:off x="223283" y="3911376"/>
            <a:ext cx="11355573" cy="2031325"/>
          </a:xfrm>
          <a:prstGeom prst="rect">
            <a:avLst/>
          </a:prstGeom>
        </p:spPr>
        <p:txBody>
          <a:bodyPr wrap="square">
            <a:spAutoFit/>
          </a:bodyPr>
          <a:lstStyle/>
          <a:p>
            <a:r>
              <a:rPr lang="en-US" dirty="0"/>
              <a:t>SVG (Scalable Vector Graphics) are defined mathematically and support animation. Also, since they are defined mathematically  they scale to Logo Scalable Vector Graphics (SVG) any size without worrying about pixels, resolution or image data. This makes SVG images an excellent format to use, if possible. SVG is great for charts, graphs, maps, geometric shapes, and line based illustrations.  SVG is also a markup language in its own right and is very similar to HTML. Typically, it is created with vector graphic software (like Inkscape, Adobe Illustrator, and others), but some people write the markup by hand. </a:t>
            </a:r>
            <a:endParaRPr lang="en-IN" dirty="0"/>
          </a:p>
        </p:txBody>
      </p:sp>
      <p:sp>
        <p:nvSpPr>
          <p:cNvPr id="7" name="Rectangle 6">
            <a:extLst>
              <a:ext uri="{FF2B5EF4-FFF2-40B4-BE49-F238E27FC236}">
                <a16:creationId xmlns:a16="http://schemas.microsoft.com/office/drawing/2014/main" id="{3DB894FC-4EAB-4935-8F5C-C38E9B89C9CC}"/>
              </a:ext>
            </a:extLst>
          </p:cNvPr>
          <p:cNvSpPr/>
          <p:nvPr/>
        </p:nvSpPr>
        <p:spPr>
          <a:xfrm>
            <a:off x="180753" y="5832787"/>
            <a:ext cx="11440632" cy="646331"/>
          </a:xfrm>
          <a:prstGeom prst="rect">
            <a:avLst/>
          </a:prstGeom>
        </p:spPr>
        <p:txBody>
          <a:bodyPr wrap="square">
            <a:spAutoFit/>
          </a:bodyPr>
          <a:lstStyle/>
          <a:p>
            <a:r>
              <a:rPr lang="en-US" dirty="0">
                <a:solidFill>
                  <a:schemeClr val="accent3"/>
                </a:solidFill>
              </a:rPr>
              <a:t>Search engines do not 'see' images. They rely on the alt attribute to find out what the image is about. If you use your target keyword in alt, it will optimize the search.</a:t>
            </a:r>
            <a:endParaRPr lang="en-IN" dirty="0">
              <a:solidFill>
                <a:schemeClr val="accent3"/>
              </a:solidFill>
            </a:endParaRPr>
          </a:p>
        </p:txBody>
      </p:sp>
    </p:spTree>
    <p:extLst>
      <p:ext uri="{BB962C8B-B14F-4D97-AF65-F5344CB8AC3E}">
        <p14:creationId xmlns:p14="http://schemas.microsoft.com/office/powerpoint/2010/main" val="22967883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514E098-AB25-40AC-8130-F400F132DD72}"/>
              </a:ext>
            </a:extLst>
          </p:cNvPr>
          <p:cNvPicPr>
            <a:picLocks noChangeAspect="1"/>
          </p:cNvPicPr>
          <p:nvPr/>
        </p:nvPicPr>
        <p:blipFill>
          <a:blip r:embed="rId2"/>
          <a:stretch>
            <a:fillRect/>
          </a:stretch>
        </p:blipFill>
        <p:spPr>
          <a:xfrm>
            <a:off x="462987" y="266307"/>
            <a:ext cx="10729731" cy="6024280"/>
          </a:xfrm>
          <a:prstGeom prst="rect">
            <a:avLst/>
          </a:prstGeom>
        </p:spPr>
      </p:pic>
    </p:spTree>
    <p:extLst>
      <p:ext uri="{BB962C8B-B14F-4D97-AF65-F5344CB8AC3E}">
        <p14:creationId xmlns:p14="http://schemas.microsoft.com/office/powerpoint/2010/main" val="8869293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1C63724-18DB-45EF-8786-12C013050DF5}"/>
              </a:ext>
            </a:extLst>
          </p:cNvPr>
          <p:cNvPicPr>
            <a:picLocks noChangeAspect="1"/>
          </p:cNvPicPr>
          <p:nvPr/>
        </p:nvPicPr>
        <p:blipFill>
          <a:blip r:embed="rId2"/>
          <a:stretch>
            <a:fillRect/>
          </a:stretch>
        </p:blipFill>
        <p:spPr>
          <a:xfrm>
            <a:off x="345213" y="1273215"/>
            <a:ext cx="11264292" cy="4884516"/>
          </a:xfrm>
          <a:prstGeom prst="rect">
            <a:avLst/>
          </a:prstGeom>
        </p:spPr>
      </p:pic>
    </p:spTree>
    <p:extLst>
      <p:ext uri="{BB962C8B-B14F-4D97-AF65-F5344CB8AC3E}">
        <p14:creationId xmlns:p14="http://schemas.microsoft.com/office/powerpoint/2010/main" val="33773381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88048A4-0F4F-4396-864F-C8F1C84D8945}"/>
              </a:ext>
            </a:extLst>
          </p:cNvPr>
          <p:cNvPicPr>
            <a:picLocks noChangeAspect="1"/>
          </p:cNvPicPr>
          <p:nvPr/>
        </p:nvPicPr>
        <p:blipFill>
          <a:blip r:embed="rId2"/>
          <a:stretch>
            <a:fillRect/>
          </a:stretch>
        </p:blipFill>
        <p:spPr>
          <a:xfrm>
            <a:off x="259206" y="1302212"/>
            <a:ext cx="11673588" cy="3906396"/>
          </a:xfrm>
          <a:prstGeom prst="rect">
            <a:avLst/>
          </a:prstGeom>
        </p:spPr>
      </p:pic>
    </p:spTree>
    <p:extLst>
      <p:ext uri="{BB962C8B-B14F-4D97-AF65-F5344CB8AC3E}">
        <p14:creationId xmlns:p14="http://schemas.microsoft.com/office/powerpoint/2010/main" val="23851331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BF7C772-B163-493B-9F0C-A01E6729EF5D}"/>
              </a:ext>
            </a:extLst>
          </p:cNvPr>
          <p:cNvPicPr>
            <a:picLocks noChangeAspect="1"/>
          </p:cNvPicPr>
          <p:nvPr/>
        </p:nvPicPr>
        <p:blipFill>
          <a:blip r:embed="rId2"/>
          <a:stretch>
            <a:fillRect/>
          </a:stretch>
        </p:blipFill>
        <p:spPr>
          <a:xfrm>
            <a:off x="319334" y="1021587"/>
            <a:ext cx="11553331" cy="4013401"/>
          </a:xfrm>
          <a:prstGeom prst="rect">
            <a:avLst/>
          </a:prstGeom>
        </p:spPr>
      </p:pic>
    </p:spTree>
    <p:extLst>
      <p:ext uri="{BB962C8B-B14F-4D97-AF65-F5344CB8AC3E}">
        <p14:creationId xmlns:p14="http://schemas.microsoft.com/office/powerpoint/2010/main" val="1717564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23FCAF2-982A-4C07-BB9D-F38572ED9004}"/>
              </a:ext>
            </a:extLst>
          </p:cNvPr>
          <p:cNvSpPr/>
          <p:nvPr/>
        </p:nvSpPr>
        <p:spPr>
          <a:xfrm>
            <a:off x="503340" y="399818"/>
            <a:ext cx="10226180" cy="6186309"/>
          </a:xfrm>
          <a:prstGeom prst="rect">
            <a:avLst/>
          </a:prstGeom>
        </p:spPr>
        <p:txBody>
          <a:bodyPr wrap="square">
            <a:spAutoFit/>
          </a:bodyPr>
          <a:lstStyle/>
          <a:p>
            <a:r>
              <a:rPr lang="en-US" dirty="0"/>
              <a:t>Page title - they are:</a:t>
            </a:r>
          </a:p>
          <a:p>
            <a:endParaRPr lang="en-US" dirty="0"/>
          </a:p>
          <a:p>
            <a:pPr marL="285750" indent="-285750">
              <a:buFont typeface="Arial" panose="020B0604020202020204" pitchFamily="34" charset="0"/>
              <a:buChar char="•"/>
            </a:pPr>
            <a:r>
              <a:rPr lang="en-US" dirty="0"/>
              <a:t>shown in the window title bar in some browsers</a:t>
            </a:r>
          </a:p>
          <a:p>
            <a:pPr marL="285750" indent="-285750">
              <a:buFont typeface="Arial" panose="020B0604020202020204" pitchFamily="34" charset="0"/>
              <a:buChar char="•"/>
            </a:pPr>
            <a:r>
              <a:rPr lang="en-US" dirty="0"/>
              <a:t>shown in browsers' tabs when there are multiple web pages open</a:t>
            </a:r>
          </a:p>
          <a:p>
            <a:pPr marL="285750" indent="-285750">
              <a:buFont typeface="Arial" panose="020B0604020202020204" pitchFamily="34" charset="0"/>
              <a:buChar char="•"/>
            </a:pPr>
            <a:r>
              <a:rPr lang="en-US" dirty="0"/>
              <a:t>shown in search engine results</a:t>
            </a:r>
          </a:p>
          <a:p>
            <a:pPr marL="285750" indent="-285750">
              <a:buFont typeface="Arial" panose="020B0604020202020204" pitchFamily="34" charset="0"/>
              <a:buChar char="•"/>
            </a:pPr>
            <a:r>
              <a:rPr lang="en-US" dirty="0"/>
              <a:t>used for browser bookmarks/favorites</a:t>
            </a:r>
          </a:p>
          <a:p>
            <a:pPr marL="285750" indent="-285750">
              <a:buFont typeface="Arial" panose="020B0604020202020204" pitchFamily="34" charset="0"/>
              <a:buChar char="•"/>
            </a:pPr>
            <a:r>
              <a:rPr lang="en-US" dirty="0"/>
              <a:t>read by screen readers</a:t>
            </a:r>
          </a:p>
          <a:p>
            <a:pPr marL="285750" indent="-285750">
              <a:buFont typeface="Arial" panose="020B0604020202020204" pitchFamily="34" charset="0"/>
              <a:buChar char="•"/>
            </a:pPr>
            <a:endParaRPr lang="en-US" dirty="0"/>
          </a:p>
          <a:p>
            <a:r>
              <a:rPr lang="en-US" dirty="0"/>
              <a:t>Good page titles are particularly important for orientation — to help people know where they are and move between pages open in their browser. The first thing screen readers say when the user goes to a different web page is the page title.</a:t>
            </a:r>
          </a:p>
          <a:p>
            <a:endParaRPr lang="en-US" dirty="0"/>
          </a:p>
          <a:p>
            <a:r>
              <a:rPr lang="en-US" b="1" dirty="0"/>
              <a:t>What to do:</a:t>
            </a:r>
          </a:p>
          <a:p>
            <a:pPr marL="285750" indent="-285750">
              <a:buFont typeface="Arial" panose="020B0604020202020204" pitchFamily="34" charset="0"/>
              <a:buChar char="•"/>
            </a:pPr>
            <a:r>
              <a:rPr lang="en-US" dirty="0"/>
              <a:t>Look at the page's title (or with a screen reader, listen to it).</a:t>
            </a:r>
          </a:p>
          <a:p>
            <a:pPr marL="285750" indent="-285750">
              <a:buFont typeface="Arial" panose="020B0604020202020204" pitchFamily="34" charset="0"/>
              <a:buChar char="•"/>
            </a:pPr>
            <a:r>
              <a:rPr lang="en-US" dirty="0"/>
              <a:t>Look at titles of other pages within the website.</a:t>
            </a:r>
          </a:p>
          <a:p>
            <a:endParaRPr lang="en-IN" dirty="0"/>
          </a:p>
          <a:p>
            <a:r>
              <a:rPr lang="en-US" b="1" dirty="0"/>
              <a:t>What to check for:</a:t>
            </a:r>
          </a:p>
          <a:p>
            <a:pPr marL="285750" indent="-285750">
              <a:buFont typeface="Arial" panose="020B0604020202020204" pitchFamily="34" charset="0"/>
              <a:buChar char="•"/>
            </a:pPr>
            <a:r>
              <a:rPr lang="en-US" dirty="0"/>
              <a:t>Check that there is a title that adequately and briefly describes the content of the page.</a:t>
            </a:r>
          </a:p>
          <a:p>
            <a:pPr marL="285750" indent="-285750">
              <a:buFont typeface="Arial" panose="020B0604020202020204" pitchFamily="34" charset="0"/>
              <a:buChar char="•"/>
            </a:pPr>
            <a:r>
              <a:rPr lang="en-US" dirty="0"/>
              <a:t>Check that the title is different from other pages on the website, and adequately distinguishes the page from other web pages.</a:t>
            </a:r>
          </a:p>
          <a:p>
            <a:endParaRPr lang="en-IN" dirty="0"/>
          </a:p>
        </p:txBody>
      </p:sp>
    </p:spTree>
    <p:extLst>
      <p:ext uri="{BB962C8B-B14F-4D97-AF65-F5344CB8AC3E}">
        <p14:creationId xmlns:p14="http://schemas.microsoft.com/office/powerpoint/2010/main" val="32983572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3C64F64-A08F-4212-9C2F-5974AFDDF9C1}"/>
              </a:ext>
            </a:extLst>
          </p:cNvPr>
          <p:cNvPicPr>
            <a:picLocks noChangeAspect="1"/>
          </p:cNvPicPr>
          <p:nvPr/>
        </p:nvPicPr>
        <p:blipFill>
          <a:blip r:embed="rId2"/>
          <a:stretch>
            <a:fillRect/>
          </a:stretch>
        </p:blipFill>
        <p:spPr>
          <a:xfrm>
            <a:off x="413982" y="706055"/>
            <a:ext cx="11076358" cy="5069712"/>
          </a:xfrm>
          <a:prstGeom prst="rect">
            <a:avLst/>
          </a:prstGeom>
        </p:spPr>
      </p:pic>
    </p:spTree>
    <p:extLst>
      <p:ext uri="{BB962C8B-B14F-4D97-AF65-F5344CB8AC3E}">
        <p14:creationId xmlns:p14="http://schemas.microsoft.com/office/powerpoint/2010/main" val="1068667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B441210-3910-4A94-BDD6-01B76553C131}"/>
              </a:ext>
            </a:extLst>
          </p:cNvPr>
          <p:cNvSpPr/>
          <p:nvPr/>
        </p:nvSpPr>
        <p:spPr>
          <a:xfrm>
            <a:off x="478464" y="286550"/>
            <a:ext cx="10983433" cy="1754326"/>
          </a:xfrm>
          <a:prstGeom prst="rect">
            <a:avLst/>
          </a:prstGeom>
        </p:spPr>
        <p:txBody>
          <a:bodyPr wrap="square">
            <a:spAutoFit/>
          </a:bodyPr>
          <a:lstStyle/>
          <a:p>
            <a:r>
              <a:rPr lang="en-US" dirty="0">
                <a:solidFill>
                  <a:schemeClr val="accent3"/>
                </a:solidFill>
              </a:rPr>
              <a:t>Hyperlink</a:t>
            </a:r>
            <a:r>
              <a:rPr lang="en-US" dirty="0"/>
              <a:t> is any text or image you can click and it will take you to another page. This page can be:</a:t>
            </a:r>
          </a:p>
          <a:p>
            <a:endParaRPr lang="en-US" dirty="0"/>
          </a:p>
          <a:p>
            <a:pPr marL="285750" indent="-285750">
              <a:buFont typeface="Arial" panose="020B0604020202020204" pitchFamily="34" charset="0"/>
              <a:buChar char="•"/>
            </a:pPr>
            <a:r>
              <a:rPr lang="en-US" dirty="0"/>
              <a:t>another Web page: e.g. the hyperlinks wiki page at https://en.wikipedia.org/wiki/Hyperlink</a:t>
            </a:r>
          </a:p>
          <a:p>
            <a:pPr marL="285750" indent="-285750">
              <a:buFont typeface="Arial" panose="020B0604020202020204" pitchFamily="34" charset="0"/>
              <a:buChar char="•"/>
            </a:pPr>
            <a:r>
              <a:rPr lang="en-US" dirty="0"/>
              <a:t>a bookmark (a specific part of a Web page): e.g. the History section of the Hyperlinks wiki page at https://en.wikipedia.org/wiki/Hyperlink#History</a:t>
            </a:r>
            <a:endParaRPr lang="en-IN" dirty="0"/>
          </a:p>
        </p:txBody>
      </p:sp>
      <p:sp>
        <p:nvSpPr>
          <p:cNvPr id="2" name="Rectangle 1">
            <a:extLst>
              <a:ext uri="{FF2B5EF4-FFF2-40B4-BE49-F238E27FC236}">
                <a16:creationId xmlns:a16="http://schemas.microsoft.com/office/drawing/2014/main" id="{FCBE51CB-20A5-4591-A56F-4F9C6134A4F8}"/>
              </a:ext>
            </a:extLst>
          </p:cNvPr>
          <p:cNvSpPr/>
          <p:nvPr/>
        </p:nvSpPr>
        <p:spPr>
          <a:xfrm>
            <a:off x="308344" y="2211595"/>
            <a:ext cx="11738344" cy="923330"/>
          </a:xfrm>
          <a:prstGeom prst="rect">
            <a:avLst/>
          </a:prstGeom>
        </p:spPr>
        <p:txBody>
          <a:bodyPr wrap="square">
            <a:spAutoFit/>
          </a:bodyPr>
          <a:lstStyle/>
          <a:p>
            <a:r>
              <a:rPr lang="en-US" dirty="0"/>
              <a:t>The hyperlink tag in html is simply &lt;a&gt;, and it is called the anchor element. Here is how it is used:</a:t>
            </a:r>
          </a:p>
          <a:p>
            <a:endParaRPr lang="en-US" dirty="0"/>
          </a:p>
          <a:p>
            <a:r>
              <a:rPr lang="en-US" dirty="0">
                <a:solidFill>
                  <a:schemeClr val="accent3"/>
                </a:solidFill>
              </a:rPr>
              <a:t>&lt;a </a:t>
            </a:r>
            <a:r>
              <a:rPr lang="en-US" dirty="0" err="1">
                <a:solidFill>
                  <a:schemeClr val="accent3"/>
                </a:solidFill>
              </a:rPr>
              <a:t>href</a:t>
            </a:r>
            <a:r>
              <a:rPr lang="en-US" dirty="0">
                <a:solidFill>
                  <a:schemeClr val="accent3"/>
                </a:solidFill>
              </a:rPr>
              <a:t>="https://en.wikipedia.org/wiki/Hyperlink"&gt;Click here&lt;/a&gt; to go to the Wikipedia Hyperlink page.</a:t>
            </a:r>
            <a:endParaRPr lang="en-IN" dirty="0">
              <a:solidFill>
                <a:schemeClr val="accent3"/>
              </a:solidFill>
            </a:endParaRPr>
          </a:p>
        </p:txBody>
      </p:sp>
      <p:sp>
        <p:nvSpPr>
          <p:cNvPr id="5" name="Rectangle 4">
            <a:extLst>
              <a:ext uri="{FF2B5EF4-FFF2-40B4-BE49-F238E27FC236}">
                <a16:creationId xmlns:a16="http://schemas.microsoft.com/office/drawing/2014/main" id="{663D8A33-F08B-4EBC-A9E8-F7906947DBAA}"/>
              </a:ext>
            </a:extLst>
          </p:cNvPr>
          <p:cNvSpPr/>
          <p:nvPr/>
        </p:nvSpPr>
        <p:spPr>
          <a:xfrm>
            <a:off x="308344" y="3636082"/>
            <a:ext cx="11578856" cy="1477328"/>
          </a:xfrm>
          <a:prstGeom prst="rect">
            <a:avLst/>
          </a:prstGeom>
        </p:spPr>
        <p:txBody>
          <a:bodyPr wrap="square">
            <a:spAutoFit/>
          </a:bodyPr>
          <a:lstStyle/>
          <a:p>
            <a:r>
              <a:rPr lang="en-US" dirty="0"/>
              <a:t>States of a hyperlink:</a:t>
            </a:r>
          </a:p>
          <a:p>
            <a:pPr marL="285750" indent="-285750">
              <a:buFont typeface="Arial" panose="020B0604020202020204" pitchFamily="34" charset="0"/>
              <a:buChar char="•"/>
            </a:pPr>
            <a:r>
              <a:rPr lang="en-US" dirty="0"/>
              <a:t>If the link has not been clicked, it will be blue and underlined.</a:t>
            </a:r>
          </a:p>
          <a:p>
            <a:pPr marL="285750" indent="-285750">
              <a:buFont typeface="Arial" panose="020B0604020202020204" pitchFamily="34" charset="0"/>
              <a:buChar char="•"/>
            </a:pPr>
            <a:r>
              <a:rPr lang="en-US" dirty="0"/>
              <a:t> Now, click on the link and you will see that a visited link looks purple and underlined.</a:t>
            </a:r>
          </a:p>
          <a:p>
            <a:pPr marL="285750" indent="-285750">
              <a:buFont typeface="Arial" panose="020B0604020202020204" pitchFamily="34" charset="0"/>
              <a:buChar char="•"/>
            </a:pPr>
            <a:r>
              <a:rPr lang="en-US" dirty="0"/>
              <a:t> Apart from unvisited and visited links, there is also a status called active link. A link becomes active while the user is clicking on it. </a:t>
            </a:r>
            <a:endParaRPr lang="en-IN" dirty="0"/>
          </a:p>
        </p:txBody>
      </p:sp>
      <p:sp>
        <p:nvSpPr>
          <p:cNvPr id="6" name="Rectangle 5">
            <a:extLst>
              <a:ext uri="{FF2B5EF4-FFF2-40B4-BE49-F238E27FC236}">
                <a16:creationId xmlns:a16="http://schemas.microsoft.com/office/drawing/2014/main" id="{73F45103-233C-42B9-B774-EBAEC0B36203}"/>
              </a:ext>
            </a:extLst>
          </p:cNvPr>
          <p:cNvSpPr/>
          <p:nvPr/>
        </p:nvSpPr>
        <p:spPr>
          <a:xfrm>
            <a:off x="223283" y="5245235"/>
            <a:ext cx="2470548" cy="369332"/>
          </a:xfrm>
          <a:prstGeom prst="rect">
            <a:avLst/>
          </a:prstGeom>
        </p:spPr>
        <p:txBody>
          <a:bodyPr wrap="none">
            <a:spAutoFit/>
          </a:bodyPr>
          <a:lstStyle/>
          <a:p>
            <a:pPr marL="285750" indent="-285750">
              <a:buFont typeface="Arial" panose="020B0604020202020204" pitchFamily="34" charset="0"/>
              <a:buChar char="•"/>
            </a:pPr>
            <a:r>
              <a:rPr lang="en-IN" dirty="0"/>
              <a:t>The </a:t>
            </a:r>
            <a:r>
              <a:rPr lang="en-IN" dirty="0">
                <a:solidFill>
                  <a:schemeClr val="accent3"/>
                </a:solidFill>
              </a:rPr>
              <a:t>'</a:t>
            </a:r>
            <a:r>
              <a:rPr lang="en-IN" dirty="0" err="1">
                <a:solidFill>
                  <a:schemeClr val="accent3"/>
                </a:solidFill>
              </a:rPr>
              <a:t>href</a:t>
            </a:r>
            <a:r>
              <a:rPr lang="en-IN" dirty="0"/>
              <a:t>' attribute</a:t>
            </a:r>
          </a:p>
        </p:txBody>
      </p:sp>
      <p:sp>
        <p:nvSpPr>
          <p:cNvPr id="7" name="Rectangle 6">
            <a:extLst>
              <a:ext uri="{FF2B5EF4-FFF2-40B4-BE49-F238E27FC236}">
                <a16:creationId xmlns:a16="http://schemas.microsoft.com/office/drawing/2014/main" id="{9E1F3921-87FF-4137-893D-DCAFD5D1B494}"/>
              </a:ext>
            </a:extLst>
          </p:cNvPr>
          <p:cNvSpPr/>
          <p:nvPr/>
        </p:nvSpPr>
        <p:spPr>
          <a:xfrm>
            <a:off x="2322220" y="5245235"/>
            <a:ext cx="5256567" cy="369332"/>
          </a:xfrm>
          <a:prstGeom prst="rect">
            <a:avLst/>
          </a:prstGeom>
        </p:spPr>
        <p:txBody>
          <a:bodyPr wrap="none">
            <a:spAutoFit/>
          </a:bodyPr>
          <a:lstStyle/>
          <a:p>
            <a:r>
              <a:rPr lang="en-US" dirty="0"/>
              <a:t>- points to the URL that the link should jump to</a:t>
            </a:r>
            <a:endParaRPr lang="en-IN" dirty="0"/>
          </a:p>
        </p:txBody>
      </p:sp>
      <p:sp>
        <p:nvSpPr>
          <p:cNvPr id="8" name="Rectangle 7">
            <a:extLst>
              <a:ext uri="{FF2B5EF4-FFF2-40B4-BE49-F238E27FC236}">
                <a16:creationId xmlns:a16="http://schemas.microsoft.com/office/drawing/2014/main" id="{ABAE0C1C-76B6-4A2C-BDF6-B669D53CAE9C}"/>
              </a:ext>
            </a:extLst>
          </p:cNvPr>
          <p:cNvSpPr/>
          <p:nvPr/>
        </p:nvSpPr>
        <p:spPr>
          <a:xfrm>
            <a:off x="223283" y="5614567"/>
            <a:ext cx="9250326"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accent3"/>
                </a:solidFill>
              </a:rPr>
              <a:t>target</a:t>
            </a:r>
            <a:r>
              <a:rPr lang="en-US" dirty="0"/>
              <a:t> specifies the destination where the linked URL in </a:t>
            </a:r>
            <a:r>
              <a:rPr lang="en-US" dirty="0" err="1"/>
              <a:t>href</a:t>
            </a:r>
            <a:r>
              <a:rPr lang="en-US" dirty="0"/>
              <a:t> should be opened</a:t>
            </a:r>
          </a:p>
          <a:p>
            <a:pPr marL="742950" lvl="1" indent="-285750">
              <a:buFont typeface="Arial" panose="020B0604020202020204" pitchFamily="34" charset="0"/>
              <a:buChar char="•"/>
            </a:pPr>
            <a:r>
              <a:rPr lang="en-US" dirty="0"/>
              <a:t>Target=“_</a:t>
            </a:r>
            <a:r>
              <a:rPr lang="en-US"/>
              <a:t>self”  </a:t>
            </a:r>
            <a:r>
              <a:rPr lang="en-US" dirty="0"/>
              <a:t>will open link in same window</a:t>
            </a:r>
          </a:p>
          <a:p>
            <a:pPr marL="742950" lvl="1" indent="-285750">
              <a:buFont typeface="Arial" panose="020B0604020202020204" pitchFamily="34" charset="0"/>
              <a:buChar char="•"/>
            </a:pPr>
            <a:r>
              <a:rPr lang="en-US" dirty="0"/>
              <a:t>Target=“_blank” will open link in new window</a:t>
            </a:r>
            <a:endParaRPr lang="en-IN" dirty="0"/>
          </a:p>
        </p:txBody>
      </p:sp>
    </p:spTree>
    <p:extLst>
      <p:ext uri="{BB962C8B-B14F-4D97-AF65-F5344CB8AC3E}">
        <p14:creationId xmlns:p14="http://schemas.microsoft.com/office/powerpoint/2010/main" val="1226032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BDF05F1-C17A-437C-9E96-D5232A672D13}"/>
              </a:ext>
            </a:extLst>
          </p:cNvPr>
          <p:cNvSpPr/>
          <p:nvPr/>
        </p:nvSpPr>
        <p:spPr>
          <a:xfrm>
            <a:off x="1812021" y="486562"/>
            <a:ext cx="9336947" cy="3139321"/>
          </a:xfrm>
          <a:prstGeom prst="rect">
            <a:avLst/>
          </a:prstGeom>
        </p:spPr>
        <p:txBody>
          <a:bodyPr wrap="square">
            <a:spAutoFit/>
          </a:bodyPr>
          <a:lstStyle/>
          <a:p>
            <a:r>
              <a:rPr lang="en-IN" dirty="0"/>
              <a:t>For example:</a:t>
            </a:r>
          </a:p>
          <a:p>
            <a:pPr marL="285750" indent="-285750">
              <a:buFont typeface="Arial" panose="020B0604020202020204" pitchFamily="34" charset="0"/>
              <a:buChar char="•"/>
            </a:pPr>
            <a:r>
              <a:rPr lang="en-IN" dirty="0"/>
              <a:t>Poor titles:</a:t>
            </a:r>
          </a:p>
          <a:p>
            <a:pPr marL="742950" lvl="1" indent="-285750">
              <a:buFont typeface="Arial" panose="020B0604020202020204" pitchFamily="34" charset="0"/>
              <a:buChar char="•"/>
            </a:pPr>
            <a:r>
              <a:rPr lang="en-IN" dirty="0"/>
              <a:t>Welcome to home page of Acme Web Solutions, Inc.</a:t>
            </a:r>
          </a:p>
          <a:p>
            <a:pPr marL="742950" lvl="1" indent="-285750">
              <a:buFont typeface="Arial" panose="020B0604020202020204" pitchFamily="34" charset="0"/>
              <a:buChar char="•"/>
            </a:pPr>
            <a:r>
              <a:rPr lang="en-IN" dirty="0"/>
              <a:t>Acme Web Solutions, Inc. | About Us</a:t>
            </a:r>
          </a:p>
          <a:p>
            <a:pPr marL="742950" lvl="1" indent="-285750">
              <a:buFont typeface="Arial" panose="020B0604020202020204" pitchFamily="34" charset="0"/>
              <a:buChar char="•"/>
            </a:pPr>
            <a:r>
              <a:rPr lang="en-IN" dirty="0"/>
              <a:t>Acme Web Solutions, Inc. | Contact Us</a:t>
            </a:r>
          </a:p>
          <a:p>
            <a:pPr marL="742950" lvl="1" indent="-285750">
              <a:buFont typeface="Arial" panose="020B0604020202020204" pitchFamily="34" charset="0"/>
              <a:buChar char="•"/>
            </a:pPr>
            <a:r>
              <a:rPr lang="en-IN" dirty="0"/>
              <a:t>Acme Web Solutions, Inc. | History</a:t>
            </a:r>
          </a:p>
          <a:p>
            <a:pPr marL="285750" indent="-285750">
              <a:buFont typeface="Arial" panose="020B0604020202020204" pitchFamily="34" charset="0"/>
              <a:buChar char="•"/>
            </a:pPr>
            <a:r>
              <a:rPr lang="en-IN" dirty="0"/>
              <a:t>Better page titles:</a:t>
            </a:r>
          </a:p>
          <a:p>
            <a:pPr marL="742950" lvl="1" indent="-285750">
              <a:buFont typeface="Arial" panose="020B0604020202020204" pitchFamily="34" charset="0"/>
              <a:buChar char="•"/>
            </a:pPr>
            <a:r>
              <a:rPr lang="en-IN" dirty="0"/>
              <a:t>Acme Web Solutions home page</a:t>
            </a:r>
          </a:p>
          <a:p>
            <a:pPr marL="742950" lvl="1" indent="-285750">
              <a:buFont typeface="Arial" panose="020B0604020202020204" pitchFamily="34" charset="0"/>
              <a:buChar char="•"/>
            </a:pPr>
            <a:r>
              <a:rPr lang="en-IN" dirty="0"/>
              <a:t>About Acme Web Solutions</a:t>
            </a:r>
          </a:p>
          <a:p>
            <a:pPr marL="742950" lvl="1" indent="-285750">
              <a:buFont typeface="Arial" panose="020B0604020202020204" pitchFamily="34" charset="0"/>
              <a:buChar char="•"/>
            </a:pPr>
            <a:r>
              <a:rPr lang="en-IN" dirty="0"/>
              <a:t>Contact Acme Web Solutions</a:t>
            </a:r>
          </a:p>
          <a:p>
            <a:pPr marL="742950" lvl="1" indent="-285750">
              <a:buFont typeface="Arial" panose="020B0604020202020204" pitchFamily="34" charset="0"/>
              <a:buChar char="•"/>
            </a:pPr>
            <a:r>
              <a:rPr lang="en-IN" dirty="0"/>
              <a:t>History of Acme Web Solutions</a:t>
            </a:r>
          </a:p>
        </p:txBody>
      </p:sp>
      <p:sp>
        <p:nvSpPr>
          <p:cNvPr id="5" name="Rectangle 4">
            <a:extLst>
              <a:ext uri="{FF2B5EF4-FFF2-40B4-BE49-F238E27FC236}">
                <a16:creationId xmlns:a16="http://schemas.microsoft.com/office/drawing/2014/main" id="{8CFD5DD3-9E04-44CF-A81A-F3650E59A0D8}"/>
              </a:ext>
            </a:extLst>
          </p:cNvPr>
          <p:cNvSpPr/>
          <p:nvPr/>
        </p:nvSpPr>
        <p:spPr>
          <a:xfrm>
            <a:off x="1501630" y="4473240"/>
            <a:ext cx="10385570" cy="369332"/>
          </a:xfrm>
          <a:prstGeom prst="rect">
            <a:avLst/>
          </a:prstGeom>
        </p:spPr>
        <p:txBody>
          <a:bodyPr wrap="square">
            <a:spAutoFit/>
          </a:bodyPr>
          <a:lstStyle/>
          <a:p>
            <a:r>
              <a:rPr lang="en-IN" dirty="0">
                <a:solidFill>
                  <a:schemeClr val="tx2"/>
                </a:solidFill>
                <a:hlinkClick r:id="rId2">
                  <a:extLst>
                    <a:ext uri="{A12FA001-AC4F-418D-AE19-62706E023703}">
                      <ahyp:hlinkClr xmlns:ahyp="http://schemas.microsoft.com/office/drawing/2018/hyperlinkcolor" val="tx"/>
                    </a:ext>
                  </a:extLst>
                </a:hlinkClick>
              </a:rPr>
              <a:t>https://www.w3.org/TR/UNDERSTANDING-WCAG20/navigation-mechanisms-title.html</a:t>
            </a:r>
            <a:endParaRPr lang="en-IN" dirty="0">
              <a:solidFill>
                <a:schemeClr val="tx2"/>
              </a:solidFill>
            </a:endParaRPr>
          </a:p>
        </p:txBody>
      </p:sp>
    </p:spTree>
    <p:extLst>
      <p:ext uri="{BB962C8B-B14F-4D97-AF65-F5344CB8AC3E}">
        <p14:creationId xmlns:p14="http://schemas.microsoft.com/office/powerpoint/2010/main" val="2687802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C4A76B3-F808-473F-8BE5-FB92F29D33D3}"/>
              </a:ext>
            </a:extLst>
          </p:cNvPr>
          <p:cNvSpPr/>
          <p:nvPr/>
        </p:nvSpPr>
        <p:spPr>
          <a:xfrm>
            <a:off x="3617279" y="215909"/>
            <a:ext cx="3900427" cy="369332"/>
          </a:xfrm>
          <a:prstGeom prst="rect">
            <a:avLst/>
          </a:prstGeom>
        </p:spPr>
        <p:txBody>
          <a:bodyPr wrap="none">
            <a:spAutoFit/>
          </a:bodyPr>
          <a:lstStyle/>
          <a:p>
            <a:r>
              <a:rPr lang="en-IN" dirty="0"/>
              <a:t>Image text alternatives ("alt text")</a:t>
            </a:r>
          </a:p>
        </p:txBody>
      </p:sp>
      <p:sp>
        <p:nvSpPr>
          <p:cNvPr id="3" name="Rectangle 2">
            <a:extLst>
              <a:ext uri="{FF2B5EF4-FFF2-40B4-BE49-F238E27FC236}">
                <a16:creationId xmlns:a16="http://schemas.microsoft.com/office/drawing/2014/main" id="{86541949-D9C1-45AC-8206-D45BCF075BB4}"/>
              </a:ext>
            </a:extLst>
          </p:cNvPr>
          <p:cNvSpPr/>
          <p:nvPr/>
        </p:nvSpPr>
        <p:spPr>
          <a:xfrm>
            <a:off x="584433" y="675841"/>
            <a:ext cx="9714452" cy="1477328"/>
          </a:xfrm>
          <a:prstGeom prst="rect">
            <a:avLst/>
          </a:prstGeom>
        </p:spPr>
        <p:txBody>
          <a:bodyPr wrap="square">
            <a:spAutoFit/>
          </a:bodyPr>
          <a:lstStyle/>
          <a:p>
            <a:r>
              <a:rPr lang="en-US" dirty="0"/>
              <a:t>Text alternatives ("alt text") convey the purpose of an image, including pictures, illustrations, charts, etc. Text alternatives are used by people who do not see the image. (For example, people who are blind and use screen readers can hear the alt text read out; and people who have turned off images to speed download or save bandwidth can see the alt text.)</a:t>
            </a:r>
            <a:endParaRPr lang="en-IN" dirty="0"/>
          </a:p>
        </p:txBody>
      </p:sp>
      <p:sp>
        <p:nvSpPr>
          <p:cNvPr id="4" name="Rectangle 3">
            <a:extLst>
              <a:ext uri="{FF2B5EF4-FFF2-40B4-BE49-F238E27FC236}">
                <a16:creationId xmlns:a16="http://schemas.microsoft.com/office/drawing/2014/main" id="{6F72E931-4B8E-442F-BE5A-8C7CAE3DBB60}"/>
              </a:ext>
            </a:extLst>
          </p:cNvPr>
          <p:cNvSpPr/>
          <p:nvPr/>
        </p:nvSpPr>
        <p:spPr>
          <a:xfrm>
            <a:off x="528506" y="2153169"/>
            <a:ext cx="6096000" cy="646331"/>
          </a:xfrm>
          <a:prstGeom prst="rect">
            <a:avLst/>
          </a:prstGeom>
        </p:spPr>
        <p:txBody>
          <a:bodyPr>
            <a:spAutoFit/>
          </a:bodyPr>
          <a:lstStyle/>
          <a:p>
            <a:r>
              <a:rPr lang="en-US" dirty="0"/>
              <a:t>What to check for:</a:t>
            </a:r>
          </a:p>
          <a:p>
            <a:r>
              <a:rPr lang="en-US" dirty="0"/>
              <a:t>Every image has alt with appropriate alternative text.</a:t>
            </a:r>
            <a:endParaRPr lang="en-IN" dirty="0"/>
          </a:p>
        </p:txBody>
      </p:sp>
    </p:spTree>
    <p:extLst>
      <p:ext uri="{BB962C8B-B14F-4D97-AF65-F5344CB8AC3E}">
        <p14:creationId xmlns:p14="http://schemas.microsoft.com/office/powerpoint/2010/main" val="3846806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5065AC1-F94A-4C28-A411-43E9CD1F01DA}"/>
              </a:ext>
            </a:extLst>
          </p:cNvPr>
          <p:cNvSpPr/>
          <p:nvPr/>
        </p:nvSpPr>
        <p:spPr>
          <a:xfrm>
            <a:off x="326226" y="877556"/>
            <a:ext cx="10409339" cy="5632311"/>
          </a:xfrm>
          <a:prstGeom prst="rect">
            <a:avLst/>
          </a:prstGeom>
        </p:spPr>
        <p:txBody>
          <a:bodyPr wrap="square">
            <a:spAutoFit/>
          </a:bodyPr>
          <a:lstStyle/>
          <a:p>
            <a:pPr marL="285750" indent="-285750">
              <a:buFont typeface="Arial" panose="020B0604020202020204" pitchFamily="34" charset="0"/>
              <a:buChar char="•"/>
            </a:pPr>
            <a:r>
              <a:rPr lang="en-US" dirty="0"/>
              <a:t>The text needs to convey the same meaning as the image. That is, if someone cannot see the image, they get the important information from the image in the alternative text.</a:t>
            </a:r>
          </a:p>
          <a:p>
            <a:endParaRPr lang="en-US" dirty="0"/>
          </a:p>
          <a:p>
            <a:pPr marL="285750" indent="-285750">
              <a:buFont typeface="Arial" panose="020B0604020202020204" pitchFamily="34" charset="0"/>
              <a:buChar char="•"/>
            </a:pPr>
            <a:r>
              <a:rPr lang="en-US" dirty="0"/>
              <a:t>Alternative text depends on context. For example, for an image of a dog on a kennel club website, the alt text might include the breed of the dog; however, the same image on a dog park website may be there just to make the page more attractive, and the image might not need any alt text (and should have null alt). One way to help think about appropriate alt text is: if you were helping someone read and interact with the web page and they cannot see it, what would you say about the image?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Images that are functional — for example, images that initiate actions (like submit buttons) and linked images (like in navigation) — need alt text that is the functional equivalent.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there is text in the image — for example, in a logo — that text needs to be included in the alt text.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the image has complex information — such as charts or graphs — the image should have a short alt text to identify the image, and then the detailed description of the information should be provided elsewhere (for example, in a data table).</a:t>
            </a:r>
            <a:endParaRPr lang="en-IN" dirty="0"/>
          </a:p>
        </p:txBody>
      </p:sp>
      <p:sp>
        <p:nvSpPr>
          <p:cNvPr id="3" name="Rectangle 2">
            <a:extLst>
              <a:ext uri="{FF2B5EF4-FFF2-40B4-BE49-F238E27FC236}">
                <a16:creationId xmlns:a16="http://schemas.microsoft.com/office/drawing/2014/main" id="{28D235F5-0F90-4A88-A625-1365127F50D9}"/>
              </a:ext>
            </a:extLst>
          </p:cNvPr>
          <p:cNvSpPr/>
          <p:nvPr/>
        </p:nvSpPr>
        <p:spPr>
          <a:xfrm>
            <a:off x="4955097" y="412292"/>
            <a:ext cx="575799" cy="369332"/>
          </a:xfrm>
          <a:prstGeom prst="rect">
            <a:avLst/>
          </a:prstGeom>
        </p:spPr>
        <p:txBody>
          <a:bodyPr wrap="square">
            <a:spAutoFit/>
          </a:bodyPr>
          <a:lstStyle/>
          <a:p>
            <a:r>
              <a:rPr lang="en-IN" dirty="0"/>
              <a:t>Tips</a:t>
            </a:r>
          </a:p>
        </p:txBody>
      </p:sp>
    </p:spTree>
    <p:extLst>
      <p:ext uri="{BB962C8B-B14F-4D97-AF65-F5344CB8AC3E}">
        <p14:creationId xmlns:p14="http://schemas.microsoft.com/office/powerpoint/2010/main" val="667370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BFA09E6-4A9A-4A28-BDC6-9BCCC63FE6C8}"/>
              </a:ext>
            </a:extLst>
          </p:cNvPr>
          <p:cNvSpPr/>
          <p:nvPr/>
        </p:nvSpPr>
        <p:spPr>
          <a:xfrm>
            <a:off x="738231" y="1443841"/>
            <a:ext cx="9999677" cy="3416320"/>
          </a:xfrm>
          <a:prstGeom prst="rect">
            <a:avLst/>
          </a:prstGeom>
        </p:spPr>
        <p:txBody>
          <a:bodyPr wrap="square">
            <a:spAutoFit/>
          </a:bodyPr>
          <a:lstStyle/>
          <a:p>
            <a:r>
              <a:rPr lang="en-US" dirty="0"/>
              <a:t>What is not needed in the alt text:</a:t>
            </a:r>
          </a:p>
          <a:p>
            <a:pPr marL="285750" indent="-285750">
              <a:buFont typeface="Arial" panose="020B0604020202020204" pitchFamily="34" charset="0"/>
              <a:buChar char="•"/>
            </a:pPr>
            <a:r>
              <a:rPr lang="en-US" dirty="0"/>
              <a:t>If the image is not important for understanding the content — for example, it is just decoration or "eye candy" — it should have null alt (alt=""). One way to help determine if an image should have null alt is to ask yourself: If the image was removed, would the user still get all the information from the page?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alternative text does not need to include the words "button", "link", or "image of". (Screen readers automatically provide that information.)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the image is sufficiently described in the text — for example, a simple diagram illustrating what's written in the web page text — it can have brief alt text such as "Diagram of work flow as describe above."</a:t>
            </a:r>
            <a:endParaRPr lang="en-IN" dirty="0"/>
          </a:p>
        </p:txBody>
      </p:sp>
    </p:spTree>
    <p:extLst>
      <p:ext uri="{BB962C8B-B14F-4D97-AF65-F5344CB8AC3E}">
        <p14:creationId xmlns:p14="http://schemas.microsoft.com/office/powerpoint/2010/main" val="3895663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4CF19CC-7CBC-414B-80CD-A7637F885C70}"/>
              </a:ext>
            </a:extLst>
          </p:cNvPr>
          <p:cNvSpPr/>
          <p:nvPr/>
        </p:nvSpPr>
        <p:spPr>
          <a:xfrm>
            <a:off x="3424224" y="358522"/>
            <a:ext cx="4471096" cy="369332"/>
          </a:xfrm>
          <a:prstGeom prst="rect">
            <a:avLst/>
          </a:prstGeom>
        </p:spPr>
        <p:txBody>
          <a:bodyPr wrap="none">
            <a:spAutoFit/>
          </a:bodyPr>
          <a:lstStyle/>
          <a:p>
            <a:r>
              <a:rPr lang="en-US" dirty="0"/>
              <a:t>To check alt text with WebDev toolbar</a:t>
            </a:r>
            <a:endParaRPr lang="en-IN" dirty="0"/>
          </a:p>
        </p:txBody>
      </p:sp>
      <p:sp>
        <p:nvSpPr>
          <p:cNvPr id="3" name="Rectangle 2">
            <a:extLst>
              <a:ext uri="{FF2B5EF4-FFF2-40B4-BE49-F238E27FC236}">
                <a16:creationId xmlns:a16="http://schemas.microsoft.com/office/drawing/2014/main" id="{C8BB79F7-F9FD-4279-BF1A-A8FAEFA06C2D}"/>
              </a:ext>
            </a:extLst>
          </p:cNvPr>
          <p:cNvSpPr/>
          <p:nvPr/>
        </p:nvSpPr>
        <p:spPr>
          <a:xfrm>
            <a:off x="1476462" y="1146762"/>
            <a:ext cx="10259736" cy="923330"/>
          </a:xfrm>
          <a:prstGeom prst="rect">
            <a:avLst/>
          </a:prstGeom>
        </p:spPr>
        <p:txBody>
          <a:bodyPr wrap="square">
            <a:spAutoFit/>
          </a:bodyPr>
          <a:lstStyle/>
          <a:p>
            <a:r>
              <a:rPr lang="en-US" dirty="0"/>
              <a:t>Open the web page you are checking.</a:t>
            </a:r>
          </a:p>
          <a:p>
            <a:r>
              <a:rPr lang="en-US" dirty="0"/>
              <a:t>In the toolbar, select "Images", then "Outline Images", then "Outline Images Without Alt Attributes". </a:t>
            </a:r>
            <a:r>
              <a:rPr lang="en-US" i="1" dirty="0"/>
              <a:t>Red boxes appear around any images missing alt.</a:t>
            </a:r>
            <a:endParaRPr lang="en-IN" dirty="0"/>
          </a:p>
        </p:txBody>
      </p:sp>
    </p:spTree>
    <p:extLst>
      <p:ext uri="{BB962C8B-B14F-4D97-AF65-F5344CB8AC3E}">
        <p14:creationId xmlns:p14="http://schemas.microsoft.com/office/powerpoint/2010/main" val="32371078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710</TotalTime>
  <Words>4300</Words>
  <Application>Microsoft Office PowerPoint</Application>
  <PresentationFormat>Widescreen</PresentationFormat>
  <Paragraphs>250</Paragraphs>
  <Slides>41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Century Gothic</vt:lpstr>
      <vt:lpstr>Open Sans</vt:lpstr>
      <vt:lpstr>Wingdings 3</vt:lpstr>
      <vt:lpstr>Ion</vt:lpstr>
      <vt:lpstr>Fundamentals of HTML and CSS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HTML and CSS</dc:title>
  <dc:creator>Yogeshwar Trehan</dc:creator>
  <cp:lastModifiedBy>Yogeshwar Trehan</cp:lastModifiedBy>
  <cp:revision>64</cp:revision>
  <dcterms:created xsi:type="dcterms:W3CDTF">2019-01-19T15:10:29Z</dcterms:created>
  <dcterms:modified xsi:type="dcterms:W3CDTF">2019-01-28T14:58:45Z</dcterms:modified>
</cp:coreProperties>
</file>