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React.js</a:t>
            </a:r>
            <a:br/>
            <a:endParaRPr b="0" lang="en-US" sz="4400" spc="-1" strike="noStrike">
              <a:latin typeface="Arial"/>
            </a:endParaRPr>
          </a:p>
        </p:txBody>
      </p:sp>
      <p:sp>
        <p:nvSpPr>
          <p:cNvPr id="77"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Learning Material</a:t>
            </a:r>
            <a:endParaRPr b="0" lang="en-US" sz="3200" spc="-1" strike="noStrike">
              <a:latin typeface="Arial"/>
            </a:endParaRPr>
          </a:p>
          <a:p>
            <a:pPr algn="ctr">
              <a:lnSpc>
                <a:spcPct val="100000"/>
              </a:lnSpc>
            </a:pP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1"/>
          <a:stretch/>
        </p:blipFill>
        <p:spPr>
          <a:xfrm>
            <a:off x="182880" y="0"/>
            <a:ext cx="9932400" cy="2760120"/>
          </a:xfrm>
          <a:prstGeom prst="rect">
            <a:avLst/>
          </a:prstGeom>
          <a:ln>
            <a:noFill/>
          </a:ln>
        </p:spPr>
      </p:pic>
      <p:pic>
        <p:nvPicPr>
          <p:cNvPr id="79" name="" descr=""/>
          <p:cNvPicPr/>
          <p:nvPr/>
        </p:nvPicPr>
        <p:blipFill>
          <a:blip r:embed="rId2"/>
          <a:stretch/>
        </p:blipFill>
        <p:spPr>
          <a:xfrm>
            <a:off x="2011680" y="3017520"/>
            <a:ext cx="5446080" cy="3931560"/>
          </a:xfrm>
          <a:prstGeom prst="rect">
            <a:avLst/>
          </a:prstGeom>
          <a:ln>
            <a:noFill/>
          </a:ln>
        </p:spPr>
      </p:pic>
      <p:sp>
        <p:nvSpPr>
          <p:cNvPr id="80" name="TextShape 1"/>
          <p:cNvSpPr txBox="1"/>
          <p:nvPr/>
        </p:nvSpPr>
        <p:spPr>
          <a:xfrm>
            <a:off x="4663440" y="274320"/>
            <a:ext cx="4663440" cy="602280"/>
          </a:xfrm>
          <a:prstGeom prst="rect">
            <a:avLst/>
          </a:prstGeom>
          <a:noFill/>
          <a:ln>
            <a:noFill/>
          </a:ln>
        </p:spPr>
        <p:txBody>
          <a:bodyPr lIns="90000" rIns="90000" tIns="45000" bIns="45000"/>
          <a:p>
            <a:r>
              <a:rPr b="0" lang="en-US" sz="1800" spc="-1" strike="noStrike">
                <a:latin typeface="Arial"/>
              </a:rPr>
              <a:t>Source: https://reactjs.org/tutorial/tutorial.html</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48640" y="182880"/>
            <a:ext cx="8228160" cy="31604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Here, </a:t>
            </a:r>
            <a:r>
              <a:rPr b="0" lang="en-US" sz="1800" spc="-1" strike="noStrike">
                <a:solidFill>
                  <a:srgbClr val="a3238e"/>
                </a:solidFill>
                <a:latin typeface="Arial"/>
                <a:ea typeface="DejaVu Sans"/>
              </a:rPr>
              <a:t>ShoppingList</a:t>
            </a:r>
            <a:r>
              <a:rPr b="0" lang="en-US" sz="1800" spc="-1" strike="noStrike">
                <a:solidFill>
                  <a:srgbClr val="000000"/>
                </a:solidFill>
                <a:latin typeface="Arial"/>
                <a:ea typeface="DejaVu Sans"/>
              </a:rPr>
              <a:t> is a React component class, or React component type. A component takes in parameters, called </a:t>
            </a:r>
            <a:r>
              <a:rPr b="0" lang="en-US" sz="1800" spc="-1" strike="noStrike">
                <a:solidFill>
                  <a:srgbClr val="a3238e"/>
                </a:solidFill>
                <a:latin typeface="Arial"/>
                <a:ea typeface="DejaVu Sans"/>
              </a:rPr>
              <a:t>props</a:t>
            </a:r>
            <a:r>
              <a:rPr b="0" lang="en-US" sz="1800" spc="-1" strike="noStrike">
                <a:solidFill>
                  <a:srgbClr val="000000"/>
                </a:solidFill>
                <a:latin typeface="Arial"/>
                <a:ea typeface="DejaVu Sans"/>
              </a:rPr>
              <a:t> (short for “properties”), and returns a hierarchy of views to display via the </a:t>
            </a:r>
            <a:r>
              <a:rPr b="0" lang="en-US" sz="1800" spc="-1" strike="noStrike">
                <a:solidFill>
                  <a:srgbClr val="a3238e"/>
                </a:solidFill>
                <a:latin typeface="Arial"/>
                <a:ea typeface="DejaVu Sans"/>
              </a:rPr>
              <a:t>render</a:t>
            </a:r>
            <a:r>
              <a:rPr b="0" lang="en-US" sz="1800" spc="-1" strike="noStrike">
                <a:solidFill>
                  <a:srgbClr val="000000"/>
                </a:solidFill>
                <a:latin typeface="Arial"/>
                <a:ea typeface="DejaVu Sans"/>
              </a:rPr>
              <a:t> method.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The render method returns a description of what you want to see on the screen. React takes the description and displays the result.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Most React developers use a special syntax called “</a:t>
            </a:r>
            <a:r>
              <a:rPr b="0" lang="en-US" sz="1800" spc="-1" strike="noStrike">
                <a:solidFill>
                  <a:srgbClr val="a3238e"/>
                </a:solidFill>
                <a:latin typeface="Arial"/>
                <a:ea typeface="DejaVu Sans"/>
              </a:rPr>
              <a:t>JSX</a:t>
            </a:r>
            <a:r>
              <a:rPr b="0" lang="en-US" sz="1800" spc="-1" strike="noStrike">
                <a:solidFill>
                  <a:srgbClr val="000000"/>
                </a:solidFill>
                <a:latin typeface="Arial"/>
                <a:ea typeface="DejaVu Sans"/>
              </a:rPr>
              <a:t>” which makes these structures easier to write. The &lt;div /&gt; syntax is transformed at build time to React.createElement('div'). The example above is equivalent to:</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82" name="" descr=""/>
          <p:cNvPicPr/>
          <p:nvPr/>
        </p:nvPicPr>
        <p:blipFill>
          <a:blip r:embed="rId1"/>
          <a:stretch/>
        </p:blipFill>
        <p:spPr>
          <a:xfrm>
            <a:off x="1371600" y="3200400"/>
            <a:ext cx="6484680" cy="1074600"/>
          </a:xfrm>
          <a:prstGeom prst="rect">
            <a:avLst/>
          </a:prstGeom>
          <a:ln>
            <a:noFill/>
          </a:ln>
        </p:spPr>
      </p:pic>
      <p:pic>
        <p:nvPicPr>
          <p:cNvPr id="83" name="" descr=""/>
          <p:cNvPicPr/>
          <p:nvPr/>
        </p:nvPicPr>
        <p:blipFill>
          <a:blip r:embed="rId2"/>
          <a:stretch/>
        </p:blipFill>
        <p:spPr>
          <a:xfrm>
            <a:off x="494640" y="4592160"/>
            <a:ext cx="8831160" cy="2813400"/>
          </a:xfrm>
          <a:prstGeom prst="rect">
            <a:avLst/>
          </a:prstGeom>
          <a:ln>
            <a:noFill/>
          </a:ln>
        </p:spPr>
      </p:pic>
      <p:sp>
        <p:nvSpPr>
          <p:cNvPr id="84" name="TextShape 2"/>
          <p:cNvSpPr txBox="1"/>
          <p:nvPr/>
        </p:nvSpPr>
        <p:spPr>
          <a:xfrm>
            <a:off x="274320" y="3969720"/>
            <a:ext cx="4663440" cy="602280"/>
          </a:xfrm>
          <a:prstGeom prst="rect">
            <a:avLst/>
          </a:prstGeom>
          <a:noFill/>
          <a:ln>
            <a:noFill/>
          </a:ln>
        </p:spPr>
        <p:txBody>
          <a:bodyPr lIns="90000" rIns="90000" tIns="45000" bIns="45000"/>
          <a:p>
            <a:r>
              <a:rPr b="0" lang="en-US" sz="1800" spc="-1" strike="noStrike">
                <a:latin typeface="Arial"/>
              </a:rPr>
              <a:t>Source: https://reactjs.org/tutorial/tutorial.html</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22960" y="274320"/>
            <a:ext cx="822852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a3238e"/>
                </a:solidFill>
                <a:latin typeface="Arial"/>
                <a:ea typeface="DejaVu Sans"/>
              </a:rPr>
              <a:t>JSX</a:t>
            </a:r>
            <a:r>
              <a:rPr b="0" lang="en-US" sz="1800" spc="-1" strike="noStrike">
                <a:solidFill>
                  <a:srgbClr val="000000"/>
                </a:solidFill>
                <a:latin typeface="Arial"/>
                <a:ea typeface="DejaVu Sans"/>
              </a:rPr>
              <a:t> comes with the full power of JavaScript. You can put any JavaScript expressions within braces inside JSX.</a:t>
            </a:r>
            <a:endParaRPr b="0" lang="en-US" sz="1800" spc="-1" strike="noStrike">
              <a:latin typeface="Arial"/>
            </a:endParaRPr>
          </a:p>
        </p:txBody>
      </p:sp>
      <p:pic>
        <p:nvPicPr>
          <p:cNvPr id="86" name="" descr=""/>
          <p:cNvPicPr/>
          <p:nvPr/>
        </p:nvPicPr>
        <p:blipFill>
          <a:blip r:embed="rId1"/>
          <a:stretch/>
        </p:blipFill>
        <p:spPr>
          <a:xfrm>
            <a:off x="106920" y="1370160"/>
            <a:ext cx="9859320" cy="4755600"/>
          </a:xfrm>
          <a:prstGeom prst="rect">
            <a:avLst/>
          </a:prstGeom>
          <a:ln>
            <a:noFill/>
          </a:ln>
        </p:spPr>
      </p:pic>
      <p:sp>
        <p:nvSpPr>
          <p:cNvPr id="87" name="TextShape 2"/>
          <p:cNvSpPr txBox="1"/>
          <p:nvPr/>
        </p:nvSpPr>
        <p:spPr>
          <a:xfrm>
            <a:off x="4297680" y="1005840"/>
            <a:ext cx="4663440" cy="602280"/>
          </a:xfrm>
          <a:prstGeom prst="rect">
            <a:avLst/>
          </a:prstGeom>
          <a:noFill/>
          <a:ln>
            <a:noFill/>
          </a:ln>
        </p:spPr>
        <p:txBody>
          <a:bodyPr lIns="90000" rIns="90000" tIns="45000" bIns="45000"/>
          <a:p>
            <a:r>
              <a:rPr b="0" lang="en-US" sz="1800" spc="-1" strike="noStrike">
                <a:latin typeface="Arial"/>
              </a:rPr>
              <a:t>Source: https://reactjs.org/tutorial/tutorial.html</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65760" y="274320"/>
            <a:ext cx="9509040" cy="39290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Immutability makes complex features much easier to implement. a “time travel” feature that allows us to review the tic-tac-toe game’s history and “jump back” to previous moves.  an ability to undo and redo certain actions is a common requirement in applications. Avoiding direct data mutation lets us keep previous versions of the game’s history intact, and reuse them later.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Detecting Changes</a:t>
            </a:r>
            <a:endParaRPr b="0" lang="en-US" sz="1800" spc="-1" strike="noStrike">
              <a:latin typeface="Arial"/>
            </a:endParaRPr>
          </a:p>
          <a:p>
            <a:pPr>
              <a:lnSpc>
                <a:spcPct val="100000"/>
              </a:lnSpc>
            </a:pPr>
            <a:r>
              <a:rPr b="0" lang="en-US" sz="1800" spc="-1" strike="noStrike">
                <a:solidFill>
                  <a:srgbClr val="000000"/>
                </a:solidFill>
                <a:latin typeface="Arial"/>
                <a:ea typeface="DejaVu Sans"/>
              </a:rPr>
              <a:t>Detecting changes in </a:t>
            </a:r>
            <a:r>
              <a:rPr b="0" lang="en-US" sz="1800" spc="-1" strike="noStrike">
                <a:solidFill>
                  <a:srgbClr val="a3238e"/>
                </a:solidFill>
                <a:latin typeface="Arial"/>
                <a:ea typeface="DejaVu Sans"/>
              </a:rPr>
              <a:t>mutable</a:t>
            </a:r>
            <a:r>
              <a:rPr b="0" lang="en-US" sz="1800" spc="-1" strike="noStrike">
                <a:solidFill>
                  <a:srgbClr val="000000"/>
                </a:solidFill>
                <a:latin typeface="Arial"/>
                <a:ea typeface="DejaVu Sans"/>
              </a:rPr>
              <a:t> objects is difficult because they are modified directly. This detection requires the mutable object to be compared to previous copies of itself and the entire object tree to be traversed.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Detecting changes in </a:t>
            </a:r>
            <a:r>
              <a:rPr b="0" lang="en-US" sz="1800" spc="-1" strike="noStrike">
                <a:solidFill>
                  <a:srgbClr val="a3238e"/>
                </a:solidFill>
                <a:latin typeface="Arial"/>
                <a:ea typeface="DejaVu Sans"/>
              </a:rPr>
              <a:t>immutable</a:t>
            </a:r>
            <a:r>
              <a:rPr b="0" lang="en-US" sz="1800" spc="-1" strike="noStrike">
                <a:solidFill>
                  <a:srgbClr val="000000"/>
                </a:solidFill>
                <a:latin typeface="Arial"/>
                <a:ea typeface="DejaVu Sans"/>
              </a:rPr>
              <a:t> objects is considerably easier. If the immutable object that is being referenced is different than the previous one, then the object has changed.</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89" name="CustomShape 2"/>
          <p:cNvSpPr/>
          <p:nvPr/>
        </p:nvSpPr>
        <p:spPr>
          <a:xfrm>
            <a:off x="457200" y="4023360"/>
            <a:ext cx="9234720" cy="2137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a3238e"/>
                </a:solidFill>
                <a:latin typeface="Arial"/>
                <a:ea typeface="DejaVu Sans"/>
              </a:rPr>
              <a:t>Function Components</a:t>
            </a:r>
            <a:r>
              <a:rPr b="0" lang="en-US" sz="1800" spc="-1" strike="noStrike">
                <a:solidFill>
                  <a:srgbClr val="000000"/>
                </a:solidFill>
                <a:latin typeface="Arial"/>
                <a:ea typeface="DejaVu Sans"/>
              </a:rPr>
              <a:t> - In React, function components are a simpler way to write components that only contain a render method and don’t have their own state. Instead of defining a class which extends React.Component, we can write a function that takes props as input and returns what should be rendered.</a:t>
            </a:r>
            <a:endParaRPr b="0" lang="en-US" sz="1800" spc="-1" strike="noStrike">
              <a:latin typeface="Arial"/>
            </a:endParaRPr>
          </a:p>
        </p:txBody>
      </p:sp>
      <p:sp>
        <p:nvSpPr>
          <p:cNvPr id="90" name="TextShape 3"/>
          <p:cNvSpPr txBox="1"/>
          <p:nvPr/>
        </p:nvSpPr>
        <p:spPr>
          <a:xfrm>
            <a:off x="2743200" y="5760720"/>
            <a:ext cx="4663440" cy="602280"/>
          </a:xfrm>
          <a:prstGeom prst="rect">
            <a:avLst/>
          </a:prstGeom>
          <a:noFill/>
          <a:ln>
            <a:noFill/>
          </a:ln>
        </p:spPr>
        <p:txBody>
          <a:bodyPr lIns="90000" rIns="90000" tIns="45000" bIns="45000"/>
          <a:p>
            <a:r>
              <a:rPr b="0" lang="en-US" sz="1800" spc="-1" strike="noStrike">
                <a:latin typeface="Arial"/>
              </a:rPr>
              <a:t>Source: https://reactjs.org/tutorial/tutorial.html</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5760" y="824760"/>
            <a:ext cx="8961120" cy="2649960"/>
          </a:xfrm>
          <a:prstGeom prst="rect">
            <a:avLst/>
          </a:prstGeom>
          <a:noFill/>
          <a:ln>
            <a:noFill/>
          </a:ln>
        </p:spPr>
        <p:txBody>
          <a:bodyPr lIns="90000" rIns="90000" tIns="45000" bIns="45000"/>
          <a:p>
            <a:r>
              <a:rPr b="0" lang="en-US" sz="1800" spc="-1" strike="noStrike">
                <a:solidFill>
                  <a:srgbClr val="a3238e"/>
                </a:solidFill>
                <a:latin typeface="Arial"/>
              </a:rPr>
              <a:t>What is ReactJS?</a:t>
            </a:r>
            <a:endParaRPr b="0" lang="en-US" sz="1800" spc="-1" strike="noStrike">
              <a:latin typeface="Arial"/>
            </a:endParaRPr>
          </a:p>
          <a:p>
            <a:r>
              <a:rPr b="0" lang="en-US" sz="1800" spc="-1" strike="noStrike">
                <a:latin typeface="Arial"/>
              </a:rPr>
              <a:t>ReactJS is a library that generates the view layer of an application based on its state. ReactJS applications are built from React Components - independent resusable components that describe how the UI should look based on their own state and properties.</a:t>
            </a:r>
            <a:endParaRPr b="0" lang="en-US" sz="1800" spc="-1" strike="noStrike">
              <a:latin typeface="Arial"/>
            </a:endParaRPr>
          </a:p>
          <a:p>
            <a:endParaRPr b="0" lang="en-US" sz="1800" spc="-1" strike="noStrike">
              <a:latin typeface="Arial"/>
            </a:endParaRPr>
          </a:p>
          <a:p>
            <a:r>
              <a:rPr b="0" lang="en-US" sz="1800" spc="-1" strike="noStrike">
                <a:solidFill>
                  <a:srgbClr val="a3238e"/>
                </a:solidFill>
                <a:latin typeface="Arial"/>
              </a:rPr>
              <a:t>Why should I use ReactJS?</a:t>
            </a:r>
            <a:endParaRPr b="0" lang="en-US" sz="1800" spc="-1" strike="noStrike">
              <a:latin typeface="Arial"/>
            </a:endParaRPr>
          </a:p>
          <a:p>
            <a:r>
              <a:rPr b="0" lang="en-US" sz="1800" spc="-1" strike="noStrike">
                <a:latin typeface="Arial"/>
              </a:rPr>
              <a:t>ReactJS applications are incredibly performant at UI rerendering</a:t>
            </a:r>
            <a:endParaRPr b="0" lang="en-US" sz="1800" spc="-1" strike="noStrike">
              <a:latin typeface="Arial"/>
            </a:endParaRPr>
          </a:p>
          <a:p>
            <a:r>
              <a:rPr b="0" lang="en-US" sz="1800" spc="-1" strike="noStrike">
                <a:latin typeface="Arial"/>
              </a:rPr>
              <a:t>React Components make writing UI components easier</a:t>
            </a:r>
            <a:endParaRPr b="0" lang="en-US" sz="1800" spc="-1" strike="noStrike">
              <a:latin typeface="Arial"/>
            </a:endParaRPr>
          </a:p>
        </p:txBody>
      </p:sp>
      <p:sp>
        <p:nvSpPr>
          <p:cNvPr id="92" name="TextShape 2"/>
          <p:cNvSpPr txBox="1"/>
          <p:nvPr/>
        </p:nvSpPr>
        <p:spPr>
          <a:xfrm>
            <a:off x="3566160" y="182880"/>
            <a:ext cx="3017520" cy="346320"/>
          </a:xfrm>
          <a:prstGeom prst="rect">
            <a:avLst/>
          </a:prstGeom>
          <a:noFill/>
          <a:ln>
            <a:noFill/>
          </a:ln>
        </p:spPr>
        <p:txBody>
          <a:bodyPr lIns="90000" rIns="90000" tIns="45000" bIns="45000"/>
          <a:p>
            <a:r>
              <a:rPr b="0" lang="en-US" sz="1800" spc="-1" strike="noStrike">
                <a:latin typeface="Arial"/>
              </a:rPr>
              <a:t>Course Contents Begin</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22960" y="457200"/>
            <a:ext cx="7772400" cy="4441680"/>
          </a:xfrm>
          <a:prstGeom prst="rect">
            <a:avLst/>
          </a:prstGeom>
          <a:noFill/>
          <a:ln>
            <a:noFill/>
          </a:ln>
        </p:spPr>
        <p:txBody>
          <a:bodyPr lIns="90000" rIns="90000" tIns="45000" bIns="45000"/>
          <a:p>
            <a:r>
              <a:rPr b="0" lang="en-US" sz="1800" spc="-1" strike="noStrike">
                <a:solidFill>
                  <a:srgbClr val="a3238e"/>
                </a:solidFill>
                <a:latin typeface="Arial"/>
              </a:rPr>
              <a:t>What makes ReactJS so efficient at rerendering?</a:t>
            </a:r>
            <a:endParaRPr b="0" lang="en-US" sz="1800" spc="-1" strike="noStrike">
              <a:latin typeface="Arial"/>
            </a:endParaRPr>
          </a:p>
          <a:p>
            <a:r>
              <a:rPr b="0" lang="en-US" sz="1800" spc="-1" strike="noStrike">
                <a:latin typeface="Arial"/>
              </a:rPr>
              <a:t>React Components are used to generate a Virtual DOM - a light-weight abstraction of the actual HTML DOM. The Virtual DOM is able to be generated much more quickly than the HTML DOM because it does not have to calculate CSS styles and layouts. When a React Component changes state, the Virtual DOM is recreated and the difference between the new Virtual DOM and the previous Virtual DOM is calculated. The ReactJS library then calculates the most efficient way to update the HTML DOM to reflect these changes</a:t>
            </a:r>
            <a:endParaRPr b="0" lang="en-US" sz="1800" spc="-1" strike="noStrike">
              <a:latin typeface="Arial"/>
            </a:endParaRPr>
          </a:p>
          <a:p>
            <a:endParaRPr b="0" lang="en-US" sz="1800" spc="-1" strike="noStrike">
              <a:latin typeface="Arial"/>
            </a:endParaRPr>
          </a:p>
          <a:p>
            <a:r>
              <a:rPr b="0" lang="en-US" sz="1800" spc="-1" strike="noStrike">
                <a:solidFill>
                  <a:srgbClr val="a3238e"/>
                </a:solidFill>
                <a:latin typeface="Arial"/>
              </a:rPr>
              <a:t>How hard is it to use ReactJS?</a:t>
            </a:r>
            <a:endParaRPr b="0" lang="en-US" sz="1800" spc="-1" strike="noStrike">
              <a:latin typeface="Arial"/>
            </a:endParaRPr>
          </a:p>
          <a:p>
            <a:r>
              <a:rPr b="0" lang="en-US" sz="1800" spc="-1" strike="noStrike">
                <a:latin typeface="Arial"/>
              </a:rPr>
              <a:t>ReactJS is a relatively lightweight library and it does not take a whole lot of code to get started with it.</a:t>
            </a:r>
            <a:endParaRPr b="0" lang="en-US" sz="1800" spc="-1" strike="noStrike">
              <a:latin typeface="Arial"/>
            </a:endParaRPr>
          </a:p>
          <a:p>
            <a:endParaRPr b="0" lang="en-US" sz="1800" spc="-1" strike="noStrike">
              <a:latin typeface="Arial"/>
            </a:endParaRPr>
          </a:p>
          <a:p>
            <a:r>
              <a:rPr b="0" lang="en-US" sz="1800" spc="-1" strike="noStrike">
                <a:latin typeface="Arial"/>
              </a:rPr>
              <a:t>Here is an example of the code needed for a Hello World application:</a:t>
            </a:r>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pic>
        <p:nvPicPr>
          <p:cNvPr id="94" name="" descr=""/>
          <p:cNvPicPr/>
          <p:nvPr/>
        </p:nvPicPr>
        <p:blipFill>
          <a:blip r:embed="rId1"/>
          <a:stretch/>
        </p:blipFill>
        <p:spPr>
          <a:xfrm>
            <a:off x="2476800" y="4924800"/>
            <a:ext cx="4381200" cy="19332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220680"/>
            <a:ext cx="9052560" cy="602280"/>
          </a:xfrm>
          <a:prstGeom prst="rect">
            <a:avLst/>
          </a:prstGeom>
          <a:noFill/>
          <a:ln>
            <a:noFill/>
          </a:ln>
        </p:spPr>
        <p:txBody>
          <a:bodyPr lIns="90000" rIns="90000" tIns="45000" bIns="45000"/>
          <a:p>
            <a:r>
              <a:rPr b="0" lang="en-US" sz="1800" spc="-1" strike="noStrike">
                <a:solidFill>
                  <a:srgbClr val="a3238e"/>
                </a:solidFill>
                <a:latin typeface="Arial"/>
              </a:rPr>
              <a:t>React Elements</a:t>
            </a:r>
            <a:r>
              <a:rPr b="0" lang="en-US" sz="1800" spc="-1" strike="noStrike">
                <a:latin typeface="Arial"/>
              </a:rPr>
              <a:t> are objects that represent a DOM node. They are written </a:t>
            </a:r>
            <a:r>
              <a:rPr b="0" lang="en-US" sz="1800" spc="-1" strike="noStrike">
                <a:latin typeface="Arial"/>
              </a:rPr>
              <a:t>using a syntax extension named </a:t>
            </a:r>
            <a:r>
              <a:rPr b="0" lang="en-US" sz="1800" spc="-1" strike="noStrike">
                <a:solidFill>
                  <a:srgbClr val="a3238e"/>
                </a:solidFill>
                <a:latin typeface="Arial"/>
              </a:rPr>
              <a:t>JSX</a:t>
            </a:r>
            <a:r>
              <a:rPr b="0" lang="en-US" sz="1800" spc="-1" strike="noStrike">
                <a:latin typeface="Arial"/>
              </a:rPr>
              <a:t> </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2019-03-08T09:24:54Z</dcterms:created>
  <dc:creator/>
  <dc:description/>
  <dc:language>en-US</dc:language>
  <cp:lastModifiedBy/>
  <dcterms:modified xsi:type="dcterms:W3CDTF">2019-03-17T19:01:39Z</dcterms:modified>
  <cp:revision>17</cp:revision>
  <dc:subject/>
  <dc:title>Forestbird</dc:title>
</cp:coreProperties>
</file>