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106_0.xml" ContentType="application/vnd.ms-powerpoint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5BB3384-7A9C-6D91-AA6D-4FDCEB2FAEC4}" name="Yogesh Waran" initials="YW" userId="e23a6a9f90a4751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13446-357D-E14E-FC61-0A21D2BEB2E2}" v="1393" dt="2024-11-11T07:57:48.857"/>
    <p1510:client id="{7353E39B-573D-88A6-6757-05BFC7609080}" v="450" dt="2024-11-09T08:07:52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omments/modernComment_106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2CE14A9-968F-42F7-885A-E7479318E782}" authorId="{65BB3384-7A9C-6D91-AA6D-4FDCEB2FAEC4}" created="2024-11-09T08:07:52.71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2"/>
      <ac:picMk id="15" creationId="{80F9DD9D-BA61-A5B1-D454-B7ACB2556394}"/>
    </ac:deMkLst>
    <p188:txBody>
      <a:bodyPr/>
      <a:lstStyle/>
      <a:p>
        <a:r>
          <a:rPr lang="en-US"/>
          <a:t>THERE ARE TOP 5 CONTENT CATEGORIESS IS 1) ANIMAL,2)SCIENCE,3)HEALTHY EATING,4)TECHNOLOGY AND 5) FOOD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0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6_0.xml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427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00" spc="-105" dirty="0">
                <a:solidFill>
                  <a:srgbClr val="FFFFFF"/>
                </a:solidFill>
                <a:latin typeface="Graphik Regular"/>
              </a:rPr>
              <a:t>SOCIAL BUZZ</a:t>
            </a:r>
          </a:p>
          <a:p>
            <a:pPr algn="ctr">
              <a:lnSpc>
                <a:spcPts val="11059"/>
              </a:lnSpc>
            </a:pPr>
            <a:endParaRPr lang="en-US" sz="10500" spc="-105" dirty="0">
              <a:solidFill>
                <a:srgbClr val="FFFFFF"/>
              </a:solidFill>
              <a:latin typeface="Graphik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137333" y="1453430"/>
            <a:ext cx="6735800" cy="1398031"/>
            <a:chOff x="-592667" y="-160513"/>
            <a:chExt cx="8981067" cy="1269711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-592667" y="-160513"/>
              <a:ext cx="8981067" cy="114080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400" spc="-21" dirty="0">
                  <a:solidFill>
                    <a:srgbClr val="000000"/>
                  </a:solidFill>
                  <a:latin typeface="Graphik Regular"/>
                </a:rPr>
                <a:t>Animals and science are the two most popular categories of content, showing that people enjoy "real life" and "factual" content the most.</a:t>
              </a:r>
              <a:endParaRPr lang="en-US" sz="2400" spc="-21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47D4E59-A3B1-4FD2-6201-5DAA18FDE569}"/>
              </a:ext>
            </a:extLst>
          </p:cNvPr>
          <p:cNvSpPr txBox="1"/>
          <p:nvPr/>
        </p:nvSpPr>
        <p:spPr>
          <a:xfrm>
            <a:off x="11133667" y="634999"/>
            <a:ext cx="243416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solidFill>
                  <a:srgbClr val="7030A0"/>
                </a:solidFill>
                <a:ea typeface="Calibri"/>
                <a:cs typeface="Calibri"/>
              </a:rPr>
              <a:t>ANALYSIS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DBD8EF-1B19-B9A8-32BD-BD965DF6F67D}"/>
              </a:ext>
            </a:extLst>
          </p:cNvPr>
          <p:cNvSpPr txBox="1"/>
          <p:nvPr/>
        </p:nvSpPr>
        <p:spPr>
          <a:xfrm>
            <a:off x="11133667" y="4000499"/>
            <a:ext cx="656166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Calibri"/>
                <a:cs typeface="Calibri"/>
              </a:rPr>
              <a:t>FOOD IS A COMMON THEME WITH TOP 5 CATEGORIES WITH HEALTH EATING ,ranking the highest. this may give an indicate to the audience within your user base, you could use this insight to create a campaign and work with healthy eating brands to boost user engagement.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79B64F-882D-98E6-7545-F55306F008D6}"/>
              </a:ext>
            </a:extLst>
          </p:cNvPr>
          <p:cNvSpPr txBox="1"/>
          <p:nvPr/>
        </p:nvSpPr>
        <p:spPr>
          <a:xfrm>
            <a:off x="11133666" y="3259666"/>
            <a:ext cx="31326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solidFill>
                  <a:srgbClr val="7030A0"/>
                </a:solidFill>
                <a:ea typeface="Calibri"/>
                <a:cs typeface="Calibri"/>
              </a:rPr>
              <a:t>INSIGHT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B634F5-A53F-714D-69EE-423B89417A2B}"/>
              </a:ext>
            </a:extLst>
          </p:cNvPr>
          <p:cNvSpPr txBox="1"/>
          <p:nvPr/>
        </p:nvSpPr>
        <p:spPr>
          <a:xfrm>
            <a:off x="11133667" y="7450667"/>
            <a:ext cx="656166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Calibri"/>
                <a:cs typeface="Calibri"/>
              </a:rPr>
              <a:t>THIS ad-hoc analysis is insightful, but it's time to take this analysis into large scale production for real-time understanding of your business .we can show you how to do this.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C20386-8D69-FD47-0219-705D60214E5E}"/>
              </a:ext>
            </a:extLst>
          </p:cNvPr>
          <p:cNvSpPr txBox="1"/>
          <p:nvPr/>
        </p:nvSpPr>
        <p:spPr>
          <a:xfrm>
            <a:off x="11345333" y="6709833"/>
            <a:ext cx="421216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  <a:ea typeface="Calibri"/>
                <a:cs typeface="Calibri"/>
              </a:rPr>
              <a:t>NEXT STEPS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9710609" cy="4944751"/>
            <a:chOff x="0" y="0"/>
            <a:chExt cx="11987924" cy="5266557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644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9600" spc="-80">
                  <a:solidFill>
                    <a:srgbClr val="000000"/>
                  </a:solidFill>
                  <a:latin typeface="Graphik Regular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467500"/>
              <a:ext cx="11987924" cy="279905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indent="-342900">
                <a:lnSpc>
                  <a:spcPts val="2660"/>
                </a:lnSpc>
                <a:buFont typeface="Arial"/>
                <a:buChar char="•"/>
              </a:pPr>
              <a:r>
                <a:rPr lang="en-US" sz="3200"/>
                <a:t>Project recap</a:t>
              </a:r>
              <a:endParaRPr lang="en-US" sz="3200">
                <a:cs typeface="Calibri"/>
              </a:endParaRPr>
            </a:p>
            <a:p>
              <a:pPr marL="342900" indent="-342900">
                <a:lnSpc>
                  <a:spcPts val="2660"/>
                </a:lnSpc>
                <a:buFont typeface="Arial"/>
                <a:buChar char="•"/>
              </a:pPr>
              <a:r>
                <a:rPr lang="en-US" sz="3200"/>
                <a:t>Problem</a:t>
              </a:r>
              <a:endParaRPr lang="en-US" sz="3200">
                <a:cs typeface="Calibri"/>
              </a:endParaRPr>
            </a:p>
            <a:p>
              <a:pPr marL="342900" indent="-342900">
                <a:lnSpc>
                  <a:spcPts val="2660"/>
                </a:lnSpc>
                <a:buFont typeface="Arial"/>
                <a:buChar char="•"/>
              </a:pPr>
              <a:r>
                <a:rPr lang="en-US" sz="3200"/>
                <a:t>The Analytics team</a:t>
              </a:r>
              <a:endParaRPr lang="en-US" sz="3200">
                <a:cs typeface="Calibri"/>
              </a:endParaRPr>
            </a:p>
            <a:p>
              <a:pPr marL="342900" indent="-342900">
                <a:lnSpc>
                  <a:spcPts val="2660"/>
                </a:lnSpc>
                <a:buFont typeface="Arial"/>
                <a:buChar char="•"/>
              </a:pPr>
              <a:r>
                <a:rPr lang="en-US" sz="3200"/>
                <a:t>Process</a:t>
              </a:r>
              <a:endParaRPr lang="en-US" sz="3200">
                <a:cs typeface="Calibri"/>
              </a:endParaRPr>
            </a:p>
            <a:p>
              <a:pPr marL="342900" indent="-342900">
                <a:lnSpc>
                  <a:spcPts val="2660"/>
                </a:lnSpc>
                <a:buFont typeface="Arial"/>
                <a:buChar char="•"/>
              </a:pPr>
              <a:r>
                <a:rPr lang="en-US" sz="3200"/>
                <a:t>Insights</a:t>
              </a:r>
              <a:endParaRPr lang="en-US" sz="3200">
                <a:cs typeface="Calibri"/>
              </a:endParaRPr>
            </a:p>
            <a:p>
              <a:pPr marL="342900" indent="-342900">
                <a:lnSpc>
                  <a:spcPts val="2660"/>
                </a:lnSpc>
                <a:buFont typeface="Arial"/>
                <a:buChar char="•"/>
              </a:pPr>
              <a:r>
                <a:rPr lang="en-US" sz="3200"/>
                <a:t>Summary</a:t>
              </a:r>
              <a:endParaRPr lang="en-US" sz="2400">
                <a:cs typeface="Calibri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756396" y="1899751"/>
            <a:ext cx="11532783" cy="6487498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430216-8F4C-676E-6ABC-2EB7CEF91F67}"/>
              </a:ext>
            </a:extLst>
          </p:cNvPr>
          <p:cNvSpPr txBox="1"/>
          <p:nvPr/>
        </p:nvSpPr>
        <p:spPr>
          <a:xfrm>
            <a:off x="8445500" y="2561167"/>
            <a:ext cx="7704666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 </a:t>
            </a:r>
            <a:r>
              <a:rPr lang="en-US" sz="3200">
                <a:cs typeface="Calibri"/>
              </a:rPr>
              <a:t>Social buzz is a fast growing technology unicorn that need to adapt quickly to it’s a global scale . Accenture has been a 3 month POC focusing on these task</a:t>
            </a:r>
          </a:p>
          <a:p>
            <a:r>
              <a:rPr lang="en-US" sz="3200">
                <a:cs typeface="Calibri"/>
              </a:rPr>
              <a:t> </a:t>
            </a:r>
          </a:p>
          <a:p>
            <a:pPr marL="457200" indent="-457200">
              <a:buFont typeface="Arial"/>
              <a:buChar char="•"/>
            </a:pPr>
            <a:r>
              <a:rPr lang="en-US" sz="3200">
                <a:cs typeface="Calibri"/>
              </a:rPr>
              <a:t>An audit of social buzz's big data practice  </a:t>
            </a:r>
          </a:p>
          <a:p>
            <a:pPr marL="457200" indent="-457200">
              <a:buFont typeface="Arial"/>
              <a:buChar char="•"/>
            </a:pPr>
            <a:r>
              <a:rPr lang="en-US" sz="3200">
                <a:cs typeface="Calibri"/>
              </a:rPr>
              <a:t>Recommendations for a successful IPO </a:t>
            </a:r>
          </a:p>
          <a:p>
            <a:pPr marL="457200" indent="-457200">
              <a:buFont typeface="Arial"/>
              <a:buChar char="•"/>
            </a:pPr>
            <a:r>
              <a:rPr lang="en-US" sz="3200">
                <a:cs typeface="Calibri"/>
              </a:rPr>
              <a:t>Analysis to find social  buzz's top 5 most popular categories of content.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B04159-0F09-1E8C-7F14-16DEBBDD1D2D}"/>
              </a:ext>
            </a:extLst>
          </p:cNvPr>
          <p:cNvSpPr txBox="1"/>
          <p:nvPr/>
        </p:nvSpPr>
        <p:spPr>
          <a:xfrm>
            <a:off x="2624667" y="4762499"/>
            <a:ext cx="5228166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Over  100000  post per day </a:t>
            </a:r>
          </a:p>
          <a:p>
            <a:r>
              <a:rPr lang="en-US" sz="2800" dirty="0">
                <a:cs typeface="Calibri"/>
              </a:rPr>
              <a:t>36,500,000 pieces of content per year!</a:t>
            </a:r>
            <a:endParaRPr lang="en-US" sz="2800" dirty="0">
              <a:ea typeface="Calibri"/>
              <a:cs typeface="Calibri"/>
            </a:endParaRPr>
          </a:p>
          <a:p>
            <a:endParaRPr lang="en-US" sz="2800">
              <a:cs typeface="Calibri"/>
            </a:endParaRPr>
          </a:p>
          <a:p>
            <a:r>
              <a:rPr lang="en-US" sz="2800" dirty="0">
                <a:cs typeface="Calibri"/>
              </a:rPr>
              <a:t>But how to </a:t>
            </a:r>
            <a:r>
              <a:rPr lang="en-US" sz="2800" dirty="0" err="1">
                <a:cs typeface="Calibri"/>
              </a:rPr>
              <a:t>captialize</a:t>
            </a:r>
            <a:r>
              <a:rPr lang="en-US" sz="2800" dirty="0">
                <a:cs typeface="Calibri"/>
              </a:rPr>
              <a:t> on it when there is so much ?</a:t>
            </a:r>
            <a:endParaRPr lang="en-US" sz="2800" dirty="0">
              <a:ea typeface="Calibri"/>
              <a:cs typeface="Calibri"/>
            </a:endParaRPr>
          </a:p>
          <a:p>
            <a:endParaRPr lang="en-US" sz="2800">
              <a:cs typeface="Calibri"/>
            </a:endParaRPr>
          </a:p>
          <a:p>
            <a:r>
              <a:rPr lang="en-US" sz="2800" dirty="0">
                <a:cs typeface="Calibri"/>
              </a:rPr>
              <a:t>Analysis to find the social buzz's top5 most popular categories of content</a:t>
            </a:r>
            <a:endParaRPr lang="en-US" sz="2000" dirty="0"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F3ACF1-813D-8F4F-7EF4-AC73379F8B35}"/>
              </a:ext>
            </a:extLst>
          </p:cNvPr>
          <p:cNvSpPr txBox="1"/>
          <p:nvPr/>
        </p:nvSpPr>
        <p:spPr>
          <a:xfrm>
            <a:off x="13906500" y="1312333"/>
            <a:ext cx="406399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ea typeface="Calibri"/>
                <a:cs typeface="Calibri"/>
              </a:rPr>
              <a:t>Andrew </a:t>
            </a:r>
            <a:r>
              <a:rPr lang="en-US" sz="2800" b="1" dirty="0" err="1">
                <a:ea typeface="Calibri"/>
                <a:cs typeface="Calibri"/>
              </a:rPr>
              <a:t>fleming</a:t>
            </a:r>
            <a:r>
              <a:rPr lang="en-US" sz="2800" b="1" dirty="0">
                <a:ea typeface="Calibri"/>
                <a:cs typeface="Calibri"/>
              </a:rPr>
              <a:t> </a:t>
            </a:r>
          </a:p>
          <a:p>
            <a:r>
              <a:rPr lang="en-US" sz="2800" dirty="0">
                <a:ea typeface="Calibri"/>
                <a:cs typeface="Calibri"/>
              </a:rPr>
              <a:t>Chief technical architect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7164F8-7661-7EE1-C02B-36AD384FBA37}"/>
              </a:ext>
            </a:extLst>
          </p:cNvPr>
          <p:cNvSpPr txBox="1"/>
          <p:nvPr/>
        </p:nvSpPr>
        <p:spPr>
          <a:xfrm>
            <a:off x="14287499" y="4614333"/>
            <a:ext cx="385233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ea typeface="Calibri"/>
                <a:cs typeface="Calibri"/>
              </a:rPr>
              <a:t>Marcus </a:t>
            </a:r>
            <a:r>
              <a:rPr lang="en-US" sz="2800" b="1" err="1">
                <a:ea typeface="Calibri"/>
                <a:cs typeface="Calibri"/>
              </a:rPr>
              <a:t>rompton</a:t>
            </a:r>
            <a:endParaRPr lang="en-US" sz="2800" b="1">
              <a:ea typeface="Calibri"/>
              <a:cs typeface="Calibri"/>
            </a:endParaRPr>
          </a:p>
          <a:p>
            <a:r>
              <a:rPr lang="en-US" sz="2800" dirty="0">
                <a:ea typeface="Calibri"/>
                <a:cs typeface="Calibri"/>
              </a:rPr>
              <a:t>Senior principle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D12A41-AECE-9362-0BE4-F0248395230B}"/>
              </a:ext>
            </a:extLst>
          </p:cNvPr>
          <p:cNvSpPr txBox="1"/>
          <p:nvPr/>
        </p:nvSpPr>
        <p:spPr>
          <a:xfrm>
            <a:off x="14245167" y="7535333"/>
            <a:ext cx="389466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Calibri"/>
                <a:cs typeface="Calibri"/>
              </a:rPr>
              <a:t>Yogesh</a:t>
            </a:r>
          </a:p>
          <a:p>
            <a:r>
              <a:rPr lang="en-US" sz="3200" dirty="0">
                <a:ea typeface="Calibri"/>
                <a:cs typeface="Calibri"/>
              </a:rPr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36EFF3-9705-2238-65EC-E0873FFB80A3}"/>
              </a:ext>
            </a:extLst>
          </p:cNvPr>
          <p:cNvSpPr txBox="1"/>
          <p:nvPr/>
        </p:nvSpPr>
        <p:spPr>
          <a:xfrm>
            <a:off x="4529666" y="1375833"/>
            <a:ext cx="461433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ea typeface="Calibri"/>
                <a:cs typeface="Calibri"/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42E991-D69C-C75B-E4B7-EA37B7D094FC}"/>
              </a:ext>
            </a:extLst>
          </p:cNvPr>
          <p:cNvSpPr txBox="1"/>
          <p:nvPr/>
        </p:nvSpPr>
        <p:spPr>
          <a:xfrm>
            <a:off x="6011332" y="2984500"/>
            <a:ext cx="378883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ea typeface="Calibri"/>
                <a:cs typeface="Calibri"/>
              </a:rPr>
              <a:t>Data cleaning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79F248-4CE5-DF50-C4FF-192832CE61E5}"/>
              </a:ext>
            </a:extLst>
          </p:cNvPr>
          <p:cNvSpPr txBox="1"/>
          <p:nvPr/>
        </p:nvSpPr>
        <p:spPr>
          <a:xfrm>
            <a:off x="7725833" y="4593166"/>
            <a:ext cx="361950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ea typeface="Calibri"/>
                <a:cs typeface="Calibri"/>
              </a:rPr>
              <a:t>Data modelling</a:t>
            </a:r>
            <a:endParaRPr lang="en-US" sz="5400">
              <a:ea typeface="Calibri"/>
              <a:cs typeface="Calibri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74C3EE-AD72-F6F5-1211-8342A9C533AD}"/>
              </a:ext>
            </a:extLst>
          </p:cNvPr>
          <p:cNvSpPr txBox="1"/>
          <p:nvPr/>
        </p:nvSpPr>
        <p:spPr>
          <a:xfrm>
            <a:off x="9544050" y="6199717"/>
            <a:ext cx="39624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ea typeface="Calibri"/>
                <a:cs typeface="Calibri"/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B2D2A6-BE29-E64E-0C3C-B90217CBD721}"/>
              </a:ext>
            </a:extLst>
          </p:cNvPr>
          <p:cNvSpPr txBox="1"/>
          <p:nvPr/>
        </p:nvSpPr>
        <p:spPr>
          <a:xfrm>
            <a:off x="11582399" y="8077200"/>
            <a:ext cx="34671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ea typeface="Calibri"/>
                <a:cs typeface="Calibri"/>
              </a:rPr>
              <a:t>Uncover insight</a:t>
            </a:r>
            <a:endParaRPr lang="en-US" sz="3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C67EFC-0493-8984-3C6E-B1557026EA1D}"/>
              </a:ext>
            </a:extLst>
          </p:cNvPr>
          <p:cNvSpPr txBox="1"/>
          <p:nvPr/>
        </p:nvSpPr>
        <p:spPr>
          <a:xfrm>
            <a:off x="2655018" y="3108304"/>
            <a:ext cx="244127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dirty="0">
                <a:solidFill>
                  <a:srgbClr val="7030A0"/>
                </a:solidFill>
                <a:ea typeface="Calibri"/>
                <a:cs typeface="Calibri"/>
              </a:rPr>
              <a:t>16</a:t>
            </a:r>
          </a:p>
          <a:p>
            <a:endParaRPr lang="en-US" sz="7200" dirty="0"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7B0E63-A3FE-FB4E-A8AD-DC3B20D94917}"/>
              </a:ext>
            </a:extLst>
          </p:cNvPr>
          <p:cNvSpPr txBox="1"/>
          <p:nvPr/>
        </p:nvSpPr>
        <p:spPr>
          <a:xfrm>
            <a:off x="1918977" y="4906273"/>
            <a:ext cx="336070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Calibri"/>
                <a:cs typeface="Calibri"/>
              </a:rPr>
              <a:t>UNIQUE CATEGORIES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ACA4F7-B643-7228-51FE-8174DDE46E66}"/>
              </a:ext>
            </a:extLst>
          </p:cNvPr>
          <p:cNvSpPr txBox="1"/>
          <p:nvPr/>
        </p:nvSpPr>
        <p:spPr>
          <a:xfrm>
            <a:off x="7363603" y="3276439"/>
            <a:ext cx="277283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dirty="0">
                <a:solidFill>
                  <a:srgbClr val="7030A0"/>
                </a:solidFill>
                <a:ea typeface="Calibri"/>
                <a:cs typeface="Calibri"/>
              </a:rPr>
              <a:t>1897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9C4A79-3B85-2189-BA2E-29E3DEF21DDB}"/>
              </a:ext>
            </a:extLst>
          </p:cNvPr>
          <p:cNvSpPr txBox="1"/>
          <p:nvPr/>
        </p:nvSpPr>
        <p:spPr>
          <a:xfrm>
            <a:off x="6502160" y="4890297"/>
            <a:ext cx="450011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Calibri"/>
                <a:cs typeface="Calibri"/>
              </a:rPr>
              <a:t>REACTION TO ANIMAL POST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F29289-14E1-FF6A-8ADB-3B0644BDD817}"/>
              </a:ext>
            </a:extLst>
          </p:cNvPr>
          <p:cNvSpPr txBox="1"/>
          <p:nvPr/>
        </p:nvSpPr>
        <p:spPr>
          <a:xfrm>
            <a:off x="12968776" y="3359508"/>
            <a:ext cx="32596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solidFill>
                  <a:srgbClr val="7030A0"/>
                </a:solidFill>
                <a:ea typeface="Calibri"/>
                <a:cs typeface="Calibri"/>
              </a:rPr>
              <a:t>JANUARY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C70D69-83DC-A4B4-21E5-4DF8A9187BAB}"/>
              </a:ext>
            </a:extLst>
          </p:cNvPr>
          <p:cNvSpPr txBox="1"/>
          <p:nvPr/>
        </p:nvSpPr>
        <p:spPr>
          <a:xfrm>
            <a:off x="12968378" y="4606744"/>
            <a:ext cx="324568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Calibri"/>
                <a:cs typeface="Calibri"/>
              </a:rPr>
              <a:t>MONTH WITH MOST  POST</a:t>
            </a:r>
            <a:endParaRPr lang="en-US" sz="3200" dirty="0">
              <a:ea typeface="Calibri"/>
              <a:cs typeface="Calibri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 descr="A graph with blue and green bars&#10;&#10;Description automatically generated">
            <a:extLst>
              <a:ext uri="{FF2B5EF4-FFF2-40B4-BE49-F238E27FC236}">
                <a16:creationId xmlns:a16="http://schemas.microsoft.com/office/drawing/2014/main" id="{3457280F-25D8-4704-2A97-E8697651304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907" t="12409" r="847" b="1460"/>
          <a:stretch/>
        </p:blipFill>
        <p:spPr>
          <a:xfrm>
            <a:off x="4981027" y="3102505"/>
            <a:ext cx="9725727" cy="499267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5B92813-6E8F-53B6-A5EB-029635A5A21A}"/>
              </a:ext>
            </a:extLst>
          </p:cNvPr>
          <p:cNvSpPr txBox="1"/>
          <p:nvPr/>
        </p:nvSpPr>
        <p:spPr>
          <a:xfrm>
            <a:off x="4804833" y="2286000"/>
            <a:ext cx="104139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  <a:ea typeface="Calibri"/>
                <a:cs typeface="Calibri"/>
              </a:rPr>
              <a:t>TOP 5 CATEGORIS BY AGGREGATED BY POPULARITY SCORE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 descr="A pie chart with text on it&#10;&#10;Description automatically generated">
            <a:extLst>
              <a:ext uri="{FF2B5EF4-FFF2-40B4-BE49-F238E27FC236}">
                <a16:creationId xmlns:a16="http://schemas.microsoft.com/office/drawing/2014/main" id="{3CA7D0A4-3FC3-16FC-658D-FBD2AC7F559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370" t="1544" r="3947" b="2667"/>
          <a:stretch/>
        </p:blipFill>
        <p:spPr>
          <a:xfrm>
            <a:off x="3408363" y="1437217"/>
            <a:ext cx="11724100" cy="688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revision>285</cp:revision>
  <dcterms:created xsi:type="dcterms:W3CDTF">2006-08-16T00:00:00Z</dcterms:created>
  <dcterms:modified xsi:type="dcterms:W3CDTF">2024-11-11T07:58:55Z</dcterms:modified>
  <dc:identifier>DAEhDyfaYKE</dc:identifier>
</cp:coreProperties>
</file>